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416" r:id="rId3"/>
    <p:sldId id="464" r:id="rId4"/>
    <p:sldId id="438" r:id="rId5"/>
    <p:sldId id="433" r:id="rId6"/>
    <p:sldId id="439" r:id="rId7"/>
    <p:sldId id="440" r:id="rId8"/>
    <p:sldId id="441" r:id="rId9"/>
    <p:sldId id="434" r:id="rId10"/>
    <p:sldId id="444" r:id="rId11"/>
    <p:sldId id="443" r:id="rId12"/>
    <p:sldId id="437" r:id="rId13"/>
    <p:sldId id="421" r:id="rId14"/>
    <p:sldId id="423" r:id="rId15"/>
    <p:sldId id="446" r:id="rId16"/>
    <p:sldId id="447" r:id="rId17"/>
    <p:sldId id="448" r:id="rId18"/>
    <p:sldId id="465" r:id="rId19"/>
    <p:sldId id="466" r:id="rId20"/>
    <p:sldId id="442" r:id="rId21"/>
    <p:sldId id="445" r:id="rId22"/>
    <p:sldId id="449" r:id="rId23"/>
    <p:sldId id="450" r:id="rId24"/>
    <p:sldId id="427" r:id="rId25"/>
    <p:sldId id="451" r:id="rId26"/>
    <p:sldId id="453" r:id="rId27"/>
    <p:sldId id="454" r:id="rId28"/>
    <p:sldId id="452" r:id="rId29"/>
    <p:sldId id="455" r:id="rId30"/>
    <p:sldId id="467" r:id="rId31"/>
    <p:sldId id="458" r:id="rId32"/>
    <p:sldId id="457" r:id="rId33"/>
    <p:sldId id="459" r:id="rId34"/>
    <p:sldId id="460" r:id="rId35"/>
    <p:sldId id="461" r:id="rId36"/>
    <p:sldId id="462" r:id="rId37"/>
    <p:sldId id="463" r:id="rId38"/>
    <p:sldId id="38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20" autoAdjust="0"/>
    <p:restoredTop sz="94660"/>
  </p:normalViewPr>
  <p:slideViewPr>
    <p:cSldViewPr snapToGrid="0">
      <p:cViewPr varScale="1">
        <p:scale>
          <a:sx n="123" d="100"/>
          <a:sy n="123" d="100"/>
        </p:scale>
        <p:origin x="9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90E0-FB0C-49E9-9864-9F53EABEA96F}" type="datetimeFigureOut">
              <a:rPr lang="en-GB" smtClean="0"/>
              <a:t>06/05/2024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9C82F-DE94-4CA4-8B4D-F0EAC95D82AA}" type="slidenum">
              <a:rPr lang="en-GB" smtClean="0"/>
              <a:t>‹#›</a:t>
            </a:fld>
            <a:endParaRPr lang="en-GB"/>
          </a:p>
        </p:txBody>
      </p:sp>
    </p:spTree>
    <p:extLst>
      <p:ext uri="{BB962C8B-B14F-4D97-AF65-F5344CB8AC3E}">
        <p14:creationId xmlns:p14="http://schemas.microsoft.com/office/powerpoint/2010/main" val="142109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dirty="0"/>
              <a:t>Giacomo Cappon</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0.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a:xfrm>
            <a:off x="1426028" y="2355399"/>
            <a:ext cx="9679294" cy="1570716"/>
          </a:xfrm>
        </p:spPr>
        <p:txBody>
          <a:bodyPr/>
          <a:lstStyle/>
          <a:p>
            <a:r>
              <a:rPr lang="en-US" dirty="0"/>
              <a:t>Quantitative Usability Evaluation</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Assessing</a:t>
            </a:r>
            <a:r>
              <a:rPr lang="it-IT" dirty="0"/>
              <a:t> the </a:t>
            </a:r>
            <a:r>
              <a:rPr lang="it-IT" dirty="0" err="1"/>
              <a:t>quality</a:t>
            </a:r>
            <a:r>
              <a:rPr lang="it-IT" dirty="0"/>
              <a:t> of a SUQ</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10</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However, we cannot just put together a bunch of questions to create a good SUQ. Indeed, a good SUQ must be </a:t>
            </a:r>
            <a:r>
              <a:rPr lang="en-GB" b="1" dirty="0"/>
              <a:t>reliable</a:t>
            </a:r>
            <a:r>
              <a:rPr lang="en-GB" dirty="0"/>
              <a:t>, </a:t>
            </a:r>
            <a:r>
              <a:rPr lang="en-GB" b="1" dirty="0"/>
              <a:t>valid</a:t>
            </a:r>
            <a:r>
              <a:rPr lang="en-GB" dirty="0"/>
              <a:t>, </a:t>
            </a:r>
            <a:r>
              <a:rPr lang="en-GB" b="1" dirty="0"/>
              <a:t>sensitive</a:t>
            </a:r>
            <a:r>
              <a:rPr lang="en-GB" dirty="0"/>
              <a:t>.</a:t>
            </a:r>
          </a:p>
          <a:p>
            <a:endParaRPr lang="en-GB" dirty="0"/>
          </a:p>
          <a:p>
            <a:r>
              <a:rPr lang="en-GB" b="1" dirty="0"/>
              <a:t>Reliability</a:t>
            </a:r>
            <a:r>
              <a:rPr lang="en-GB" dirty="0"/>
              <a:t>: consistency of measurement </a:t>
            </a:r>
          </a:p>
          <a:p>
            <a:pPr lvl="1"/>
            <a:r>
              <a:rPr lang="en-GB" dirty="0"/>
              <a:t>Can be measured via the Cronbach’s alpha. Can range between 0 (no reliability) and 1 (perfect reliability). Measures that can affect a person’s future (e.g., college entrance test) should have a minimum alpha of 0.9. For other research or evaluations &gt; 0.7 is acceptable. </a:t>
            </a:r>
          </a:p>
          <a:p>
            <a:pPr lvl="1"/>
            <a:endParaRPr lang="en-GB" dirty="0"/>
          </a:p>
          <a:p>
            <a:r>
              <a:rPr lang="en-GB" b="1" dirty="0"/>
              <a:t>Validity</a:t>
            </a:r>
            <a:r>
              <a:rPr lang="en-GB" dirty="0"/>
              <a:t>: am I measuring what I am trying to measure?</a:t>
            </a:r>
          </a:p>
          <a:p>
            <a:endParaRPr lang="en-GB" dirty="0"/>
          </a:p>
          <a:p>
            <a:r>
              <a:rPr lang="en-GB" b="1" dirty="0"/>
              <a:t>Sensitivity</a:t>
            </a:r>
            <a:r>
              <a:rPr lang="en-GB" dirty="0"/>
              <a:t>: it must be sensitive to experimental manipulations</a:t>
            </a:r>
          </a:p>
          <a:p>
            <a:pPr lvl="1"/>
            <a:r>
              <a:rPr lang="en-GB" dirty="0"/>
              <a:t>For example, responses from participants who experience difficulties working with Product A but find Product B easy to use should reflect a statistically significant difference in the overall SEQ outcome</a:t>
            </a:r>
          </a:p>
          <a:p>
            <a:pPr marL="457200" lvl="1" indent="0">
              <a:buNone/>
            </a:pPr>
            <a:endParaRPr lang="en-GB" dirty="0"/>
          </a:p>
        </p:txBody>
      </p:sp>
    </p:spTree>
    <p:extLst>
      <p:ext uri="{BB962C8B-B14F-4D97-AF65-F5344CB8AC3E}">
        <p14:creationId xmlns:p14="http://schemas.microsoft.com/office/powerpoint/2010/main" val="84315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Available</a:t>
            </a:r>
            <a:r>
              <a:rPr lang="it-IT" dirty="0"/>
              <a:t> SUQ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11</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lnSpcReduction="10000"/>
          </a:bodyPr>
          <a:lstStyle/>
          <a:p>
            <a:r>
              <a:rPr lang="en-GB" dirty="0"/>
              <a:t>SUQ can be administered at the end of each task, i.e., </a:t>
            </a:r>
            <a:r>
              <a:rPr lang="en-GB" b="1" dirty="0"/>
              <a:t>post-task</a:t>
            </a:r>
            <a:r>
              <a:rPr lang="en-GB" dirty="0"/>
              <a:t>:</a:t>
            </a:r>
          </a:p>
          <a:p>
            <a:pPr lvl="1"/>
            <a:r>
              <a:rPr lang="en-GB" dirty="0"/>
              <a:t>After-Scenario Questionnaire (ASQ) - Lewis, 1991</a:t>
            </a:r>
          </a:p>
          <a:p>
            <a:pPr lvl="1"/>
            <a:r>
              <a:rPr lang="en-GB" dirty="0"/>
              <a:t>Expectation Ratings (ER) – Albert and Dixon, 2003</a:t>
            </a:r>
          </a:p>
          <a:p>
            <a:pPr lvl="1"/>
            <a:r>
              <a:rPr lang="en-GB" dirty="0"/>
              <a:t>Usability Magnitude Estimation (UME) – McGee, 2004</a:t>
            </a:r>
          </a:p>
          <a:p>
            <a:pPr lvl="1"/>
            <a:r>
              <a:rPr lang="en-GB" dirty="0"/>
              <a:t>Single Ease Question (SEQ) – </a:t>
            </a:r>
            <a:r>
              <a:rPr lang="en-GB" dirty="0" err="1"/>
              <a:t>Sauro</a:t>
            </a:r>
            <a:r>
              <a:rPr lang="en-GB" dirty="0"/>
              <a:t>, 2010</a:t>
            </a:r>
          </a:p>
          <a:p>
            <a:pPr lvl="1"/>
            <a:r>
              <a:rPr lang="en-GB" dirty="0"/>
              <a:t>Subjective Mental Effort Question (SMEQ) – </a:t>
            </a:r>
            <a:r>
              <a:rPr lang="en-GB" dirty="0" err="1"/>
              <a:t>Sauro</a:t>
            </a:r>
            <a:r>
              <a:rPr lang="en-GB" dirty="0"/>
              <a:t> and Dumas, 2009</a:t>
            </a:r>
          </a:p>
          <a:p>
            <a:pPr lvl="1"/>
            <a:endParaRPr lang="en-GB" dirty="0"/>
          </a:p>
          <a:p>
            <a:r>
              <a:rPr lang="en-GB" dirty="0"/>
              <a:t>…or at the end of the entire study, i.e., </a:t>
            </a:r>
            <a:r>
              <a:rPr lang="en-GB" b="1" dirty="0"/>
              <a:t>post-study</a:t>
            </a:r>
            <a:r>
              <a:rPr lang="en-GB" dirty="0"/>
              <a:t>:</a:t>
            </a:r>
          </a:p>
          <a:p>
            <a:pPr lvl="1"/>
            <a:r>
              <a:rPr lang="en-GB" dirty="0"/>
              <a:t>Questionnaire for User Interaction Satisfaction (QUIS) – Chin et al., 1988</a:t>
            </a:r>
          </a:p>
          <a:p>
            <a:pPr lvl="1"/>
            <a:r>
              <a:rPr lang="en-GB" dirty="0"/>
              <a:t>Software Usability Measurement Inventory (SUMI) – </a:t>
            </a:r>
            <a:r>
              <a:rPr lang="en-GB" dirty="0" err="1"/>
              <a:t>Kirakowski</a:t>
            </a:r>
            <a:r>
              <a:rPr lang="en-GB" dirty="0"/>
              <a:t> and Corbett, 1993</a:t>
            </a:r>
          </a:p>
          <a:p>
            <a:pPr lvl="1"/>
            <a:r>
              <a:rPr lang="en-GB" dirty="0"/>
              <a:t>Post-Study System Usability Questionnaire (PSSUQ) – Lewis, 1995</a:t>
            </a:r>
          </a:p>
          <a:p>
            <a:pPr lvl="1"/>
            <a:r>
              <a:rPr lang="en-GB" b="1" dirty="0"/>
              <a:t>System Usability Scale (SUS) – Brooke, 1996</a:t>
            </a:r>
          </a:p>
          <a:p>
            <a:pPr lvl="1"/>
            <a:endParaRPr lang="en-GB" dirty="0"/>
          </a:p>
          <a:p>
            <a:r>
              <a:rPr lang="en-GB" b="1" dirty="0"/>
              <a:t>General recommendation:</a:t>
            </a:r>
          </a:p>
          <a:p>
            <a:pPr lvl="1"/>
            <a:r>
              <a:rPr lang="en-GB" dirty="0"/>
              <a:t>Post-test: SEQ or SMEQ</a:t>
            </a:r>
          </a:p>
          <a:p>
            <a:pPr lvl="1"/>
            <a:r>
              <a:rPr lang="en-GB" dirty="0"/>
              <a:t>Post-study: SUS</a:t>
            </a:r>
          </a:p>
          <a:p>
            <a:pPr lvl="1"/>
            <a:endParaRPr lang="en-GB" dirty="0"/>
          </a:p>
        </p:txBody>
      </p:sp>
      <p:sp>
        <p:nvSpPr>
          <p:cNvPr id="5" name="Right Arrow 4">
            <a:extLst>
              <a:ext uri="{FF2B5EF4-FFF2-40B4-BE49-F238E27FC236}">
                <a16:creationId xmlns:a16="http://schemas.microsoft.com/office/drawing/2014/main" id="{C996F1DF-DB2C-F31C-A7C5-564CDB10375A}"/>
              </a:ext>
            </a:extLst>
          </p:cNvPr>
          <p:cNvSpPr/>
          <p:nvPr/>
        </p:nvSpPr>
        <p:spPr>
          <a:xfrm rot="12277124">
            <a:off x="6655136" y="5153340"/>
            <a:ext cx="1180848" cy="466284"/>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670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12</a:t>
            </a:fld>
            <a:endParaRPr lang="en-GB"/>
          </a:p>
        </p:txBody>
      </p:sp>
      <p:pic>
        <p:nvPicPr>
          <p:cNvPr id="8" name="Picture 7" descr="A white and black checklist with black text&#10;&#10;Description automatically generated">
            <a:extLst>
              <a:ext uri="{FF2B5EF4-FFF2-40B4-BE49-F238E27FC236}">
                <a16:creationId xmlns:a16="http://schemas.microsoft.com/office/drawing/2014/main" id="{57553277-5EF6-E1FC-2454-ACA6DEB46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636" y="1524247"/>
            <a:ext cx="7000850" cy="4432034"/>
          </a:xfrm>
          <a:prstGeom prst="rect">
            <a:avLst/>
          </a:prstGeom>
        </p:spPr>
      </p:pic>
      <p:sp>
        <p:nvSpPr>
          <p:cNvPr id="3" name="Segnaposto contenuto 2">
            <a:extLst>
              <a:ext uri="{FF2B5EF4-FFF2-40B4-BE49-F238E27FC236}">
                <a16:creationId xmlns:a16="http://schemas.microsoft.com/office/drawing/2014/main" id="{DA3E91C6-DA5F-04EE-F49F-CC11102931D9}"/>
              </a:ext>
            </a:extLst>
          </p:cNvPr>
          <p:cNvSpPr>
            <a:spLocks noGrp="1"/>
          </p:cNvSpPr>
          <p:nvPr>
            <p:ph idx="1"/>
          </p:nvPr>
        </p:nvSpPr>
        <p:spPr>
          <a:xfrm>
            <a:off x="526992" y="2664477"/>
            <a:ext cx="3191165" cy="3106538"/>
          </a:xfrm>
        </p:spPr>
        <p:txBody>
          <a:bodyPr>
            <a:normAutofit/>
          </a:bodyPr>
          <a:lstStyle/>
          <a:p>
            <a:r>
              <a:rPr lang="en-GB" dirty="0"/>
              <a:t>5 “Positively” worded items</a:t>
            </a:r>
          </a:p>
          <a:p>
            <a:endParaRPr lang="en-GB" dirty="0"/>
          </a:p>
          <a:p>
            <a:endParaRPr lang="en-GB" dirty="0"/>
          </a:p>
          <a:p>
            <a:r>
              <a:rPr lang="en-GB" dirty="0"/>
              <a:t>5 ”Negatively” worded items</a:t>
            </a:r>
          </a:p>
          <a:p>
            <a:pPr marL="0" indent="0">
              <a:buNone/>
            </a:pPr>
            <a:endParaRPr lang="en-GB" dirty="0"/>
          </a:p>
        </p:txBody>
      </p:sp>
      <p:cxnSp>
        <p:nvCxnSpPr>
          <p:cNvPr id="6" name="Straight Arrow Connector 5">
            <a:extLst>
              <a:ext uri="{FF2B5EF4-FFF2-40B4-BE49-F238E27FC236}">
                <a16:creationId xmlns:a16="http://schemas.microsoft.com/office/drawing/2014/main" id="{5E54E856-8173-AC3C-D99D-0C32EBA5E34A}"/>
              </a:ext>
            </a:extLst>
          </p:cNvPr>
          <p:cNvCxnSpPr>
            <a:cxnSpLocks/>
          </p:cNvCxnSpPr>
          <p:nvPr/>
        </p:nvCxnSpPr>
        <p:spPr>
          <a:xfrm flipV="1">
            <a:off x="2900646" y="2434363"/>
            <a:ext cx="2161860" cy="5873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1EE36BA-3A7D-C1B6-2339-D730F7C58E55}"/>
              </a:ext>
            </a:extLst>
          </p:cNvPr>
          <p:cNvCxnSpPr>
            <a:cxnSpLocks/>
          </p:cNvCxnSpPr>
          <p:nvPr/>
        </p:nvCxnSpPr>
        <p:spPr>
          <a:xfrm>
            <a:off x="2900646" y="3021759"/>
            <a:ext cx="2161860" cy="2234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1BEC67D-64E8-476F-46B4-585EC59AFB30}"/>
              </a:ext>
            </a:extLst>
          </p:cNvPr>
          <p:cNvCxnSpPr>
            <a:cxnSpLocks/>
          </p:cNvCxnSpPr>
          <p:nvPr/>
        </p:nvCxnSpPr>
        <p:spPr>
          <a:xfrm>
            <a:off x="2900646" y="3021759"/>
            <a:ext cx="2161860" cy="1671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6CA6CD0-85AA-B473-8F83-54A4FBB998C4}"/>
              </a:ext>
            </a:extLst>
          </p:cNvPr>
          <p:cNvCxnSpPr>
            <a:cxnSpLocks/>
          </p:cNvCxnSpPr>
          <p:nvPr/>
        </p:nvCxnSpPr>
        <p:spPr>
          <a:xfrm>
            <a:off x="2900646" y="3021759"/>
            <a:ext cx="2161860" cy="718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F6D8B17-0467-861F-735A-594A9C2AFF1C}"/>
              </a:ext>
            </a:extLst>
          </p:cNvPr>
          <p:cNvCxnSpPr>
            <a:cxnSpLocks/>
          </p:cNvCxnSpPr>
          <p:nvPr/>
        </p:nvCxnSpPr>
        <p:spPr>
          <a:xfrm flipV="1">
            <a:off x="2900646" y="2852201"/>
            <a:ext cx="2161860" cy="169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080278E-CAE7-138F-2B72-D503CC068EA6}"/>
              </a:ext>
            </a:extLst>
          </p:cNvPr>
          <p:cNvCxnSpPr>
            <a:cxnSpLocks/>
          </p:cNvCxnSpPr>
          <p:nvPr/>
        </p:nvCxnSpPr>
        <p:spPr>
          <a:xfrm flipV="1">
            <a:off x="3003592" y="2664477"/>
            <a:ext cx="2058914" cy="208493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89AF5886-CF79-1085-9757-29232E86280A}"/>
              </a:ext>
            </a:extLst>
          </p:cNvPr>
          <p:cNvCxnSpPr>
            <a:cxnSpLocks/>
          </p:cNvCxnSpPr>
          <p:nvPr/>
        </p:nvCxnSpPr>
        <p:spPr>
          <a:xfrm flipV="1">
            <a:off x="3003592" y="3191317"/>
            <a:ext cx="2058914" cy="155809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CD57E00D-BEDD-DC41-74B4-F5217B4FA155}"/>
              </a:ext>
            </a:extLst>
          </p:cNvPr>
          <p:cNvCxnSpPr>
            <a:cxnSpLocks/>
          </p:cNvCxnSpPr>
          <p:nvPr/>
        </p:nvCxnSpPr>
        <p:spPr>
          <a:xfrm flipV="1">
            <a:off x="3003592" y="4199668"/>
            <a:ext cx="2058914" cy="549744"/>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36BB853C-E032-E5F1-8E68-D4D950A5BDF0}"/>
              </a:ext>
            </a:extLst>
          </p:cNvPr>
          <p:cNvCxnSpPr>
            <a:cxnSpLocks/>
          </p:cNvCxnSpPr>
          <p:nvPr/>
        </p:nvCxnSpPr>
        <p:spPr>
          <a:xfrm>
            <a:off x="3003592" y="4749412"/>
            <a:ext cx="2058914" cy="27775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2385B72F-5025-C838-0A94-841839949D0B}"/>
              </a:ext>
            </a:extLst>
          </p:cNvPr>
          <p:cNvCxnSpPr>
            <a:cxnSpLocks/>
          </p:cNvCxnSpPr>
          <p:nvPr/>
        </p:nvCxnSpPr>
        <p:spPr>
          <a:xfrm>
            <a:off x="3003592" y="4749412"/>
            <a:ext cx="2058914" cy="91340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7935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Evaluation of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13</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The ten SUS items were selected from a pool of 50 potential items, based on the responses of 20 people who used the full set of items to rate two software systems, one of which was relatively easy to use, and the other relatively difficult. </a:t>
            </a:r>
          </a:p>
          <a:p>
            <a:r>
              <a:rPr lang="en-GB" dirty="0"/>
              <a:t>The items selected for the SUS were those that provided the strongest discrimination between the systems. </a:t>
            </a:r>
          </a:p>
          <a:p>
            <a:endParaRPr lang="en-GB" dirty="0"/>
          </a:p>
          <a:p>
            <a:r>
              <a:rPr lang="en-GB" dirty="0"/>
              <a:t>In the original paper by Brooke (1996), he did not report any measures of reliability or validity, referring to the SUS as a quick and dirty usability scale. </a:t>
            </a:r>
          </a:p>
          <a:p>
            <a:endParaRPr lang="en-GB" dirty="0"/>
          </a:p>
          <a:p>
            <a:r>
              <a:rPr lang="en-GB" dirty="0"/>
              <a:t>An early assessment of the SUS indicated a </a:t>
            </a:r>
            <a:r>
              <a:rPr lang="en-GB" b="1" dirty="0"/>
              <a:t>reliability</a:t>
            </a:r>
            <a:r>
              <a:rPr lang="en-GB" dirty="0"/>
              <a:t> of 0.85. More recent estimates using larger samples have consistently found its reliability to be at or just over</a:t>
            </a:r>
            <a:r>
              <a:rPr lang="en-GB" b="1" dirty="0"/>
              <a:t> 0.90</a:t>
            </a:r>
            <a:r>
              <a:rPr lang="en-GB" dirty="0"/>
              <a:t>.</a:t>
            </a:r>
          </a:p>
        </p:txBody>
      </p:sp>
    </p:spTree>
    <p:extLst>
      <p:ext uri="{BB962C8B-B14F-4D97-AF65-F5344CB8AC3E}">
        <p14:creationId xmlns:p14="http://schemas.microsoft.com/office/powerpoint/2010/main" val="74908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How SUS score works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14</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75436" y="1452024"/>
            <a:ext cx="10920349" cy="4742885"/>
          </a:xfrm>
        </p:spPr>
        <p:txBody>
          <a:bodyPr>
            <a:normAutofit/>
          </a:bodyPr>
          <a:lstStyle/>
          <a:p>
            <a:r>
              <a:rPr lang="en-GB" dirty="0"/>
              <a:t>Each item's score contribution ranges from 0 to 4. </a:t>
            </a:r>
          </a:p>
          <a:p>
            <a:endParaRPr lang="en-GB" dirty="0"/>
          </a:p>
          <a:p>
            <a:r>
              <a:rPr lang="en-GB" dirty="0"/>
              <a:t>For items 1, 3, 5, 7, and 9 (the positively worded items) the score contribution is the scale position minus 1. </a:t>
            </a:r>
          </a:p>
          <a:p>
            <a:endParaRPr lang="en-GB" dirty="0"/>
          </a:p>
          <a:p>
            <a:r>
              <a:rPr lang="en-GB" dirty="0"/>
              <a:t>For items 2, 4, 6, 8, and 10 (the negatively worded items), the contribution is 5 minus the scale position. </a:t>
            </a:r>
          </a:p>
          <a:p>
            <a:endParaRPr lang="en-GB" dirty="0"/>
          </a:p>
          <a:p>
            <a:r>
              <a:rPr lang="en-GB" dirty="0"/>
              <a:t>You then multiply the sum of the scores by 2.5 to obtain the overall value of SUS.</a:t>
            </a:r>
          </a:p>
        </p:txBody>
      </p:sp>
    </p:spTree>
    <p:extLst>
      <p:ext uri="{BB962C8B-B14F-4D97-AF65-F5344CB8AC3E}">
        <p14:creationId xmlns:p14="http://schemas.microsoft.com/office/powerpoint/2010/main" val="1799726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Example</a:t>
            </a:r>
            <a:r>
              <a:rPr lang="it-IT" dirty="0"/>
              <a:t> – Overall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297383" y="1243107"/>
            <a:ext cx="5059876" cy="5295805"/>
          </a:xfrm>
        </p:spPr>
        <p:txBody>
          <a:bodyPr>
            <a:normAutofit fontScale="85000" lnSpcReduction="20000"/>
          </a:bodyPr>
          <a:lstStyle/>
          <a:p>
            <a:r>
              <a:rPr lang="en-GB" dirty="0"/>
              <a:t>For items 1, 3, 5, 7, and 9 (the positively worded items) the score contribution is the scale position minus 1:</a:t>
            </a:r>
          </a:p>
          <a:p>
            <a:endParaRPr lang="en-GB" dirty="0"/>
          </a:p>
          <a:p>
            <a:pPr marL="0" indent="0">
              <a:buNone/>
            </a:pPr>
            <a:r>
              <a:rPr lang="en-GB" dirty="0"/>
              <a:t>(3-1) + (4-1) + (4-1) + (3-1) + (5-1) = 16</a:t>
            </a:r>
          </a:p>
          <a:p>
            <a:endParaRPr lang="en-GB" dirty="0"/>
          </a:p>
          <a:p>
            <a:r>
              <a:rPr lang="en-GB" dirty="0"/>
              <a:t>For items 2, 4, 6, 8, and 10 (the negatively worded items), the contribution is 5 minus the scale position:</a:t>
            </a:r>
          </a:p>
          <a:p>
            <a:pPr marL="0" indent="0">
              <a:buNone/>
            </a:pPr>
            <a:endParaRPr lang="en-GB" dirty="0"/>
          </a:p>
          <a:p>
            <a:pPr marL="0" indent="0">
              <a:buNone/>
            </a:pPr>
            <a:r>
              <a:rPr lang="en-GB" dirty="0"/>
              <a:t>(5-2) + (5-2) + (5-1) + (5-3) + (5-2) = 15</a:t>
            </a:r>
          </a:p>
          <a:p>
            <a:pPr marL="0" indent="0">
              <a:buNone/>
            </a:pPr>
            <a:endParaRPr lang="en-GB" dirty="0"/>
          </a:p>
          <a:p>
            <a:r>
              <a:rPr lang="en-GB" dirty="0"/>
              <a:t>You then multiply the sum of the scores by 2.5 to obtain the overall value of SUS:</a:t>
            </a:r>
          </a:p>
          <a:p>
            <a:pPr marL="0" indent="0">
              <a:buNone/>
            </a:pPr>
            <a:endParaRPr lang="en-GB" dirty="0"/>
          </a:p>
          <a:p>
            <a:pPr marL="0" indent="0">
              <a:buNone/>
            </a:pPr>
            <a:r>
              <a:rPr lang="en-GB" dirty="0"/>
              <a:t>(16 + 15) x 2.5 = </a:t>
            </a:r>
            <a:r>
              <a:rPr lang="en-GB" b="1" dirty="0"/>
              <a:t>77.5</a:t>
            </a:r>
          </a:p>
        </p:txBody>
      </p:sp>
      <p:pic>
        <p:nvPicPr>
          <p:cNvPr id="5" name="Picture 4" descr="A white and black checklist with black text&#10;&#10;Description automatically generated">
            <a:extLst>
              <a:ext uri="{FF2B5EF4-FFF2-40B4-BE49-F238E27FC236}">
                <a16:creationId xmlns:a16="http://schemas.microsoft.com/office/drawing/2014/main" id="{9B602512-DEAB-C494-6D88-3EB020C55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302" y="1356302"/>
            <a:ext cx="6605979" cy="4182053"/>
          </a:xfrm>
          <a:prstGeom prst="rect">
            <a:avLst/>
          </a:prstGeom>
        </p:spPr>
      </p:pic>
      <p:sp>
        <p:nvSpPr>
          <p:cNvPr id="6" name="5-Point Star 5">
            <a:extLst>
              <a:ext uri="{FF2B5EF4-FFF2-40B4-BE49-F238E27FC236}">
                <a16:creationId xmlns:a16="http://schemas.microsoft.com/office/drawing/2014/main" id="{E6CAD797-D726-B672-3D50-300854E773BF}"/>
              </a:ext>
            </a:extLst>
          </p:cNvPr>
          <p:cNvSpPr/>
          <p:nvPr/>
        </p:nvSpPr>
        <p:spPr>
          <a:xfrm>
            <a:off x="11222183" y="20781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C43248EF-4609-7326-4BBF-B382001FD5F4}"/>
              </a:ext>
            </a:extLst>
          </p:cNvPr>
          <p:cNvSpPr/>
          <p:nvPr/>
        </p:nvSpPr>
        <p:spPr>
          <a:xfrm>
            <a:off x="10983192" y="23067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ED8424BB-37DA-7D02-D9A6-08D5F56BFAD1}"/>
              </a:ext>
            </a:extLst>
          </p:cNvPr>
          <p:cNvSpPr/>
          <p:nvPr/>
        </p:nvSpPr>
        <p:spPr>
          <a:xfrm>
            <a:off x="10983191" y="2848734"/>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80E8AA0B-CCFB-F8C7-C3CA-4125E1825F2D}"/>
              </a:ext>
            </a:extLst>
          </p:cNvPr>
          <p:cNvSpPr/>
          <p:nvPr/>
        </p:nvSpPr>
        <p:spPr>
          <a:xfrm>
            <a:off x="11440393" y="2520769"/>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3F79B08E-E611-CBFE-3F4C-E21AD0B4B6A5}"/>
              </a:ext>
            </a:extLst>
          </p:cNvPr>
          <p:cNvSpPr/>
          <p:nvPr/>
        </p:nvSpPr>
        <p:spPr>
          <a:xfrm>
            <a:off x="11440393" y="331376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C547899A-47FA-3BEC-6567-8AA9C93A262A}"/>
              </a:ext>
            </a:extLst>
          </p:cNvPr>
          <p:cNvSpPr/>
          <p:nvPr/>
        </p:nvSpPr>
        <p:spPr>
          <a:xfrm>
            <a:off x="10744201" y="377355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CF470B5D-AD47-F429-62C9-1BB513588D6B}"/>
              </a:ext>
            </a:extLst>
          </p:cNvPr>
          <p:cNvSpPr/>
          <p:nvPr/>
        </p:nvSpPr>
        <p:spPr>
          <a:xfrm>
            <a:off x="11242964" y="457200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9D33071E-FCAE-C61F-17D5-B2C5378F4DAE}"/>
              </a:ext>
            </a:extLst>
          </p:cNvPr>
          <p:cNvSpPr/>
          <p:nvPr/>
        </p:nvSpPr>
        <p:spPr>
          <a:xfrm>
            <a:off x="11656457" y="477981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F1405DB-CB4B-0F5C-32A5-A8BB516CBBCE}"/>
              </a:ext>
            </a:extLst>
          </p:cNvPr>
          <p:cNvSpPr/>
          <p:nvPr/>
        </p:nvSpPr>
        <p:spPr>
          <a:xfrm>
            <a:off x="11222182" y="4237867"/>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D6248E-338C-B86A-3ACD-D64139EBE639}"/>
              </a:ext>
            </a:extLst>
          </p:cNvPr>
          <p:cNvSpPr/>
          <p:nvPr/>
        </p:nvSpPr>
        <p:spPr>
          <a:xfrm>
            <a:off x="10992509" y="511763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3211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Psychometric</a:t>
            </a:r>
            <a:r>
              <a:rPr lang="it-IT" dirty="0"/>
              <a:t> </a:t>
            </a:r>
            <a:r>
              <a:rPr lang="it-IT" dirty="0" err="1"/>
              <a:t>evaluation</a:t>
            </a:r>
            <a:r>
              <a:rPr lang="it-IT" dirty="0"/>
              <a:t> of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16</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According to an investigation of the psychometric properties of the SUS (from 2324 SUS questionnaires), </a:t>
            </a:r>
            <a:r>
              <a:rPr lang="en-GB" b="1" dirty="0"/>
              <a:t>two factors </a:t>
            </a:r>
            <a:r>
              <a:rPr lang="en-GB" dirty="0"/>
              <a:t>can be identified in the SUS questionnaire:</a:t>
            </a:r>
          </a:p>
          <a:p>
            <a:pPr lvl="1"/>
            <a:r>
              <a:rPr lang="en-GB" dirty="0"/>
              <a:t>Items 1, 2, 3, 5, 6, 7, 8, and 9 quantify the “</a:t>
            </a:r>
            <a:r>
              <a:rPr lang="en-GB" b="1" dirty="0"/>
              <a:t>Usable</a:t>
            </a:r>
            <a:r>
              <a:rPr lang="en-GB" dirty="0"/>
              <a:t>” factor</a:t>
            </a:r>
          </a:p>
          <a:p>
            <a:pPr lvl="1"/>
            <a:r>
              <a:rPr lang="en-GB" dirty="0"/>
              <a:t>Items 4 and 10 quantify the “</a:t>
            </a:r>
            <a:r>
              <a:rPr lang="en-GB" b="1" dirty="0"/>
              <a:t>Learnable</a:t>
            </a:r>
            <a:r>
              <a:rPr lang="en-GB" dirty="0"/>
              <a:t>” factor</a:t>
            </a:r>
          </a:p>
          <a:p>
            <a:endParaRPr lang="en-GB" dirty="0"/>
          </a:p>
          <a:p>
            <a:r>
              <a:rPr lang="en-GB" dirty="0"/>
              <a:t>To make the Usable and Learnable scores comparable with the Overall SUS score so they also range from 0 to 100, just multiply their summed score contributions by 3.125 for Usable and 12.5 for Learnable. </a:t>
            </a:r>
          </a:p>
          <a:p>
            <a:endParaRPr lang="en-GB" dirty="0"/>
          </a:p>
          <a:p>
            <a:r>
              <a:rPr lang="en-GB" dirty="0"/>
              <a:t>The two subscale reliabilities were 0.91 for Usable and 0.70 for Learnable. </a:t>
            </a:r>
          </a:p>
        </p:txBody>
      </p:sp>
    </p:spTree>
    <p:extLst>
      <p:ext uri="{BB962C8B-B14F-4D97-AF65-F5344CB8AC3E}">
        <p14:creationId xmlns:p14="http://schemas.microsoft.com/office/powerpoint/2010/main" val="273853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normAutofit fontScale="90000"/>
          </a:bodyPr>
          <a:lstStyle/>
          <a:p>
            <a:r>
              <a:rPr lang="it-IT" dirty="0" err="1"/>
              <a:t>Where</a:t>
            </a:r>
            <a:r>
              <a:rPr lang="it-IT" dirty="0"/>
              <a:t> </a:t>
            </a:r>
            <a:r>
              <a:rPr lang="it-IT" dirty="0" err="1"/>
              <a:t>did</a:t>
            </a:r>
            <a:r>
              <a:rPr lang="it-IT" dirty="0"/>
              <a:t> the 2.5, 3.125 and 12.5 </a:t>
            </a:r>
            <a:r>
              <a:rPr lang="it-IT" dirty="0" err="1"/>
              <a:t>multipliers</a:t>
            </a:r>
            <a:r>
              <a:rPr lang="it-IT" dirty="0"/>
              <a:t> come from?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The standard SUS raw score contributions can range from 0 to 40 (ten items with five scale steps ranging from 0 to 4). To get the multiplier needed to increase the apparent range of the summed scale to 100, divide 100 by the maximum sum of 40, which equals 2.5:</a:t>
            </a:r>
          </a:p>
          <a:p>
            <a:pPr marL="0" indent="0">
              <a:buNone/>
            </a:pPr>
            <a:r>
              <a:rPr lang="en-GB" dirty="0"/>
              <a:t>	100/40 = 2.5</a:t>
            </a:r>
          </a:p>
          <a:p>
            <a:pPr marL="0" indent="0">
              <a:buNone/>
            </a:pPr>
            <a:endParaRPr lang="en-GB" dirty="0"/>
          </a:p>
          <a:p>
            <a:r>
              <a:rPr lang="en-GB" dirty="0"/>
              <a:t>Because the Usable subscale has eight items, its range for summed score contributions is 0-32, so its multiplier is:</a:t>
            </a:r>
          </a:p>
          <a:p>
            <a:pPr marL="0" indent="0">
              <a:buNone/>
            </a:pPr>
            <a:r>
              <a:rPr lang="en-GB" dirty="0"/>
              <a:t>	100/32 = 3.125</a:t>
            </a:r>
          </a:p>
          <a:p>
            <a:pPr marL="0" indent="0">
              <a:buNone/>
            </a:pPr>
            <a:endParaRPr lang="en-GB" dirty="0"/>
          </a:p>
          <a:p>
            <a:r>
              <a:rPr lang="en-GB" dirty="0"/>
              <a:t>Following the same process, the multiplier for the Learnable subscale is:</a:t>
            </a:r>
          </a:p>
          <a:p>
            <a:pPr marL="0" indent="0">
              <a:buNone/>
            </a:pPr>
            <a:r>
              <a:rPr lang="en-GB" dirty="0"/>
              <a:t>	100/8 = 12.5</a:t>
            </a:r>
          </a:p>
        </p:txBody>
      </p:sp>
    </p:spTree>
    <p:extLst>
      <p:ext uri="{BB962C8B-B14F-4D97-AF65-F5344CB8AC3E}">
        <p14:creationId xmlns:p14="http://schemas.microsoft.com/office/powerpoint/2010/main" val="2379956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Example</a:t>
            </a:r>
            <a:r>
              <a:rPr lang="it-IT" dirty="0"/>
              <a:t> – </a:t>
            </a:r>
            <a:r>
              <a:rPr lang="it-IT" dirty="0" err="1"/>
              <a:t>Usable</a:t>
            </a:r>
            <a:r>
              <a:rPr lang="it-IT" dirty="0"/>
              <a:t> </a:t>
            </a:r>
            <a:r>
              <a:rPr lang="it-IT" dirty="0" err="1"/>
              <a:t>factor</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18</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205591" y="1243107"/>
            <a:ext cx="5400964" cy="5295805"/>
          </a:xfrm>
        </p:spPr>
        <p:txBody>
          <a:bodyPr>
            <a:normAutofit fontScale="85000" lnSpcReduction="20000"/>
          </a:bodyPr>
          <a:lstStyle/>
          <a:p>
            <a:r>
              <a:rPr lang="en-GB" dirty="0"/>
              <a:t>We just need to account for items 1, 2, 3, 5, 6, 7, 8, and 9</a:t>
            </a:r>
          </a:p>
          <a:p>
            <a:endParaRPr lang="en-GB" dirty="0"/>
          </a:p>
          <a:p>
            <a:r>
              <a:rPr lang="en-GB" dirty="0"/>
              <a:t>For items 1, 3, 5, 7, and 9 the score contribution is the scale position minus 1:</a:t>
            </a:r>
          </a:p>
          <a:p>
            <a:endParaRPr lang="en-GB" dirty="0"/>
          </a:p>
          <a:p>
            <a:pPr marL="0" indent="0">
              <a:buNone/>
            </a:pPr>
            <a:r>
              <a:rPr lang="en-GB" dirty="0"/>
              <a:t>(3-1) + (4-1) + (4-1) + (3-1) + (5-1) = 16</a:t>
            </a:r>
          </a:p>
          <a:p>
            <a:endParaRPr lang="en-GB" dirty="0"/>
          </a:p>
          <a:p>
            <a:r>
              <a:rPr lang="en-GB" dirty="0"/>
              <a:t>For items 2, 6, and 8 the contribution is 5 minus the scale position:</a:t>
            </a:r>
          </a:p>
          <a:p>
            <a:pPr marL="0" indent="0">
              <a:buNone/>
            </a:pPr>
            <a:endParaRPr lang="en-GB" dirty="0"/>
          </a:p>
          <a:p>
            <a:pPr marL="0" indent="0">
              <a:buNone/>
            </a:pPr>
            <a:r>
              <a:rPr lang="en-GB" dirty="0"/>
              <a:t>(5-2) + (5-1) + (5-3) = 9</a:t>
            </a:r>
          </a:p>
          <a:p>
            <a:pPr marL="0" indent="0">
              <a:buNone/>
            </a:pPr>
            <a:endParaRPr lang="en-GB" dirty="0"/>
          </a:p>
          <a:p>
            <a:r>
              <a:rPr lang="en-GB" dirty="0"/>
              <a:t>You then multiply the sum of the scores by 3.125 to obtain the Usable SUS score:</a:t>
            </a:r>
          </a:p>
          <a:p>
            <a:pPr marL="0" indent="0">
              <a:buNone/>
            </a:pPr>
            <a:endParaRPr lang="en-GB" dirty="0"/>
          </a:p>
          <a:p>
            <a:pPr marL="0" indent="0">
              <a:buNone/>
            </a:pPr>
            <a:r>
              <a:rPr lang="en-GB" dirty="0"/>
              <a:t>(16 + 9) x 3.125 = </a:t>
            </a:r>
            <a:r>
              <a:rPr lang="en-GB" b="1" dirty="0"/>
              <a:t>78.125</a:t>
            </a:r>
          </a:p>
        </p:txBody>
      </p:sp>
      <p:pic>
        <p:nvPicPr>
          <p:cNvPr id="5" name="Picture 4" descr="A white and black checklist with black text&#10;&#10;Description automatically generated">
            <a:extLst>
              <a:ext uri="{FF2B5EF4-FFF2-40B4-BE49-F238E27FC236}">
                <a16:creationId xmlns:a16="http://schemas.microsoft.com/office/drawing/2014/main" id="{9B602512-DEAB-C494-6D88-3EB020C55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302" y="1356302"/>
            <a:ext cx="6605979" cy="4182053"/>
          </a:xfrm>
          <a:prstGeom prst="rect">
            <a:avLst/>
          </a:prstGeom>
        </p:spPr>
      </p:pic>
      <p:sp>
        <p:nvSpPr>
          <p:cNvPr id="6" name="5-Point Star 5">
            <a:extLst>
              <a:ext uri="{FF2B5EF4-FFF2-40B4-BE49-F238E27FC236}">
                <a16:creationId xmlns:a16="http://schemas.microsoft.com/office/drawing/2014/main" id="{E6CAD797-D726-B672-3D50-300854E773BF}"/>
              </a:ext>
            </a:extLst>
          </p:cNvPr>
          <p:cNvSpPr/>
          <p:nvPr/>
        </p:nvSpPr>
        <p:spPr>
          <a:xfrm>
            <a:off x="11222183" y="20781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C43248EF-4609-7326-4BBF-B382001FD5F4}"/>
              </a:ext>
            </a:extLst>
          </p:cNvPr>
          <p:cNvSpPr/>
          <p:nvPr/>
        </p:nvSpPr>
        <p:spPr>
          <a:xfrm>
            <a:off x="10983192" y="23067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ED8424BB-37DA-7D02-D9A6-08D5F56BFAD1}"/>
              </a:ext>
            </a:extLst>
          </p:cNvPr>
          <p:cNvSpPr/>
          <p:nvPr/>
        </p:nvSpPr>
        <p:spPr>
          <a:xfrm>
            <a:off x="10983191" y="2848734"/>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80E8AA0B-CCFB-F8C7-C3CA-4125E1825F2D}"/>
              </a:ext>
            </a:extLst>
          </p:cNvPr>
          <p:cNvSpPr/>
          <p:nvPr/>
        </p:nvSpPr>
        <p:spPr>
          <a:xfrm>
            <a:off x="11440393" y="2520769"/>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3F79B08E-E611-CBFE-3F4C-E21AD0B4B6A5}"/>
              </a:ext>
            </a:extLst>
          </p:cNvPr>
          <p:cNvSpPr/>
          <p:nvPr/>
        </p:nvSpPr>
        <p:spPr>
          <a:xfrm>
            <a:off x="11440393" y="331376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C547899A-47FA-3BEC-6567-8AA9C93A262A}"/>
              </a:ext>
            </a:extLst>
          </p:cNvPr>
          <p:cNvSpPr/>
          <p:nvPr/>
        </p:nvSpPr>
        <p:spPr>
          <a:xfrm>
            <a:off x="10744201" y="377355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CF470B5D-AD47-F429-62C9-1BB513588D6B}"/>
              </a:ext>
            </a:extLst>
          </p:cNvPr>
          <p:cNvSpPr/>
          <p:nvPr/>
        </p:nvSpPr>
        <p:spPr>
          <a:xfrm>
            <a:off x="11242964" y="457200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9D33071E-FCAE-C61F-17D5-B2C5378F4DAE}"/>
              </a:ext>
            </a:extLst>
          </p:cNvPr>
          <p:cNvSpPr/>
          <p:nvPr/>
        </p:nvSpPr>
        <p:spPr>
          <a:xfrm>
            <a:off x="11656457" y="477981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F1405DB-CB4B-0F5C-32A5-A8BB516CBBCE}"/>
              </a:ext>
            </a:extLst>
          </p:cNvPr>
          <p:cNvSpPr/>
          <p:nvPr/>
        </p:nvSpPr>
        <p:spPr>
          <a:xfrm>
            <a:off x="11222182" y="4237867"/>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D6248E-338C-B86A-3ACD-D64139EBE639}"/>
              </a:ext>
            </a:extLst>
          </p:cNvPr>
          <p:cNvSpPr/>
          <p:nvPr/>
        </p:nvSpPr>
        <p:spPr>
          <a:xfrm>
            <a:off x="10992509" y="511763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6562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Example</a:t>
            </a:r>
            <a:r>
              <a:rPr lang="it-IT" dirty="0"/>
              <a:t> – </a:t>
            </a:r>
            <a:r>
              <a:rPr lang="it-IT" dirty="0" err="1"/>
              <a:t>Learnable</a:t>
            </a:r>
            <a:r>
              <a:rPr lang="it-IT" dirty="0"/>
              <a:t> </a:t>
            </a:r>
            <a:r>
              <a:rPr lang="it-IT" dirty="0" err="1"/>
              <a:t>factor</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19</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205591" y="1243107"/>
            <a:ext cx="5400964" cy="5295805"/>
          </a:xfrm>
        </p:spPr>
        <p:txBody>
          <a:bodyPr>
            <a:normAutofit lnSpcReduction="10000"/>
          </a:bodyPr>
          <a:lstStyle/>
          <a:p>
            <a:r>
              <a:rPr lang="en-GB" dirty="0"/>
              <a:t>We just need to account for items 4 and 10</a:t>
            </a:r>
          </a:p>
          <a:p>
            <a:pPr marL="0" indent="0">
              <a:buNone/>
            </a:pPr>
            <a:endParaRPr lang="en-GB" dirty="0"/>
          </a:p>
          <a:p>
            <a:r>
              <a:rPr lang="en-GB" dirty="0"/>
              <a:t>For items 4, and 10 the contribution is 5 minus the scale position:</a:t>
            </a:r>
          </a:p>
          <a:p>
            <a:pPr marL="0" indent="0">
              <a:buNone/>
            </a:pPr>
            <a:endParaRPr lang="en-GB" dirty="0"/>
          </a:p>
          <a:p>
            <a:pPr marL="0" indent="0">
              <a:buNone/>
            </a:pPr>
            <a:r>
              <a:rPr lang="en-GB" dirty="0"/>
              <a:t>(5-2) + (5-2) = 6</a:t>
            </a:r>
          </a:p>
          <a:p>
            <a:pPr marL="0" indent="0">
              <a:buNone/>
            </a:pPr>
            <a:endParaRPr lang="en-GB" dirty="0"/>
          </a:p>
          <a:p>
            <a:r>
              <a:rPr lang="en-GB" dirty="0"/>
              <a:t>You then multiply the sum of the scores by 12.5 to obtain the </a:t>
            </a:r>
            <a:r>
              <a:rPr lang="en-GB" dirty="0" err="1"/>
              <a:t>Leanable</a:t>
            </a:r>
            <a:r>
              <a:rPr lang="en-GB" dirty="0"/>
              <a:t> SUS score:</a:t>
            </a:r>
          </a:p>
          <a:p>
            <a:pPr marL="0" indent="0">
              <a:buNone/>
            </a:pPr>
            <a:endParaRPr lang="en-GB" dirty="0"/>
          </a:p>
          <a:p>
            <a:pPr marL="0" indent="0">
              <a:buNone/>
            </a:pPr>
            <a:r>
              <a:rPr lang="en-GB" dirty="0"/>
              <a:t>6 x 12.5 = </a:t>
            </a:r>
            <a:r>
              <a:rPr lang="en-GB" b="1" dirty="0"/>
              <a:t>75</a:t>
            </a:r>
          </a:p>
        </p:txBody>
      </p:sp>
      <p:pic>
        <p:nvPicPr>
          <p:cNvPr id="5" name="Picture 4" descr="A white and black checklist with black text&#10;&#10;Description automatically generated">
            <a:extLst>
              <a:ext uri="{FF2B5EF4-FFF2-40B4-BE49-F238E27FC236}">
                <a16:creationId xmlns:a16="http://schemas.microsoft.com/office/drawing/2014/main" id="{9B602512-DEAB-C494-6D88-3EB020C55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302" y="1356302"/>
            <a:ext cx="6605979" cy="4182053"/>
          </a:xfrm>
          <a:prstGeom prst="rect">
            <a:avLst/>
          </a:prstGeom>
        </p:spPr>
      </p:pic>
      <p:sp>
        <p:nvSpPr>
          <p:cNvPr id="6" name="5-Point Star 5">
            <a:extLst>
              <a:ext uri="{FF2B5EF4-FFF2-40B4-BE49-F238E27FC236}">
                <a16:creationId xmlns:a16="http://schemas.microsoft.com/office/drawing/2014/main" id="{E6CAD797-D726-B672-3D50-300854E773BF}"/>
              </a:ext>
            </a:extLst>
          </p:cNvPr>
          <p:cNvSpPr/>
          <p:nvPr/>
        </p:nvSpPr>
        <p:spPr>
          <a:xfrm>
            <a:off x="11222183" y="20781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C43248EF-4609-7326-4BBF-B382001FD5F4}"/>
              </a:ext>
            </a:extLst>
          </p:cNvPr>
          <p:cNvSpPr/>
          <p:nvPr/>
        </p:nvSpPr>
        <p:spPr>
          <a:xfrm>
            <a:off x="10983192" y="23067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ED8424BB-37DA-7D02-D9A6-08D5F56BFAD1}"/>
              </a:ext>
            </a:extLst>
          </p:cNvPr>
          <p:cNvSpPr/>
          <p:nvPr/>
        </p:nvSpPr>
        <p:spPr>
          <a:xfrm>
            <a:off x="10983191" y="2848734"/>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80E8AA0B-CCFB-F8C7-C3CA-4125E1825F2D}"/>
              </a:ext>
            </a:extLst>
          </p:cNvPr>
          <p:cNvSpPr/>
          <p:nvPr/>
        </p:nvSpPr>
        <p:spPr>
          <a:xfrm>
            <a:off x="11440393" y="2520769"/>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3F79B08E-E611-CBFE-3F4C-E21AD0B4B6A5}"/>
              </a:ext>
            </a:extLst>
          </p:cNvPr>
          <p:cNvSpPr/>
          <p:nvPr/>
        </p:nvSpPr>
        <p:spPr>
          <a:xfrm>
            <a:off x="11440393" y="331376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C547899A-47FA-3BEC-6567-8AA9C93A262A}"/>
              </a:ext>
            </a:extLst>
          </p:cNvPr>
          <p:cNvSpPr/>
          <p:nvPr/>
        </p:nvSpPr>
        <p:spPr>
          <a:xfrm>
            <a:off x="10744201" y="377355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CF470B5D-AD47-F429-62C9-1BB513588D6B}"/>
              </a:ext>
            </a:extLst>
          </p:cNvPr>
          <p:cNvSpPr/>
          <p:nvPr/>
        </p:nvSpPr>
        <p:spPr>
          <a:xfrm>
            <a:off x="11242964" y="457200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9D33071E-FCAE-C61F-17D5-B2C5378F4DAE}"/>
              </a:ext>
            </a:extLst>
          </p:cNvPr>
          <p:cNvSpPr/>
          <p:nvPr/>
        </p:nvSpPr>
        <p:spPr>
          <a:xfrm>
            <a:off x="11656457" y="477981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F1405DB-CB4B-0F5C-32A5-A8BB516CBBCE}"/>
              </a:ext>
            </a:extLst>
          </p:cNvPr>
          <p:cNvSpPr/>
          <p:nvPr/>
        </p:nvSpPr>
        <p:spPr>
          <a:xfrm>
            <a:off x="11222182" y="4237867"/>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D6248E-338C-B86A-3ACD-D64139EBE639}"/>
              </a:ext>
            </a:extLst>
          </p:cNvPr>
          <p:cNvSpPr/>
          <p:nvPr/>
        </p:nvSpPr>
        <p:spPr>
          <a:xfrm>
            <a:off x="10992509" y="511763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242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Usability</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9489019" cy="5481398"/>
          </a:xfrm>
        </p:spPr>
        <p:txBody>
          <a:bodyPr>
            <a:normAutofit fontScale="92500" lnSpcReduction="20000"/>
          </a:bodyPr>
          <a:lstStyle/>
          <a:p>
            <a:r>
              <a:rPr lang="en-GB" b="1" dirty="0"/>
              <a:t>Usability</a:t>
            </a:r>
            <a:r>
              <a:rPr lang="en-GB" dirty="0"/>
              <a:t> has an international standard definition in </a:t>
            </a:r>
            <a:r>
              <a:rPr lang="en-GB" b="1" dirty="0"/>
              <a:t>ISO 9241-11</a:t>
            </a:r>
            <a:r>
              <a:rPr lang="en-GB" dirty="0"/>
              <a:t>: the extent to which a product can be used by specified users to achieve specified goals with </a:t>
            </a:r>
            <a:r>
              <a:rPr lang="en-GB" b="1" dirty="0"/>
              <a:t>effectiveness</a:t>
            </a:r>
            <a:r>
              <a:rPr lang="en-GB" dirty="0"/>
              <a:t>, </a:t>
            </a:r>
            <a:r>
              <a:rPr lang="en-GB" b="1" dirty="0"/>
              <a:t>efficiency</a:t>
            </a:r>
            <a:r>
              <a:rPr lang="en-GB" dirty="0"/>
              <a:t>, and </a:t>
            </a:r>
            <a:r>
              <a:rPr lang="en-GB" b="1" dirty="0"/>
              <a:t>satisfaction</a:t>
            </a:r>
            <a:r>
              <a:rPr lang="en-GB" dirty="0"/>
              <a:t> in a </a:t>
            </a:r>
            <a:r>
              <a:rPr lang="en-GB" b="1" dirty="0"/>
              <a:t>specified context of use</a:t>
            </a:r>
            <a:r>
              <a:rPr lang="en-GB" dirty="0"/>
              <a:t>.</a:t>
            </a:r>
          </a:p>
          <a:p>
            <a:endParaRPr lang="en-GB" dirty="0"/>
          </a:p>
          <a:p>
            <a:r>
              <a:rPr lang="en-GB" dirty="0"/>
              <a:t>Three separate components:</a:t>
            </a:r>
          </a:p>
          <a:p>
            <a:pPr lvl="1"/>
            <a:r>
              <a:rPr lang="en-GB" b="1" dirty="0"/>
              <a:t>Effectiveness</a:t>
            </a:r>
            <a:r>
              <a:rPr lang="en-GB" dirty="0"/>
              <a:t>: whether people can actually complete their tasks and achieve their goals</a:t>
            </a:r>
          </a:p>
          <a:p>
            <a:pPr lvl="1"/>
            <a:r>
              <a:rPr lang="en-GB" b="1" dirty="0"/>
              <a:t>Efficiency</a:t>
            </a:r>
            <a:r>
              <a:rPr lang="en-GB" dirty="0"/>
              <a:t>: the extent to which they expend resource in achieving their goals</a:t>
            </a:r>
          </a:p>
          <a:p>
            <a:pPr lvl="1"/>
            <a:r>
              <a:rPr lang="en-GB" b="1" dirty="0"/>
              <a:t>Satisfaction</a:t>
            </a:r>
            <a:r>
              <a:rPr lang="en-GB" dirty="0"/>
              <a:t>: the level of comfort they experience in achieving those goals</a:t>
            </a:r>
          </a:p>
          <a:p>
            <a:endParaRPr lang="en-GB" dirty="0"/>
          </a:p>
          <a:p>
            <a:r>
              <a:rPr lang="en-GB" dirty="0"/>
              <a:t>Thus, a system that lets people complete their tasks, but at the expense of considerable expenditure of time and effort and which was felt to be very unsatisfactory by all concerned, could not really be said to be usable. </a:t>
            </a:r>
          </a:p>
          <a:p>
            <a:endParaRPr lang="en-GB" dirty="0"/>
          </a:p>
          <a:p>
            <a:r>
              <a:rPr lang="en-GB" dirty="0"/>
              <a:t>Seamlessly, a system which people enjoyed using but which didn’t allow them to complete any tasks and on which they spent a lot of unproductive time is not very usable.</a:t>
            </a:r>
          </a:p>
          <a:p>
            <a:endParaRPr lang="en-GB" dirty="0"/>
          </a:p>
          <a:p>
            <a:endParaRPr lang="en-GB" dirty="0"/>
          </a:p>
          <a:p>
            <a:pPr lvl="1"/>
            <a:endParaRPr lang="en-GB" dirty="0"/>
          </a:p>
        </p:txBody>
      </p:sp>
      <p:pic>
        <p:nvPicPr>
          <p:cNvPr id="6" name="Picture 5" descr="A logo of a company&#10;&#10;Description automatically generated">
            <a:extLst>
              <a:ext uri="{FF2B5EF4-FFF2-40B4-BE49-F238E27FC236}">
                <a16:creationId xmlns:a16="http://schemas.microsoft.com/office/drawing/2014/main" id="{F9F6C8EF-8337-1834-AF25-CC15B39CB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3543" y="1240077"/>
            <a:ext cx="1573296" cy="1573296"/>
          </a:xfrm>
          <a:prstGeom prst="rect">
            <a:avLst/>
          </a:prstGeom>
        </p:spPr>
      </p:pic>
    </p:spTree>
    <p:extLst>
      <p:ext uri="{BB962C8B-B14F-4D97-AF65-F5344CB8AC3E}">
        <p14:creationId xmlns:p14="http://schemas.microsoft.com/office/powerpoint/2010/main" val="3512822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How </a:t>
            </a:r>
            <a:r>
              <a:rPr lang="it-IT" dirty="0" err="1"/>
              <a:t>many</a:t>
            </a:r>
            <a:r>
              <a:rPr lang="it-IT" dirty="0"/>
              <a:t> people do I </a:t>
            </a:r>
            <a:r>
              <a:rPr lang="it-IT" dirty="0" err="1"/>
              <a:t>need</a:t>
            </a:r>
            <a:r>
              <a:rPr lang="it-IT" dirty="0"/>
              <a:t>?</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20</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381991"/>
            <a:ext cx="4342904" cy="5339483"/>
          </a:xfrm>
        </p:spPr>
        <p:txBody>
          <a:bodyPr>
            <a:normAutofit fontScale="92500" lnSpcReduction="20000"/>
          </a:bodyPr>
          <a:lstStyle/>
          <a:p>
            <a:r>
              <a:rPr lang="en-GB" dirty="0"/>
              <a:t>To run a usability test using SUS you do not always need a lot of people</a:t>
            </a:r>
          </a:p>
          <a:p>
            <a:pPr marL="0" indent="0">
              <a:buNone/>
            </a:pPr>
            <a:endParaRPr lang="en-GB" dirty="0"/>
          </a:p>
          <a:p>
            <a:r>
              <a:rPr lang="en-GB" dirty="0"/>
              <a:t>According to a study of Tullis and Stetson, 2004 good results can be obtained with 8-12 people.</a:t>
            </a:r>
          </a:p>
          <a:p>
            <a:endParaRPr lang="en-GB" dirty="0"/>
          </a:p>
          <a:p>
            <a:r>
              <a:rPr lang="en-GB" b="1" dirty="0"/>
              <a:t>Remember</a:t>
            </a:r>
            <a:r>
              <a:rPr lang="en-GB" dirty="0"/>
              <a:t>: your test user pool must be </a:t>
            </a:r>
            <a:r>
              <a:rPr lang="en-GB" b="1" dirty="0"/>
              <a:t>representative</a:t>
            </a:r>
            <a:r>
              <a:rPr lang="en-GB" dirty="0"/>
              <a:t> of the final user population. </a:t>
            </a:r>
          </a:p>
          <a:p>
            <a:endParaRPr lang="en-GB" dirty="0"/>
          </a:p>
          <a:p>
            <a:r>
              <a:rPr lang="en-GB" dirty="0"/>
              <a:t>(Extreme) Example: If your app is intended for pregnant women, your pool cannot be made of men </a:t>
            </a:r>
          </a:p>
        </p:txBody>
      </p:sp>
      <p:pic>
        <p:nvPicPr>
          <p:cNvPr id="6" name="Picture 5">
            <a:extLst>
              <a:ext uri="{FF2B5EF4-FFF2-40B4-BE49-F238E27FC236}">
                <a16:creationId xmlns:a16="http://schemas.microsoft.com/office/drawing/2014/main" id="{95A46CB0-2CCC-8FD8-046E-AFA6BB384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900" y="2070677"/>
            <a:ext cx="6629400" cy="3797300"/>
          </a:xfrm>
          <a:prstGeom prst="rect">
            <a:avLst/>
          </a:prstGeom>
        </p:spPr>
      </p:pic>
    </p:spTree>
    <p:extLst>
      <p:ext uri="{BB962C8B-B14F-4D97-AF65-F5344CB8AC3E}">
        <p14:creationId xmlns:p14="http://schemas.microsoft.com/office/powerpoint/2010/main" val="1859842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What</a:t>
            </a:r>
            <a:r>
              <a:rPr lang="it-IT" dirty="0"/>
              <a:t> </a:t>
            </a:r>
            <a:r>
              <a:rPr lang="it-IT" dirty="0" err="1"/>
              <a:t>is</a:t>
            </a:r>
            <a:r>
              <a:rPr lang="it-IT" dirty="0"/>
              <a:t> a good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21</a:t>
            </a:fld>
            <a:endParaRPr lang="en-GB"/>
          </a:p>
        </p:txBody>
      </p:sp>
      <p:pic>
        <p:nvPicPr>
          <p:cNvPr id="6" name="Picture 5" descr="A close-up of a score&#10;&#10;Description automatically generated">
            <a:extLst>
              <a:ext uri="{FF2B5EF4-FFF2-40B4-BE49-F238E27FC236}">
                <a16:creationId xmlns:a16="http://schemas.microsoft.com/office/drawing/2014/main" id="{605B792D-10F9-B6D3-B8FF-F79250AE9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67" y="3995050"/>
            <a:ext cx="5535827" cy="2010032"/>
          </a:xfrm>
          <a:prstGeom prst="rect">
            <a:avLst/>
          </a:prstGeom>
        </p:spPr>
      </p:pic>
      <p:pic>
        <p:nvPicPr>
          <p:cNvPr id="9" name="Picture 8" descr="A table with text on it&#10;&#10;Description automatically generated">
            <a:extLst>
              <a:ext uri="{FF2B5EF4-FFF2-40B4-BE49-F238E27FC236}">
                <a16:creationId xmlns:a16="http://schemas.microsoft.com/office/drawing/2014/main" id="{AFAD9BDC-D4BF-5116-E8D5-7EA48D3CE996}"/>
              </a:ext>
            </a:extLst>
          </p:cNvPr>
          <p:cNvPicPr>
            <a:picLocks noChangeAspect="1"/>
          </p:cNvPicPr>
          <p:nvPr/>
        </p:nvPicPr>
        <p:blipFill rotWithShape="1">
          <a:blip r:embed="rId3">
            <a:extLst>
              <a:ext uri="{28A0092B-C50C-407E-A947-70E740481C1C}">
                <a14:useLocalDpi xmlns:a14="http://schemas.microsoft.com/office/drawing/2010/main" val="0"/>
              </a:ext>
            </a:extLst>
          </a:blip>
          <a:srcRect t="12029"/>
          <a:stretch/>
        </p:blipFill>
        <p:spPr>
          <a:xfrm>
            <a:off x="5834794" y="1724705"/>
            <a:ext cx="6141306" cy="3929108"/>
          </a:xfrm>
          <a:prstGeom prst="rect">
            <a:avLst/>
          </a:prstGeom>
        </p:spPr>
      </p:pic>
      <p:sp>
        <p:nvSpPr>
          <p:cNvPr id="13" name="Segnaposto contenuto 2">
            <a:extLst>
              <a:ext uri="{FF2B5EF4-FFF2-40B4-BE49-F238E27FC236}">
                <a16:creationId xmlns:a16="http://schemas.microsoft.com/office/drawing/2014/main" id="{4157021A-25B0-3A6D-1AD8-4CFEAB325A60}"/>
              </a:ext>
            </a:extLst>
          </p:cNvPr>
          <p:cNvSpPr>
            <a:spLocks noGrp="1"/>
          </p:cNvSpPr>
          <p:nvPr>
            <p:ph idx="1"/>
          </p:nvPr>
        </p:nvSpPr>
        <p:spPr>
          <a:xfrm>
            <a:off x="551215" y="1240077"/>
            <a:ext cx="5111830" cy="5481398"/>
          </a:xfrm>
        </p:spPr>
        <p:txBody>
          <a:bodyPr>
            <a:normAutofit/>
          </a:bodyPr>
          <a:lstStyle/>
          <a:p>
            <a:r>
              <a:rPr lang="en-GB" dirty="0"/>
              <a:t>To be “good” SUS must be &gt; 73</a:t>
            </a:r>
          </a:p>
          <a:p>
            <a:endParaRPr lang="en-GB" dirty="0"/>
          </a:p>
          <a:p>
            <a:r>
              <a:rPr lang="en-GB" dirty="0"/>
              <a:t>Note: It has been showed that a SUS score of 82 (±5), also tend to be "Promoters.” according to NPS</a:t>
            </a:r>
          </a:p>
        </p:txBody>
      </p:sp>
    </p:spTree>
    <p:extLst>
      <p:ext uri="{BB962C8B-B14F-4D97-AF65-F5344CB8AC3E}">
        <p14:creationId xmlns:p14="http://schemas.microsoft.com/office/powerpoint/2010/main" val="2081388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What</a:t>
            </a:r>
            <a:r>
              <a:rPr lang="it-IT" dirty="0"/>
              <a:t> </a:t>
            </a:r>
            <a:r>
              <a:rPr lang="it-IT" dirty="0" err="1"/>
              <a:t>is</a:t>
            </a:r>
            <a:r>
              <a:rPr lang="it-IT" dirty="0"/>
              <a:t> a good (</a:t>
            </a:r>
            <a:r>
              <a:rPr lang="it-IT" dirty="0" err="1"/>
              <a:t>interface</a:t>
            </a:r>
            <a:r>
              <a:rPr lang="it-IT" dirty="0"/>
              <a:t> </a:t>
            </a:r>
            <a:r>
              <a:rPr lang="it-IT" dirty="0" err="1"/>
              <a:t>specific</a:t>
            </a:r>
            <a:r>
              <a:rPr lang="it-IT" dirty="0"/>
              <a:t>)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22</a:t>
            </a:fld>
            <a:endParaRPr lang="en-GB"/>
          </a:p>
        </p:txBody>
      </p:sp>
      <p:pic>
        <p:nvPicPr>
          <p:cNvPr id="5" name="Picture 4" descr="A table of information&#10;&#10;Description automatically generated">
            <a:extLst>
              <a:ext uri="{FF2B5EF4-FFF2-40B4-BE49-F238E27FC236}">
                <a16:creationId xmlns:a16="http://schemas.microsoft.com/office/drawing/2014/main" id="{6037C842-A8B6-09F8-9C10-E5676022E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945" y="1402725"/>
            <a:ext cx="7321254" cy="5293349"/>
          </a:xfrm>
          <a:prstGeom prst="rect">
            <a:avLst/>
          </a:prstGeom>
        </p:spPr>
      </p:pic>
      <p:sp>
        <p:nvSpPr>
          <p:cNvPr id="3" name="Rectangle 2">
            <a:extLst>
              <a:ext uri="{FF2B5EF4-FFF2-40B4-BE49-F238E27FC236}">
                <a16:creationId xmlns:a16="http://schemas.microsoft.com/office/drawing/2014/main" id="{6E3A947C-D17F-B0E1-77A4-1804F47CF3F1}"/>
              </a:ext>
            </a:extLst>
          </p:cNvPr>
          <p:cNvSpPr/>
          <p:nvPr/>
        </p:nvSpPr>
        <p:spPr>
          <a:xfrm>
            <a:off x="280555" y="342900"/>
            <a:ext cx="1101436" cy="49876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latin typeface="Palatino" pitchFamily="2" charset="77"/>
                <a:ea typeface="Palatino" pitchFamily="2" charset="77"/>
              </a:rPr>
              <a:t>BONUS</a:t>
            </a:r>
          </a:p>
        </p:txBody>
      </p:sp>
    </p:spTree>
    <p:extLst>
      <p:ext uri="{BB962C8B-B14F-4D97-AF65-F5344CB8AC3E}">
        <p14:creationId xmlns:p14="http://schemas.microsoft.com/office/powerpoint/2010/main" val="4131616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How </a:t>
            </a:r>
            <a:r>
              <a:rPr lang="it-IT" dirty="0" err="1"/>
              <a:t>everyday</a:t>
            </a:r>
            <a:r>
              <a:rPr lang="it-IT" dirty="0"/>
              <a:t> products are </a:t>
            </a:r>
            <a:r>
              <a:rPr lang="it-IT" dirty="0" err="1"/>
              <a:t>rated</a:t>
            </a:r>
            <a:r>
              <a:rPr lang="it-IT" dirty="0"/>
              <a:t> </a:t>
            </a:r>
            <a:r>
              <a:rPr lang="it-IT" dirty="0" err="1"/>
              <a:t>using</a:t>
            </a:r>
            <a:r>
              <a:rPr lang="it-IT" dirty="0"/>
              <a:t>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23</a:t>
            </a:fld>
            <a:endParaRPr lang="en-GB"/>
          </a:p>
        </p:txBody>
      </p:sp>
      <p:pic>
        <p:nvPicPr>
          <p:cNvPr id="6" name="Picture 5" descr="A table of text with numbers&#10;&#10;Description automatically generated">
            <a:extLst>
              <a:ext uri="{FF2B5EF4-FFF2-40B4-BE49-F238E27FC236}">
                <a16:creationId xmlns:a16="http://schemas.microsoft.com/office/drawing/2014/main" id="{B88704E8-3A97-D072-68AD-0EEC62DA0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817" y="1298336"/>
            <a:ext cx="8945777" cy="5240576"/>
          </a:xfrm>
          <a:prstGeom prst="rect">
            <a:avLst/>
          </a:prstGeom>
        </p:spPr>
      </p:pic>
      <p:sp>
        <p:nvSpPr>
          <p:cNvPr id="3" name="Rectangle 2">
            <a:extLst>
              <a:ext uri="{FF2B5EF4-FFF2-40B4-BE49-F238E27FC236}">
                <a16:creationId xmlns:a16="http://schemas.microsoft.com/office/drawing/2014/main" id="{D36A14B1-01DD-3245-7273-2567C64AB358}"/>
              </a:ext>
            </a:extLst>
          </p:cNvPr>
          <p:cNvSpPr/>
          <p:nvPr/>
        </p:nvSpPr>
        <p:spPr>
          <a:xfrm>
            <a:off x="280555" y="342900"/>
            <a:ext cx="1101436" cy="49876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latin typeface="Palatino" pitchFamily="2" charset="77"/>
                <a:ea typeface="Palatino" pitchFamily="2" charset="77"/>
              </a:rPr>
              <a:t>BONUS</a:t>
            </a:r>
          </a:p>
        </p:txBody>
      </p:sp>
    </p:spTree>
    <p:extLst>
      <p:ext uri="{BB962C8B-B14F-4D97-AF65-F5344CB8AC3E}">
        <p14:creationId xmlns:p14="http://schemas.microsoft.com/office/powerpoint/2010/main" val="4062590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Final</a:t>
            </a:r>
            <a:r>
              <a:rPr lang="it-IT" dirty="0"/>
              <a:t> notes on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24</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5396893"/>
          </a:xfrm>
        </p:spPr>
        <p:txBody>
          <a:bodyPr>
            <a:normAutofit/>
          </a:bodyPr>
          <a:lstStyle/>
          <a:p>
            <a:r>
              <a:rPr lang="en-GB" dirty="0"/>
              <a:t>Extensive analyses of SUS show that:</a:t>
            </a:r>
          </a:p>
          <a:p>
            <a:endParaRPr lang="en-GB" dirty="0"/>
          </a:p>
          <a:p>
            <a:pPr lvl="1"/>
            <a:r>
              <a:rPr lang="en-GB" dirty="0"/>
              <a:t>SUS is </a:t>
            </a:r>
            <a:r>
              <a:rPr lang="en-GB" b="1" dirty="0"/>
              <a:t>reliable</a:t>
            </a:r>
            <a:r>
              <a:rPr lang="en-GB" dirty="0"/>
              <a:t>. Users respond consistently to the scale items, and SUS has been shown to detect differences at smaller sample sizes than other questionnaires.</a:t>
            </a:r>
          </a:p>
          <a:p>
            <a:pPr lvl="1"/>
            <a:endParaRPr lang="en-GB" dirty="0"/>
          </a:p>
          <a:p>
            <a:pPr lvl="1"/>
            <a:r>
              <a:rPr lang="en-GB" dirty="0"/>
              <a:t>SUS is </a:t>
            </a:r>
            <a:r>
              <a:rPr lang="en-GB" b="1" dirty="0"/>
              <a:t>valid</a:t>
            </a:r>
            <a:r>
              <a:rPr lang="en-GB" dirty="0"/>
              <a:t>. That is, it measures what it purports to measure.</a:t>
            </a:r>
          </a:p>
          <a:p>
            <a:pPr lvl="1"/>
            <a:endParaRPr lang="en-GB" dirty="0"/>
          </a:p>
          <a:p>
            <a:pPr lvl="1"/>
            <a:r>
              <a:rPr lang="en-GB" dirty="0"/>
              <a:t>SUS is </a:t>
            </a:r>
            <a:r>
              <a:rPr lang="en-GB" b="1" dirty="0"/>
              <a:t>not diagnostic</a:t>
            </a:r>
            <a:r>
              <a:rPr lang="en-GB" dirty="0"/>
              <a:t>. That is, it does not tell you what makes a system usable or not.</a:t>
            </a:r>
          </a:p>
          <a:p>
            <a:pPr marL="457200" lvl="1" indent="0">
              <a:buNone/>
            </a:pPr>
            <a:endParaRPr lang="en-GB" dirty="0"/>
          </a:p>
          <a:p>
            <a:pPr lvl="1"/>
            <a:r>
              <a:rPr lang="en-GB" dirty="0"/>
              <a:t>SUS measures both </a:t>
            </a:r>
            <a:r>
              <a:rPr lang="en-GB" b="1" dirty="0"/>
              <a:t>learnability</a:t>
            </a:r>
            <a:r>
              <a:rPr lang="en-GB" dirty="0"/>
              <a:t> and </a:t>
            </a:r>
            <a:r>
              <a:rPr lang="en-GB" b="1" dirty="0"/>
              <a:t>usability</a:t>
            </a:r>
            <a:r>
              <a:rPr lang="en-GB" dirty="0"/>
              <a:t>.</a:t>
            </a:r>
          </a:p>
          <a:p>
            <a:pPr lvl="1"/>
            <a:endParaRPr lang="en-GB" dirty="0"/>
          </a:p>
          <a:p>
            <a:pPr lvl="1"/>
            <a:r>
              <a:rPr lang="en-GB" dirty="0"/>
              <a:t>SUS scores have a </a:t>
            </a:r>
            <a:r>
              <a:rPr lang="en-GB" b="1" dirty="0"/>
              <a:t>modest correlation with task performance</a:t>
            </a:r>
            <a:r>
              <a:rPr lang="en-GB" dirty="0"/>
              <a:t>, but it is not surprising that people’s subjective assessments may not be consistent with whether they were successful using a system.</a:t>
            </a:r>
          </a:p>
        </p:txBody>
      </p:sp>
    </p:spTree>
    <p:extLst>
      <p:ext uri="{BB962C8B-B14F-4D97-AF65-F5344CB8AC3E}">
        <p14:creationId xmlns:p14="http://schemas.microsoft.com/office/powerpoint/2010/main" val="134459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How precise </a:t>
            </a:r>
            <a:r>
              <a:rPr lang="it-IT" dirty="0" err="1"/>
              <a:t>is</a:t>
            </a:r>
            <a:r>
              <a:rPr lang="it-IT" dirty="0"/>
              <a:t> </a:t>
            </a:r>
            <a:r>
              <a:rPr lang="it-IT" dirty="0" err="1"/>
              <a:t>our</a:t>
            </a:r>
            <a:r>
              <a:rPr lang="it-IT" dirty="0"/>
              <a:t> estimate?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5353988"/>
          </a:xfrm>
        </p:spPr>
        <p:txBody>
          <a:bodyPr>
            <a:normAutofit/>
          </a:bodyPr>
          <a:lstStyle/>
          <a:p>
            <a:r>
              <a:rPr lang="en-GB" dirty="0"/>
              <a:t>In usability testing, like most applied research settings, we almost never have access to the entire user population: we have to rely on taking samples to estimate the unknown population values. </a:t>
            </a:r>
          </a:p>
          <a:p>
            <a:endParaRPr lang="en-GB" dirty="0"/>
          </a:p>
          <a:p>
            <a:r>
              <a:rPr lang="en-GB" dirty="0"/>
              <a:t>The sample means and sample proportions (called statistics) are estimates of the values we really want.</a:t>
            </a:r>
          </a:p>
          <a:p>
            <a:endParaRPr lang="en-GB" dirty="0"/>
          </a:p>
          <a:p>
            <a:r>
              <a:rPr lang="en-GB" dirty="0"/>
              <a:t>We need a way to know how good (precise) our estimates are.</a:t>
            </a:r>
          </a:p>
          <a:p>
            <a:endParaRPr lang="en-GB" dirty="0"/>
          </a:p>
          <a:p>
            <a:r>
              <a:rPr lang="en-GB" dirty="0"/>
              <a:t>To do so, we construct a range of values that we think will have a specified chance of containing the unknown population parameter. These ranges are called </a:t>
            </a:r>
            <a:r>
              <a:rPr lang="en-GB" b="1" dirty="0"/>
              <a:t>confidence intervals (CI)</a:t>
            </a:r>
            <a:r>
              <a:rPr lang="en-GB" dirty="0"/>
              <a:t>.</a:t>
            </a:r>
          </a:p>
        </p:txBody>
      </p:sp>
    </p:spTree>
    <p:extLst>
      <p:ext uri="{BB962C8B-B14F-4D97-AF65-F5344CB8AC3E}">
        <p14:creationId xmlns:p14="http://schemas.microsoft.com/office/powerpoint/2010/main" val="3940061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Confidence </a:t>
            </a:r>
            <a:r>
              <a:rPr lang="it-IT" dirty="0" err="1"/>
              <a:t>interval</a:t>
            </a:r>
            <a:r>
              <a:rPr lang="it-IT" dirty="0"/>
              <a:t> (CI)</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26</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5353988"/>
          </a:xfrm>
        </p:spPr>
        <p:txBody>
          <a:bodyPr>
            <a:normAutofit lnSpcReduction="10000"/>
          </a:bodyPr>
          <a:lstStyle/>
          <a:p>
            <a:endParaRPr lang="en-GB" dirty="0"/>
          </a:p>
          <a:p>
            <a:r>
              <a:rPr lang="en-GB" dirty="0"/>
              <a:t>CI quantifies twice the margin of error. </a:t>
            </a:r>
          </a:p>
          <a:p>
            <a:pPr lvl="1"/>
            <a:r>
              <a:rPr lang="en-GB" dirty="0"/>
              <a:t>If you hear that 57% of likely voters approve a legislation with a margin of error ±3% then the CI is 6% wide, falling between 54% and 60% (57 − 3% and 57 + 3%).</a:t>
            </a:r>
          </a:p>
          <a:p>
            <a:endParaRPr lang="en-GB" dirty="0"/>
          </a:p>
          <a:p>
            <a:r>
              <a:rPr lang="en-GB" dirty="0"/>
              <a:t>CI provides both a measure of </a:t>
            </a:r>
            <a:r>
              <a:rPr lang="en-GB" b="1" dirty="0"/>
              <a:t>location</a:t>
            </a:r>
            <a:r>
              <a:rPr lang="en-GB" dirty="0"/>
              <a:t> and </a:t>
            </a:r>
            <a:r>
              <a:rPr lang="en-GB" b="1" dirty="0"/>
              <a:t>precision</a:t>
            </a:r>
            <a:r>
              <a:rPr lang="en-GB" dirty="0"/>
              <a:t>. </a:t>
            </a:r>
          </a:p>
          <a:p>
            <a:pPr lvl="1"/>
            <a:r>
              <a:rPr lang="en-GB" dirty="0"/>
              <a:t>That is, we can see that the average approval rating is around 57%. We can also see that this estimate is reasonably precise. If we want to know whether the majority of voters approve the legislation we can see that it is very unlikely that fewer than half the voters approve.</a:t>
            </a:r>
          </a:p>
          <a:p>
            <a:pPr lvl="1"/>
            <a:endParaRPr lang="en-GB" dirty="0"/>
          </a:p>
          <a:p>
            <a:r>
              <a:rPr lang="en-GB" dirty="0"/>
              <a:t>CI is made of 3 components:</a:t>
            </a:r>
          </a:p>
          <a:p>
            <a:pPr lvl="1"/>
            <a:r>
              <a:rPr lang="en-GB" dirty="0"/>
              <a:t>Confidence level</a:t>
            </a:r>
          </a:p>
          <a:p>
            <a:pPr lvl="1"/>
            <a:r>
              <a:rPr lang="en-GB" dirty="0"/>
              <a:t>Variability</a:t>
            </a:r>
          </a:p>
          <a:p>
            <a:pPr lvl="1"/>
            <a:r>
              <a:rPr lang="en-GB" dirty="0"/>
              <a:t>Sample size</a:t>
            </a:r>
          </a:p>
        </p:txBody>
      </p:sp>
    </p:spTree>
    <p:extLst>
      <p:ext uri="{BB962C8B-B14F-4D97-AF65-F5344CB8AC3E}">
        <p14:creationId xmlns:p14="http://schemas.microsoft.com/office/powerpoint/2010/main" val="503880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Components of a CI</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899980" cy="5353988"/>
          </a:xfrm>
        </p:spPr>
        <p:txBody>
          <a:bodyPr>
            <a:normAutofit fontScale="92500" lnSpcReduction="10000"/>
          </a:bodyPr>
          <a:lstStyle/>
          <a:p>
            <a:endParaRPr lang="en-GB" dirty="0"/>
          </a:p>
          <a:p>
            <a:r>
              <a:rPr lang="en-GB" b="1" dirty="0"/>
              <a:t>Confidence level</a:t>
            </a:r>
            <a:r>
              <a:rPr lang="en-GB" dirty="0"/>
              <a:t>: the ”coverage” of a confidence interval</a:t>
            </a:r>
          </a:p>
          <a:p>
            <a:pPr lvl="1"/>
            <a:r>
              <a:rPr lang="en-GB" dirty="0"/>
              <a:t>A confidence level of 95% (the typical value) means that if you were to sample from the same population 100 times, you’d expect the interval to contain the actual mean or proportion 95 times.</a:t>
            </a:r>
          </a:p>
          <a:p>
            <a:pPr lvl="1"/>
            <a:endParaRPr lang="en-GB" dirty="0"/>
          </a:p>
          <a:p>
            <a:r>
              <a:rPr lang="en-GB" b="1" dirty="0"/>
              <a:t>Variability</a:t>
            </a:r>
            <a:r>
              <a:rPr lang="en-GB" dirty="0"/>
              <a:t>: If there is more variation in a population, each sample taken will fluctuate more and therefore create a wider CI. </a:t>
            </a:r>
          </a:p>
          <a:p>
            <a:pPr lvl="1"/>
            <a:r>
              <a:rPr lang="en-GB" dirty="0"/>
              <a:t>The variability of the population is estimated using the </a:t>
            </a:r>
            <a:r>
              <a:rPr lang="en-GB" b="1" dirty="0"/>
              <a:t>standard deviation </a:t>
            </a:r>
            <a:r>
              <a:rPr lang="en-GB" dirty="0"/>
              <a:t>from the sample.</a:t>
            </a:r>
          </a:p>
          <a:p>
            <a:endParaRPr lang="en-GB" dirty="0"/>
          </a:p>
          <a:p>
            <a:r>
              <a:rPr lang="en-GB" b="1" dirty="0"/>
              <a:t>Sample size</a:t>
            </a:r>
            <a:r>
              <a:rPr lang="en-GB" dirty="0"/>
              <a:t>: how many samples do you have</a:t>
            </a:r>
          </a:p>
          <a:p>
            <a:pPr lvl="1"/>
            <a:r>
              <a:rPr lang="en-GB" dirty="0"/>
              <a:t>Without lowering the confidence level, the sample size is the only thing a researcher can control in affecting the width of a CI. </a:t>
            </a:r>
          </a:p>
          <a:p>
            <a:pPr lvl="1"/>
            <a:r>
              <a:rPr lang="en-GB" dirty="0"/>
              <a:t>The </a:t>
            </a:r>
            <a:r>
              <a:rPr lang="en-GB" b="1" dirty="0"/>
              <a:t>CI width and sample size have an inverse square root relationship</a:t>
            </a:r>
            <a:r>
              <a:rPr lang="en-GB" dirty="0"/>
              <a:t>. This means if you want to cut your margin of error in half, you need to quadruple your sample size. For example, if your margin of error is ±20% at a sample size of 20 you’d need a sample size of approximately 80 to have a margin of error of ±10%.</a:t>
            </a:r>
          </a:p>
        </p:txBody>
      </p:sp>
    </p:spTree>
    <p:extLst>
      <p:ext uri="{BB962C8B-B14F-4D97-AF65-F5344CB8AC3E}">
        <p14:creationId xmlns:p14="http://schemas.microsoft.com/office/powerpoint/2010/main" val="2589099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Computing CI</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28</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81494" y="1653470"/>
            <a:ext cx="10483930" cy="4173587"/>
          </a:xfrm>
        </p:spPr>
        <p:txBody>
          <a:bodyPr>
            <a:normAutofit/>
          </a:bodyPr>
          <a:lstStyle/>
          <a:p>
            <a:r>
              <a:rPr lang="en-GB" dirty="0"/>
              <a:t>CI are computed differently according to your population pool and the “nature” of the data</a:t>
            </a:r>
          </a:p>
          <a:p>
            <a:endParaRPr lang="en-GB" dirty="0"/>
          </a:p>
          <a:p>
            <a:r>
              <a:rPr lang="en-GB" dirty="0"/>
              <a:t>Here we will focus on computing CI for continuous data </a:t>
            </a:r>
          </a:p>
          <a:p>
            <a:endParaRPr lang="en-GB" dirty="0"/>
          </a:p>
          <a:p>
            <a:r>
              <a:rPr lang="en-GB" dirty="0"/>
              <a:t>As a case of study, we will work on rating scales obtained from SUS</a:t>
            </a:r>
          </a:p>
        </p:txBody>
      </p:sp>
    </p:spTree>
    <p:extLst>
      <p:ext uri="{BB962C8B-B14F-4D97-AF65-F5344CB8AC3E}">
        <p14:creationId xmlns:p14="http://schemas.microsoft.com/office/powerpoint/2010/main" val="1068530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t-</a:t>
            </a:r>
            <a:r>
              <a:rPr lang="it-IT" dirty="0" err="1"/>
              <a:t>distribution</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29</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6545982" cy="5481398"/>
          </a:xfrm>
        </p:spPr>
        <p:txBody>
          <a:bodyPr>
            <a:normAutofit fontScale="92500" lnSpcReduction="10000"/>
          </a:bodyPr>
          <a:lstStyle/>
          <a:p>
            <a:r>
              <a:rPr lang="en-GB" dirty="0"/>
              <a:t>The best approach for constructing a CI around numeric rating scales is to compute the mean and standard deviation of the responses and then use the </a:t>
            </a:r>
            <a:r>
              <a:rPr lang="en-GB" b="1" dirty="0"/>
              <a:t>t-distribution</a:t>
            </a:r>
            <a:r>
              <a:rPr lang="en-GB" dirty="0"/>
              <a:t>. </a:t>
            </a:r>
          </a:p>
          <a:p>
            <a:endParaRPr lang="en-GB" dirty="0"/>
          </a:p>
          <a:p>
            <a:r>
              <a:rPr lang="en-GB" dirty="0"/>
              <a:t>The t-distribution is like the standard normal distribution (also called z-distribution) except that it takes the sample size into account</a:t>
            </a:r>
          </a:p>
          <a:p>
            <a:endParaRPr lang="en-GB" dirty="0"/>
          </a:p>
          <a:p>
            <a:r>
              <a:rPr lang="en-GB" dirty="0"/>
              <a:t>The t-distribution </a:t>
            </a:r>
            <a:r>
              <a:rPr lang="en-GB" b="1" dirty="0"/>
              <a:t>adjusts</a:t>
            </a:r>
            <a:r>
              <a:rPr lang="en-GB" dirty="0"/>
              <a:t> for how good our estimate is by making the intervals wider as the sample sizes get smaller. </a:t>
            </a:r>
          </a:p>
          <a:p>
            <a:endParaRPr lang="en-GB" dirty="0"/>
          </a:p>
          <a:p>
            <a:r>
              <a:rPr lang="en-GB" dirty="0"/>
              <a:t>As the sample size increases (especially at or above a sample size of 30), the t-confidence interval converges on the normal z-confidence interval. </a:t>
            </a:r>
          </a:p>
        </p:txBody>
      </p:sp>
      <p:pic>
        <p:nvPicPr>
          <p:cNvPr id="7" name="Picture 6">
            <a:extLst>
              <a:ext uri="{FF2B5EF4-FFF2-40B4-BE49-F238E27FC236}">
                <a16:creationId xmlns:a16="http://schemas.microsoft.com/office/drawing/2014/main" id="{0D1AE208-4693-6C41-3D09-8899B5DF6ED1}"/>
              </a:ext>
            </a:extLst>
          </p:cNvPr>
          <p:cNvPicPr>
            <a:picLocks noChangeAspect="1"/>
          </p:cNvPicPr>
          <p:nvPr/>
        </p:nvPicPr>
        <p:blipFill>
          <a:blip r:embed="rId2"/>
          <a:stretch>
            <a:fillRect/>
          </a:stretch>
        </p:blipFill>
        <p:spPr>
          <a:xfrm>
            <a:off x="7360616" y="2269356"/>
            <a:ext cx="4435870" cy="2563036"/>
          </a:xfrm>
          <a:prstGeom prst="rect">
            <a:avLst/>
          </a:prstGeom>
        </p:spPr>
      </p:pic>
    </p:spTree>
    <p:extLst>
      <p:ext uri="{BB962C8B-B14F-4D97-AF65-F5344CB8AC3E}">
        <p14:creationId xmlns:p14="http://schemas.microsoft.com/office/powerpoint/2010/main" val="2650163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Usability</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9489019" cy="5481398"/>
          </a:xfrm>
        </p:spPr>
        <p:txBody>
          <a:bodyPr>
            <a:normAutofit/>
          </a:bodyPr>
          <a:lstStyle/>
          <a:p>
            <a:r>
              <a:rPr lang="en-GB" sz="2800" b="1" dirty="0"/>
              <a:t>Problem: </a:t>
            </a:r>
            <a:r>
              <a:rPr lang="en-GB" sz="2800" dirty="0"/>
              <a:t>ISO 9241-11 makes the point that there are </a:t>
            </a:r>
            <a:r>
              <a:rPr lang="en-GB" sz="2800" b="1" dirty="0"/>
              <a:t>no specific guidelines</a:t>
            </a:r>
            <a:r>
              <a:rPr lang="en-GB" sz="2800" dirty="0"/>
              <a:t> on how to measure effectiveness, efficiency, and satisfaction since they depend on: </a:t>
            </a:r>
          </a:p>
          <a:p>
            <a:pPr lvl="1"/>
            <a:r>
              <a:rPr lang="en-GB" sz="2400" b="1" dirty="0"/>
              <a:t>Background/Experience </a:t>
            </a:r>
            <a:r>
              <a:rPr lang="en-GB" sz="2400" dirty="0"/>
              <a:t>of the user </a:t>
            </a:r>
          </a:p>
          <a:p>
            <a:pPr lvl="1"/>
            <a:r>
              <a:rPr lang="en-GB" sz="2400" b="1" dirty="0"/>
              <a:t>Task</a:t>
            </a:r>
            <a:r>
              <a:rPr lang="en-GB" sz="2400" dirty="0"/>
              <a:t> that the user must perform</a:t>
            </a:r>
          </a:p>
          <a:p>
            <a:pPr lvl="1"/>
            <a:r>
              <a:rPr lang="en-GB" sz="2400" b="1" dirty="0"/>
              <a:t>Environment</a:t>
            </a:r>
            <a:r>
              <a:rPr lang="en-GB" sz="2400" dirty="0"/>
              <a:t> in which the task is performed</a:t>
            </a:r>
          </a:p>
          <a:p>
            <a:endParaRPr lang="en-GB" sz="2800" dirty="0"/>
          </a:p>
          <a:p>
            <a:endParaRPr lang="en-GB" sz="2800" dirty="0"/>
          </a:p>
          <a:p>
            <a:r>
              <a:rPr lang="en-GB" sz="2800" dirty="0"/>
              <a:t>There are generally two types of usability tests:</a:t>
            </a:r>
          </a:p>
          <a:p>
            <a:pPr lvl="1"/>
            <a:r>
              <a:rPr lang="en-GB" sz="2400" b="1" dirty="0"/>
              <a:t>Formative tests</a:t>
            </a:r>
            <a:endParaRPr lang="en-GB" sz="2400" dirty="0"/>
          </a:p>
          <a:p>
            <a:pPr lvl="1"/>
            <a:r>
              <a:rPr lang="en-GB" sz="2400" b="1" dirty="0"/>
              <a:t>Summative tests</a:t>
            </a:r>
            <a:endParaRPr lang="en-GB" sz="2400" dirty="0"/>
          </a:p>
          <a:p>
            <a:pPr lvl="1"/>
            <a:endParaRPr lang="en-GB" sz="2400" dirty="0"/>
          </a:p>
        </p:txBody>
      </p:sp>
      <p:pic>
        <p:nvPicPr>
          <p:cNvPr id="6" name="Picture 5" descr="A logo of a company&#10;&#10;Description automatically generated">
            <a:extLst>
              <a:ext uri="{FF2B5EF4-FFF2-40B4-BE49-F238E27FC236}">
                <a16:creationId xmlns:a16="http://schemas.microsoft.com/office/drawing/2014/main" id="{F9F6C8EF-8337-1834-AF25-CC15B39CB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3190" y="1240077"/>
            <a:ext cx="1573296" cy="1573296"/>
          </a:xfrm>
          <a:prstGeom prst="rect">
            <a:avLst/>
          </a:prstGeom>
        </p:spPr>
      </p:pic>
    </p:spTree>
    <p:extLst>
      <p:ext uri="{BB962C8B-B14F-4D97-AF65-F5344CB8AC3E}">
        <p14:creationId xmlns:p14="http://schemas.microsoft.com/office/powerpoint/2010/main" val="1124340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Computing CI with t</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30</a:t>
            </a:fld>
            <a:endParaRPr lang="en-GB"/>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6"/>
                <a:ext cx="10483930" cy="5617911"/>
              </a:xfrm>
            </p:spPr>
            <p:txBody>
              <a:bodyPr>
                <a:normAutofit lnSpcReduction="10000"/>
              </a:bodyPr>
              <a:lstStyle/>
              <a:p>
                <a:r>
                  <a:rPr lang="en-GB" dirty="0"/>
                  <a:t>The t-confidence interval takes the following form:</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Note: usually you set </a:t>
                </a:r>
                <a14:m>
                  <m:oMath xmlns:m="http://schemas.openxmlformats.org/officeDocument/2006/math">
                    <m:r>
                      <a:rPr lang="en-US" i="1" smtClean="0">
                        <a:latin typeface="Cambria Math" panose="02040503050406030204" pitchFamily="18" charset="0"/>
                      </a:rPr>
                      <m:t>𝛼</m:t>
                    </m:r>
                  </m:oMath>
                </a14:m>
                <a:r>
                  <a:rPr lang="en-GB" dirty="0"/>
                  <a:t> and </a:t>
                </a:r>
                <a:r>
                  <a:rPr lang="en-GB" i="1" dirty="0"/>
                  <a:t>n </a:t>
                </a:r>
                <a:r>
                  <a:rPr lang="en-GB" dirty="0"/>
                  <a:t>comes from the data</a:t>
                </a:r>
              </a:p>
              <a:p>
                <a:endParaRPr lang="en-GB" dirty="0"/>
              </a:p>
              <a:p>
                <a:endParaRPr lang="en-GB" dirty="0"/>
              </a:p>
              <a:p>
                <a:endParaRPr lang="en-GB" dirty="0"/>
              </a:p>
              <a:p>
                <a:endParaRPr lang="en-GB" dirty="0"/>
              </a:p>
            </p:txBody>
          </p:sp>
        </mc:Choice>
        <mc:Fallback xmlns="">
          <p:sp>
            <p:nvSpPr>
              <p:cNvPr id="3" name="Segnaposto contenuto 2">
                <a:extLst>
                  <a:ext uri="{FF2B5EF4-FFF2-40B4-BE49-F238E27FC236}">
                    <a16:creationId xmlns:a16="http://schemas.microsoft.com/office/drawing/2014/main" id="{38589056-1BA2-621A-BE57-82F12D8ED122}"/>
                  </a:ext>
                </a:extLst>
              </p:cNvPr>
              <p:cNvSpPr>
                <a:spLocks noGrp="1" noRot="1" noChangeAspect="1" noMove="1" noResize="1" noEditPoints="1" noAdjustHandles="1" noChangeArrowheads="1" noChangeShapeType="1" noTextEdit="1"/>
              </p:cNvSpPr>
              <p:nvPr>
                <p:ph idx="1"/>
              </p:nvPr>
            </p:nvSpPr>
            <p:spPr>
              <a:xfrm>
                <a:off x="551215" y="1240076"/>
                <a:ext cx="10483930" cy="5617911"/>
              </a:xfrm>
              <a:blipFill>
                <a:blip r:embed="rId2"/>
                <a:stretch>
                  <a:fillRect l="-847" t="-20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579D6C9-CD00-4E80-07A1-1F2EE84A0708}"/>
                  </a:ext>
                </a:extLst>
              </p:cNvPr>
              <p:cNvSpPr txBox="1"/>
              <p:nvPr/>
            </p:nvSpPr>
            <p:spPr>
              <a:xfrm>
                <a:off x="675339" y="2249426"/>
                <a:ext cx="2504210" cy="5261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−1</m:t>
                          </m:r>
                          <m:r>
                            <a:rPr lang="en-US" i="1">
                              <a:latin typeface="Cambria Math" panose="02040503050406030204" pitchFamily="18" charset="0"/>
                            </a:rPr>
                            <m:t>)</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m:oMathPara>
                </a14:m>
                <a:endParaRPr lang="en-US" dirty="0"/>
              </a:p>
            </p:txBody>
          </p:sp>
        </mc:Choice>
        <mc:Fallback xmlns="">
          <p:sp>
            <p:nvSpPr>
              <p:cNvPr id="5" name="TextBox 4">
                <a:extLst>
                  <a:ext uri="{FF2B5EF4-FFF2-40B4-BE49-F238E27FC236}">
                    <a16:creationId xmlns:a16="http://schemas.microsoft.com/office/drawing/2014/main" id="{8579D6C9-CD00-4E80-07A1-1F2EE84A0708}"/>
                  </a:ext>
                </a:extLst>
              </p:cNvPr>
              <p:cNvSpPr txBox="1">
                <a:spLocks noRot="1" noChangeAspect="1" noMove="1" noResize="1" noEditPoints="1" noAdjustHandles="1" noChangeArrowheads="1" noChangeShapeType="1" noTextEdit="1"/>
              </p:cNvSpPr>
              <p:nvPr/>
            </p:nvSpPr>
            <p:spPr>
              <a:xfrm>
                <a:off x="675339" y="2249426"/>
                <a:ext cx="2504210" cy="526170"/>
              </a:xfrm>
              <a:prstGeom prst="rect">
                <a:avLst/>
              </a:prstGeom>
              <a:blipFill>
                <a:blip r:embed="rId3"/>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Segnaposto contenuto 2">
                <a:extLst>
                  <a:ext uri="{FF2B5EF4-FFF2-40B4-BE49-F238E27FC236}">
                    <a16:creationId xmlns:a16="http://schemas.microsoft.com/office/drawing/2014/main" id="{C64CFD0B-CB74-5411-BBBD-26AFA5E92096}"/>
                  </a:ext>
                </a:extLst>
              </p:cNvPr>
              <p:cNvSpPr txBox="1">
                <a:spLocks/>
              </p:cNvSpPr>
              <p:nvPr/>
            </p:nvSpPr>
            <p:spPr>
              <a:xfrm>
                <a:off x="666047" y="3208500"/>
                <a:ext cx="5204285" cy="268586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𝑥</m:t>
                        </m:r>
                      </m:e>
                    </m:acc>
                  </m:oMath>
                </a14:m>
                <a:r>
                  <a:rPr lang="en-US" i="1" dirty="0"/>
                  <a:t> </a:t>
                </a:r>
                <a:r>
                  <a:rPr lang="en-US" dirty="0"/>
                  <a:t>is the sample mean,</a:t>
                </a:r>
              </a:p>
              <a:p>
                <a:r>
                  <a:rPr lang="en-US" i="1" dirty="0"/>
                  <a:t>n </a:t>
                </a:r>
                <a:r>
                  <a:rPr lang="en-US" dirty="0"/>
                  <a:t>is the sample size,</a:t>
                </a:r>
              </a:p>
              <a:p>
                <a:r>
                  <a:rPr lang="en-US" i="1" dirty="0"/>
                  <a:t>s </a:t>
                </a:r>
                <a:r>
                  <a:rPr lang="en-US" dirty="0"/>
                  <a:t>is the sample standard deviation, and</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m:t>
                        </m:r>
                        <m:r>
                          <a:rPr lang="en-US" i="1">
                            <a:latin typeface="Cambria Math" panose="02040503050406030204" pitchFamily="18" charset="0"/>
                          </a:rPr>
                          <m:t>𝛼</m:t>
                        </m:r>
                        <m:r>
                          <a:rPr lang="en-US" i="1" smtClean="0">
                            <a:latin typeface="Cambria Math" panose="02040503050406030204" pitchFamily="18" charset="0"/>
                          </a:rPr>
                          <m:t>,</m:t>
                        </m:r>
                        <m:r>
                          <m:rPr>
                            <m:sty m:val="p"/>
                          </m:rPr>
                          <a:rPr lang="en-US" smtClean="0">
                            <a:latin typeface="Cambria Math" panose="02040503050406030204" pitchFamily="18" charset="0"/>
                          </a:rPr>
                          <m:t>n</m:t>
                        </m:r>
                        <m:r>
                          <a:rPr lang="en-US" smtClean="0">
                            <a:latin typeface="Cambria Math" panose="02040503050406030204" pitchFamily="18" charset="0"/>
                          </a:rPr>
                          <m:t>−1</m:t>
                        </m:r>
                        <m:r>
                          <a:rPr lang="en-US" i="1">
                            <a:latin typeface="Cambria Math" panose="02040503050406030204" pitchFamily="18" charset="0"/>
                          </a:rPr>
                          <m:t>)</m:t>
                        </m:r>
                      </m:sub>
                    </m:sSub>
                    <m:r>
                      <a:rPr lang="en-US" i="1">
                        <a:latin typeface="Cambria Math" panose="02040503050406030204" pitchFamily="18" charset="0"/>
                      </a:rPr>
                      <m:t> </m:t>
                    </m:r>
                  </m:oMath>
                </a14:m>
                <a:r>
                  <a:rPr lang="en-US" dirty="0"/>
                  <a:t>is the critical value from the </a:t>
                </a:r>
                <a:r>
                  <a:rPr lang="en-US" i="1" dirty="0"/>
                  <a:t>t</a:t>
                </a:r>
                <a:r>
                  <a:rPr lang="en-US" dirty="0"/>
                  <a:t>-distribution for </a:t>
                </a:r>
                <a:r>
                  <a:rPr lang="en-US" i="1" dirty="0"/>
                  <a:t>n</a:t>
                </a:r>
                <a:r>
                  <a:rPr lang="en-US" dirty="0"/>
                  <a:t>−1 degrees of freedom and the specified confidence level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𝛼</m:t>
                    </m:r>
                  </m:oMath>
                </a14:m>
                <a:endParaRPr lang="en-US" dirty="0"/>
              </a:p>
              <a:p>
                <a14:m>
                  <m:oMath xmlns:m="http://schemas.openxmlformats.org/officeDocument/2006/math">
                    <m:r>
                      <a:rPr lang="en-US" i="1" smtClean="0">
                        <a:latin typeface="Cambria Math" panose="02040503050406030204" pitchFamily="18" charset="0"/>
                      </a:rPr>
                      <m:t>𝛼</m:t>
                    </m:r>
                  </m:oMath>
                </a14:m>
                <a:r>
                  <a:rPr lang="en-GB" dirty="0">
                    <a:latin typeface="Palatino Linotype" panose="02040502050505030304" pitchFamily="18" charset="0"/>
                  </a:rPr>
                  <a:t> is called level of significance</a:t>
                </a:r>
                <a:endParaRPr lang="en-GB" dirty="0"/>
              </a:p>
            </p:txBody>
          </p:sp>
        </mc:Choice>
        <mc:Fallback xmlns="">
          <p:sp>
            <p:nvSpPr>
              <p:cNvPr id="8" name="Segnaposto contenuto 2">
                <a:extLst>
                  <a:ext uri="{FF2B5EF4-FFF2-40B4-BE49-F238E27FC236}">
                    <a16:creationId xmlns:a16="http://schemas.microsoft.com/office/drawing/2014/main" id="{C64CFD0B-CB74-5411-BBBD-26AFA5E92096}"/>
                  </a:ext>
                </a:extLst>
              </p:cNvPr>
              <p:cNvSpPr txBox="1">
                <a:spLocks noRot="1" noChangeAspect="1" noMove="1" noResize="1" noEditPoints="1" noAdjustHandles="1" noChangeArrowheads="1" noChangeShapeType="1" noTextEdit="1"/>
              </p:cNvSpPr>
              <p:nvPr/>
            </p:nvSpPr>
            <p:spPr>
              <a:xfrm>
                <a:off x="666047" y="3208500"/>
                <a:ext cx="5204285" cy="2685860"/>
              </a:xfrm>
              <a:prstGeom prst="rect">
                <a:avLst/>
              </a:prstGeom>
              <a:blipFill>
                <a:blip r:embed="rId4"/>
                <a:stretch>
                  <a:fillRect l="-973" t="-3756"/>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837BF352-F60D-CEC9-BF11-154A007971DE}"/>
              </a:ext>
            </a:extLst>
          </p:cNvPr>
          <p:cNvCxnSpPr/>
          <p:nvPr/>
        </p:nvCxnSpPr>
        <p:spPr>
          <a:xfrm flipV="1">
            <a:off x="9234834" y="3011162"/>
            <a:ext cx="0" cy="3009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DC400BA7-B757-6639-FA3F-6DB0AD0C42ED}"/>
              </a:ext>
            </a:extLst>
          </p:cNvPr>
          <p:cNvCxnSpPr>
            <a:cxnSpLocks/>
          </p:cNvCxnSpPr>
          <p:nvPr/>
        </p:nvCxnSpPr>
        <p:spPr>
          <a:xfrm>
            <a:off x="6715612" y="5837626"/>
            <a:ext cx="508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reeform 12">
            <a:extLst>
              <a:ext uri="{FF2B5EF4-FFF2-40B4-BE49-F238E27FC236}">
                <a16:creationId xmlns:a16="http://schemas.microsoft.com/office/drawing/2014/main" id="{894E8093-E95C-3763-8293-53A03A2318D1}"/>
              </a:ext>
            </a:extLst>
          </p:cNvPr>
          <p:cNvSpPr/>
          <p:nvPr/>
        </p:nvSpPr>
        <p:spPr>
          <a:xfrm>
            <a:off x="6715612" y="3990660"/>
            <a:ext cx="2519181" cy="1731910"/>
          </a:xfrm>
          <a:custGeom>
            <a:avLst/>
            <a:gdLst>
              <a:gd name="connsiteX0" fmla="*/ 0 w 2664477"/>
              <a:gd name="connsiteY0" fmla="*/ 1986247 h 1986247"/>
              <a:gd name="connsiteX1" fmla="*/ 1925690 w 2664477"/>
              <a:gd name="connsiteY1" fmla="*/ 1519963 h 1986247"/>
              <a:gd name="connsiteX2" fmla="*/ 2385918 w 2664477"/>
              <a:gd name="connsiteY2" fmla="*/ 278559 h 1986247"/>
              <a:gd name="connsiteX3" fmla="*/ 2664477 w 2664477"/>
              <a:gd name="connsiteY3" fmla="*/ 0 h 1986247"/>
            </a:gdLst>
            <a:ahLst/>
            <a:cxnLst>
              <a:cxn ang="0">
                <a:pos x="connsiteX0" y="connsiteY0"/>
              </a:cxn>
              <a:cxn ang="0">
                <a:pos x="connsiteX1" y="connsiteY1"/>
              </a:cxn>
              <a:cxn ang="0">
                <a:pos x="connsiteX2" y="connsiteY2"/>
              </a:cxn>
              <a:cxn ang="0">
                <a:pos x="connsiteX3" y="connsiteY3"/>
              </a:cxn>
            </a:cxnLst>
            <a:rect l="l" t="t" r="r" b="b"/>
            <a:pathLst>
              <a:path w="2664477" h="1986247">
                <a:moveTo>
                  <a:pt x="0" y="1986247"/>
                </a:moveTo>
                <a:cubicBezTo>
                  <a:pt x="764018" y="1895412"/>
                  <a:pt x="1528037" y="1804578"/>
                  <a:pt x="1925690" y="1519963"/>
                </a:cubicBezTo>
                <a:cubicBezTo>
                  <a:pt x="2323343" y="1235348"/>
                  <a:pt x="2262787" y="531886"/>
                  <a:pt x="2385918" y="278559"/>
                </a:cubicBezTo>
                <a:cubicBezTo>
                  <a:pt x="2509049" y="25232"/>
                  <a:pt x="2589791" y="26241"/>
                  <a:pt x="2664477"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2C21107C-403E-6C84-3A9C-49A0FCE336BE}"/>
              </a:ext>
            </a:extLst>
          </p:cNvPr>
          <p:cNvSpPr/>
          <p:nvPr/>
        </p:nvSpPr>
        <p:spPr>
          <a:xfrm flipH="1">
            <a:off x="9234794" y="3990660"/>
            <a:ext cx="2519181" cy="1731910"/>
          </a:xfrm>
          <a:custGeom>
            <a:avLst/>
            <a:gdLst>
              <a:gd name="connsiteX0" fmla="*/ 0 w 2664477"/>
              <a:gd name="connsiteY0" fmla="*/ 1986247 h 1986247"/>
              <a:gd name="connsiteX1" fmla="*/ 1925690 w 2664477"/>
              <a:gd name="connsiteY1" fmla="*/ 1519963 h 1986247"/>
              <a:gd name="connsiteX2" fmla="*/ 2385918 w 2664477"/>
              <a:gd name="connsiteY2" fmla="*/ 278559 h 1986247"/>
              <a:gd name="connsiteX3" fmla="*/ 2664477 w 2664477"/>
              <a:gd name="connsiteY3" fmla="*/ 0 h 1986247"/>
            </a:gdLst>
            <a:ahLst/>
            <a:cxnLst>
              <a:cxn ang="0">
                <a:pos x="connsiteX0" y="connsiteY0"/>
              </a:cxn>
              <a:cxn ang="0">
                <a:pos x="connsiteX1" y="connsiteY1"/>
              </a:cxn>
              <a:cxn ang="0">
                <a:pos x="connsiteX2" y="connsiteY2"/>
              </a:cxn>
              <a:cxn ang="0">
                <a:pos x="connsiteX3" y="connsiteY3"/>
              </a:cxn>
            </a:cxnLst>
            <a:rect l="l" t="t" r="r" b="b"/>
            <a:pathLst>
              <a:path w="2664477" h="1986247">
                <a:moveTo>
                  <a:pt x="0" y="1986247"/>
                </a:moveTo>
                <a:cubicBezTo>
                  <a:pt x="764018" y="1895412"/>
                  <a:pt x="1528037" y="1804578"/>
                  <a:pt x="1925690" y="1519963"/>
                </a:cubicBezTo>
                <a:cubicBezTo>
                  <a:pt x="2323343" y="1235348"/>
                  <a:pt x="2262787" y="531886"/>
                  <a:pt x="2385918" y="278559"/>
                </a:cubicBezTo>
                <a:cubicBezTo>
                  <a:pt x="2509049" y="25232"/>
                  <a:pt x="2589791" y="26241"/>
                  <a:pt x="2664477"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3D96B13-EDF3-85EF-FF9A-72E76692AB15}"/>
              </a:ext>
            </a:extLst>
          </p:cNvPr>
          <p:cNvCxnSpPr/>
          <p:nvPr/>
        </p:nvCxnSpPr>
        <p:spPr>
          <a:xfrm>
            <a:off x="7490813" y="5135174"/>
            <a:ext cx="0" cy="950733"/>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D652F35-E217-B856-CE71-475854409E53}"/>
              </a:ext>
            </a:extLst>
          </p:cNvPr>
          <p:cNvCxnSpPr/>
          <p:nvPr/>
        </p:nvCxnSpPr>
        <p:spPr>
          <a:xfrm>
            <a:off x="10922557" y="5135173"/>
            <a:ext cx="0" cy="95073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B8AAC39-8B7F-646A-875C-EC9604F375E3}"/>
              </a:ext>
            </a:extLst>
          </p:cNvPr>
          <p:cNvCxnSpPr>
            <a:cxnSpLocks/>
          </p:cNvCxnSpPr>
          <p:nvPr/>
        </p:nvCxnSpPr>
        <p:spPr>
          <a:xfrm flipH="1" flipV="1">
            <a:off x="6927844" y="5135173"/>
            <a:ext cx="302577" cy="587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D3BF745-8DE4-A994-AE12-BE1C491523AA}"/>
              </a:ext>
            </a:extLst>
          </p:cNvPr>
          <p:cNvCxnSpPr>
            <a:cxnSpLocks/>
          </p:cNvCxnSpPr>
          <p:nvPr/>
        </p:nvCxnSpPr>
        <p:spPr>
          <a:xfrm flipH="1" flipV="1">
            <a:off x="7315428" y="5672138"/>
            <a:ext cx="175385" cy="1654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82B91D6E-DA09-D31D-DDA8-F32B448687A6}"/>
              </a:ext>
            </a:extLst>
          </p:cNvPr>
          <p:cNvCxnSpPr/>
          <p:nvPr/>
        </p:nvCxnSpPr>
        <p:spPr>
          <a:xfrm flipH="1" flipV="1">
            <a:off x="7144578" y="5672138"/>
            <a:ext cx="170850" cy="1654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77EC6A11-129C-32BD-B7B8-3C70CA45E218}"/>
              </a:ext>
            </a:extLst>
          </p:cNvPr>
          <p:cNvCxnSpPr>
            <a:cxnSpLocks/>
          </p:cNvCxnSpPr>
          <p:nvPr/>
        </p:nvCxnSpPr>
        <p:spPr>
          <a:xfrm flipH="1" flipV="1">
            <a:off x="6995565" y="5695031"/>
            <a:ext cx="144477" cy="142595"/>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FD483A29-872C-5410-EAAF-FD5ABF2C1325}"/>
              </a:ext>
            </a:extLst>
          </p:cNvPr>
          <p:cNvCxnSpPr>
            <a:cxnSpLocks/>
          </p:cNvCxnSpPr>
          <p:nvPr/>
        </p:nvCxnSpPr>
        <p:spPr>
          <a:xfrm flipH="1" flipV="1">
            <a:off x="6864660" y="5713416"/>
            <a:ext cx="126369" cy="12421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357677C-2E59-60C1-9E86-13C16730D016}"/>
              </a:ext>
            </a:extLst>
          </p:cNvPr>
          <p:cNvCxnSpPr>
            <a:cxnSpLocks/>
          </p:cNvCxnSpPr>
          <p:nvPr/>
        </p:nvCxnSpPr>
        <p:spPr>
          <a:xfrm flipH="1" flipV="1">
            <a:off x="6744268" y="5722941"/>
            <a:ext cx="115856" cy="114685"/>
          </a:xfrm>
          <a:prstGeom prst="line">
            <a:avLst/>
          </a:prstGeom>
        </p:spPr>
        <p:style>
          <a:lnRef idx="1">
            <a:schemeClr val="dk1"/>
          </a:lnRef>
          <a:fillRef idx="0">
            <a:schemeClr val="dk1"/>
          </a:fillRef>
          <a:effectRef idx="0">
            <a:schemeClr val="dk1"/>
          </a:effectRef>
          <a:fontRef idx="minor">
            <a:schemeClr val="tx1"/>
          </a:fontRef>
        </p:style>
      </p:cxnSp>
      <p:grpSp>
        <p:nvGrpSpPr>
          <p:cNvPr id="36" name="Group 35">
            <a:extLst>
              <a:ext uri="{FF2B5EF4-FFF2-40B4-BE49-F238E27FC236}">
                <a16:creationId xmlns:a16="http://schemas.microsoft.com/office/drawing/2014/main" id="{A38AABE9-E947-6504-71DB-FC735AF904EA}"/>
              </a:ext>
            </a:extLst>
          </p:cNvPr>
          <p:cNvGrpSpPr/>
          <p:nvPr/>
        </p:nvGrpSpPr>
        <p:grpSpPr>
          <a:xfrm flipH="1">
            <a:off x="10922557" y="5662241"/>
            <a:ext cx="741012" cy="175385"/>
            <a:chOff x="10089119" y="4900426"/>
            <a:chExt cx="741012" cy="175385"/>
          </a:xfrm>
        </p:grpSpPr>
        <p:cxnSp>
          <p:nvCxnSpPr>
            <p:cNvPr id="31" name="Straight Connector 30">
              <a:extLst>
                <a:ext uri="{FF2B5EF4-FFF2-40B4-BE49-F238E27FC236}">
                  <a16:creationId xmlns:a16="http://schemas.microsoft.com/office/drawing/2014/main" id="{E15CEE36-AA3E-23B5-EEEA-5046B0FA4B02}"/>
                </a:ext>
              </a:extLst>
            </p:cNvPr>
            <p:cNvCxnSpPr>
              <a:cxnSpLocks/>
            </p:cNvCxnSpPr>
            <p:nvPr/>
          </p:nvCxnSpPr>
          <p:spPr>
            <a:xfrm rot="16200000" flipH="1">
              <a:off x="10659694" y="4905375"/>
              <a:ext cx="175385" cy="1654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A77F399B-ADFA-DCFA-102B-A00C34CE39F2}"/>
                </a:ext>
              </a:extLst>
            </p:cNvPr>
            <p:cNvCxnSpPr>
              <a:cxnSpLocks/>
            </p:cNvCxnSpPr>
            <p:nvPr/>
          </p:nvCxnSpPr>
          <p:spPr>
            <a:xfrm rot="16200000" flipH="1">
              <a:off x="10488844" y="4905375"/>
              <a:ext cx="170850" cy="1654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B910568F-A3A8-2C4E-7BDB-9CF54F13AF00}"/>
                </a:ext>
              </a:extLst>
            </p:cNvPr>
            <p:cNvCxnSpPr>
              <a:cxnSpLocks/>
            </p:cNvCxnSpPr>
            <p:nvPr/>
          </p:nvCxnSpPr>
          <p:spPr>
            <a:xfrm rot="16200000" flipH="1">
              <a:off x="10339831" y="4928268"/>
              <a:ext cx="144477" cy="142595"/>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742EC3D-B0F6-8764-C876-97B684583207}"/>
                </a:ext>
              </a:extLst>
            </p:cNvPr>
            <p:cNvCxnSpPr>
              <a:cxnSpLocks/>
            </p:cNvCxnSpPr>
            <p:nvPr/>
          </p:nvCxnSpPr>
          <p:spPr>
            <a:xfrm rot="16200000" flipH="1">
              <a:off x="10208926" y="4946653"/>
              <a:ext cx="126369" cy="12421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DE4A8A-8CAB-D24B-BFE3-F49E652E1E72}"/>
                </a:ext>
              </a:extLst>
            </p:cNvPr>
            <p:cNvCxnSpPr>
              <a:cxnSpLocks/>
            </p:cNvCxnSpPr>
            <p:nvPr/>
          </p:nvCxnSpPr>
          <p:spPr>
            <a:xfrm rot="16200000" flipH="1">
              <a:off x="10088534" y="4956178"/>
              <a:ext cx="115856" cy="114685"/>
            </a:xfrm>
            <a:prstGeom prst="line">
              <a:avLst/>
            </a:prstGeom>
          </p:spPr>
          <p:style>
            <a:lnRef idx="1">
              <a:schemeClr val="dk1"/>
            </a:lnRef>
            <a:fillRef idx="0">
              <a:schemeClr val="dk1"/>
            </a:fillRef>
            <a:effectRef idx="0">
              <a:schemeClr val="dk1"/>
            </a:effectRef>
            <a:fontRef idx="minor">
              <a:schemeClr val="tx1"/>
            </a:fontRef>
          </p:style>
        </p:cxnSp>
      </p:grpSp>
      <p:cxnSp>
        <p:nvCxnSpPr>
          <p:cNvPr id="37" name="Straight Arrow Connector 36">
            <a:extLst>
              <a:ext uri="{FF2B5EF4-FFF2-40B4-BE49-F238E27FC236}">
                <a16:creationId xmlns:a16="http://schemas.microsoft.com/office/drawing/2014/main" id="{7FF33C2C-89AD-4B10-2E0B-AB52C816BB2C}"/>
              </a:ext>
            </a:extLst>
          </p:cNvPr>
          <p:cNvCxnSpPr>
            <a:cxnSpLocks/>
          </p:cNvCxnSpPr>
          <p:nvPr/>
        </p:nvCxnSpPr>
        <p:spPr>
          <a:xfrm flipH="1" flipV="1">
            <a:off x="11418472" y="5127348"/>
            <a:ext cx="25095" cy="621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AA2E6177-51EF-AFFB-DBB5-DDD7D91FD63B}"/>
              </a:ext>
            </a:extLst>
          </p:cNvPr>
          <p:cNvCxnSpPr>
            <a:cxnSpLocks/>
          </p:cNvCxnSpPr>
          <p:nvPr/>
        </p:nvCxnSpPr>
        <p:spPr>
          <a:xfrm flipH="1" flipV="1">
            <a:off x="8392962" y="4883795"/>
            <a:ext cx="302577" cy="587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493894D-D449-CD4C-DF6D-F849CEAB1A2E}"/>
                  </a:ext>
                </a:extLst>
              </p:cNvPr>
              <p:cNvSpPr txBox="1"/>
              <p:nvPr/>
            </p:nvSpPr>
            <p:spPr>
              <a:xfrm>
                <a:off x="5175445" y="4478557"/>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r>
                        <a:rPr lang="en-US" i="1">
                          <a:latin typeface="Cambria Math" panose="02040503050406030204" pitchFamily="18" charset="0"/>
                        </a:rPr>
                        <m:t>𝛼</m:t>
                      </m:r>
                    </m:oMath>
                  </m:oMathPara>
                </a14:m>
                <a:endParaRPr lang="en-US" dirty="0"/>
              </a:p>
            </p:txBody>
          </p:sp>
        </mc:Choice>
        <mc:Fallback xmlns="">
          <p:sp>
            <p:nvSpPr>
              <p:cNvPr id="42" name="TextBox 41">
                <a:extLst>
                  <a:ext uri="{FF2B5EF4-FFF2-40B4-BE49-F238E27FC236}">
                    <a16:creationId xmlns:a16="http://schemas.microsoft.com/office/drawing/2014/main" id="{8493894D-D449-CD4C-DF6D-F849CEAB1A2E}"/>
                  </a:ext>
                </a:extLst>
              </p:cNvPr>
              <p:cNvSpPr txBox="1">
                <a:spLocks noRot="1" noChangeAspect="1" noMove="1" noResize="1" noEditPoints="1" noAdjustHandles="1" noChangeArrowheads="1" noChangeShapeType="1" noTextEdit="1"/>
              </p:cNvSpPr>
              <p:nvPr/>
            </p:nvSpPr>
            <p:spPr>
              <a:xfrm>
                <a:off x="5175445" y="4478557"/>
                <a:ext cx="6096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0CE50D58-B7B0-7238-E098-7AE1A6D782DA}"/>
                  </a:ext>
                </a:extLst>
              </p:cNvPr>
              <p:cNvSpPr txBox="1"/>
              <p:nvPr/>
            </p:nvSpPr>
            <p:spPr>
              <a:xfrm>
                <a:off x="6543836" y="4539505"/>
                <a:ext cx="632575" cy="56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i="1" smtClean="0">
                              <a:latin typeface="Cambria Math" panose="02040503050406030204" pitchFamily="18" charset="0"/>
                            </a:rPr>
                            <m:t>𝛼</m:t>
                          </m:r>
                        </m:num>
                        <m:den>
                          <m:r>
                            <a:rPr lang="en-US" b="0" i="1" smtClean="0">
                              <a:latin typeface="Cambria Math" panose="02040503050406030204" pitchFamily="18" charset="0"/>
                            </a:rPr>
                            <m:t>2</m:t>
                          </m:r>
                        </m:den>
                      </m:f>
                    </m:oMath>
                  </m:oMathPara>
                </a14:m>
                <a:endParaRPr lang="en-US" dirty="0"/>
              </a:p>
            </p:txBody>
          </p:sp>
        </mc:Choice>
        <mc:Fallback xmlns="">
          <p:sp>
            <p:nvSpPr>
              <p:cNvPr id="43" name="TextBox 42">
                <a:extLst>
                  <a:ext uri="{FF2B5EF4-FFF2-40B4-BE49-F238E27FC236}">
                    <a16:creationId xmlns:a16="http://schemas.microsoft.com/office/drawing/2014/main" id="{0CE50D58-B7B0-7238-E098-7AE1A6D782DA}"/>
                  </a:ext>
                </a:extLst>
              </p:cNvPr>
              <p:cNvSpPr txBox="1">
                <a:spLocks noRot="1" noChangeAspect="1" noMove="1" noResize="1" noEditPoints="1" noAdjustHandles="1" noChangeArrowheads="1" noChangeShapeType="1" noTextEdit="1"/>
              </p:cNvSpPr>
              <p:nvPr/>
            </p:nvSpPr>
            <p:spPr>
              <a:xfrm>
                <a:off x="6543836" y="4539505"/>
                <a:ext cx="632575" cy="564835"/>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C6C0CD0-132E-6C52-6950-01B40D8349DA}"/>
                  </a:ext>
                </a:extLst>
              </p:cNvPr>
              <p:cNvSpPr txBox="1"/>
              <p:nvPr/>
            </p:nvSpPr>
            <p:spPr>
              <a:xfrm>
                <a:off x="8384491" y="4521182"/>
                <a:ext cx="6096000" cy="56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i="1" smtClean="0">
                              <a:latin typeface="Cambria Math" panose="02040503050406030204" pitchFamily="18" charset="0"/>
                            </a:rPr>
                            <m:t>𝛼</m:t>
                          </m:r>
                        </m:num>
                        <m:den>
                          <m:r>
                            <a:rPr lang="en-US" b="0" i="1" smtClean="0">
                              <a:latin typeface="Cambria Math" panose="02040503050406030204" pitchFamily="18" charset="0"/>
                            </a:rPr>
                            <m:t>2</m:t>
                          </m:r>
                        </m:den>
                      </m:f>
                    </m:oMath>
                  </m:oMathPara>
                </a14:m>
                <a:endParaRPr lang="en-US" dirty="0"/>
              </a:p>
            </p:txBody>
          </p:sp>
        </mc:Choice>
        <mc:Fallback xmlns="">
          <p:sp>
            <p:nvSpPr>
              <p:cNvPr id="44" name="TextBox 43">
                <a:extLst>
                  <a:ext uri="{FF2B5EF4-FFF2-40B4-BE49-F238E27FC236}">
                    <a16:creationId xmlns:a16="http://schemas.microsoft.com/office/drawing/2014/main" id="{FC6C0CD0-132E-6C52-6950-01B40D8349DA}"/>
                  </a:ext>
                </a:extLst>
              </p:cNvPr>
              <p:cNvSpPr txBox="1">
                <a:spLocks noRot="1" noChangeAspect="1" noMove="1" noResize="1" noEditPoints="1" noAdjustHandles="1" noChangeArrowheads="1" noChangeShapeType="1" noTextEdit="1"/>
              </p:cNvSpPr>
              <p:nvPr/>
            </p:nvSpPr>
            <p:spPr>
              <a:xfrm>
                <a:off x="8384491" y="4521182"/>
                <a:ext cx="6096000" cy="564835"/>
              </a:xfrm>
              <a:prstGeom prst="rect">
                <a:avLst/>
              </a:prstGeom>
              <a:blipFill>
                <a:blip r:embed="rId7"/>
                <a:stretch>
                  <a:fillRect b="-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48F9AA9-B307-823A-30B6-2D594E80C9C1}"/>
                  </a:ext>
                </a:extLst>
              </p:cNvPr>
              <p:cNvSpPr txBox="1"/>
              <p:nvPr/>
            </p:nvSpPr>
            <p:spPr>
              <a:xfrm>
                <a:off x="4846663" y="2384795"/>
                <a:ext cx="2430665" cy="10776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−1</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e>
                          </m:nary>
                        </m:e>
                      </m:rad>
                    </m:oMath>
                  </m:oMathPara>
                </a14:m>
                <a:endParaRPr lang="en-US" dirty="0"/>
              </a:p>
            </p:txBody>
          </p:sp>
        </mc:Choice>
        <mc:Fallback xmlns="">
          <p:sp>
            <p:nvSpPr>
              <p:cNvPr id="7" name="TextBox 6">
                <a:extLst>
                  <a:ext uri="{FF2B5EF4-FFF2-40B4-BE49-F238E27FC236}">
                    <a16:creationId xmlns:a16="http://schemas.microsoft.com/office/drawing/2014/main" id="{A48F9AA9-B307-823A-30B6-2D594E80C9C1}"/>
                  </a:ext>
                </a:extLst>
              </p:cNvPr>
              <p:cNvSpPr txBox="1">
                <a:spLocks noRot="1" noChangeAspect="1" noMove="1" noResize="1" noEditPoints="1" noAdjustHandles="1" noChangeArrowheads="1" noChangeShapeType="1" noTextEdit="1"/>
              </p:cNvSpPr>
              <p:nvPr/>
            </p:nvSpPr>
            <p:spPr>
              <a:xfrm>
                <a:off x="4846663" y="2384795"/>
                <a:ext cx="2430665" cy="1077603"/>
              </a:xfrm>
              <a:prstGeom prst="rect">
                <a:avLst/>
              </a:prstGeom>
              <a:blipFill>
                <a:blip r:embed="rId8"/>
                <a:stretch>
                  <a:fillRect l="-1036" t="-66279" b="-112791"/>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C9C511C2-97F1-BF68-1BAA-FF310C144791}"/>
              </a:ext>
            </a:extLst>
          </p:cNvPr>
          <p:cNvCxnSpPr/>
          <p:nvPr/>
        </p:nvCxnSpPr>
        <p:spPr>
          <a:xfrm flipV="1">
            <a:off x="3677692" y="3011162"/>
            <a:ext cx="1094396" cy="943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2610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CI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31</a:t>
            </a:fld>
            <a:endParaRPr lang="en-GB"/>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768306" y="1496647"/>
                <a:ext cx="5794271" cy="5116273"/>
              </a:xfrm>
            </p:spPr>
            <p:txBody>
              <a:bodyPr>
                <a:norm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−1</m:t>
                        </m:r>
                        <m:r>
                          <a:rPr lang="en-US" i="1">
                            <a:latin typeface="Cambria Math" panose="02040503050406030204" pitchFamily="18" charset="0"/>
                          </a:rPr>
                          <m:t>)</m:t>
                        </m:r>
                      </m:sub>
                    </m:sSub>
                  </m:oMath>
                </a14:m>
                <a:r>
                  <a:rPr lang="en-US" dirty="0"/>
                  <a:t> is usually obtained form a table like this. </a:t>
                </a:r>
              </a:p>
              <a:p>
                <a:endParaRPr lang="en-US" dirty="0"/>
              </a:p>
              <a:p>
                <a:r>
                  <a:rPr lang="en-US" dirty="0"/>
                  <a:t>So, knowing the degrees of freedom we have and the significance level we want to achieve we just need to look up at the right value.</a:t>
                </a:r>
              </a:p>
              <a:p>
                <a:endParaRPr lang="en-US" dirty="0"/>
              </a:p>
              <a:p>
                <a:r>
                  <a:rPr lang="en-US" dirty="0"/>
                  <a:t>Important: usually these tables are “one-sided”. So, we have to use </a:t>
                </a:r>
                <a14:m>
                  <m:oMath xmlns:m="http://schemas.openxmlformats.org/officeDocument/2006/math">
                    <m:f>
                      <m:fPr>
                        <m:ctrlPr>
                          <a:rPr lang="en-US" b="0" i="1" smtClean="0">
                            <a:latin typeface="Cambria Math" panose="02040503050406030204" pitchFamily="18" charset="0"/>
                          </a:rPr>
                        </m:ctrlPr>
                      </m:fPr>
                      <m:num>
                        <m:r>
                          <a:rPr lang="en-US" i="1" smtClean="0">
                            <a:latin typeface="Cambria Math" panose="02040503050406030204" pitchFamily="18" charset="0"/>
                          </a:rPr>
                          <m:t>𝛼</m:t>
                        </m:r>
                      </m:num>
                      <m:den>
                        <m:r>
                          <a:rPr lang="en-US" b="0" i="1" smtClean="0">
                            <a:latin typeface="Cambria Math" panose="02040503050406030204" pitchFamily="18" charset="0"/>
                          </a:rPr>
                          <m:t>2</m:t>
                        </m:r>
                      </m:den>
                    </m:f>
                  </m:oMath>
                </a14:m>
                <a:r>
                  <a:rPr lang="en-GB" dirty="0"/>
                  <a:t> to obtain the right value</a:t>
                </a:r>
              </a:p>
            </p:txBody>
          </p:sp>
        </mc:Choice>
        <mc:Fallback xmlns="">
          <p:sp>
            <p:nvSpPr>
              <p:cNvPr id="3" name="Segnaposto contenuto 2">
                <a:extLst>
                  <a:ext uri="{FF2B5EF4-FFF2-40B4-BE49-F238E27FC236}">
                    <a16:creationId xmlns:a16="http://schemas.microsoft.com/office/drawing/2014/main" id="{38589056-1BA2-621A-BE57-82F12D8ED122}"/>
                  </a:ext>
                </a:extLst>
              </p:cNvPr>
              <p:cNvSpPr>
                <a:spLocks noGrp="1" noRot="1" noChangeAspect="1" noMove="1" noResize="1" noEditPoints="1" noAdjustHandles="1" noChangeArrowheads="1" noChangeShapeType="1" noTextEdit="1"/>
              </p:cNvSpPr>
              <p:nvPr>
                <p:ph idx="1"/>
              </p:nvPr>
            </p:nvSpPr>
            <p:spPr>
              <a:xfrm>
                <a:off x="768306" y="1496647"/>
                <a:ext cx="5794271" cy="5116273"/>
              </a:xfrm>
              <a:blipFill>
                <a:blip r:embed="rId2"/>
                <a:stretch>
                  <a:fillRect l="-1532" t="-173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14CEADE-A6DA-92BB-C589-CC12C86419AB}"/>
              </a:ext>
            </a:extLst>
          </p:cNvPr>
          <p:cNvPicPr>
            <a:picLocks noChangeAspect="1"/>
          </p:cNvPicPr>
          <p:nvPr/>
        </p:nvPicPr>
        <p:blipFill rotWithShape="1">
          <a:blip r:embed="rId3"/>
          <a:srcRect l="8677" t="7957" r="9380" b="8278"/>
          <a:stretch/>
        </p:blipFill>
        <p:spPr>
          <a:xfrm>
            <a:off x="6921740" y="1124178"/>
            <a:ext cx="3670806" cy="5311085"/>
          </a:xfrm>
          <a:prstGeom prst="rect">
            <a:avLst/>
          </a:prstGeom>
        </p:spPr>
      </p:pic>
    </p:spTree>
    <p:extLst>
      <p:ext uri="{BB962C8B-B14F-4D97-AF65-F5344CB8AC3E}">
        <p14:creationId xmlns:p14="http://schemas.microsoft.com/office/powerpoint/2010/main" val="3633224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Example</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32</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7411099" cy="4618557"/>
          </a:xfrm>
        </p:spPr>
        <p:txBody>
          <a:bodyPr>
            <a:normAutofit/>
          </a:bodyPr>
          <a:lstStyle/>
          <a:p>
            <a:r>
              <a:rPr lang="en-GB" dirty="0"/>
              <a:t>For example, let’s use the following scores from the System Usability Scale (SUS), collected when users rated the usability of an app:</a:t>
            </a:r>
          </a:p>
          <a:p>
            <a:pPr lvl="1"/>
            <a:r>
              <a:rPr lang="en-GB" dirty="0"/>
              <a:t>90, 80, 87, 95, 91</a:t>
            </a:r>
          </a:p>
          <a:p>
            <a:r>
              <a:rPr lang="en-GB" dirty="0"/>
              <a:t>From this data </a:t>
            </a:r>
            <a:r>
              <a:rPr lang="en-GB" b="1" dirty="0"/>
              <a:t>we want to generate the CI at 95%.</a:t>
            </a:r>
          </a:p>
          <a:p>
            <a:r>
              <a:rPr lang="en-GB" dirty="0"/>
              <a:t>It is easy to compute:</a:t>
            </a:r>
          </a:p>
          <a:p>
            <a:pPr lvl="1"/>
            <a:r>
              <a:rPr lang="en-GB" dirty="0"/>
              <a:t>Mean: 88.60</a:t>
            </a:r>
          </a:p>
          <a:p>
            <a:pPr lvl="1"/>
            <a:r>
              <a:rPr lang="en-GB" dirty="0"/>
              <a:t>Standard deviation: 5.59 </a:t>
            </a:r>
          </a:p>
          <a:p>
            <a:pPr lvl="1"/>
            <a:r>
              <a:rPr lang="en-GB" dirty="0"/>
              <a:t>Sample size: 5</a:t>
            </a:r>
          </a:p>
          <a:p>
            <a:r>
              <a:rPr lang="en-GB" dirty="0"/>
              <a:t>The CI at a confidence level of 95% results: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579D6C9-CD00-4E80-07A1-1F2EE84A0708}"/>
                  </a:ext>
                </a:extLst>
              </p:cNvPr>
              <p:cNvSpPr txBox="1"/>
              <p:nvPr/>
            </p:nvSpPr>
            <p:spPr>
              <a:xfrm>
                <a:off x="259226" y="5325526"/>
                <a:ext cx="8123448" cy="5778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−1</m:t>
                          </m:r>
                          <m:r>
                            <a:rPr lang="en-US" i="1">
                              <a:latin typeface="Cambria Math" panose="02040503050406030204" pitchFamily="18" charset="0"/>
                            </a:rPr>
                            <m:t>)</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=88.60±</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(0.95,4)</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5.59</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5</m:t>
                              </m:r>
                            </m:e>
                          </m:rad>
                        </m:den>
                      </m:f>
                      <m:r>
                        <a:rPr lang="en-US" b="0" i="1" smtClean="0">
                          <a:latin typeface="Cambria Math" panose="02040503050406030204" pitchFamily="18" charset="0"/>
                        </a:rPr>
                        <m:t>=88.60±2.776∗2.50=</m:t>
                      </m:r>
                      <m:r>
                        <a:rPr lang="en-US" b="1" i="1" smtClean="0">
                          <a:latin typeface="Cambria Math" panose="02040503050406030204" pitchFamily="18" charset="0"/>
                        </a:rPr>
                        <m:t>𝟖𝟖</m:t>
                      </m:r>
                      <m:r>
                        <a:rPr lang="en-US" b="1" i="1" smtClean="0">
                          <a:latin typeface="Cambria Math" panose="02040503050406030204" pitchFamily="18" charset="0"/>
                        </a:rPr>
                        <m:t>.</m:t>
                      </m:r>
                      <m:r>
                        <a:rPr lang="en-US" b="1" i="1" smtClean="0">
                          <a:latin typeface="Cambria Math" panose="02040503050406030204" pitchFamily="18" charset="0"/>
                        </a:rPr>
                        <m:t>𝟔𝟎</m:t>
                      </m:r>
                      <m:r>
                        <a:rPr lang="en-US" b="1" i="1" smtClean="0">
                          <a:latin typeface="Cambria Math" panose="02040503050406030204" pitchFamily="18" charset="0"/>
                        </a:rPr>
                        <m:t>±</m:t>
                      </m:r>
                      <m:r>
                        <a:rPr lang="en-US" b="1" i="1" smtClean="0">
                          <a:latin typeface="Cambria Math" panose="02040503050406030204" pitchFamily="18" charset="0"/>
                        </a:rPr>
                        <m:t>𝟔</m:t>
                      </m:r>
                      <m:r>
                        <a:rPr lang="en-US" b="1" i="1" smtClean="0">
                          <a:latin typeface="Cambria Math" panose="02040503050406030204" pitchFamily="18" charset="0"/>
                        </a:rPr>
                        <m:t>.</m:t>
                      </m:r>
                      <m:r>
                        <a:rPr lang="en-US" b="1" i="1" smtClean="0">
                          <a:latin typeface="Cambria Math" panose="02040503050406030204" pitchFamily="18" charset="0"/>
                        </a:rPr>
                        <m:t>𝟗𝟒</m:t>
                      </m:r>
                    </m:oMath>
                  </m:oMathPara>
                </a14:m>
                <a:endParaRPr lang="en-US" b="1" dirty="0"/>
              </a:p>
            </p:txBody>
          </p:sp>
        </mc:Choice>
        <mc:Fallback xmlns="">
          <p:sp>
            <p:nvSpPr>
              <p:cNvPr id="5" name="TextBox 4">
                <a:extLst>
                  <a:ext uri="{FF2B5EF4-FFF2-40B4-BE49-F238E27FC236}">
                    <a16:creationId xmlns:a16="http://schemas.microsoft.com/office/drawing/2014/main" id="{8579D6C9-CD00-4E80-07A1-1F2EE84A0708}"/>
                  </a:ext>
                </a:extLst>
              </p:cNvPr>
              <p:cNvSpPr txBox="1">
                <a:spLocks noRot="1" noChangeAspect="1" noMove="1" noResize="1" noEditPoints="1" noAdjustHandles="1" noChangeArrowheads="1" noChangeShapeType="1" noTextEdit="1"/>
              </p:cNvSpPr>
              <p:nvPr/>
            </p:nvSpPr>
            <p:spPr>
              <a:xfrm>
                <a:off x="259226" y="5325526"/>
                <a:ext cx="8123448" cy="577850"/>
              </a:xfrm>
              <a:prstGeom prst="rect">
                <a:avLst/>
              </a:prstGeom>
              <a:blipFill>
                <a:blip r:embed="rId2"/>
                <a:stretch>
                  <a:fillRect t="-2174" b="-1087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36E24F3-EC54-6E1F-DB55-3944D0F0732D}"/>
              </a:ext>
            </a:extLst>
          </p:cNvPr>
          <p:cNvSpPr txBox="1"/>
          <p:nvPr/>
        </p:nvSpPr>
        <p:spPr>
          <a:xfrm>
            <a:off x="259227" y="6231882"/>
            <a:ext cx="9996122" cy="400110"/>
          </a:xfrm>
          <a:prstGeom prst="rect">
            <a:avLst/>
          </a:prstGeom>
          <a:noFill/>
        </p:spPr>
        <p:txBody>
          <a:bodyPr wrap="square">
            <a:spAutoFit/>
          </a:bodyPr>
          <a:lstStyle/>
          <a:p>
            <a:pPr marL="0" indent="0">
              <a:buNone/>
            </a:pPr>
            <a:r>
              <a:rPr lang="en-GB" sz="2000" dirty="0">
                <a:latin typeface="Palatino Linotype" panose="02040502050505030304" pitchFamily="18" charset="0"/>
              </a:rPr>
              <a:t>This reads that we can be 95% confident that the true score is between 81.66 and 95.54</a:t>
            </a:r>
          </a:p>
        </p:txBody>
      </p:sp>
      <p:pic>
        <p:nvPicPr>
          <p:cNvPr id="8" name="Picture 7">
            <a:extLst>
              <a:ext uri="{FF2B5EF4-FFF2-40B4-BE49-F238E27FC236}">
                <a16:creationId xmlns:a16="http://schemas.microsoft.com/office/drawing/2014/main" id="{3E234F6A-5236-B33C-FED4-1CC17EB80FDB}"/>
              </a:ext>
            </a:extLst>
          </p:cNvPr>
          <p:cNvPicPr>
            <a:picLocks noChangeAspect="1"/>
          </p:cNvPicPr>
          <p:nvPr/>
        </p:nvPicPr>
        <p:blipFill rotWithShape="1">
          <a:blip r:embed="rId3"/>
          <a:srcRect l="8677" t="7957" r="9380" b="8278"/>
          <a:stretch/>
        </p:blipFill>
        <p:spPr>
          <a:xfrm>
            <a:off x="8492930" y="1122082"/>
            <a:ext cx="3439844" cy="4976919"/>
          </a:xfrm>
          <a:prstGeom prst="rect">
            <a:avLst/>
          </a:prstGeom>
        </p:spPr>
      </p:pic>
    </p:spTree>
    <p:extLst>
      <p:ext uri="{BB962C8B-B14F-4D97-AF65-F5344CB8AC3E}">
        <p14:creationId xmlns:p14="http://schemas.microsoft.com/office/powerpoint/2010/main" val="2698084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Comparing</a:t>
            </a:r>
            <a:r>
              <a:rPr lang="it-IT" dirty="0"/>
              <a:t> </a:t>
            </a:r>
            <a:r>
              <a:rPr lang="it-IT" dirty="0" err="1"/>
              <a:t>results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33</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9113290" cy="5353988"/>
          </a:xfrm>
        </p:spPr>
        <p:txBody>
          <a:bodyPr>
            <a:normAutofit fontScale="92500"/>
          </a:bodyPr>
          <a:lstStyle/>
          <a:p>
            <a:r>
              <a:rPr lang="en-GB" dirty="0"/>
              <a:t>What if we want to compare the usability of two products using SUS?</a:t>
            </a:r>
          </a:p>
          <a:p>
            <a:endParaRPr lang="en-GB" dirty="0"/>
          </a:p>
          <a:p>
            <a:r>
              <a:rPr lang="en-GB" dirty="0"/>
              <a:t>Just because a sample of users from Product A has a higher average SUS score than a sample from Product B does not mean the average SUS score for all users is higher on Product A than Product B. </a:t>
            </a:r>
          </a:p>
          <a:p>
            <a:endParaRPr lang="en-GB" dirty="0"/>
          </a:p>
          <a:p>
            <a:r>
              <a:rPr lang="en-GB" dirty="0"/>
              <a:t>Chance plays a role in every sample selection, and we need to account for that when comparing means. </a:t>
            </a:r>
          </a:p>
          <a:p>
            <a:endParaRPr lang="en-GB" dirty="0"/>
          </a:p>
          <a:p>
            <a:r>
              <a:rPr lang="en-GB" dirty="0"/>
              <a:t>To determine whether SUS scores are </a:t>
            </a:r>
            <a:r>
              <a:rPr lang="en-GB" b="1" dirty="0"/>
              <a:t>statistically </a:t>
            </a:r>
            <a:r>
              <a:rPr lang="en-GB" dirty="0"/>
              <a:t>significantly different, you first need to identify whether the same users were used in each test (</a:t>
            </a:r>
            <a:r>
              <a:rPr lang="en-GB" b="1" dirty="0"/>
              <a:t>within-subjects design</a:t>
            </a:r>
            <a:r>
              <a:rPr lang="en-GB" dirty="0"/>
              <a:t>) or whether there was a different set of users tested on each product (</a:t>
            </a:r>
            <a:r>
              <a:rPr lang="en-GB" b="1" dirty="0"/>
              <a:t>between-subjects design</a:t>
            </a:r>
            <a:r>
              <a:rPr lang="en-GB" dirty="0"/>
              <a:t>).</a:t>
            </a:r>
          </a:p>
        </p:txBody>
      </p:sp>
      <p:pic>
        <p:nvPicPr>
          <p:cNvPr id="6" name="Picture 5" descr="A light bulbs on a scale&#10;&#10;Description automatically generated">
            <a:extLst>
              <a:ext uri="{FF2B5EF4-FFF2-40B4-BE49-F238E27FC236}">
                <a16:creationId xmlns:a16="http://schemas.microsoft.com/office/drawing/2014/main" id="{BEF378D8-A204-2A03-1064-E05DFF4CE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400" y="1363785"/>
            <a:ext cx="1506415" cy="1506415"/>
          </a:xfrm>
          <a:prstGeom prst="rect">
            <a:avLst/>
          </a:prstGeom>
        </p:spPr>
      </p:pic>
    </p:spTree>
    <p:extLst>
      <p:ext uri="{BB962C8B-B14F-4D97-AF65-F5344CB8AC3E}">
        <p14:creationId xmlns:p14="http://schemas.microsoft.com/office/powerpoint/2010/main" val="1882724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Within-subjects</a:t>
            </a:r>
            <a:r>
              <a:rPr lang="it-IT" dirty="0"/>
              <a:t> </a:t>
            </a:r>
            <a:r>
              <a:rPr lang="it-IT" dirty="0" err="1"/>
              <a:t>comparison</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34</a:t>
            </a:fld>
            <a:endParaRPr lang="en-GB" dirty="0"/>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4173587"/>
          </a:xfrm>
        </p:spPr>
        <p:txBody>
          <a:bodyPr>
            <a:normAutofit/>
          </a:bodyPr>
          <a:lstStyle/>
          <a:p>
            <a:r>
              <a:rPr lang="en-GB" dirty="0"/>
              <a:t>When the same users are in each test group you have removed a major source of variation between your sets of data. </a:t>
            </a:r>
          </a:p>
          <a:p>
            <a:r>
              <a:rPr lang="en-GB" dirty="0"/>
              <a:t>In such tests you should alternate which product users encounter first to minimize carry-over effects</a:t>
            </a:r>
          </a:p>
          <a:p>
            <a:pPr lvl="1"/>
            <a:r>
              <a:rPr lang="en-GB" dirty="0"/>
              <a:t>If all users encounter Product A first, this runs the risk of unfairly biasing users either for or against Product A.</a:t>
            </a:r>
          </a:p>
          <a:p>
            <a:endParaRPr lang="en-GB" dirty="0"/>
          </a:p>
          <a:p>
            <a:r>
              <a:rPr lang="en-GB" dirty="0"/>
              <a:t>To determine if the different scores are statistically different, we can use the </a:t>
            </a:r>
            <a:r>
              <a:rPr lang="en-GB" b="1" dirty="0"/>
              <a:t>paired t-test</a:t>
            </a:r>
            <a:r>
              <a:rPr lang="en-GB" dirty="0"/>
              <a:t>: </a:t>
            </a:r>
          </a:p>
          <a:p>
            <a:endParaRPr lang="en-GB"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C988E37-38D2-DABB-73B2-36BE4C6771F3}"/>
                  </a:ext>
                </a:extLst>
              </p:cNvPr>
              <p:cNvSpPr txBox="1"/>
              <p:nvPr/>
            </p:nvSpPr>
            <p:spPr>
              <a:xfrm>
                <a:off x="3674796" y="4990280"/>
                <a:ext cx="1173346" cy="10785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𝐷</m:t>
                              </m:r>
                            </m:e>
                          </m:acc>
                        </m:num>
                        <m:den>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𝐷</m:t>
                                  </m:r>
                                </m:sub>
                              </m:sSub>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den>
                      </m:f>
                    </m:oMath>
                  </m:oMathPara>
                </a14:m>
                <a:endParaRPr lang="en-US" sz="2400" dirty="0"/>
              </a:p>
            </p:txBody>
          </p:sp>
        </mc:Choice>
        <mc:Fallback xmlns="">
          <p:sp>
            <p:nvSpPr>
              <p:cNvPr id="5" name="TextBox 4">
                <a:extLst>
                  <a:ext uri="{FF2B5EF4-FFF2-40B4-BE49-F238E27FC236}">
                    <a16:creationId xmlns:a16="http://schemas.microsoft.com/office/drawing/2014/main" id="{7C988E37-38D2-DABB-73B2-36BE4C6771F3}"/>
                  </a:ext>
                </a:extLst>
              </p:cNvPr>
              <p:cNvSpPr txBox="1">
                <a:spLocks noRot="1" noChangeAspect="1" noMove="1" noResize="1" noEditPoints="1" noAdjustHandles="1" noChangeArrowheads="1" noChangeShapeType="1" noTextEdit="1"/>
              </p:cNvSpPr>
              <p:nvPr/>
            </p:nvSpPr>
            <p:spPr>
              <a:xfrm>
                <a:off x="3674796" y="4990280"/>
                <a:ext cx="1173346" cy="1078565"/>
              </a:xfrm>
              <a:prstGeom prst="rect">
                <a:avLst/>
              </a:prstGeom>
              <a:blipFill>
                <a:blip r:embed="rId2"/>
                <a:stretch>
                  <a:fillRect b="-1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Segnaposto contenuto 2">
                <a:extLst>
                  <a:ext uri="{FF2B5EF4-FFF2-40B4-BE49-F238E27FC236}">
                    <a16:creationId xmlns:a16="http://schemas.microsoft.com/office/drawing/2014/main" id="{64DD0586-8528-7EBF-14FD-887B3CE8F277}"/>
                  </a:ext>
                </a:extLst>
              </p:cNvPr>
              <p:cNvSpPr txBox="1">
                <a:spLocks/>
              </p:cNvSpPr>
              <p:nvPr/>
            </p:nvSpPr>
            <p:spPr>
              <a:xfrm>
                <a:off x="6112329" y="4888840"/>
                <a:ext cx="5684157" cy="16500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𝐷</m:t>
                        </m:r>
                      </m:e>
                    </m:acc>
                    <m:r>
                      <a:rPr lang="en-US" sz="2000" b="0" i="1" smtClean="0">
                        <a:latin typeface="Cambria Math" panose="02040503050406030204" pitchFamily="18" charset="0"/>
                      </a:rPr>
                      <m:t> </m:t>
                    </m:r>
                  </m:oMath>
                </a14:m>
                <a:r>
                  <a:rPr lang="en-GB" sz="2000" dirty="0"/>
                  <a:t>is the mean of the difference scores,</a:t>
                </a:r>
              </a:p>
              <a:p>
                <a:r>
                  <a:rPr lang="en-GB" sz="2000" i="1" dirty="0" err="1"/>
                  <a:t>s</a:t>
                </a:r>
                <a:r>
                  <a:rPr lang="en-GB" sz="2000" i="1" baseline="-25000" dirty="0" err="1"/>
                  <a:t>D</a:t>
                </a:r>
                <a:r>
                  <a:rPr lang="en-GB" sz="2000" dirty="0"/>
                  <a:t> is the standard deviation of the difference scores,</a:t>
                </a:r>
              </a:p>
              <a:p>
                <a:r>
                  <a:rPr lang="en-GB" sz="2000" i="1" dirty="0"/>
                  <a:t>n</a:t>
                </a:r>
                <a:r>
                  <a:rPr lang="en-GB" sz="2000" dirty="0"/>
                  <a:t> is the sample size (the total number of users)</a:t>
                </a:r>
              </a:p>
              <a:p>
                <a:r>
                  <a:rPr lang="en-GB" sz="2000" i="1" dirty="0"/>
                  <a:t>t</a:t>
                </a:r>
                <a:r>
                  <a:rPr lang="en-GB" sz="2000" dirty="0"/>
                  <a:t> is the test statistic (look-up using the t-distribution based on the sample size).</a:t>
                </a:r>
              </a:p>
            </p:txBody>
          </p:sp>
        </mc:Choice>
        <mc:Fallback xmlns="">
          <p:sp>
            <p:nvSpPr>
              <p:cNvPr id="6" name="Segnaposto contenuto 2">
                <a:extLst>
                  <a:ext uri="{FF2B5EF4-FFF2-40B4-BE49-F238E27FC236}">
                    <a16:creationId xmlns:a16="http://schemas.microsoft.com/office/drawing/2014/main" id="{64DD0586-8528-7EBF-14FD-887B3CE8F277}"/>
                  </a:ext>
                </a:extLst>
              </p:cNvPr>
              <p:cNvSpPr txBox="1">
                <a:spLocks noRot="1" noChangeAspect="1" noMove="1" noResize="1" noEditPoints="1" noAdjustHandles="1" noChangeArrowheads="1" noChangeShapeType="1" noTextEdit="1"/>
              </p:cNvSpPr>
              <p:nvPr/>
            </p:nvSpPr>
            <p:spPr>
              <a:xfrm>
                <a:off x="6112329" y="4888840"/>
                <a:ext cx="5684157" cy="1650072"/>
              </a:xfrm>
              <a:prstGeom prst="rect">
                <a:avLst/>
              </a:prstGeom>
              <a:blipFill>
                <a:blip r:embed="rId3"/>
                <a:stretch>
                  <a:fillRect l="-670" t="-3788"/>
                </a:stretch>
              </a:blipFill>
            </p:spPr>
            <p:txBody>
              <a:bodyPr/>
              <a:lstStyle/>
              <a:p>
                <a:r>
                  <a:rPr lang="en-US">
                    <a:noFill/>
                  </a:rPr>
                  <a:t> </a:t>
                </a:r>
              </a:p>
            </p:txBody>
          </p:sp>
        </mc:Fallback>
      </mc:AlternateContent>
    </p:spTree>
    <p:extLst>
      <p:ext uri="{BB962C8B-B14F-4D97-AF65-F5344CB8AC3E}">
        <p14:creationId xmlns:p14="http://schemas.microsoft.com/office/powerpoint/2010/main" val="956449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Example</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7006746" cy="5481398"/>
          </a:xfrm>
        </p:spPr>
        <p:txBody>
          <a:bodyPr>
            <a:normAutofit fontScale="92500" lnSpcReduction="10000"/>
          </a:bodyPr>
          <a:lstStyle/>
          <a:p>
            <a:endParaRPr lang="en-GB" dirty="0"/>
          </a:p>
          <a:p>
            <a:r>
              <a:rPr lang="en-GB" dirty="0"/>
              <a:t>For example, let’s use the following SUS scores collected from 5 users rating app A and app B:</a:t>
            </a:r>
          </a:p>
          <a:p>
            <a:pPr lvl="1"/>
            <a:r>
              <a:rPr lang="en-GB" dirty="0"/>
              <a:t>SUS of app A =  92, 77, 73, 98, 95</a:t>
            </a:r>
          </a:p>
          <a:p>
            <a:pPr lvl="1"/>
            <a:r>
              <a:rPr lang="en-GB" dirty="0"/>
              <a:t>SUS of app B = 83, 79, 63, 90, 84</a:t>
            </a:r>
          </a:p>
          <a:p>
            <a:r>
              <a:rPr lang="en-GB" dirty="0"/>
              <a:t>It is easy to compute</a:t>
            </a:r>
          </a:p>
          <a:p>
            <a:pPr lvl="1"/>
            <a:r>
              <a:rPr lang="en-GB" dirty="0"/>
              <a:t>Differences = 9, -2, 10, 8, 11</a:t>
            </a:r>
          </a:p>
          <a:p>
            <a:pPr lvl="1"/>
            <a:r>
              <a:rPr lang="en-GB" dirty="0"/>
              <a:t>Mean of SUS A = 87</a:t>
            </a:r>
          </a:p>
          <a:p>
            <a:pPr lvl="1"/>
            <a:r>
              <a:rPr lang="en-GB" dirty="0"/>
              <a:t>Mean of SUS B =  79.6</a:t>
            </a:r>
          </a:p>
          <a:p>
            <a:pPr lvl="1"/>
            <a:r>
              <a:rPr lang="en-GB" dirty="0"/>
              <a:t>Mean of differences = 7.4</a:t>
            </a:r>
          </a:p>
          <a:p>
            <a:r>
              <a:rPr lang="en-GB" dirty="0"/>
              <a:t>It follows:</a:t>
            </a:r>
          </a:p>
          <a:p>
            <a:endParaRPr lang="en-GB" dirty="0"/>
          </a:p>
          <a:p>
            <a:endParaRPr lang="en-GB" dirty="0"/>
          </a:p>
          <a:p>
            <a:r>
              <a:rPr lang="en-GB" dirty="0">
                <a:latin typeface="Palatino Linotype" panose="02040502050505030304" pitchFamily="18" charset="0"/>
              </a:rPr>
              <a:t>This means that the usability of the two apps are: statistically different if we consider a level of significance greater than ~ 0.05</a:t>
            </a:r>
            <a:endParaRPr lang="en-GB" dirty="0"/>
          </a:p>
          <a:p>
            <a:pPr marL="0" indent="0">
              <a:buNone/>
            </a:pPr>
            <a:endParaRPr lang="en-GB" dirty="0"/>
          </a:p>
        </p:txBody>
      </p:sp>
      <p:pic>
        <p:nvPicPr>
          <p:cNvPr id="8" name="Picture 7">
            <a:extLst>
              <a:ext uri="{FF2B5EF4-FFF2-40B4-BE49-F238E27FC236}">
                <a16:creationId xmlns:a16="http://schemas.microsoft.com/office/drawing/2014/main" id="{3E234F6A-5236-B33C-FED4-1CC17EB80FDB}"/>
              </a:ext>
            </a:extLst>
          </p:cNvPr>
          <p:cNvPicPr>
            <a:picLocks noChangeAspect="1"/>
          </p:cNvPicPr>
          <p:nvPr/>
        </p:nvPicPr>
        <p:blipFill rotWithShape="1">
          <a:blip r:embed="rId2"/>
          <a:srcRect l="8677" t="7957" r="9380" b="8278"/>
          <a:stretch/>
        </p:blipFill>
        <p:spPr>
          <a:xfrm>
            <a:off x="8492930" y="1122082"/>
            <a:ext cx="3439844" cy="497691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0A899B2-C35A-AB7F-CDD8-04F635C66FEA}"/>
                  </a:ext>
                </a:extLst>
              </p:cNvPr>
              <p:cNvSpPr txBox="1"/>
              <p:nvPr/>
            </p:nvSpPr>
            <p:spPr>
              <a:xfrm>
                <a:off x="2212152" y="4590794"/>
                <a:ext cx="4207860" cy="95596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𝐷</m:t>
                              </m:r>
                            </m:e>
                          </m:acc>
                        </m:num>
                        <m:den>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𝐷</m:t>
                                  </m:r>
                                </m:sub>
                              </m:sSub>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𝑛</m:t>
                                  </m:r>
                                </m:e>
                              </m:rad>
                            </m:den>
                          </m:f>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7.4</m:t>
                          </m:r>
                        </m:num>
                        <m:den>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5.46</m:t>
                              </m:r>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5</m:t>
                                  </m:r>
                                </m:e>
                              </m:rad>
                            </m:den>
                          </m:f>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7.4</m:t>
                          </m:r>
                        </m:num>
                        <m:den>
                          <m:r>
                            <a:rPr lang="en-US" sz="2000" b="0" i="1" smtClean="0">
                              <a:latin typeface="Cambria Math" panose="02040503050406030204" pitchFamily="18" charset="0"/>
                            </a:rPr>
                            <m:t>2.44</m:t>
                          </m:r>
                        </m:den>
                      </m:f>
                      <m:r>
                        <a:rPr lang="en-US" sz="2000" b="0" i="1" smtClean="0">
                          <a:latin typeface="Cambria Math" panose="02040503050406030204" pitchFamily="18" charset="0"/>
                        </a:rPr>
                        <m:t>=3.03</m:t>
                      </m:r>
                    </m:oMath>
                  </m:oMathPara>
                </a14:m>
                <a:endParaRPr lang="en-US" sz="2000" dirty="0"/>
              </a:p>
            </p:txBody>
          </p:sp>
        </mc:Choice>
        <mc:Fallback xmlns="">
          <p:sp>
            <p:nvSpPr>
              <p:cNvPr id="6" name="TextBox 5">
                <a:extLst>
                  <a:ext uri="{FF2B5EF4-FFF2-40B4-BE49-F238E27FC236}">
                    <a16:creationId xmlns:a16="http://schemas.microsoft.com/office/drawing/2014/main" id="{F0A899B2-C35A-AB7F-CDD8-04F635C66FEA}"/>
                  </a:ext>
                </a:extLst>
              </p:cNvPr>
              <p:cNvSpPr txBox="1">
                <a:spLocks noRot="1" noChangeAspect="1" noMove="1" noResize="1" noEditPoints="1" noAdjustHandles="1" noChangeArrowheads="1" noChangeShapeType="1" noTextEdit="1"/>
              </p:cNvSpPr>
              <p:nvPr/>
            </p:nvSpPr>
            <p:spPr>
              <a:xfrm>
                <a:off x="2212152" y="4590794"/>
                <a:ext cx="4207860" cy="955967"/>
              </a:xfrm>
              <a:prstGeom prst="rect">
                <a:avLst/>
              </a:prstGeom>
              <a:blipFill>
                <a:blip r:embed="rId3"/>
                <a:stretch>
                  <a:fillRect b="-9211"/>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0CD45E48-BF63-E026-709D-78AB38BB583D}"/>
              </a:ext>
            </a:extLst>
          </p:cNvPr>
          <p:cNvSpPr/>
          <p:nvPr/>
        </p:nvSpPr>
        <p:spPr>
          <a:xfrm>
            <a:off x="10138807" y="2435703"/>
            <a:ext cx="129986" cy="12138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DEAE783-22B1-C7BA-65E1-F3190642F3D6}"/>
              </a:ext>
            </a:extLst>
          </p:cNvPr>
          <p:cNvCxnSpPr>
            <a:cxnSpLocks/>
          </p:cNvCxnSpPr>
          <p:nvPr/>
        </p:nvCxnSpPr>
        <p:spPr>
          <a:xfrm flipV="1">
            <a:off x="6096000" y="2557083"/>
            <a:ext cx="4042807" cy="23610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43953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Within-subjects</a:t>
            </a:r>
            <a:r>
              <a:rPr lang="it-IT" dirty="0"/>
              <a:t> </a:t>
            </a:r>
            <a:r>
              <a:rPr lang="it-IT" dirty="0" err="1"/>
              <a:t>comparison</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36</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4173587"/>
          </a:xfrm>
        </p:spPr>
        <p:txBody>
          <a:bodyPr>
            <a:normAutofit/>
          </a:bodyPr>
          <a:lstStyle/>
          <a:p>
            <a:r>
              <a:rPr lang="en-GB" dirty="0"/>
              <a:t>When a different set of users is tested on each product there is variation both between users and between designs. </a:t>
            </a:r>
          </a:p>
          <a:p>
            <a:r>
              <a:rPr lang="en-GB" dirty="0"/>
              <a:t>Any difference between the means must be tested to see whether it is greater than the variation between the different users.</a:t>
            </a:r>
          </a:p>
          <a:p>
            <a:r>
              <a:rPr lang="en-GB" dirty="0"/>
              <a:t>To determine whether there is a significant difference between means of independent samples of users, we use the </a:t>
            </a:r>
            <a:r>
              <a:rPr lang="en-GB" b="1" dirty="0"/>
              <a:t>two-sample t-test </a:t>
            </a:r>
            <a:r>
              <a:rPr lang="en-GB" dirty="0"/>
              <a:t>(also called t-test on independent means). It uses the following formula:</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C988E37-38D2-DABB-73B2-36BE4C6771F3}"/>
                  </a:ext>
                </a:extLst>
              </p:cNvPr>
              <p:cNvSpPr txBox="1"/>
              <p:nvPr/>
            </p:nvSpPr>
            <p:spPr>
              <a:xfrm>
                <a:off x="1619587" y="4496953"/>
                <a:ext cx="2315673" cy="15029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e>
                          </m:acc>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e>
                          </m:acc>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den>
                      </m:f>
                    </m:oMath>
                  </m:oMathPara>
                </a14:m>
                <a:endParaRPr lang="en-US" sz="2400" dirty="0"/>
              </a:p>
            </p:txBody>
          </p:sp>
        </mc:Choice>
        <mc:Fallback xmlns="">
          <p:sp>
            <p:nvSpPr>
              <p:cNvPr id="5" name="TextBox 4">
                <a:extLst>
                  <a:ext uri="{FF2B5EF4-FFF2-40B4-BE49-F238E27FC236}">
                    <a16:creationId xmlns:a16="http://schemas.microsoft.com/office/drawing/2014/main" id="{7C988E37-38D2-DABB-73B2-36BE4C6771F3}"/>
                  </a:ext>
                </a:extLst>
              </p:cNvPr>
              <p:cNvSpPr txBox="1">
                <a:spLocks noRot="1" noChangeAspect="1" noMove="1" noResize="1" noEditPoints="1" noAdjustHandles="1" noChangeArrowheads="1" noChangeShapeType="1" noTextEdit="1"/>
              </p:cNvSpPr>
              <p:nvPr/>
            </p:nvSpPr>
            <p:spPr>
              <a:xfrm>
                <a:off x="1619587" y="4496953"/>
                <a:ext cx="2315673" cy="1502912"/>
              </a:xfrm>
              <a:prstGeom prst="rect">
                <a:avLst/>
              </a:prstGeom>
              <a:blipFill>
                <a:blip r:embed="rId2"/>
                <a:stretch>
                  <a:fillRect t="-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Segnaposto contenuto 2">
                <a:extLst>
                  <a:ext uri="{FF2B5EF4-FFF2-40B4-BE49-F238E27FC236}">
                    <a16:creationId xmlns:a16="http://schemas.microsoft.com/office/drawing/2014/main" id="{64DD0586-8528-7EBF-14FD-887B3CE8F277}"/>
                  </a:ext>
                </a:extLst>
              </p:cNvPr>
              <p:cNvSpPr txBox="1">
                <a:spLocks/>
              </p:cNvSpPr>
              <p:nvPr/>
            </p:nvSpPr>
            <p:spPr>
              <a:xfrm>
                <a:off x="4536832" y="4482052"/>
                <a:ext cx="6611810" cy="186322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acc>
                    <m:r>
                      <a:rPr lang="en-US" sz="2000" b="0" i="1" smtClean="0">
                        <a:latin typeface="Cambria Math" panose="02040503050406030204" pitchFamily="18" charset="0"/>
                      </a:rPr>
                      <m:t> </m:t>
                    </m:r>
                  </m:oMath>
                </a14:m>
                <a:r>
                  <a:rPr lang="en-GB" sz="2000" dirty="0"/>
                  <a:t>and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e>
                    </m:acc>
                    <m:r>
                      <a:rPr lang="en-US" sz="2000" i="1">
                        <a:latin typeface="Cambria Math" panose="02040503050406030204" pitchFamily="18" charset="0"/>
                      </a:rPr>
                      <m:t> </m:t>
                    </m:r>
                  </m:oMath>
                </a14:m>
                <a:r>
                  <a:rPr lang="en-GB" sz="2000" dirty="0"/>
                  <a:t>are means from samples 1 and 2</a:t>
                </a:r>
              </a:p>
              <a:p>
                <a:r>
                  <a:rPr lang="en-GB" sz="2000" i="1" dirty="0"/>
                  <a:t>s</a:t>
                </a:r>
                <a:r>
                  <a:rPr lang="en-GB" sz="2000" i="1" baseline="-25000" dirty="0"/>
                  <a:t>1</a:t>
                </a:r>
                <a:r>
                  <a:rPr lang="en-GB" sz="2000" dirty="0"/>
                  <a:t> and </a:t>
                </a:r>
                <a:r>
                  <a:rPr lang="en-GB" sz="2000" i="1" dirty="0"/>
                  <a:t>s</a:t>
                </a:r>
                <a:r>
                  <a:rPr lang="en-GB" sz="2000" i="1" baseline="-25000" dirty="0"/>
                  <a:t>2</a:t>
                </a:r>
                <a:r>
                  <a:rPr lang="en-GB" sz="2000" dirty="0"/>
                  <a:t> are standard deviations from samples 1 and 2</a:t>
                </a:r>
              </a:p>
              <a:p>
                <a:r>
                  <a:rPr lang="en-GB" sz="2000" i="1" dirty="0"/>
                  <a:t>n</a:t>
                </a:r>
                <a:r>
                  <a:rPr lang="en-GB" sz="2000" i="1" baseline="-25000" dirty="0"/>
                  <a:t>1</a:t>
                </a:r>
                <a:r>
                  <a:rPr lang="en-GB" sz="2000" dirty="0"/>
                  <a:t> and </a:t>
                </a:r>
                <a:r>
                  <a:rPr lang="en-GB" sz="2000" i="1" dirty="0"/>
                  <a:t>n</a:t>
                </a:r>
                <a:r>
                  <a:rPr lang="en-GB" sz="2000" i="1" baseline="-25000" dirty="0"/>
                  <a:t>2</a:t>
                </a:r>
                <a:r>
                  <a:rPr lang="en-GB" sz="2000" dirty="0"/>
                  <a:t> are the sample size from samples 1 and 2, and</a:t>
                </a:r>
              </a:p>
              <a:p>
                <a:r>
                  <a:rPr lang="en-GB" sz="2000" i="1" dirty="0"/>
                  <a:t>t</a:t>
                </a:r>
                <a:r>
                  <a:rPr lang="en-GB" sz="2000" dirty="0"/>
                  <a:t> is the test statistic (look-up using the t-distribution based on the sample size) with </a:t>
                </a:r>
                <a:r>
                  <a:rPr lang="en-GB" sz="2000" i="1" dirty="0"/>
                  <a:t>n</a:t>
                </a:r>
                <a:r>
                  <a:rPr lang="en-GB" sz="2000" i="1" baseline="-25000" dirty="0"/>
                  <a:t>1 </a:t>
                </a:r>
                <a:r>
                  <a:rPr lang="en-GB" sz="2000" dirty="0"/>
                  <a:t>+</a:t>
                </a:r>
                <a:r>
                  <a:rPr lang="en-GB" sz="2000" i="1" dirty="0"/>
                  <a:t> n</a:t>
                </a:r>
                <a:r>
                  <a:rPr lang="en-GB" sz="2000" i="1" baseline="-25000" dirty="0"/>
                  <a:t>2</a:t>
                </a:r>
                <a:r>
                  <a:rPr lang="en-GB" sz="2000" dirty="0"/>
                  <a:t>-2 degrees of freedom</a:t>
                </a:r>
              </a:p>
            </p:txBody>
          </p:sp>
        </mc:Choice>
        <mc:Fallback xmlns="">
          <p:sp>
            <p:nvSpPr>
              <p:cNvPr id="6" name="Segnaposto contenuto 2">
                <a:extLst>
                  <a:ext uri="{FF2B5EF4-FFF2-40B4-BE49-F238E27FC236}">
                    <a16:creationId xmlns:a16="http://schemas.microsoft.com/office/drawing/2014/main" id="{64DD0586-8528-7EBF-14FD-887B3CE8F277}"/>
                  </a:ext>
                </a:extLst>
              </p:cNvPr>
              <p:cNvSpPr txBox="1">
                <a:spLocks noRot="1" noChangeAspect="1" noMove="1" noResize="1" noEditPoints="1" noAdjustHandles="1" noChangeArrowheads="1" noChangeShapeType="1" noTextEdit="1"/>
              </p:cNvSpPr>
              <p:nvPr/>
            </p:nvSpPr>
            <p:spPr>
              <a:xfrm>
                <a:off x="4536832" y="4482052"/>
                <a:ext cx="6611810" cy="1863223"/>
              </a:xfrm>
              <a:prstGeom prst="rect">
                <a:avLst/>
              </a:prstGeom>
              <a:blipFill>
                <a:blip r:embed="rId3"/>
                <a:stretch>
                  <a:fillRect l="-768" t="-5405"/>
                </a:stretch>
              </a:blipFill>
            </p:spPr>
            <p:txBody>
              <a:bodyPr/>
              <a:lstStyle/>
              <a:p>
                <a:r>
                  <a:rPr lang="en-US">
                    <a:noFill/>
                  </a:rPr>
                  <a:t> </a:t>
                </a:r>
              </a:p>
            </p:txBody>
          </p:sp>
        </mc:Fallback>
      </mc:AlternateContent>
    </p:spTree>
    <p:extLst>
      <p:ext uri="{BB962C8B-B14F-4D97-AF65-F5344CB8AC3E}">
        <p14:creationId xmlns:p14="http://schemas.microsoft.com/office/powerpoint/2010/main" val="1195737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Example</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7006746" cy="5481398"/>
          </a:xfrm>
        </p:spPr>
        <p:txBody>
          <a:bodyPr>
            <a:normAutofit fontScale="85000" lnSpcReduction="10000"/>
          </a:bodyPr>
          <a:lstStyle/>
          <a:p>
            <a:endParaRPr lang="en-GB" dirty="0"/>
          </a:p>
          <a:p>
            <a:r>
              <a:rPr lang="en-GB" dirty="0"/>
              <a:t>For example, let’s use the following SUS scores collected from A users rating app A and other 5 users rating app B:</a:t>
            </a:r>
          </a:p>
          <a:p>
            <a:pPr lvl="1"/>
            <a:r>
              <a:rPr lang="en-GB" dirty="0"/>
              <a:t>SUS of app A =  79, 76, 60, 86, 77, 90</a:t>
            </a:r>
          </a:p>
          <a:p>
            <a:pPr lvl="1"/>
            <a:r>
              <a:rPr lang="en-GB" dirty="0"/>
              <a:t>SUS of app B = 92, 85, 80, 98, 95</a:t>
            </a:r>
          </a:p>
          <a:p>
            <a:r>
              <a:rPr lang="en-GB" dirty="0"/>
              <a:t>It is easy to compute:</a:t>
            </a:r>
          </a:p>
          <a:p>
            <a:pPr lvl="1"/>
            <a:r>
              <a:rPr lang="en-GB" dirty="0"/>
              <a:t>Mean of SUS A = 78</a:t>
            </a:r>
          </a:p>
          <a:p>
            <a:pPr lvl="1"/>
            <a:r>
              <a:rPr lang="en-GB" dirty="0"/>
              <a:t>Mean of SUS B =  90</a:t>
            </a:r>
          </a:p>
          <a:p>
            <a:pPr lvl="1"/>
            <a:r>
              <a:rPr lang="en-GB" dirty="0"/>
              <a:t>Degree of freedom = 9</a:t>
            </a:r>
          </a:p>
          <a:p>
            <a:r>
              <a:rPr lang="en-GB" dirty="0"/>
              <a:t>It follows:</a:t>
            </a:r>
          </a:p>
          <a:p>
            <a:endParaRPr lang="en-GB" dirty="0"/>
          </a:p>
          <a:p>
            <a:endParaRPr lang="en-GB" dirty="0"/>
          </a:p>
          <a:p>
            <a:endParaRPr lang="en-GB" dirty="0"/>
          </a:p>
          <a:p>
            <a:endParaRPr lang="en-GB" dirty="0"/>
          </a:p>
          <a:p>
            <a:r>
              <a:rPr lang="en-GB" dirty="0">
                <a:latin typeface="Palatino Linotype" panose="02040502050505030304" pitchFamily="18" charset="0"/>
              </a:rPr>
              <a:t>The usability of app B is statistically better if we consider a level of significance (p-value) greater than ~ 0.05</a:t>
            </a:r>
          </a:p>
          <a:p>
            <a:endParaRPr lang="en-GB" dirty="0"/>
          </a:p>
          <a:p>
            <a:pPr marL="0" indent="0">
              <a:buNone/>
            </a:pPr>
            <a:endParaRPr lang="en-GB" dirty="0"/>
          </a:p>
        </p:txBody>
      </p:sp>
      <p:pic>
        <p:nvPicPr>
          <p:cNvPr id="8" name="Picture 7">
            <a:extLst>
              <a:ext uri="{FF2B5EF4-FFF2-40B4-BE49-F238E27FC236}">
                <a16:creationId xmlns:a16="http://schemas.microsoft.com/office/drawing/2014/main" id="{3E234F6A-5236-B33C-FED4-1CC17EB80FDB}"/>
              </a:ext>
            </a:extLst>
          </p:cNvPr>
          <p:cNvPicPr>
            <a:picLocks noChangeAspect="1"/>
          </p:cNvPicPr>
          <p:nvPr/>
        </p:nvPicPr>
        <p:blipFill rotWithShape="1">
          <a:blip r:embed="rId2"/>
          <a:srcRect l="8677" t="7957" r="9380" b="8278"/>
          <a:stretch/>
        </p:blipFill>
        <p:spPr>
          <a:xfrm>
            <a:off x="8492930" y="1122082"/>
            <a:ext cx="3439844" cy="4976919"/>
          </a:xfrm>
          <a:prstGeom prst="rect">
            <a:avLst/>
          </a:prstGeom>
        </p:spPr>
      </p:pic>
      <p:sp>
        <p:nvSpPr>
          <p:cNvPr id="9" name="Oval 8">
            <a:extLst>
              <a:ext uri="{FF2B5EF4-FFF2-40B4-BE49-F238E27FC236}">
                <a16:creationId xmlns:a16="http://schemas.microsoft.com/office/drawing/2014/main" id="{0CD45E48-BF63-E026-709D-78AB38BB583D}"/>
              </a:ext>
            </a:extLst>
          </p:cNvPr>
          <p:cNvSpPr/>
          <p:nvPr/>
        </p:nvSpPr>
        <p:spPr>
          <a:xfrm>
            <a:off x="10147859" y="3002145"/>
            <a:ext cx="129986" cy="12138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DEAE783-22B1-C7BA-65E1-F3190642F3D6}"/>
              </a:ext>
            </a:extLst>
          </p:cNvPr>
          <p:cNvCxnSpPr>
            <a:cxnSpLocks/>
          </p:cNvCxnSpPr>
          <p:nvPr/>
        </p:nvCxnSpPr>
        <p:spPr>
          <a:xfrm flipV="1">
            <a:off x="7209692" y="3123525"/>
            <a:ext cx="2938167" cy="15117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023674-FC72-D5E7-A4CF-B2FF3B07DEDC}"/>
                  </a:ext>
                </a:extLst>
              </p:cNvPr>
              <p:cNvSpPr txBox="1"/>
              <p:nvPr/>
            </p:nvSpPr>
            <p:spPr>
              <a:xfrm>
                <a:off x="960070" y="4372494"/>
                <a:ext cx="6306578" cy="1095043"/>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e>
                        </m:acc>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e>
                        </m:acc>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den>
                    </m:f>
                    <m:r>
                      <a:rPr lang="en-US" sz="2400" b="0" i="1" smtClean="0">
                        <a:latin typeface="Cambria Math" panose="02040503050406030204" pitchFamily="18" charset="0"/>
                      </a:rPr>
                      <m:t>=</m:t>
                    </m:r>
                  </m:oMath>
                </a14:m>
                <a:r>
                  <a:rPr lang="en-US" sz="2400" dirty="0"/>
                  <a:t>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78−90</m:t>
                        </m:r>
                      </m:num>
                      <m:den>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r>
                                  <a:rPr lang="en-US" sz="2400" b="0" i="1" smtClean="0">
                                    <a:latin typeface="Cambria Math" panose="02040503050406030204" pitchFamily="18" charset="0"/>
                                  </a:rPr>
                                  <m:t>91.3</m:t>
                                </m:r>
                              </m:num>
                              <m:den>
                                <m:r>
                                  <a:rPr lang="en-US" sz="2400" b="0" i="1" smtClean="0">
                                    <a:latin typeface="Cambria Math" panose="02040503050406030204" pitchFamily="18" charset="0"/>
                                  </a:rPr>
                                  <m:t>6</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54.5</m:t>
                                </m:r>
                              </m:num>
                              <m:den>
                                <m:r>
                                  <a:rPr lang="en-US" sz="2400" b="0" i="1" smtClean="0">
                                    <a:latin typeface="Cambria Math" panose="02040503050406030204" pitchFamily="18" charset="0"/>
                                  </a:rPr>
                                  <m:t>5</m:t>
                                </m:r>
                              </m:den>
                            </m:f>
                          </m:e>
                        </m:rad>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−12</m:t>
                        </m:r>
                      </m:num>
                      <m:den>
                        <m:r>
                          <a:rPr lang="en-US" sz="2400" i="1" smtClean="0">
                            <a:latin typeface="Cambria Math" panose="02040503050406030204" pitchFamily="18" charset="0"/>
                          </a:rPr>
                          <m:t>5</m:t>
                        </m:r>
                        <m:r>
                          <a:rPr lang="en-US" sz="2400" b="0" i="1" smtClean="0">
                            <a:latin typeface="Cambria Math" panose="02040503050406030204" pitchFamily="18" charset="0"/>
                          </a:rPr>
                          <m:t>.11</m:t>
                        </m:r>
                      </m:den>
                    </m:f>
                    <m:r>
                      <a:rPr lang="en-US" sz="2400" b="0" i="1" smtClean="0">
                        <a:latin typeface="Cambria Math" panose="02040503050406030204" pitchFamily="18" charset="0"/>
                      </a:rPr>
                      <m:t>=−2.348=2.348</m:t>
                    </m:r>
                  </m:oMath>
                </a14:m>
                <a:endParaRPr lang="en-US" sz="2400" dirty="0"/>
              </a:p>
            </p:txBody>
          </p:sp>
        </mc:Choice>
        <mc:Fallback xmlns="">
          <p:sp>
            <p:nvSpPr>
              <p:cNvPr id="5" name="TextBox 4">
                <a:extLst>
                  <a:ext uri="{FF2B5EF4-FFF2-40B4-BE49-F238E27FC236}">
                    <a16:creationId xmlns:a16="http://schemas.microsoft.com/office/drawing/2014/main" id="{18023674-FC72-D5E7-A4CF-B2FF3B07DEDC}"/>
                  </a:ext>
                </a:extLst>
              </p:cNvPr>
              <p:cNvSpPr txBox="1">
                <a:spLocks noRot="1" noChangeAspect="1" noMove="1" noResize="1" noEditPoints="1" noAdjustHandles="1" noChangeArrowheads="1" noChangeShapeType="1" noTextEdit="1"/>
              </p:cNvSpPr>
              <p:nvPr/>
            </p:nvSpPr>
            <p:spPr>
              <a:xfrm>
                <a:off x="960070" y="4372494"/>
                <a:ext cx="6306578" cy="1095043"/>
              </a:xfrm>
              <a:prstGeom prst="rect">
                <a:avLst/>
              </a:prstGeom>
              <a:blipFill>
                <a:blip r:embed="rId3"/>
                <a:stretch>
                  <a:fillRect l="-1406" t="-5747"/>
                </a:stretch>
              </a:blipFill>
            </p:spPr>
            <p:txBody>
              <a:bodyPr/>
              <a:lstStyle/>
              <a:p>
                <a:r>
                  <a:rPr lang="en-US">
                    <a:noFill/>
                  </a:rPr>
                  <a:t> </a:t>
                </a:r>
              </a:p>
            </p:txBody>
          </p:sp>
        </mc:Fallback>
      </mc:AlternateContent>
    </p:spTree>
    <p:extLst>
      <p:ext uri="{BB962C8B-B14F-4D97-AF65-F5344CB8AC3E}">
        <p14:creationId xmlns:p14="http://schemas.microsoft.com/office/powerpoint/2010/main" val="3516102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E15D5-B016-D292-0BFC-F04CD68736F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85C2759-C96C-4410-F6DC-02F398A91869}"/>
              </a:ext>
            </a:extLst>
          </p:cNvPr>
          <p:cNvSpPr>
            <a:spLocks noGrp="1"/>
          </p:cNvSpPr>
          <p:nvPr>
            <p:ph type="title"/>
          </p:nvPr>
        </p:nvSpPr>
        <p:spPr/>
        <p:txBody>
          <a:bodyPr/>
          <a:lstStyle/>
          <a:p>
            <a:r>
              <a:rPr lang="en-GB" dirty="0"/>
              <a:t>References</a:t>
            </a:r>
          </a:p>
        </p:txBody>
      </p:sp>
      <p:sp>
        <p:nvSpPr>
          <p:cNvPr id="3" name="Segnaposto contenuto 2">
            <a:extLst>
              <a:ext uri="{FF2B5EF4-FFF2-40B4-BE49-F238E27FC236}">
                <a16:creationId xmlns:a16="http://schemas.microsoft.com/office/drawing/2014/main" id="{6F08AC81-FE47-073C-D22B-6D37CA71E845}"/>
              </a:ext>
            </a:extLst>
          </p:cNvPr>
          <p:cNvSpPr>
            <a:spLocks noGrp="1"/>
          </p:cNvSpPr>
          <p:nvPr>
            <p:ph idx="1"/>
          </p:nvPr>
        </p:nvSpPr>
        <p:spPr/>
        <p:txBody>
          <a:bodyPr/>
          <a:lstStyle/>
          <a:p>
            <a:r>
              <a:rPr lang="it-IT" dirty="0"/>
              <a:t>Sauro, Lewis – </a:t>
            </a:r>
            <a:r>
              <a:rPr lang="it-IT" dirty="0" err="1"/>
              <a:t>Quantifying</a:t>
            </a:r>
            <a:r>
              <a:rPr lang="it-IT" dirty="0"/>
              <a:t> the User Experience: </a:t>
            </a:r>
            <a:r>
              <a:rPr lang="it-IT" dirty="0" err="1"/>
              <a:t>Practical</a:t>
            </a:r>
            <a:r>
              <a:rPr lang="it-IT" dirty="0"/>
              <a:t> </a:t>
            </a:r>
            <a:r>
              <a:rPr lang="it-IT" dirty="0" err="1"/>
              <a:t>Statistics</a:t>
            </a:r>
            <a:r>
              <a:rPr lang="it-IT" dirty="0"/>
              <a:t> for User </a:t>
            </a:r>
            <a:r>
              <a:rPr lang="it-IT" dirty="0" err="1"/>
              <a:t>Research</a:t>
            </a:r>
            <a:r>
              <a:rPr lang="it-IT" dirty="0"/>
              <a:t>, 2nd </a:t>
            </a:r>
            <a:r>
              <a:rPr lang="it-IT" dirty="0" err="1"/>
              <a:t>edition</a:t>
            </a:r>
            <a:r>
              <a:rPr lang="it-IT" dirty="0"/>
              <a:t> – Elsevier</a:t>
            </a:r>
          </a:p>
          <a:p>
            <a:r>
              <a:rPr lang="it-IT" dirty="0"/>
              <a:t>Brooke et al., SUS: A </a:t>
            </a:r>
            <a:r>
              <a:rPr lang="it-IT" dirty="0" err="1"/>
              <a:t>Retrospective</a:t>
            </a:r>
            <a:r>
              <a:rPr lang="it-IT" dirty="0"/>
              <a:t>, Journal of </a:t>
            </a:r>
            <a:r>
              <a:rPr lang="it-IT" dirty="0" err="1"/>
              <a:t>Usability</a:t>
            </a:r>
            <a:r>
              <a:rPr lang="it-IT" dirty="0"/>
              <a:t> Studies, vol. 8, no. 2, 2013, pp. 29-40. </a:t>
            </a:r>
          </a:p>
        </p:txBody>
      </p:sp>
      <p:sp>
        <p:nvSpPr>
          <p:cNvPr id="4" name="Segnaposto numero diapositiva 3">
            <a:extLst>
              <a:ext uri="{FF2B5EF4-FFF2-40B4-BE49-F238E27FC236}">
                <a16:creationId xmlns:a16="http://schemas.microsoft.com/office/drawing/2014/main" id="{86F40E05-A5E3-0D04-547F-272BD07E6463}"/>
              </a:ext>
            </a:extLst>
          </p:cNvPr>
          <p:cNvSpPr>
            <a:spLocks noGrp="1"/>
          </p:cNvSpPr>
          <p:nvPr>
            <p:ph type="sldNum" sz="quarter" idx="12"/>
          </p:nvPr>
        </p:nvSpPr>
        <p:spPr/>
        <p:txBody>
          <a:bodyPr/>
          <a:lstStyle/>
          <a:p>
            <a:fld id="{31DE2C5B-556E-47B8-A792-024C2FCA4ACC}" type="slidenum">
              <a:rPr lang="en-GB" smtClean="0"/>
              <a:t>38</a:t>
            </a:fld>
            <a:endParaRPr lang="en-GB"/>
          </a:p>
        </p:txBody>
      </p:sp>
    </p:spTree>
    <p:extLst>
      <p:ext uri="{BB962C8B-B14F-4D97-AF65-F5344CB8AC3E}">
        <p14:creationId xmlns:p14="http://schemas.microsoft.com/office/powerpoint/2010/main" val="114134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Formative </a:t>
            </a:r>
            <a:r>
              <a:rPr lang="it-IT" dirty="0" err="1"/>
              <a:t>tests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4</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9410296" cy="5481398"/>
          </a:xfrm>
        </p:spPr>
        <p:txBody>
          <a:bodyPr>
            <a:normAutofit/>
          </a:bodyPr>
          <a:lstStyle/>
          <a:p>
            <a:r>
              <a:rPr lang="en-GB" b="1" dirty="0"/>
              <a:t>Formative</a:t>
            </a:r>
            <a:r>
              <a:rPr lang="en-GB" dirty="0"/>
              <a:t> tests: they are the bulk of usability testing, and they have the aim of finding and fixing usability problems</a:t>
            </a:r>
          </a:p>
          <a:p>
            <a:endParaRPr lang="en-GB" dirty="0"/>
          </a:p>
          <a:p>
            <a:r>
              <a:rPr lang="en-GB" dirty="0"/>
              <a:t>Data from formative tests take the form of problem descriptions and design recommendations</a:t>
            </a:r>
          </a:p>
          <a:p>
            <a:endParaRPr lang="en-GB" dirty="0"/>
          </a:p>
          <a:p>
            <a:r>
              <a:rPr lang="en-GB" dirty="0"/>
              <a:t>Quantification can be made in terms of frequency and severity of an encountered problem, time to complete a task, completion rate of a task.</a:t>
            </a:r>
          </a:p>
        </p:txBody>
      </p:sp>
      <p:pic>
        <p:nvPicPr>
          <p:cNvPr id="6" name="Picture 5" descr="A magnifying glass over a paper with check marks&#10;&#10;Description automatically generated">
            <a:extLst>
              <a:ext uri="{FF2B5EF4-FFF2-40B4-BE49-F238E27FC236}">
                <a16:creationId xmlns:a16="http://schemas.microsoft.com/office/drawing/2014/main" id="{D44BC612-29CD-F17C-9944-C46397B50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4082" y="4935338"/>
            <a:ext cx="1203104" cy="1203104"/>
          </a:xfrm>
          <a:prstGeom prst="rect">
            <a:avLst/>
          </a:prstGeom>
        </p:spPr>
      </p:pic>
    </p:spTree>
    <p:extLst>
      <p:ext uri="{BB962C8B-B14F-4D97-AF65-F5344CB8AC3E}">
        <p14:creationId xmlns:p14="http://schemas.microsoft.com/office/powerpoint/2010/main" val="4567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Summative</a:t>
            </a:r>
            <a:r>
              <a:rPr lang="it-IT" dirty="0"/>
              <a:t> </a:t>
            </a:r>
            <a:r>
              <a:rPr lang="it-IT" dirty="0" err="1"/>
              <a:t>tests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9410296" cy="5116273"/>
          </a:xfrm>
        </p:spPr>
        <p:txBody>
          <a:bodyPr>
            <a:normAutofit/>
          </a:bodyPr>
          <a:lstStyle/>
          <a:p>
            <a:r>
              <a:rPr lang="en-GB" b="1" dirty="0"/>
              <a:t>Summative tests </a:t>
            </a:r>
            <a:r>
              <a:rPr lang="en-GB" dirty="0"/>
              <a:t>have the aim of describing the usability of an application using metrics. They are of two types: benchmark and comparative</a:t>
            </a:r>
          </a:p>
          <a:p>
            <a:endParaRPr lang="en-GB" dirty="0"/>
          </a:p>
          <a:p>
            <a:r>
              <a:rPr lang="en-GB" b="1" dirty="0"/>
              <a:t>Benchmark Usability Tests</a:t>
            </a:r>
            <a:r>
              <a:rPr lang="en-GB" dirty="0"/>
              <a:t>: aim to describe how usable an application is relative to a set of benchmark goals. They provide:</a:t>
            </a:r>
          </a:p>
          <a:p>
            <a:pPr lvl="1"/>
            <a:r>
              <a:rPr lang="en-GB" dirty="0"/>
              <a:t>Input on what to fix in an interface </a:t>
            </a:r>
          </a:p>
          <a:p>
            <a:pPr lvl="1"/>
            <a:r>
              <a:rPr lang="en-GB" dirty="0"/>
              <a:t>Baseline for the comparison of post-design changes</a:t>
            </a:r>
          </a:p>
          <a:p>
            <a:pPr lvl="1"/>
            <a:endParaRPr lang="en-GB" dirty="0"/>
          </a:p>
          <a:p>
            <a:r>
              <a:rPr lang="en-GB" b="1" dirty="0"/>
              <a:t>Comparative Usability Tests</a:t>
            </a:r>
            <a:r>
              <a:rPr lang="en-GB" dirty="0"/>
              <a:t>: aim to compare usability of two or more applications or different versions of the same application</a:t>
            </a:r>
          </a:p>
          <a:p>
            <a:pPr lvl="1"/>
            <a:r>
              <a:rPr lang="en-GB" dirty="0"/>
              <a:t>They allow to identify the best tool for the job from the point-of-view of usability</a:t>
            </a:r>
          </a:p>
          <a:p>
            <a:pPr lvl="1"/>
            <a:endParaRPr lang="en-GB" dirty="0"/>
          </a:p>
          <a:p>
            <a:endParaRPr lang="en-GB" dirty="0"/>
          </a:p>
          <a:p>
            <a:endParaRPr lang="en-GB" dirty="0"/>
          </a:p>
          <a:p>
            <a:pPr lvl="1"/>
            <a:endParaRPr lang="en-GB" dirty="0"/>
          </a:p>
        </p:txBody>
      </p:sp>
      <p:pic>
        <p:nvPicPr>
          <p:cNvPr id="5" name="Picture 4" descr="A magnifying glass over a paper with check marks&#10;&#10;Description automatically generated">
            <a:extLst>
              <a:ext uri="{FF2B5EF4-FFF2-40B4-BE49-F238E27FC236}">
                <a16:creationId xmlns:a16="http://schemas.microsoft.com/office/drawing/2014/main" id="{90985B19-C7D7-B917-E082-5DCB6A20B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4082" y="4935338"/>
            <a:ext cx="1203104" cy="1203104"/>
          </a:xfrm>
          <a:prstGeom prst="rect">
            <a:avLst/>
          </a:prstGeom>
        </p:spPr>
      </p:pic>
    </p:spTree>
    <p:extLst>
      <p:ext uri="{BB962C8B-B14F-4D97-AF65-F5344CB8AC3E}">
        <p14:creationId xmlns:p14="http://schemas.microsoft.com/office/powerpoint/2010/main" val="393615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Metrics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6</a:t>
            </a:fld>
            <a:endParaRPr lang="en-GB"/>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794568"/>
              </a:xfrm>
            </p:spPr>
            <p:txBody>
              <a:bodyPr>
                <a:normAutofit lnSpcReduction="10000"/>
              </a:bodyPr>
              <a:lstStyle/>
              <a:p>
                <a:r>
                  <a:rPr lang="en-GB" b="1" dirty="0"/>
                  <a:t>Completion rates </a:t>
                </a:r>
                <a:r>
                  <a:rPr lang="en-GB" dirty="0"/>
                  <a:t>are the most fundamental of usability metrics.</a:t>
                </a:r>
              </a:p>
              <a:p>
                <a:pPr lvl="1"/>
                <a:r>
                  <a:rPr lang="en-GB" dirty="0"/>
                  <a:t>Typically, they are binary (i.e., 0 or 1)</a:t>
                </a:r>
              </a:p>
              <a:p>
                <a:pPr lvl="1"/>
                <a:r>
                  <a:rPr lang="en-GB" dirty="0"/>
                  <a:t>You report rates as a percentage of user that complete a specific task. </a:t>
                </a:r>
              </a:p>
              <a:p>
                <a:pPr lvl="1"/>
                <a:endParaRPr lang="en-GB" dirty="0"/>
              </a:p>
              <a:p>
                <a:r>
                  <a:rPr lang="en-GB" b="1" dirty="0"/>
                  <a:t>UI problems</a:t>
                </a:r>
                <a:r>
                  <a:rPr lang="en-GB" dirty="0"/>
                  <a:t>: if a user found a problem while attempting a task</a:t>
                </a:r>
              </a:p>
              <a:p>
                <a:pPr lvl="1"/>
                <a:r>
                  <a:rPr lang="en-GB" dirty="0"/>
                  <a:t>Typically organized into lists with names, descriptions, and severity rating.</a:t>
                </a:r>
              </a:p>
              <a:p>
                <a:pPr lvl="1"/>
                <a:r>
                  <a:rPr lang="en-GB" dirty="0"/>
                  <a:t>You report the occurrence rate of a problem in a UI problem matrix:</a:t>
                </a:r>
              </a:p>
              <a:p>
                <a:pPr lvl="1"/>
                <a:endParaRPr lang="en-GB" dirty="0"/>
              </a:p>
              <a:p>
                <a:pPr lvl="1"/>
                <a:endParaRPr lang="en-GB" dirty="0"/>
              </a:p>
              <a:p>
                <a:pPr marL="457200" lvl="1" indent="0">
                  <a:buNone/>
                </a:pPr>
                <a:endParaRPr lang="en-GB" dirty="0"/>
              </a:p>
              <a:p>
                <a:pPr marL="457200" lvl="1" indent="0">
                  <a:buNone/>
                </a:pPr>
                <a:endParaRPr lang="en-GB" dirty="0"/>
              </a:p>
              <a:p>
                <a:pPr lvl="1"/>
                <a:r>
                  <a:rPr lang="en-GB" dirty="0"/>
                  <a:t>Using the matrix, and assigning an impact level (from 1 to 10) to each problem, you can create priorities for each problem on a scale from 1 to 100) with the formula</a:t>
                </a:r>
              </a:p>
              <a:p>
                <a:pPr marL="457200" lvl="1" indent="0">
                  <a:buNone/>
                </a:pPr>
                <a:r>
                  <a:rPr lang="en-GB" dirty="0"/>
                  <a:t>			</a:t>
                </a:r>
              </a:p>
              <a:p>
                <a:pPr marL="457200" lvl="1" indent="0">
                  <a:buNone/>
                </a:pPr>
                <a:r>
                  <a:rPr lang="en-GB" dirty="0"/>
                  <a:t>		</a:t>
                </a:r>
                <a14:m>
                  <m:oMath xmlns:m="http://schemas.openxmlformats.org/officeDocument/2006/math">
                    <m:r>
                      <a:rPr lang="en-US" b="0" i="1" smtClean="0">
                        <a:latin typeface="Cambria Math" panose="02040503050406030204" pitchFamily="18" charset="0"/>
                      </a:rPr>
                      <m:t>𝑝𝑟𝑖𝑜𝑟𝑖𝑡𝑦</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𝑜𝑐𝑐𝑢𝑟𝑒𝑛𝑐𝑒</m:t>
                        </m:r>
                        <m:r>
                          <a:rPr lang="en-US" b="0" i="1" smtClean="0">
                            <a:latin typeface="Cambria Math" panose="02040503050406030204" pitchFamily="18" charset="0"/>
                          </a:rPr>
                          <m:t>% ∗</m:t>
                        </m:r>
                        <m:r>
                          <a:rPr lang="en-US" b="0" i="1" smtClean="0">
                            <a:latin typeface="Cambria Math" panose="02040503050406030204" pitchFamily="18" charset="0"/>
                          </a:rPr>
                          <m:t>𝑖𝑚𝑝𝑎𝑐𝑡</m:t>
                        </m:r>
                      </m:e>
                    </m:d>
                    <m:r>
                      <a:rPr lang="en-US" b="0" i="1" smtClean="0">
                        <a:latin typeface="Cambria Math" panose="02040503050406030204" pitchFamily="18" charset="0"/>
                      </a:rPr>
                      <m:t>/10</m:t>
                    </m:r>
                  </m:oMath>
                </a14:m>
                <a:r>
                  <a:rPr lang="en-GB" dirty="0"/>
                  <a:t>			</a:t>
                </a:r>
              </a:p>
              <a:p>
                <a:pPr lvl="1"/>
                <a:endParaRPr lang="en-GB" dirty="0"/>
              </a:p>
              <a:p>
                <a:pPr lvl="1"/>
                <a:r>
                  <a:rPr lang="en-GB" dirty="0"/>
                  <a:t>E.g., a problem with occurrence 80% and impact 3 has priority 24</a:t>
                </a:r>
              </a:p>
              <a:p>
                <a:pPr lvl="1"/>
                <a:endParaRPr lang="en-GB" dirty="0"/>
              </a:p>
            </p:txBody>
          </p:sp>
        </mc:Choice>
        <mc:Fallback xmlns="">
          <p:sp>
            <p:nvSpPr>
              <p:cNvPr id="3" name="Segnaposto contenuto 2">
                <a:extLst>
                  <a:ext uri="{FF2B5EF4-FFF2-40B4-BE49-F238E27FC236}">
                    <a16:creationId xmlns:a16="http://schemas.microsoft.com/office/drawing/2014/main" id="{38589056-1BA2-621A-BE57-82F12D8ED122}"/>
                  </a:ext>
                </a:extLst>
              </p:cNvPr>
              <p:cNvSpPr>
                <a:spLocks noGrp="1" noRot="1" noChangeAspect="1" noMove="1" noResize="1" noEditPoints="1" noAdjustHandles="1" noChangeArrowheads="1" noChangeShapeType="1" noTextEdit="1"/>
              </p:cNvSpPr>
              <p:nvPr>
                <p:ph idx="1"/>
              </p:nvPr>
            </p:nvSpPr>
            <p:spPr>
              <a:xfrm>
                <a:off x="551214" y="1240077"/>
                <a:ext cx="10920349" cy="5794568"/>
              </a:xfrm>
              <a:blipFill>
                <a:blip r:embed="rId2"/>
                <a:stretch>
                  <a:fillRect l="-813" t="-1969"/>
                </a:stretch>
              </a:blipFill>
            </p:spPr>
            <p:txBody>
              <a:bodyPr/>
              <a:lstStyle/>
              <a:p>
                <a:r>
                  <a:rPr lang="en-US">
                    <a:noFill/>
                  </a:rPr>
                  <a:t> </a:t>
                </a:r>
              </a:p>
            </p:txBody>
          </p:sp>
        </mc:Fallback>
      </mc:AlternateContent>
      <p:pic>
        <p:nvPicPr>
          <p:cNvPr id="6" name="Picture 5" descr="A table with text on it&#10;&#10;Description automatically generated">
            <a:extLst>
              <a:ext uri="{FF2B5EF4-FFF2-40B4-BE49-F238E27FC236}">
                <a16:creationId xmlns:a16="http://schemas.microsoft.com/office/drawing/2014/main" id="{C96527EF-77DD-F9A7-005A-732FB4CE6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7827" y="3632285"/>
            <a:ext cx="3578877" cy="974192"/>
          </a:xfrm>
          <a:prstGeom prst="rect">
            <a:avLst/>
          </a:prstGeom>
        </p:spPr>
      </p:pic>
    </p:spTree>
    <p:extLst>
      <p:ext uri="{BB962C8B-B14F-4D97-AF65-F5344CB8AC3E}">
        <p14:creationId xmlns:p14="http://schemas.microsoft.com/office/powerpoint/2010/main" val="158390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Metrics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794568"/>
          </a:xfrm>
        </p:spPr>
        <p:txBody>
          <a:bodyPr>
            <a:normAutofit/>
          </a:bodyPr>
          <a:lstStyle/>
          <a:p>
            <a:r>
              <a:rPr lang="en-GB" b="1" dirty="0"/>
              <a:t>Net promoter score (NPS)</a:t>
            </a:r>
            <a:r>
              <a:rPr lang="en-GB" dirty="0"/>
              <a:t>: is a score based on a single question on loyalty: “How likely it is that you will recommend this product to a friend or colleague on a scale from 0 to 10?”</a:t>
            </a:r>
          </a:p>
          <a:p>
            <a:endParaRPr lang="en-GB" dirty="0"/>
          </a:p>
          <a:p>
            <a:r>
              <a:rPr lang="en-GB" dirty="0"/>
              <a:t>You are a:</a:t>
            </a:r>
          </a:p>
          <a:p>
            <a:pPr lvl="1"/>
            <a:r>
              <a:rPr lang="en-GB" b="1" dirty="0"/>
              <a:t>Promoter </a:t>
            </a:r>
            <a:r>
              <a:rPr lang="en-GB" dirty="0"/>
              <a:t>if your response is 9 or 10</a:t>
            </a:r>
          </a:p>
          <a:p>
            <a:pPr lvl="1"/>
            <a:r>
              <a:rPr lang="en-GB" b="1" dirty="0"/>
              <a:t>Passive </a:t>
            </a:r>
            <a:r>
              <a:rPr lang="en-GB" dirty="0"/>
              <a:t>if your response is 7 or 8</a:t>
            </a:r>
          </a:p>
          <a:p>
            <a:pPr lvl="1"/>
            <a:r>
              <a:rPr lang="en-GB" b="1" dirty="0"/>
              <a:t>Detractor </a:t>
            </a:r>
            <a:r>
              <a:rPr lang="en-GB" dirty="0"/>
              <a:t>if your response is &lt; 7</a:t>
            </a:r>
          </a:p>
          <a:p>
            <a:pPr lvl="1"/>
            <a:endParaRPr lang="en-GB" b="1" dirty="0"/>
          </a:p>
          <a:p>
            <a:r>
              <a:rPr lang="en-GB" dirty="0"/>
              <a:t>NPS is computed subtracting the percentage of promoters with the percentage of detractors</a:t>
            </a:r>
          </a:p>
          <a:p>
            <a:endParaRPr lang="en-GB" dirty="0"/>
          </a:p>
          <a:p>
            <a:r>
              <a:rPr lang="en-GB" dirty="0"/>
              <a:t>The final score goes from -100% to 100%</a:t>
            </a:r>
          </a:p>
          <a:p>
            <a:endParaRPr lang="en-GB" dirty="0"/>
          </a:p>
        </p:txBody>
      </p:sp>
      <p:pic>
        <p:nvPicPr>
          <p:cNvPr id="5" name="Picture 4">
            <a:extLst>
              <a:ext uri="{FF2B5EF4-FFF2-40B4-BE49-F238E27FC236}">
                <a16:creationId xmlns:a16="http://schemas.microsoft.com/office/drawing/2014/main" id="{F8D6D74F-7AEB-DF54-A8CE-10CEF0B6708E}"/>
              </a:ext>
            </a:extLst>
          </p:cNvPr>
          <p:cNvPicPr>
            <a:picLocks noChangeAspect="1"/>
          </p:cNvPicPr>
          <p:nvPr/>
        </p:nvPicPr>
        <p:blipFill>
          <a:blip r:embed="rId2"/>
          <a:stretch>
            <a:fillRect/>
          </a:stretch>
        </p:blipFill>
        <p:spPr>
          <a:xfrm>
            <a:off x="6185007" y="2579575"/>
            <a:ext cx="4220431" cy="1698850"/>
          </a:xfrm>
          <a:prstGeom prst="rect">
            <a:avLst/>
          </a:prstGeom>
        </p:spPr>
      </p:pic>
    </p:spTree>
    <p:extLst>
      <p:ext uri="{BB962C8B-B14F-4D97-AF65-F5344CB8AC3E}">
        <p14:creationId xmlns:p14="http://schemas.microsoft.com/office/powerpoint/2010/main" val="23146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Metrics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8</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794568"/>
          </a:xfrm>
        </p:spPr>
        <p:txBody>
          <a:bodyPr>
            <a:normAutofit/>
          </a:bodyPr>
          <a:lstStyle/>
          <a:p>
            <a:r>
              <a:rPr lang="en-GB" b="1" dirty="0"/>
              <a:t>Comments and open-ended data</a:t>
            </a:r>
            <a:r>
              <a:rPr lang="en-GB" dirty="0"/>
              <a:t>: can be very heterogeneous and might include:</a:t>
            </a:r>
          </a:p>
          <a:p>
            <a:pPr lvl="1"/>
            <a:r>
              <a:rPr lang="en-GB" dirty="0"/>
              <a:t>Reasons why users are promoters or detractors for an app</a:t>
            </a:r>
          </a:p>
          <a:p>
            <a:pPr lvl="1"/>
            <a:r>
              <a:rPr lang="en-GB" dirty="0"/>
              <a:t>User insights from field studies</a:t>
            </a:r>
          </a:p>
          <a:p>
            <a:pPr lvl="1"/>
            <a:r>
              <a:rPr lang="en-GB" dirty="0"/>
              <a:t>App complaints to calls to user service </a:t>
            </a:r>
          </a:p>
          <a:p>
            <a:pPr lvl="1"/>
            <a:r>
              <a:rPr lang="en-GB" dirty="0"/>
              <a:t>Why a task was difficult</a:t>
            </a:r>
          </a:p>
          <a:p>
            <a:pPr lvl="1"/>
            <a:endParaRPr lang="en-GB" dirty="0"/>
          </a:p>
          <a:p>
            <a:r>
              <a:rPr lang="en-GB" b="1" dirty="0"/>
              <a:t>Requirement list</a:t>
            </a:r>
            <a:r>
              <a:rPr lang="en-GB" dirty="0"/>
              <a:t>: features that a user identify as necessary in your app but it is still not implemented. </a:t>
            </a:r>
          </a:p>
          <a:p>
            <a:endParaRPr lang="en-GB" dirty="0"/>
          </a:p>
          <a:p>
            <a:endParaRPr lang="en-GB" dirty="0"/>
          </a:p>
        </p:txBody>
      </p:sp>
      <p:pic>
        <p:nvPicPr>
          <p:cNvPr id="6" name="Picture 5" descr="A group of colorful arrows with numbers&#10;&#10;Description automatically generated">
            <a:extLst>
              <a:ext uri="{FF2B5EF4-FFF2-40B4-BE49-F238E27FC236}">
                <a16:creationId xmlns:a16="http://schemas.microsoft.com/office/drawing/2014/main" id="{F84224A4-BF3C-84AC-BAA7-101E87862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4733" y="4894062"/>
            <a:ext cx="1174791" cy="1174791"/>
          </a:xfrm>
          <a:prstGeom prst="rect">
            <a:avLst/>
          </a:prstGeom>
        </p:spPr>
      </p:pic>
    </p:spTree>
    <p:extLst>
      <p:ext uri="{BB962C8B-B14F-4D97-AF65-F5344CB8AC3E}">
        <p14:creationId xmlns:p14="http://schemas.microsoft.com/office/powerpoint/2010/main" val="128548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Satisfaction</a:t>
            </a:r>
            <a:r>
              <a:rPr lang="it-IT" dirty="0"/>
              <a:t> ratings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9</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b="1" dirty="0"/>
              <a:t>Satisfaction ratings</a:t>
            </a:r>
            <a:r>
              <a:rPr lang="en-GB" dirty="0"/>
              <a:t>: obtained via standardized usability </a:t>
            </a:r>
            <a:r>
              <a:rPr lang="en-GB" dirty="0" err="1"/>
              <a:t>questionnaries</a:t>
            </a:r>
            <a:r>
              <a:rPr lang="en-GB" dirty="0"/>
              <a:t>.</a:t>
            </a:r>
          </a:p>
          <a:p>
            <a:endParaRPr lang="en-GB" b="1" dirty="0"/>
          </a:p>
          <a:p>
            <a:r>
              <a:rPr lang="en-GB" b="1" dirty="0"/>
              <a:t>Standardized usability questionnaires (SUQ) </a:t>
            </a:r>
            <a:r>
              <a:rPr lang="en-GB" dirty="0"/>
              <a:t>consists of a collection of question items each associated to an underneath score. At the end, all questions are collected in a single value (i.e., satisfaction rating) that provide a standardized measure.</a:t>
            </a:r>
          </a:p>
          <a:p>
            <a:endParaRPr lang="en-GB" b="1" dirty="0"/>
          </a:p>
          <a:p>
            <a:r>
              <a:rPr lang="en-GB" dirty="0"/>
              <a:t>The advantages of SUQ include:</a:t>
            </a:r>
          </a:p>
          <a:p>
            <a:pPr lvl="1"/>
            <a:r>
              <a:rPr lang="en-GB" b="1" dirty="0"/>
              <a:t>Objectivity</a:t>
            </a:r>
            <a:r>
              <a:rPr lang="en-GB" dirty="0"/>
              <a:t>: independent verification of the measurement</a:t>
            </a:r>
          </a:p>
          <a:p>
            <a:pPr lvl="1"/>
            <a:r>
              <a:rPr lang="en-GB" b="1" dirty="0"/>
              <a:t>Replicability</a:t>
            </a:r>
            <a:r>
              <a:rPr lang="en-GB" dirty="0"/>
              <a:t>: it is easy to replicate the studies of others</a:t>
            </a:r>
          </a:p>
          <a:p>
            <a:pPr lvl="1"/>
            <a:r>
              <a:rPr lang="en-GB" b="1" dirty="0"/>
              <a:t>Quantification</a:t>
            </a:r>
            <a:r>
              <a:rPr lang="en-GB" dirty="0"/>
              <a:t>: results can be quantified via numbers and statistics</a:t>
            </a:r>
          </a:p>
          <a:p>
            <a:pPr lvl="1"/>
            <a:r>
              <a:rPr lang="en-GB" b="1" dirty="0"/>
              <a:t>Economy</a:t>
            </a:r>
            <a:r>
              <a:rPr lang="en-GB" dirty="0"/>
              <a:t>: very cheap to reuse</a:t>
            </a:r>
          </a:p>
          <a:p>
            <a:pPr lvl="1"/>
            <a:r>
              <a:rPr lang="en-GB" b="1" dirty="0"/>
              <a:t>Communication</a:t>
            </a:r>
            <a:r>
              <a:rPr lang="en-GB" dirty="0"/>
              <a:t>: results are very easy to communicate</a:t>
            </a:r>
          </a:p>
          <a:p>
            <a:pPr lvl="1"/>
            <a:r>
              <a:rPr lang="en-GB" b="1" dirty="0"/>
              <a:t>Generalization</a:t>
            </a:r>
            <a:r>
              <a:rPr lang="en-GB" dirty="0"/>
              <a:t>: it is fundamental that the results are generalizable</a:t>
            </a:r>
          </a:p>
          <a:p>
            <a:pPr lvl="1"/>
            <a:endParaRPr lang="en-GB" dirty="0"/>
          </a:p>
        </p:txBody>
      </p:sp>
      <p:pic>
        <p:nvPicPr>
          <p:cNvPr id="5" name="Picture 4" descr="A colorful meter with stars&#10;&#10;Description automatically generated">
            <a:extLst>
              <a:ext uri="{FF2B5EF4-FFF2-40B4-BE49-F238E27FC236}">
                <a16:creationId xmlns:a16="http://schemas.microsoft.com/office/drawing/2014/main" id="{F405375E-038D-52F3-9781-165993D33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3989" y="4353492"/>
            <a:ext cx="1477574" cy="1477574"/>
          </a:xfrm>
          <a:prstGeom prst="rect">
            <a:avLst/>
          </a:prstGeom>
        </p:spPr>
      </p:pic>
    </p:spTree>
    <p:extLst>
      <p:ext uri="{BB962C8B-B14F-4D97-AF65-F5344CB8AC3E}">
        <p14:creationId xmlns:p14="http://schemas.microsoft.com/office/powerpoint/2010/main" val="71133114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6104</TotalTime>
  <Words>3675</Words>
  <Application>Microsoft Macintosh PowerPoint</Application>
  <PresentationFormat>Widescreen</PresentationFormat>
  <Paragraphs>403</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Cambria Math</vt:lpstr>
      <vt:lpstr>Courier New</vt:lpstr>
      <vt:lpstr>Palatino</vt:lpstr>
      <vt:lpstr>Palatino Linotype</vt:lpstr>
      <vt:lpstr>Times New Roman</vt:lpstr>
      <vt:lpstr>Wingdings</vt:lpstr>
      <vt:lpstr>Tema di Office</vt:lpstr>
      <vt:lpstr>PowerPoint Presentation</vt:lpstr>
      <vt:lpstr>Usability</vt:lpstr>
      <vt:lpstr>Usability</vt:lpstr>
      <vt:lpstr>Formative tests</vt:lpstr>
      <vt:lpstr>Summative tests</vt:lpstr>
      <vt:lpstr>Metrics</vt:lpstr>
      <vt:lpstr>Metrics</vt:lpstr>
      <vt:lpstr>Metrics</vt:lpstr>
      <vt:lpstr>Satisfaction ratings</vt:lpstr>
      <vt:lpstr>Assessing the quality of a SUQ</vt:lpstr>
      <vt:lpstr>Available SUQ </vt:lpstr>
      <vt:lpstr>SUS</vt:lpstr>
      <vt:lpstr>Evaluation of SUS</vt:lpstr>
      <vt:lpstr>How SUS score works</vt:lpstr>
      <vt:lpstr>Example – Overall SUS</vt:lpstr>
      <vt:lpstr>Psychometric evaluation of SUS</vt:lpstr>
      <vt:lpstr>Where did the 2.5, 3.125 and 12.5 multipliers come from? </vt:lpstr>
      <vt:lpstr>Example – Usable factor</vt:lpstr>
      <vt:lpstr>Example – Learnable factor</vt:lpstr>
      <vt:lpstr>How many people do I need?</vt:lpstr>
      <vt:lpstr>What is a good SUS?</vt:lpstr>
      <vt:lpstr>What is a good (interface specific) SUS?</vt:lpstr>
      <vt:lpstr>How everyday products are rated using SUS?</vt:lpstr>
      <vt:lpstr>Final notes on SUS</vt:lpstr>
      <vt:lpstr>How precise is our estimate? </vt:lpstr>
      <vt:lpstr>Confidence interval (CI)</vt:lpstr>
      <vt:lpstr>Components of a CI</vt:lpstr>
      <vt:lpstr>Computing CI</vt:lpstr>
      <vt:lpstr>t-distribution </vt:lpstr>
      <vt:lpstr>Computing CI with t</vt:lpstr>
      <vt:lpstr>CI </vt:lpstr>
      <vt:lpstr>Example </vt:lpstr>
      <vt:lpstr>Comparing results</vt:lpstr>
      <vt:lpstr>Within-subjects comparison</vt:lpstr>
      <vt:lpstr>Example </vt:lpstr>
      <vt:lpstr>Within-subjects comparison</vt:lpstr>
      <vt:lpstr>Example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983</cp:revision>
  <cp:lastPrinted>2022-05-08T20:17:57Z</cp:lastPrinted>
  <dcterms:created xsi:type="dcterms:W3CDTF">2021-07-19T09:08:13Z</dcterms:created>
  <dcterms:modified xsi:type="dcterms:W3CDTF">2024-05-06T11:14:42Z</dcterms:modified>
</cp:coreProperties>
</file>