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320" r:id="rId3"/>
    <p:sldId id="278" r:id="rId4"/>
    <p:sldId id="280" r:id="rId5"/>
    <p:sldId id="318" r:id="rId6"/>
    <p:sldId id="319" r:id="rId7"/>
    <p:sldId id="316" r:id="rId8"/>
    <p:sldId id="321" r:id="rId9"/>
    <p:sldId id="322" r:id="rId10"/>
    <p:sldId id="330" r:id="rId11"/>
    <p:sldId id="329" r:id="rId12"/>
    <p:sldId id="326" r:id="rId13"/>
    <p:sldId id="331" r:id="rId14"/>
    <p:sldId id="332" r:id="rId15"/>
    <p:sldId id="327" r:id="rId16"/>
    <p:sldId id="333" r:id="rId17"/>
    <p:sldId id="335" r:id="rId18"/>
    <p:sldId id="3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 autoAdjust="0"/>
    <p:restoredTop sz="86601"/>
  </p:normalViewPr>
  <p:slideViewPr>
    <p:cSldViewPr snapToGrid="0">
      <p:cViewPr varScale="1">
        <p:scale>
          <a:sx n="106" d="100"/>
          <a:sy n="106" d="100"/>
        </p:scale>
        <p:origin x="16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7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2/11/25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6370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3544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>
                <a:latin typeface="Aptos" panose="020B0004020202020204" pitchFamily="34" charset="0"/>
              </a:rPr>
              <a:t>Biomedical</a:t>
            </a:r>
            <a:r>
              <a:rPr lang="it-IT" sz="2800" b="0" dirty="0">
                <a:latin typeface="Aptos" panose="020B0004020202020204" pitchFamily="34" charset="0"/>
              </a:rPr>
              <a:t> </a:t>
            </a:r>
            <a:r>
              <a:rPr lang="it-IT" sz="2800" b="0" dirty="0" err="1">
                <a:latin typeface="Aptos" panose="020B0004020202020204" pitchFamily="34" charset="0"/>
              </a:rPr>
              <a:t>Wearable</a:t>
            </a:r>
            <a:r>
              <a:rPr lang="it-IT" sz="2800" b="0" dirty="0">
                <a:latin typeface="Aptos" panose="020B0004020202020204" pitchFamily="34" charset="0"/>
              </a:rPr>
              <a:t> Technologies </a:t>
            </a:r>
          </a:p>
          <a:p>
            <a:r>
              <a:rPr lang="it-IT" sz="2800" b="0" dirty="0">
                <a:latin typeface="Aptos" panose="020B0004020202020204" pitchFamily="34" charset="0"/>
              </a:rPr>
              <a:t>for Healthcare and </a:t>
            </a:r>
            <a:r>
              <a:rPr lang="it-IT" sz="2800" b="0" dirty="0" err="1">
                <a:latin typeface="Aptos" panose="020B0004020202020204" pitchFamily="34" charset="0"/>
              </a:rPr>
              <a:t>Wellbeing</a:t>
            </a:r>
            <a:r>
              <a:rPr lang="it-IT" sz="2800" b="0" dirty="0">
                <a:latin typeface="Aptos" panose="020B0004020202020204" pitchFamily="34" charset="0"/>
              </a:rPr>
              <a:t>  </a:t>
            </a:r>
            <a:endParaRPr lang="en-GB" sz="2800" b="0" dirty="0">
              <a:latin typeface="Aptos" panose="020B0004020202020204" pitchFamily="34" charset="0"/>
            </a:endParaRPr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>
                <a:latin typeface="Aptos" panose="020B0004020202020204" pitchFamily="34" charset="0"/>
              </a:rPr>
              <a:t>A.Y. 2024-2025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j-ea"/>
                <a:cs typeface="+mj-cs"/>
              </a:rPr>
              <a:t>Engineering</a:t>
            </a:r>
            <a:endParaRPr lang="en-GB" sz="1100" cap="small" baseline="0" dirty="0">
              <a:latin typeface="Aptos" panose="020B0004020202020204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>
                <a:latin typeface="Aptos" panose="020B0004020202020204" pitchFamily="34" charset="0"/>
              </a:defRPr>
            </a:lvl1pPr>
          </a:lstStyle>
          <a:p>
            <a:r>
              <a:rPr lang="en-IT" dirty="0"/>
              <a:t>Name Surname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F560-C5B8-914E-9E65-FF7770177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31DE2C5B-556E-47B8-A792-024C2FCA4AC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31DE2C5B-556E-47B8-A792-024C2FCA4AC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flutter.dev/get-started/install/macos/mobile-ios?tab=vscode#install-the-flutter-sd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install/macos/mobile-android?tab=vscode#configure-android-development" TargetMode="External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flutter.dev/get-started/install/windows/mobile?tab=vscode#install-the-flutter-sd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install/windows/mobile?tab=vscode#configure-android-development" TargetMode="External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Setup the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Giacomo Cappon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312FC-1060-5642-9249-E2A5FCDA6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(Mac) 1. XCode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975" y="1516487"/>
            <a:ext cx="12557566" cy="49421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Open the App Store, search “XCode” and install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546BA-A677-7B7C-67AE-9F20217A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886" y="2581338"/>
            <a:ext cx="1989935" cy="19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9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(Mac) 2. Rosetta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975" y="1516487"/>
            <a:ext cx="11099157" cy="4942186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When installing on an Apple Silicon Mac, install the Rosetta translation environment. Some components require the Rosetta. </a:t>
            </a:r>
          </a:p>
          <a:p>
            <a:endParaRPr lang="en-GB" dirty="0">
              <a:ea typeface="Palatino" pitchFamily="2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Open a Terminal and run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softwareupdate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--install-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--agree-to-license </a:t>
            </a:r>
            <a:br>
              <a:rPr lang="en-US" dirty="0"/>
            </a:br>
            <a:endParaRPr lang="en-GB" dirty="0">
              <a:ea typeface="Palatin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76E292-6F9A-E66A-BAB2-DE5C95A5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2" y="3987580"/>
            <a:ext cx="7651750" cy="208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50D51B-6751-DCCE-A301-BBE267AB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307" y="4180742"/>
            <a:ext cx="1733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4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(Mac) 3. VS Code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2"/>
            <a:ext cx="10081642" cy="29182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Install VS Code</a:t>
            </a:r>
          </a:p>
          <a:p>
            <a:pPr lvl="2"/>
            <a:r>
              <a:rPr lang="en-IT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2"/>
              </a:rPr>
              <a:t>https://code.visualstudio.com/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lvl="2"/>
            <a:r>
              <a:rPr lang="en-GB" dirty="0">
                <a:ea typeface="Palatino" pitchFamily="2" charset="77"/>
              </a:rPr>
              <a:t>Download and install VS Code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Add the Flutter extension for VS Code</a:t>
            </a:r>
          </a:p>
          <a:p>
            <a:pPr lvl="2"/>
            <a:r>
              <a:rPr lang="en-GB" dirty="0">
                <a:ea typeface="Palatino" pitchFamily="2" charset="77"/>
              </a:rPr>
              <a:t>Open VS Code</a:t>
            </a:r>
          </a:p>
          <a:p>
            <a:pPr lvl="2"/>
            <a:r>
              <a:rPr lang="en-GB" dirty="0">
                <a:ea typeface="Palatino" pitchFamily="2" charset="77"/>
              </a:rPr>
              <a:t>Go to the Extension tab</a:t>
            </a:r>
          </a:p>
          <a:p>
            <a:pPr lvl="2"/>
            <a:r>
              <a:rPr lang="en-GB" dirty="0">
                <a:ea typeface="Palatino" pitchFamily="2" charset="77"/>
              </a:rPr>
              <a:t>Type ‘Flutter’ in the search bar</a:t>
            </a:r>
          </a:p>
          <a:p>
            <a:pPr lvl="2"/>
            <a:r>
              <a:rPr lang="en-GB" dirty="0">
                <a:ea typeface="Palatino" pitchFamily="2" charset="77"/>
              </a:rPr>
              <a:t>Install the first entry of the search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54CEC-A7C0-6B47-6F81-A6FD96F8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113" y="1364342"/>
            <a:ext cx="1856423" cy="1856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83C62-9A8A-EF91-F587-D0C03232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47" y="4333059"/>
            <a:ext cx="7619048" cy="238841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C96257-2836-4EBE-C0F9-03585B585F6D}"/>
              </a:ext>
            </a:extLst>
          </p:cNvPr>
          <p:cNvSpPr txBox="1">
            <a:spLocks/>
          </p:cNvSpPr>
          <p:nvPr/>
        </p:nvSpPr>
        <p:spPr>
          <a:xfrm>
            <a:off x="0" y="6215279"/>
            <a:ext cx="2266800" cy="205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Aptos" panose="020B0004020202020204" pitchFamily="34" charset="0"/>
                <a:ea typeface="Palatino" pitchFamily="2" charset="77"/>
              </a:rPr>
              <a:t>‘Extension’ tab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975EC1-6E39-55F4-3C20-26A4F003D444}"/>
              </a:ext>
            </a:extLst>
          </p:cNvPr>
          <p:cNvSpPr txBox="1">
            <a:spLocks/>
          </p:cNvSpPr>
          <p:nvPr/>
        </p:nvSpPr>
        <p:spPr>
          <a:xfrm>
            <a:off x="170147" y="4798165"/>
            <a:ext cx="2266800" cy="205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Aptos" panose="020B0004020202020204" pitchFamily="34" charset="0"/>
                <a:ea typeface="Palatino" pitchFamily="2" charset="77"/>
              </a:rPr>
              <a:t>Search bar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FA161A-6240-56A7-7A3C-9ABB2C9C490E}"/>
              </a:ext>
            </a:extLst>
          </p:cNvPr>
          <p:cNvSpPr txBox="1">
            <a:spLocks/>
          </p:cNvSpPr>
          <p:nvPr/>
        </p:nvSpPr>
        <p:spPr>
          <a:xfrm>
            <a:off x="6495326" y="3467432"/>
            <a:ext cx="2266800" cy="205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Aptos" panose="020B0004020202020204" pitchFamily="34" charset="0"/>
                <a:ea typeface="Palatino" pitchFamily="2" charset="77"/>
              </a:rPr>
              <a:t>Flutter extension to be installed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C47781-8E6C-1C06-A77B-F5252A6531E2}"/>
              </a:ext>
            </a:extLst>
          </p:cNvPr>
          <p:cNvCxnSpPr/>
          <p:nvPr/>
        </p:nvCxnSpPr>
        <p:spPr>
          <a:xfrm flipV="1">
            <a:off x="1780335" y="6088284"/>
            <a:ext cx="656612" cy="12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4E09C5-E6CA-A699-133D-B2F82AE21574}"/>
              </a:ext>
            </a:extLst>
          </p:cNvPr>
          <p:cNvCxnSpPr>
            <a:cxnSpLocks/>
          </p:cNvCxnSpPr>
          <p:nvPr/>
        </p:nvCxnSpPr>
        <p:spPr>
          <a:xfrm flipV="1">
            <a:off x="1608881" y="4798165"/>
            <a:ext cx="1362635" cy="21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5814A8-304F-6B43-056C-BCBFB5A547CF}"/>
              </a:ext>
            </a:extLst>
          </p:cNvPr>
          <p:cNvCxnSpPr>
            <a:cxnSpLocks/>
          </p:cNvCxnSpPr>
          <p:nvPr/>
        </p:nvCxnSpPr>
        <p:spPr>
          <a:xfrm flipH="1">
            <a:off x="4930815" y="3968457"/>
            <a:ext cx="1564511" cy="9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5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(Mac) 4. Flutter and </a:t>
            </a:r>
            <a:r>
              <a:rPr lang="en-US" dirty="0" err="1"/>
              <a:t>Cocoapods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2"/>
            <a:ext cx="10081642" cy="29182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Go to </a:t>
            </a:r>
            <a:r>
              <a:rPr lang="en-GB" dirty="0">
                <a:ea typeface="Palatino" pitchFamily="2" charset="77"/>
                <a:hlinkClick r:id="rId2"/>
              </a:rPr>
              <a:t>https://docs.flutter.dev/get-started/install/macos/mobile-ios?tab=vscode#install-the-flutter-sdk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ea typeface="Palatino" pitchFamily="2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Follow the instructions from section ”Install the Flutter SDK” to the 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6C4E0-C4CB-8076-FD87-58FD9783C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90"/>
          <a:stretch/>
        </p:blipFill>
        <p:spPr>
          <a:xfrm>
            <a:off x="7277997" y="4182849"/>
            <a:ext cx="1971933" cy="1774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1EA09-AC09-6ACD-60D1-F045D94F6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698" y="4302097"/>
            <a:ext cx="1266567" cy="12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3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(Mac) 5. Android Studio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2"/>
            <a:ext cx="10081642" cy="3855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Go to </a:t>
            </a:r>
            <a:r>
              <a:rPr lang="en-GB" dirty="0">
                <a:ea typeface="Palatino" pitchFamily="2" charset="77"/>
                <a:hlinkClick r:id="rId2"/>
              </a:rPr>
              <a:t>https://developer.android.com/studio</a:t>
            </a:r>
            <a:r>
              <a:rPr lang="en-GB" dirty="0">
                <a:ea typeface="Palatino" pitchFamily="2" charset="77"/>
              </a:rPr>
              <a:t>, download Android Studio and install it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Go to </a:t>
            </a:r>
            <a:r>
              <a:rPr lang="en-GB" dirty="0">
                <a:ea typeface="Palatino" pitchFamily="2" charset="77"/>
                <a:hlinkClick r:id="rId3"/>
              </a:rPr>
              <a:t>https://docs.flutter.dev/get-started/install/macos/mobile-android?tab=vscode#configure-android-development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ea typeface="Palatino" pitchFamily="2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Follow the instructions from section ”Configure Android development” to the 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8412E-AD7D-F440-B9DC-40A7E6798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545" y="4110719"/>
            <a:ext cx="2017002" cy="201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3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(Windows) 1. Git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9066" y="2297998"/>
            <a:ext cx="6741311" cy="22620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Simply go to </a:t>
            </a:r>
            <a:r>
              <a:rPr lang="en-GB" dirty="0">
                <a:ea typeface="Palatino" pitchFamily="2" charset="77"/>
                <a:hlinkClick r:id="rId2"/>
              </a:rPr>
              <a:t>https://gitforwindows.org/</a:t>
            </a:r>
            <a:r>
              <a:rPr lang="en-GB" dirty="0">
                <a:ea typeface="Palatino" pitchFamily="2" charset="77"/>
              </a:rPr>
              <a:t>, download Git SCM and install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46E69-92D6-6117-B895-BB48B168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893" y="1359808"/>
            <a:ext cx="2356011" cy="23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2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(Windows) 2. VS Code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2"/>
            <a:ext cx="10081642" cy="29182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Install VS Code</a:t>
            </a:r>
          </a:p>
          <a:p>
            <a:pPr lvl="2"/>
            <a:r>
              <a:rPr lang="en-IT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2"/>
              </a:rPr>
              <a:t>https://code.visualstudio.com/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lvl="2"/>
            <a:r>
              <a:rPr lang="en-GB" dirty="0">
                <a:ea typeface="Palatino" pitchFamily="2" charset="77"/>
              </a:rPr>
              <a:t>Download and install VS Code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Add the Flutter extension for VS Code</a:t>
            </a:r>
          </a:p>
          <a:p>
            <a:pPr lvl="2"/>
            <a:r>
              <a:rPr lang="en-GB" dirty="0">
                <a:ea typeface="Palatino" pitchFamily="2" charset="77"/>
              </a:rPr>
              <a:t>Open VS Code</a:t>
            </a:r>
          </a:p>
          <a:p>
            <a:pPr lvl="2"/>
            <a:r>
              <a:rPr lang="en-GB" dirty="0">
                <a:ea typeface="Palatino" pitchFamily="2" charset="77"/>
              </a:rPr>
              <a:t>Go to the Extension tab</a:t>
            </a:r>
          </a:p>
          <a:p>
            <a:pPr lvl="2"/>
            <a:r>
              <a:rPr lang="en-GB" dirty="0">
                <a:ea typeface="Palatino" pitchFamily="2" charset="77"/>
              </a:rPr>
              <a:t>Type ‘Flutter’ in the search bar</a:t>
            </a:r>
          </a:p>
          <a:p>
            <a:pPr lvl="2"/>
            <a:r>
              <a:rPr lang="en-GB" dirty="0">
                <a:ea typeface="Palatino" pitchFamily="2" charset="77"/>
              </a:rPr>
              <a:t>Install the first entry of the search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54CEC-A7C0-6B47-6F81-A6FD96F8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113" y="1364342"/>
            <a:ext cx="1856423" cy="1856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83C62-9A8A-EF91-F587-D0C03232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47" y="4333059"/>
            <a:ext cx="7619048" cy="238841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C96257-2836-4EBE-C0F9-03585B585F6D}"/>
              </a:ext>
            </a:extLst>
          </p:cNvPr>
          <p:cNvSpPr txBox="1">
            <a:spLocks/>
          </p:cNvSpPr>
          <p:nvPr/>
        </p:nvSpPr>
        <p:spPr>
          <a:xfrm>
            <a:off x="0" y="6215279"/>
            <a:ext cx="2266800" cy="205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Aptos" panose="020B0004020202020204" pitchFamily="34" charset="0"/>
                <a:ea typeface="Palatino" pitchFamily="2" charset="77"/>
              </a:rPr>
              <a:t>‘Extension’ tab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975EC1-6E39-55F4-3C20-26A4F003D444}"/>
              </a:ext>
            </a:extLst>
          </p:cNvPr>
          <p:cNvSpPr txBox="1">
            <a:spLocks/>
          </p:cNvSpPr>
          <p:nvPr/>
        </p:nvSpPr>
        <p:spPr>
          <a:xfrm>
            <a:off x="170147" y="4798165"/>
            <a:ext cx="2266800" cy="205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Aptos" panose="020B0004020202020204" pitchFamily="34" charset="0"/>
                <a:ea typeface="Palatino" pitchFamily="2" charset="77"/>
              </a:rPr>
              <a:t>Search bar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FA161A-6240-56A7-7A3C-9ABB2C9C490E}"/>
              </a:ext>
            </a:extLst>
          </p:cNvPr>
          <p:cNvSpPr txBox="1">
            <a:spLocks/>
          </p:cNvSpPr>
          <p:nvPr/>
        </p:nvSpPr>
        <p:spPr>
          <a:xfrm>
            <a:off x="6495326" y="3467432"/>
            <a:ext cx="2266800" cy="205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Aptos" panose="020B0004020202020204" pitchFamily="34" charset="0"/>
                <a:ea typeface="Palatino" pitchFamily="2" charset="77"/>
              </a:rPr>
              <a:t>Flutter extension to be installed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C47781-8E6C-1C06-A77B-F5252A6531E2}"/>
              </a:ext>
            </a:extLst>
          </p:cNvPr>
          <p:cNvCxnSpPr/>
          <p:nvPr/>
        </p:nvCxnSpPr>
        <p:spPr>
          <a:xfrm flipV="1">
            <a:off x="1780335" y="6088284"/>
            <a:ext cx="656612" cy="12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4E09C5-E6CA-A699-133D-B2F82AE21574}"/>
              </a:ext>
            </a:extLst>
          </p:cNvPr>
          <p:cNvCxnSpPr>
            <a:cxnSpLocks/>
          </p:cNvCxnSpPr>
          <p:nvPr/>
        </p:nvCxnSpPr>
        <p:spPr>
          <a:xfrm flipV="1">
            <a:off x="1608881" y="4798165"/>
            <a:ext cx="1362635" cy="21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5814A8-304F-6B43-056C-BCBFB5A547CF}"/>
              </a:ext>
            </a:extLst>
          </p:cNvPr>
          <p:cNvCxnSpPr>
            <a:cxnSpLocks/>
          </p:cNvCxnSpPr>
          <p:nvPr/>
        </p:nvCxnSpPr>
        <p:spPr>
          <a:xfrm flipH="1">
            <a:off x="4930815" y="3968457"/>
            <a:ext cx="1564511" cy="9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3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(Windows) 3. Flutter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2"/>
            <a:ext cx="10081642" cy="29182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Go to </a:t>
            </a:r>
            <a:r>
              <a:rPr lang="en-GB" dirty="0">
                <a:ea typeface="Palatino" pitchFamily="2" charset="77"/>
                <a:hlinkClick r:id="rId2"/>
              </a:rPr>
              <a:t>https://docs.flutter.dev/get-started/install/windows/mobile?tab=vscode#install-the-flutter-sdk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Follow the instructions of section ”Install the Flutter SDK”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6C4E0-C4CB-8076-FD87-58FD9783C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90"/>
          <a:stretch/>
        </p:blipFill>
        <p:spPr>
          <a:xfrm>
            <a:off x="7277997" y="4182849"/>
            <a:ext cx="1971933" cy="1774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1EA09-AC09-6ACD-60D1-F045D94F6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698" y="4302097"/>
            <a:ext cx="1266567" cy="12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9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(Windows) 4. Android Studio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2"/>
            <a:ext cx="10081642" cy="29182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Go to </a:t>
            </a:r>
            <a:r>
              <a:rPr lang="en-GB" dirty="0">
                <a:ea typeface="Palatino" pitchFamily="2" charset="77"/>
                <a:hlinkClick r:id="rId2"/>
              </a:rPr>
              <a:t>https://developer.android.com/studio</a:t>
            </a:r>
            <a:r>
              <a:rPr lang="en-GB" dirty="0">
                <a:ea typeface="Palatino" pitchFamily="2" charset="77"/>
              </a:rPr>
              <a:t>, download Android Studio and install it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Go to </a:t>
            </a:r>
            <a:r>
              <a:rPr lang="en-GB" dirty="0">
                <a:ea typeface="Palatino" pitchFamily="2" charset="77"/>
                <a:hlinkClick r:id="rId3"/>
              </a:rPr>
              <a:t>https://docs.flutter.dev/get-started/install/windows/mobile?tab=vscode#configure-android-development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Follow the instructions from section ”Configure Android development” to the 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8412E-AD7D-F440-B9DC-40A7E6798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649" y="3971823"/>
            <a:ext cx="2017002" cy="201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8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We need some tools in our belt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Palatino" pitchFamily="2" charset="77"/>
              </a:rPr>
              <a:t>Developing mobile apps requires some tools </a:t>
            </a:r>
          </a:p>
          <a:p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As programmers, we need to setup our </a:t>
            </a:r>
            <a:r>
              <a:rPr lang="en-US" b="1" dirty="0">
                <a:ea typeface="Palatino" pitchFamily="2" charset="77"/>
              </a:rPr>
              <a:t>development environment </a:t>
            </a:r>
            <a:r>
              <a:rPr lang="en-US" dirty="0">
                <a:ea typeface="Palatino" pitchFamily="2" charset="77"/>
              </a:rPr>
              <a:t>in order to be able to write code, compile it, test its </a:t>
            </a:r>
            <a:r>
              <a:rPr lang="en-US" dirty="0" err="1">
                <a:ea typeface="Palatino" pitchFamily="2" charset="77"/>
              </a:rPr>
              <a:t>behaviour</a:t>
            </a:r>
            <a:r>
              <a:rPr lang="en-US" dirty="0">
                <a:ea typeface="Palatino" pitchFamily="2" charset="77"/>
              </a:rPr>
              <a:t>, and deploy it to the final user machine (in this case, a phone).</a:t>
            </a:r>
          </a:p>
          <a:p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To do so, we need to:</a:t>
            </a:r>
          </a:p>
          <a:p>
            <a:pPr lvl="1"/>
            <a:r>
              <a:rPr lang="en-US" dirty="0">
                <a:ea typeface="Palatino" pitchFamily="2" charset="77"/>
              </a:rPr>
              <a:t>Use some software to write the actual code </a:t>
            </a:r>
          </a:p>
          <a:p>
            <a:pPr lvl="1"/>
            <a:r>
              <a:rPr lang="en-US" dirty="0">
                <a:ea typeface="Palatino" pitchFamily="2" charset="77"/>
              </a:rPr>
              <a:t>Choose a framework and the respective programming language</a:t>
            </a:r>
          </a:p>
          <a:p>
            <a:pPr lvl="1"/>
            <a:r>
              <a:rPr lang="en-US" dirty="0">
                <a:ea typeface="Palatino" pitchFamily="2" charset="77"/>
              </a:rPr>
              <a:t>Have specific libraries in place to support the phone operating system</a:t>
            </a:r>
          </a:p>
          <a:p>
            <a:pPr lvl="1"/>
            <a:r>
              <a:rPr lang="en-US" dirty="0">
                <a:ea typeface="Palatino" pitchFamily="2" charset="77"/>
              </a:rPr>
              <a:t>Have some tools to be able to work as a team</a:t>
            </a:r>
          </a:p>
          <a:p>
            <a:pPr lvl="1"/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This document will give an overview of the development environment we are going to use during this course and will tell what to do to prepare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889-29AD-4846-866A-18905E29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0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CA0548-EDBC-7E44-9649-C54923F9F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5570706" y="1158944"/>
            <a:ext cx="1971933" cy="1774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67F68-0812-714C-A241-83FE46A4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90" y="1352219"/>
            <a:ext cx="1266567" cy="12665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A6FA5F-9332-BB43-B9A8-1AC6345D4616}"/>
              </a:ext>
            </a:extLst>
          </p:cNvPr>
          <p:cNvSpPr txBox="1">
            <a:spLocks/>
          </p:cNvSpPr>
          <p:nvPr/>
        </p:nvSpPr>
        <p:spPr>
          <a:xfrm>
            <a:off x="5898675" y="2763986"/>
            <a:ext cx="3669101" cy="141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Flutter + Dart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(The framework and its programming language)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3679" y="2810780"/>
            <a:ext cx="2654839" cy="11754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>
                <a:ea typeface="Palatino" pitchFamily="2" charset="77"/>
              </a:rPr>
              <a:t>IDE</a:t>
            </a:r>
          </a:p>
          <a:p>
            <a:pPr marL="0" indent="0" algn="ctr">
              <a:buNone/>
            </a:pPr>
            <a:r>
              <a:rPr lang="en-GB" dirty="0">
                <a:ea typeface="Palatino" pitchFamily="2" charset="77"/>
              </a:rPr>
              <a:t>(To write code, compile, and test)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7BE7F-6618-9F4F-AA4D-01388EE08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80" y="1352716"/>
            <a:ext cx="1175436" cy="1175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B71F4-9828-9243-8712-7928344BE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69" y="4157564"/>
            <a:ext cx="1332632" cy="1332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B6FD0D-606A-2A4C-82D4-965249AB1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124" y="4366246"/>
            <a:ext cx="1809750" cy="11239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F42A0B-8F78-8F4B-B5D1-F94394880C1C}"/>
              </a:ext>
            </a:extLst>
          </p:cNvPr>
          <p:cNvSpPr txBox="1">
            <a:spLocks/>
          </p:cNvSpPr>
          <p:nvPr/>
        </p:nvSpPr>
        <p:spPr>
          <a:xfrm>
            <a:off x="943835" y="5606823"/>
            <a:ext cx="2654839" cy="1175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Android Studio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Android support)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5BBF5-9296-F741-8EC7-C7C6155406D6}"/>
              </a:ext>
            </a:extLst>
          </p:cNvPr>
          <p:cNvSpPr txBox="1">
            <a:spLocks/>
          </p:cNvSpPr>
          <p:nvPr/>
        </p:nvSpPr>
        <p:spPr>
          <a:xfrm>
            <a:off x="4579514" y="5616017"/>
            <a:ext cx="2266130" cy="1175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XCode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iOS support)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1B0E8B-8FC6-2341-94C6-C86325E674E3}"/>
              </a:ext>
            </a:extLst>
          </p:cNvPr>
          <p:cNvSpPr txBox="1">
            <a:spLocks/>
          </p:cNvSpPr>
          <p:nvPr/>
        </p:nvSpPr>
        <p:spPr>
          <a:xfrm>
            <a:off x="8067933" y="5575819"/>
            <a:ext cx="2266130" cy="1175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VCS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version control and to enable teamwork)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FAB8D-0B5A-1D45-8F26-93EEFDAB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A9C51-2FB8-61B4-8708-C64C76445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575" y="4018122"/>
            <a:ext cx="1556795" cy="15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6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9267062" cy="4812620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The first component of the environment is the IDE (Integrated Development Environment).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The IDE is where we actually will write the code: it is a text editor with some flavour (high-level functionalities).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The IDE of choice in this course is Visual Studio Code (VS Code)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E8C23-795B-6D4D-BBB3-BA2B6296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414" y="1540784"/>
            <a:ext cx="1175436" cy="11754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A26A7-3348-BA4E-A78A-E1E6F275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8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Framework and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ea typeface="Palatino" pitchFamily="2" charset="77"/>
              </a:rPr>
              <a:t>The second component of the environment is, of course, the framework (and the programming language) we are going to use to develop mobile apps.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We will use Flutter: a brand-new framework by Google based on the Dart programming language.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Why Flutter? Because it allows us to </a:t>
            </a:r>
            <a:r>
              <a:rPr lang="en-GB" b="1" dirty="0">
                <a:ea typeface="Palatino" pitchFamily="2" charset="77"/>
              </a:rPr>
              <a:t>write a single code to create mobile app for either iOS or Android (but also desktop app for Windows, Mac, and Linux)</a:t>
            </a:r>
            <a:r>
              <a:rPr lang="en-GB" dirty="0">
                <a:ea typeface="Palatino" pitchFamily="2" charset="77"/>
              </a:rPr>
              <a:t>. This means that: </a:t>
            </a:r>
          </a:p>
          <a:p>
            <a:pPr lvl="1"/>
            <a:r>
              <a:rPr lang="en-GB" dirty="0">
                <a:ea typeface="Palatino" pitchFamily="2" charset="77"/>
              </a:rPr>
              <a:t>We will build one app that will look the same in both iOS and Android </a:t>
            </a:r>
          </a:p>
          <a:p>
            <a:pPr lvl="1"/>
            <a:r>
              <a:rPr lang="en-GB" dirty="0">
                <a:ea typeface="Palatino" pitchFamily="2" charset="77"/>
              </a:rPr>
              <a:t>We will not be constrained by the operating system (OS)</a:t>
            </a:r>
          </a:p>
          <a:p>
            <a:pPr lvl="1"/>
            <a:r>
              <a:rPr lang="en-GB" dirty="0">
                <a:ea typeface="Palatino" pitchFamily="2" charset="77"/>
              </a:rPr>
              <a:t>Developing time is halved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A5E57-A04B-DC44-BA07-0A95E1451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373014" y="1566659"/>
            <a:ext cx="1971933" cy="1774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7028B-8E1D-DD4B-83C5-0AEA8D5A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698" y="4302097"/>
            <a:ext cx="1266567" cy="12665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FD40-6C26-A54D-8034-6B693F08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3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OS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ea typeface="Palatino" pitchFamily="2" charset="77"/>
              </a:rPr>
              <a:t>The third component of the environment are the OS-specific (iOS or Android) libraries to install in order to let Flutter do its magic and compile.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Both the iOS and the Android libraries will install the compiler for Flutter and a virtual phone simulator to allow you to test the mobile app without actually having a physical device.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Since Flutter is OS-agnostic, you have a choice here:</a:t>
            </a:r>
          </a:p>
          <a:p>
            <a:pPr lvl="1"/>
            <a:r>
              <a:rPr lang="en-GB" dirty="0">
                <a:ea typeface="Palatino" pitchFamily="2" charset="77"/>
              </a:rPr>
              <a:t>Install iOS support</a:t>
            </a:r>
          </a:p>
          <a:p>
            <a:pPr lvl="1"/>
            <a:r>
              <a:rPr lang="en-GB" dirty="0">
                <a:ea typeface="Palatino" pitchFamily="2" charset="77"/>
              </a:rPr>
              <a:t>Install Android support</a:t>
            </a:r>
          </a:p>
          <a:p>
            <a:pPr lvl="1"/>
            <a:r>
              <a:rPr lang="en-GB" dirty="0">
                <a:ea typeface="Palatino" pitchFamily="2" charset="77"/>
              </a:rPr>
              <a:t>Install both</a:t>
            </a:r>
          </a:p>
          <a:p>
            <a:pPr lvl="1"/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A good way to choose the best option is: “Ok, I will have a virtual device, but at some point, I would like to deploy my app to an actual phone (my phone). What is the OS of my phone?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Note that if you have an iPhone but you do not have a Mac, you need to go for Android since XCode is not available for Windows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990A5-F123-3D49-A8B9-ADABC1EC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464" y="1803670"/>
            <a:ext cx="1924687" cy="1684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ECFEF4-9966-9D44-A91E-83A10EBB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756" y="4139929"/>
            <a:ext cx="1684101" cy="16841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4F5B-0387-8C4D-8A9F-6993B920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9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iOS or Android support?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87BFD-D2F3-1C46-BF43-709DFCB546D3}"/>
              </a:ext>
            </a:extLst>
          </p:cNvPr>
          <p:cNvSpPr/>
          <p:nvPr/>
        </p:nvSpPr>
        <p:spPr>
          <a:xfrm>
            <a:off x="5858115" y="1643484"/>
            <a:ext cx="1584724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Aptos" panose="020B0004020202020204" pitchFamily="34" charset="0"/>
              </a:rPr>
              <a:t>Do you have a Mac?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353A4-3A91-B94A-9021-8C732A577756}"/>
              </a:ext>
            </a:extLst>
          </p:cNvPr>
          <p:cNvSpPr/>
          <p:nvPr/>
        </p:nvSpPr>
        <p:spPr>
          <a:xfrm>
            <a:off x="1875081" y="5266397"/>
            <a:ext cx="1584724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Aptos" panose="020B0004020202020204" pitchFamily="34" charset="0"/>
              </a:rPr>
              <a:t>iOS support or both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E747B6-6941-4B48-9C6A-7F45F264F701}"/>
              </a:ext>
            </a:extLst>
          </p:cNvPr>
          <p:cNvSpPr/>
          <p:nvPr/>
        </p:nvSpPr>
        <p:spPr>
          <a:xfrm>
            <a:off x="7744986" y="5266397"/>
            <a:ext cx="1990928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Aptos" panose="020B0004020202020204" pitchFamily="34" charset="0"/>
              </a:rPr>
              <a:t>Android 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C5F2C-CAE8-1848-B1F4-152FEC0081D6}"/>
              </a:ext>
            </a:extLst>
          </p:cNvPr>
          <p:cNvSpPr/>
          <p:nvPr/>
        </p:nvSpPr>
        <p:spPr>
          <a:xfrm>
            <a:off x="3110495" y="3371606"/>
            <a:ext cx="2673042" cy="8602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Aptos" panose="020B0004020202020204" pitchFamily="34" charset="0"/>
              </a:rPr>
              <a:t>OS </a:t>
            </a:r>
            <a:r>
              <a:rPr lang="en-IT">
                <a:latin typeface="Aptos" panose="020B0004020202020204" pitchFamily="34" charset="0"/>
              </a:rPr>
              <a:t>of </a:t>
            </a:r>
            <a:r>
              <a:rPr lang="en-US" dirty="0">
                <a:latin typeface="Aptos" panose="020B0004020202020204" pitchFamily="34" charset="0"/>
              </a:rPr>
              <a:t>your phone?</a:t>
            </a:r>
            <a:endParaRPr lang="en-IT" dirty="0">
              <a:latin typeface="Aptos" panose="020B00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619756-5CBF-C54E-AEAF-0093FFE92E1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667443" y="4231849"/>
            <a:ext cx="1779573" cy="10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E9BD78-C493-9C4F-81D2-34F02B2B9D1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447016" y="4231849"/>
            <a:ext cx="4293434" cy="10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39780-B45A-5547-8E0B-033D74CCC7C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650477" y="2372568"/>
            <a:ext cx="2089973" cy="289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91B32F-5572-A843-9C68-9469BB1C0BB6}"/>
              </a:ext>
            </a:extLst>
          </p:cNvPr>
          <p:cNvSpPr/>
          <p:nvPr/>
        </p:nvSpPr>
        <p:spPr>
          <a:xfrm>
            <a:off x="7355678" y="26261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Aptos" panose="020B0004020202020204" pitchFamily="34" charset="0"/>
              </a:rPr>
              <a:t>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0DA1C-1712-DC4F-9B98-69CE5D7548A2}"/>
              </a:ext>
            </a:extLst>
          </p:cNvPr>
          <p:cNvSpPr/>
          <p:nvPr/>
        </p:nvSpPr>
        <p:spPr>
          <a:xfrm>
            <a:off x="4937215" y="2559890"/>
            <a:ext cx="55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Aptos" panose="020B0004020202020204" pitchFamily="34" charset="0"/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59909-8EF0-2644-AEB8-F9EBC4C9EEC4}"/>
              </a:ext>
            </a:extLst>
          </p:cNvPr>
          <p:cNvSpPr/>
          <p:nvPr/>
        </p:nvSpPr>
        <p:spPr>
          <a:xfrm>
            <a:off x="2621725" y="4466944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Aptos" panose="020B0004020202020204" pitchFamily="34" charset="0"/>
              </a:rPr>
              <a:t>iOS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4A9DBC-A424-2F42-9EC4-C1B07B459048}"/>
              </a:ext>
            </a:extLst>
          </p:cNvPr>
          <p:cNvSpPr/>
          <p:nvPr/>
        </p:nvSpPr>
        <p:spPr>
          <a:xfrm>
            <a:off x="6397841" y="4358722"/>
            <a:ext cx="1007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Aptos" panose="020B0004020202020204" pitchFamily="34" charset="0"/>
              </a:rPr>
              <a:t>Android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56E8C4-C1A4-224F-8AEF-01653E940AC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447016" y="2372568"/>
            <a:ext cx="2203461" cy="99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44AC5-3D10-FE4E-B91F-F07DBE9B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5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The final component of the environment is the Version Control System (VCS)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As you will learn in the first lab lesson, the VCS is a software that allows to maintain and manage the various version of the code you are going to write, and it will be fundamental to work as a team.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In this course, we will use GIT, the most famous VCS.</a:t>
            </a:r>
          </a:p>
          <a:p>
            <a:pPr marL="0" indent="0">
              <a:buNone/>
            </a:pPr>
            <a:endParaRPr lang="en-GB" dirty="0">
              <a:ea typeface="Palatin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5D2D4-DA86-7C47-93D3-1DFF943D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788" y="2070519"/>
            <a:ext cx="1809750" cy="11239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5332-2D31-9D4F-B4BB-B8BF5792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425" y="1536251"/>
            <a:ext cx="10093216" cy="4957146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Mac Users need to install the following: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XCode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Rosetta (if you have an Apple Silicon)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VS Code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Flutter and </a:t>
            </a:r>
            <a:r>
              <a:rPr lang="en-GB" dirty="0" err="1">
                <a:ea typeface="Palatino" pitchFamily="2" charset="77"/>
              </a:rPr>
              <a:t>Cocoapods</a:t>
            </a:r>
            <a:endParaRPr lang="en-GB" dirty="0">
              <a:ea typeface="Palatino" pitchFamily="2" charset="7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Android Studio (if Android support is necessary)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ea typeface="Palatino" pitchFamily="2" charset="77"/>
            </a:endParaRPr>
          </a:p>
          <a:p>
            <a:pPr marL="914400" lvl="1" indent="-457200">
              <a:buFont typeface="+mj-lt"/>
              <a:buAutoNum type="arabicPeriod"/>
            </a:pPr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Windows Users need to install the following: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Git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VS Code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Flutter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Android Studio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ea typeface="Palatin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21ACDF-EA58-8891-AE4A-C95DCA22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850" y="1621731"/>
            <a:ext cx="1880433" cy="18804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18415E-B05E-D8FA-5F18-65C215D940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27" t="25392" r="25392" b="22240"/>
          <a:stretch/>
        </p:blipFill>
        <p:spPr>
          <a:xfrm>
            <a:off x="8696526" y="4101726"/>
            <a:ext cx="2013461" cy="21180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9E10288-9F00-61D9-DBB3-53EAEB6E1163}"/>
              </a:ext>
            </a:extLst>
          </p:cNvPr>
          <p:cNvSpPr/>
          <p:nvPr/>
        </p:nvSpPr>
        <p:spPr>
          <a:xfrm>
            <a:off x="6158628" y="2326513"/>
            <a:ext cx="1880432" cy="470867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Slides 10-14</a:t>
            </a:r>
            <a:endParaRPr lang="en-IT" sz="2400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FA2A89-D1CA-CB9C-D4AA-5378DFA6B76F}"/>
              </a:ext>
            </a:extLst>
          </p:cNvPr>
          <p:cNvSpPr/>
          <p:nvPr/>
        </p:nvSpPr>
        <p:spPr>
          <a:xfrm>
            <a:off x="6163261" y="5216884"/>
            <a:ext cx="1880432" cy="470867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Slides 15-18</a:t>
            </a:r>
            <a:endParaRPr lang="en-IT" sz="2400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11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1116</Words>
  <Application>Microsoft Macintosh PowerPoint</Application>
  <PresentationFormat>Widescreen</PresentationFormat>
  <Paragraphs>154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Courier New</vt:lpstr>
      <vt:lpstr>Palatino</vt:lpstr>
      <vt:lpstr>Times New Roman</vt:lpstr>
      <vt:lpstr>Wingdings</vt:lpstr>
      <vt:lpstr>Tema di Office</vt:lpstr>
      <vt:lpstr>Giacomo Cappon</vt:lpstr>
      <vt:lpstr>We need some tools in our belt</vt:lpstr>
      <vt:lpstr>The environment: Overview </vt:lpstr>
      <vt:lpstr>The environment: IDE</vt:lpstr>
      <vt:lpstr>The environment: Framework and compiler</vt:lpstr>
      <vt:lpstr>The environment: OS support</vt:lpstr>
      <vt:lpstr>iOS or Android support?</vt:lpstr>
      <vt:lpstr>The environment: VCS</vt:lpstr>
      <vt:lpstr>Instructions</vt:lpstr>
      <vt:lpstr>(Mac) 1. XCode</vt:lpstr>
      <vt:lpstr>(Mac) 2. Rosetta</vt:lpstr>
      <vt:lpstr>(Mac) 3. VS Code</vt:lpstr>
      <vt:lpstr>(Mac) 4. Flutter and Cocoapods</vt:lpstr>
      <vt:lpstr>(Mac) 5. Android Studio</vt:lpstr>
      <vt:lpstr>(Windows) 1. Git</vt:lpstr>
      <vt:lpstr>(Windows) 2. VS Code</vt:lpstr>
      <vt:lpstr>(Windows) 3. Flutter</vt:lpstr>
      <vt:lpstr>(Windows) 4. Android 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87</cp:revision>
  <dcterms:created xsi:type="dcterms:W3CDTF">2021-07-19T09:08:13Z</dcterms:created>
  <dcterms:modified xsi:type="dcterms:W3CDTF">2025-02-11T09:36:04Z</dcterms:modified>
</cp:coreProperties>
</file>