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370" r:id="rId3"/>
    <p:sldId id="399" r:id="rId4"/>
    <p:sldId id="401" r:id="rId5"/>
    <p:sldId id="400" r:id="rId6"/>
    <p:sldId id="39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2" autoAdjust="0"/>
    <p:restoredTop sz="87950"/>
  </p:normalViewPr>
  <p:slideViewPr>
    <p:cSldViewPr snapToGrid="0">
      <p:cViewPr varScale="1">
        <p:scale>
          <a:sx n="96" d="100"/>
          <a:sy n="96" d="100"/>
        </p:scale>
        <p:origin x="28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92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4B3FE-0320-8142-8396-5C3025C019EC}" type="datetimeFigureOut">
              <a:rPr lang="en-IT" smtClean="0"/>
              <a:t>02/05/23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F43FB-3F33-3F4B-9768-2FBED988F99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29496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T" dirty="0"/>
              <a:t>This lesson will be easier and lighter with respect to the others because I want to you </a:t>
            </a:r>
            <a:r>
              <a:rPr lang="en-IT"/>
              <a:t>to fix in your mind the concepts we learned so far.</a:t>
            </a:r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10581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3280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82953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25852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21716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485820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38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5591628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364343"/>
            <a:ext cx="5624286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94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26028" y="2355399"/>
            <a:ext cx="9456058" cy="1570716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it-IT" dirty="0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2997200" y="855254"/>
            <a:ext cx="6125029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426028" y="4152532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olo 1"/>
          <p:cNvSpPr txBox="1">
            <a:spLocks/>
          </p:cNvSpPr>
          <p:nvPr userDrawn="1"/>
        </p:nvSpPr>
        <p:spPr>
          <a:xfrm>
            <a:off x="460370" y="1155224"/>
            <a:ext cx="10926088" cy="9459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it-IT" sz="2800" b="0" dirty="0" err="1"/>
              <a:t>Biomedical</a:t>
            </a:r>
            <a:r>
              <a:rPr lang="it-IT" sz="2800" b="0" dirty="0"/>
              <a:t> </a:t>
            </a:r>
            <a:r>
              <a:rPr lang="it-IT" sz="2800" b="0" dirty="0" err="1"/>
              <a:t>Wearable</a:t>
            </a:r>
            <a:r>
              <a:rPr lang="it-IT" sz="2800" b="0" dirty="0"/>
              <a:t> Technologies </a:t>
            </a:r>
          </a:p>
          <a:p>
            <a:r>
              <a:rPr lang="it-IT" sz="2800" b="0" dirty="0"/>
              <a:t>for Healthcare and </a:t>
            </a:r>
            <a:r>
              <a:rPr lang="it-IT" sz="2800" b="0" dirty="0" err="1"/>
              <a:t>Wellbeing</a:t>
            </a:r>
            <a:r>
              <a:rPr lang="it-IT" sz="2800" b="0" dirty="0"/>
              <a:t>  </a:t>
            </a:r>
            <a:endParaRPr lang="en-GB" sz="2800" b="0" dirty="0"/>
          </a:p>
        </p:txBody>
      </p:sp>
      <p:sp>
        <p:nvSpPr>
          <p:cNvPr id="10" name="Titolo 1"/>
          <p:cNvSpPr txBox="1">
            <a:spLocks/>
          </p:cNvSpPr>
          <p:nvPr userDrawn="1"/>
        </p:nvSpPr>
        <p:spPr>
          <a:xfrm>
            <a:off x="1426028" y="4424669"/>
            <a:ext cx="9456058" cy="6239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it-IT" sz="2800" dirty="0"/>
              <a:t>A.Y. 2022-2023</a:t>
            </a:r>
          </a:p>
        </p:txBody>
      </p:sp>
      <p:sp>
        <p:nvSpPr>
          <p:cNvPr id="14" name="CasellaDiTesto 13"/>
          <p:cNvSpPr txBox="1"/>
          <p:nvPr userDrawn="1"/>
        </p:nvSpPr>
        <p:spPr>
          <a:xfrm>
            <a:off x="2997200" y="133745"/>
            <a:ext cx="6125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University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Padova</a:t>
            </a:r>
            <a:b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</a:b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Department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Information </a:t>
            </a: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Engineering</a:t>
            </a:r>
            <a:endParaRPr lang="en-GB" sz="1100" cap="small" baseline="0" dirty="0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0" y="5094383"/>
            <a:ext cx="1648258" cy="1648258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946" y="5094383"/>
            <a:ext cx="2153135" cy="1399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96487F-10E0-114E-8185-2B9A87D77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7534" y="4986716"/>
            <a:ext cx="4393045" cy="9193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IT" dirty="0"/>
              <a:t>Name Surname</a:t>
            </a:r>
          </a:p>
        </p:txBody>
      </p:sp>
    </p:spTree>
    <p:extLst>
      <p:ext uri="{BB962C8B-B14F-4D97-AF65-F5344CB8AC3E}">
        <p14:creationId xmlns:p14="http://schemas.microsoft.com/office/powerpoint/2010/main" val="25513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05962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ttangolo arrotondato 5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065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19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28172" y="1375682"/>
            <a:ext cx="11368314" cy="4821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185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87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49" r:id="rId3"/>
    <p:sldLayoutId id="214748365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rgbClr val="00B050"/>
        </a:buClr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Times New Roman" panose="02020603050405020304" pitchFamily="18" charset="0"/>
        <a:buChar char="̶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3.png"/><Relationship Id="rId7" Type="http://schemas.openxmlformats.org/officeDocument/2006/relationships/image" Target="../media/image5.svg"/><Relationship Id="rId12" Type="http://schemas.openxmlformats.org/officeDocument/2006/relationships/image" Target="../media/image26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25.png"/><Relationship Id="rId5" Type="http://schemas.openxmlformats.org/officeDocument/2006/relationships/image" Target="../media/image21.svg"/><Relationship Id="rId10" Type="http://schemas.openxmlformats.org/officeDocument/2006/relationships/image" Target="../media/image24.svg"/><Relationship Id="rId4" Type="http://schemas.openxmlformats.org/officeDocument/2006/relationships/image" Target="../media/image20.png"/><Relationship Id="rId9" Type="http://schemas.openxmlformats.org/officeDocument/2006/relationships/image" Target="../media/image23.png"/><Relationship Id="rId14" Type="http://schemas.openxmlformats.org/officeDocument/2006/relationships/image" Target="../media/image2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7E0323C-B2D5-E147-A405-326B19A39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IMPACT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B437F2-B298-5D42-A17B-E5DDC2184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Giacomo Cappon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184054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632E97E7-F29D-2BEE-4DCB-6CFC6F385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934" y="-407791"/>
            <a:ext cx="2872127" cy="2026180"/>
          </a:xfrm>
          <a:prstGeom prst="rect">
            <a:avLst/>
          </a:prstGeom>
          <a:ln w="38100">
            <a:noFill/>
          </a:ln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F6FA016-0A51-5B44-FD6C-DFE8943D24E6}"/>
              </a:ext>
            </a:extLst>
          </p:cNvPr>
          <p:cNvSpPr txBox="1">
            <a:spLocks/>
          </p:cNvSpPr>
          <p:nvPr/>
        </p:nvSpPr>
        <p:spPr>
          <a:xfrm>
            <a:off x="532372" y="1314773"/>
            <a:ext cx="11127255" cy="5381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dirty="0"/>
              <a:t>IMPACT (Integrated Mobile Platform for Automated Clinical Trial) is a platform for the conduction of clinical trials aimed at collecting data and assess new treatments.</a:t>
            </a:r>
          </a:p>
          <a:p>
            <a:r>
              <a:rPr lang="en-IT" dirty="0"/>
              <a:t>IMPACT is composed of 3 main components: </a:t>
            </a:r>
          </a:p>
        </p:txBody>
      </p:sp>
      <p:pic>
        <p:nvPicPr>
          <p:cNvPr id="22" name="Graphic 21" descr="Smart Phone outline">
            <a:extLst>
              <a:ext uri="{FF2B5EF4-FFF2-40B4-BE49-F238E27FC236}">
                <a16:creationId xmlns:a16="http://schemas.microsoft.com/office/drawing/2014/main" id="{6A5E76DA-0A60-C2F8-E0EA-1D1E13FC2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72611" y="3429000"/>
            <a:ext cx="1323439" cy="1323439"/>
          </a:xfrm>
          <a:prstGeom prst="rect">
            <a:avLst/>
          </a:prstGeom>
        </p:spPr>
      </p:pic>
      <p:pic>
        <p:nvPicPr>
          <p:cNvPr id="24" name="Graphic 23" descr="Server outline">
            <a:extLst>
              <a:ext uri="{FF2B5EF4-FFF2-40B4-BE49-F238E27FC236}">
                <a16:creationId xmlns:a16="http://schemas.microsoft.com/office/drawing/2014/main" id="{2248D562-E5BD-1597-F98C-9B614CCA96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43390" y="3160297"/>
            <a:ext cx="1690252" cy="1690252"/>
          </a:xfrm>
          <a:prstGeom prst="rect">
            <a:avLst/>
          </a:prstGeom>
        </p:spPr>
      </p:pic>
      <p:pic>
        <p:nvPicPr>
          <p:cNvPr id="26" name="Graphic 25" descr="Monitor outline">
            <a:extLst>
              <a:ext uri="{FF2B5EF4-FFF2-40B4-BE49-F238E27FC236}">
                <a16:creationId xmlns:a16="http://schemas.microsoft.com/office/drawing/2014/main" id="{0D116140-7079-428F-B940-05E391505C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50874" y="3231040"/>
            <a:ext cx="1690251" cy="169025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E6035B7-1205-D878-DD5B-6166E7CF214B}"/>
              </a:ext>
            </a:extLst>
          </p:cNvPr>
          <p:cNvSpPr txBox="1"/>
          <p:nvPr/>
        </p:nvSpPr>
        <p:spPr>
          <a:xfrm>
            <a:off x="699596" y="4908648"/>
            <a:ext cx="306230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effectLst/>
                <a:latin typeface="Palatino Linotype" panose="02040502050505030304" pitchFamily="18" charset="0"/>
                <a:ea typeface="Palatino" pitchFamily="2" charset="77"/>
              </a:rPr>
              <a:t>Mobile app</a:t>
            </a:r>
          </a:p>
          <a:p>
            <a:pPr algn="ctr"/>
            <a:r>
              <a:rPr lang="en-US" sz="2000" dirty="0">
                <a:effectLst/>
                <a:latin typeface="Palatino Linotype" panose="02040502050505030304" pitchFamily="18" charset="0"/>
                <a:ea typeface="Palatino" pitchFamily="2" charset="77"/>
              </a:rPr>
              <a:t>For patients, acquires data automatically from multiple wearable devices</a:t>
            </a:r>
            <a:endParaRPr lang="en-IT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74C12CA-E793-FEDA-66EC-85712828DD42}"/>
              </a:ext>
            </a:extLst>
          </p:cNvPr>
          <p:cNvSpPr txBox="1"/>
          <p:nvPr/>
        </p:nvSpPr>
        <p:spPr>
          <a:xfrm>
            <a:off x="4564844" y="4908648"/>
            <a:ext cx="306230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effectLst/>
                <a:latin typeface="Palatino Linotype" panose="02040502050505030304" pitchFamily="18" charset="0"/>
                <a:ea typeface="Palatino" pitchFamily="2" charset="77"/>
              </a:rPr>
              <a:t>Web interface</a:t>
            </a:r>
          </a:p>
          <a:p>
            <a:pPr algn="ctr"/>
            <a:r>
              <a:rPr lang="en-US" sz="2000" dirty="0">
                <a:effectLst/>
                <a:latin typeface="Palatino Linotype" panose="02040502050505030304" pitchFamily="18" charset="0"/>
                <a:ea typeface="Palatino" pitchFamily="2" charset="77"/>
              </a:rPr>
              <a:t>For clinicians, enables remote patient monitoring and to perform adjustments to trial-related settings </a:t>
            </a:r>
            <a:endParaRPr lang="en-IT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6F8A58-7A50-97B4-9679-49EAFFF09B4A}"/>
              </a:ext>
            </a:extLst>
          </p:cNvPr>
          <p:cNvSpPr txBox="1"/>
          <p:nvPr/>
        </p:nvSpPr>
        <p:spPr>
          <a:xfrm>
            <a:off x="8757361" y="4908648"/>
            <a:ext cx="306230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effectLst/>
                <a:latin typeface="Palatino Linotype" panose="02040502050505030304" pitchFamily="18" charset="0"/>
                <a:ea typeface="Palatino" pitchFamily="2" charset="77"/>
              </a:rPr>
              <a:t>Backend</a:t>
            </a:r>
          </a:p>
          <a:p>
            <a:pPr algn="ctr"/>
            <a:r>
              <a:rPr lang="en-US" sz="2000" dirty="0">
                <a:latin typeface="Palatino Linotype" panose="02040502050505030304" pitchFamily="18" charset="0"/>
                <a:ea typeface="Palatino" pitchFamily="2" charset="77"/>
              </a:rPr>
              <a:t>E</a:t>
            </a:r>
            <a:r>
              <a:rPr lang="en-US" sz="2000" dirty="0">
                <a:effectLst/>
                <a:latin typeface="Palatino Linotype" panose="02040502050505030304" pitchFamily="18" charset="0"/>
                <a:ea typeface="Palatino" pitchFamily="2" charset="77"/>
              </a:rPr>
              <a:t>xposes ad-hoc RESTful APIs to store and transfer data to a cloud server</a:t>
            </a:r>
            <a:endParaRPr lang="en-IT" sz="2000" dirty="0"/>
          </a:p>
        </p:txBody>
      </p:sp>
    </p:spTree>
    <p:extLst>
      <p:ext uri="{BB962C8B-B14F-4D97-AF65-F5344CB8AC3E}">
        <p14:creationId xmlns:p14="http://schemas.microsoft.com/office/powerpoint/2010/main" val="2066917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60FB-C861-1E44-92E6-8F939644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dirty="0"/>
              <a:t>The IMPACT roles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ACF48-43BD-9049-83DA-4C0AF0AC5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</a:t>
            </a:fld>
            <a:endParaRPr lang="en-GB" dirty="0"/>
          </a:p>
        </p:txBody>
      </p:sp>
      <p:pic>
        <p:nvPicPr>
          <p:cNvPr id="17" name="Graphic 16" descr="Doctor male outline">
            <a:extLst>
              <a:ext uri="{FF2B5EF4-FFF2-40B4-BE49-F238E27FC236}">
                <a16:creationId xmlns:a16="http://schemas.microsoft.com/office/drawing/2014/main" id="{C5D874AF-D16B-C575-276E-B27589630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48835" y="2110408"/>
            <a:ext cx="1318591" cy="1318591"/>
          </a:xfrm>
          <a:prstGeom prst="rect">
            <a:avLst/>
          </a:prstGeom>
        </p:spPr>
      </p:pic>
      <p:pic>
        <p:nvPicPr>
          <p:cNvPr id="23" name="Graphic 22" descr="Male profile outline">
            <a:extLst>
              <a:ext uri="{FF2B5EF4-FFF2-40B4-BE49-F238E27FC236}">
                <a16:creationId xmlns:a16="http://schemas.microsoft.com/office/drawing/2014/main" id="{E2072228-9FF5-B619-8415-6EF9058758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83865" y="2110409"/>
            <a:ext cx="1318591" cy="1318591"/>
          </a:xfrm>
          <a:prstGeom prst="rect">
            <a:avLst/>
          </a:prstGeom>
        </p:spPr>
      </p:pic>
      <p:pic>
        <p:nvPicPr>
          <p:cNvPr id="29" name="Graphic 28" descr="Programmer male outline">
            <a:extLst>
              <a:ext uri="{FF2B5EF4-FFF2-40B4-BE49-F238E27FC236}">
                <a16:creationId xmlns:a16="http://schemas.microsoft.com/office/drawing/2014/main" id="{26646BC8-C15C-367B-EDCD-E54A54E7AB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03948" y="2110407"/>
            <a:ext cx="1318591" cy="1318591"/>
          </a:xfrm>
          <a:prstGeom prst="rect">
            <a:avLst/>
          </a:prstGeom>
        </p:spPr>
      </p:pic>
      <p:pic>
        <p:nvPicPr>
          <p:cNvPr id="31" name="Graphic 30" descr="Scientist male with solid fill">
            <a:extLst>
              <a:ext uri="{FF2B5EF4-FFF2-40B4-BE49-F238E27FC236}">
                <a16:creationId xmlns:a16="http://schemas.microsoft.com/office/drawing/2014/main" id="{E25174A0-7974-134F-0322-48C824809A5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76392" y="2114414"/>
            <a:ext cx="1318590" cy="131859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9BDB107-F738-4F2B-A736-231BDF6D0C45}"/>
              </a:ext>
            </a:extLst>
          </p:cNvPr>
          <p:cNvSpPr txBox="1"/>
          <p:nvPr/>
        </p:nvSpPr>
        <p:spPr>
          <a:xfrm>
            <a:off x="1360674" y="3440070"/>
            <a:ext cx="236497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effectLst/>
                <a:latin typeface="Palatino Linotype" panose="02040502050505030304" pitchFamily="18" charset="0"/>
                <a:ea typeface="Palatino" pitchFamily="2" charset="77"/>
              </a:rPr>
              <a:t>Patient</a:t>
            </a:r>
          </a:p>
          <a:p>
            <a:pPr algn="ctr"/>
            <a:r>
              <a:rPr lang="en-US" sz="2000" dirty="0">
                <a:effectLst/>
                <a:latin typeface="Palatino Linotype" panose="02040502050505030304" pitchFamily="18" charset="0"/>
                <a:ea typeface="Palatino" pitchFamily="2" charset="77"/>
              </a:rPr>
              <a:t>Generates and manages its data </a:t>
            </a:r>
            <a:endParaRPr lang="en-IT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E82A3D-033E-790A-9012-246488A98C98}"/>
              </a:ext>
            </a:extLst>
          </p:cNvPr>
          <p:cNvSpPr txBox="1"/>
          <p:nvPr/>
        </p:nvSpPr>
        <p:spPr>
          <a:xfrm>
            <a:off x="3844914" y="3440070"/>
            <a:ext cx="212643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effectLst/>
                <a:latin typeface="Palatino Linotype" panose="02040502050505030304" pitchFamily="18" charset="0"/>
                <a:ea typeface="Palatino" pitchFamily="2" charset="77"/>
              </a:rPr>
              <a:t>Clinician</a:t>
            </a:r>
          </a:p>
          <a:p>
            <a:pPr algn="ctr"/>
            <a:r>
              <a:rPr lang="en-US" sz="2000" dirty="0">
                <a:effectLst/>
                <a:latin typeface="Palatino Linotype" panose="02040502050505030304" pitchFamily="18" charset="0"/>
                <a:ea typeface="Palatino" pitchFamily="2" charset="77"/>
              </a:rPr>
              <a:t>Enrolls patients, reviews data of patients in its clinical center, edits clinical study settings</a:t>
            </a:r>
            <a:endParaRPr lang="en-IT" sz="2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7DDE55-D6A2-18AD-B85F-9F5D0D7ECEC5}"/>
              </a:ext>
            </a:extLst>
          </p:cNvPr>
          <p:cNvSpPr txBox="1"/>
          <p:nvPr/>
        </p:nvSpPr>
        <p:spPr>
          <a:xfrm>
            <a:off x="6090615" y="3440070"/>
            <a:ext cx="212643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effectLst/>
                <a:latin typeface="Palatino Linotype" panose="02040502050505030304" pitchFamily="18" charset="0"/>
                <a:ea typeface="Palatino" pitchFamily="2" charset="77"/>
              </a:rPr>
              <a:t>Researcher</a:t>
            </a:r>
          </a:p>
          <a:p>
            <a:pPr algn="ctr"/>
            <a:r>
              <a:rPr lang="en-US" sz="2000" dirty="0">
                <a:latin typeface="Palatino Linotype" panose="02040502050505030304" pitchFamily="18" charset="0"/>
                <a:ea typeface="Palatino" pitchFamily="2" charset="77"/>
              </a:rPr>
              <a:t>Accesses all data in read-only mode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1FAE7AE-BA56-7F13-7405-AB2C9B99A805}"/>
              </a:ext>
            </a:extLst>
          </p:cNvPr>
          <p:cNvSpPr txBox="1"/>
          <p:nvPr/>
        </p:nvSpPr>
        <p:spPr>
          <a:xfrm>
            <a:off x="8336317" y="3440070"/>
            <a:ext cx="260529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effectLst/>
                <a:latin typeface="Palatino Linotype" panose="02040502050505030304" pitchFamily="18" charset="0"/>
                <a:ea typeface="Palatino" pitchFamily="2" charset="77"/>
              </a:rPr>
              <a:t>Superuser/Study Administrator/Data Administrator</a:t>
            </a:r>
          </a:p>
          <a:p>
            <a:pPr algn="ctr"/>
            <a:r>
              <a:rPr lang="en-US" sz="2000" dirty="0">
                <a:latin typeface="Palatino Linotype" panose="02040502050505030304" pitchFamily="18" charset="0"/>
                <a:ea typeface="Palatino" pitchFamily="2" charset="77"/>
              </a:rPr>
              <a:t>They have God-like powers</a:t>
            </a:r>
            <a:endParaRPr lang="en-IT" sz="2000" dirty="0"/>
          </a:p>
        </p:txBody>
      </p:sp>
    </p:spTree>
    <p:extLst>
      <p:ext uri="{BB962C8B-B14F-4D97-AF65-F5344CB8AC3E}">
        <p14:creationId xmlns:p14="http://schemas.microsoft.com/office/powerpoint/2010/main" val="30812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60FB-C861-1E44-92E6-8F939644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dirty="0"/>
              <a:t>The researcher role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ACF48-43BD-9049-83DA-4C0AF0AC5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</a:t>
            </a:fld>
            <a:endParaRPr lang="en-GB" dirty="0"/>
          </a:p>
        </p:txBody>
      </p:sp>
      <p:pic>
        <p:nvPicPr>
          <p:cNvPr id="31" name="Graphic 30" descr="Scientist male with solid fill">
            <a:extLst>
              <a:ext uri="{FF2B5EF4-FFF2-40B4-BE49-F238E27FC236}">
                <a16:creationId xmlns:a16="http://schemas.microsoft.com/office/drawing/2014/main" id="{E25174A0-7974-134F-0322-48C824809A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3574" y="1968641"/>
            <a:ext cx="1318590" cy="13185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77E01-0E63-7C03-41B5-601C938FEC12}"/>
              </a:ext>
            </a:extLst>
          </p:cNvPr>
          <p:cNvSpPr txBox="1">
            <a:spLocks/>
          </p:cNvSpPr>
          <p:nvPr/>
        </p:nvSpPr>
        <p:spPr>
          <a:xfrm>
            <a:off x="532372" y="1314773"/>
            <a:ext cx="10986053" cy="5381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dirty="0"/>
              <a:t>Each group will have access to the data using the researcher role</a:t>
            </a:r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r>
              <a:rPr lang="en-IT" dirty="0"/>
              <a:t>Each researcher in IMPACT is characterized by a username and an access expiration date. </a:t>
            </a:r>
          </a:p>
          <a:p>
            <a:r>
              <a:rPr lang="en-IT" dirty="0"/>
              <a:t>The access expiration date defines the date until a specfic researcher is allowed to access data stored in the IMPACT database. Two examples: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EC22B2-A1BD-2D10-7A89-480BF41E3120}"/>
              </a:ext>
            </a:extLst>
          </p:cNvPr>
          <p:cNvSpPr txBox="1"/>
          <p:nvPr/>
        </p:nvSpPr>
        <p:spPr>
          <a:xfrm>
            <a:off x="1992164" y="2150882"/>
            <a:ext cx="70435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"username"</a:t>
            </a:r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”&lt;YOUR_USERNAME&gt;"</a:t>
            </a:r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access_expiration_date</a:t>
            </a:r>
            <a:r>
              <a:rPr lang="en-GB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40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“&lt;YOUR_ACCESS_EXPIRATION_DATE&gt;”</a:t>
            </a:r>
            <a:endParaRPr lang="en-GB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387B44-76E3-8846-30BB-AB6EF319C7D6}"/>
              </a:ext>
            </a:extLst>
          </p:cNvPr>
          <p:cNvSpPr txBox="1"/>
          <p:nvPr/>
        </p:nvSpPr>
        <p:spPr>
          <a:xfrm>
            <a:off x="673574" y="5356035"/>
            <a:ext cx="70435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"username"</a:t>
            </a:r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"nmRTlOv7W8"</a:t>
            </a:r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access_expiration_date</a:t>
            </a:r>
            <a:r>
              <a:rPr lang="en-GB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"2023-09-30"</a:t>
            </a:r>
            <a:endParaRPr lang="en-GB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AFD8F7-7E59-1C34-7EDD-B14102B9D521}"/>
              </a:ext>
            </a:extLst>
          </p:cNvPr>
          <p:cNvSpPr txBox="1"/>
          <p:nvPr/>
        </p:nvSpPr>
        <p:spPr>
          <a:xfrm>
            <a:off x="5908182" y="5356035"/>
            <a:ext cx="53959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"username"</a:t>
            </a:r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"nmRTlOv7W8"</a:t>
            </a:r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access_expiration_date</a:t>
            </a:r>
            <a:r>
              <a:rPr lang="en-GB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null</a:t>
            </a:r>
            <a:endParaRPr lang="en-GB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0391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60FB-C861-1E44-92E6-8F939644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dirty="0"/>
              <a:t>The scenario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ACF48-43BD-9049-83DA-4C0AF0AC5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5</a:t>
            </a:fld>
            <a:endParaRPr lang="en-GB" dirty="0"/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2D70811A-5CAC-6350-9FA8-6A9C7D940D8D}"/>
              </a:ext>
            </a:extLst>
          </p:cNvPr>
          <p:cNvSpPr txBox="1">
            <a:spLocks/>
          </p:cNvSpPr>
          <p:nvPr/>
        </p:nvSpPr>
        <p:spPr>
          <a:xfrm>
            <a:off x="428172" y="1375848"/>
            <a:ext cx="11127255" cy="930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dirty="0"/>
              <a:t>Data are generated during an on-going single-arm single-center clinical trial involving healthy subjects wearing Fitbit smartwatches. The study involves:</a:t>
            </a:r>
          </a:p>
        </p:txBody>
      </p:sp>
      <p:pic>
        <p:nvPicPr>
          <p:cNvPr id="17" name="Graphic 16" descr="Doctor male outline">
            <a:extLst>
              <a:ext uri="{FF2B5EF4-FFF2-40B4-BE49-F238E27FC236}">
                <a16:creationId xmlns:a16="http://schemas.microsoft.com/office/drawing/2014/main" id="{C5D874AF-D16B-C575-276E-B27589630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6198" y="3832036"/>
            <a:ext cx="1318591" cy="1318591"/>
          </a:xfrm>
          <a:prstGeom prst="rect">
            <a:avLst/>
          </a:prstGeom>
        </p:spPr>
      </p:pic>
      <p:pic>
        <p:nvPicPr>
          <p:cNvPr id="19" name="Graphic 18" descr="Hospital outline">
            <a:extLst>
              <a:ext uri="{FF2B5EF4-FFF2-40B4-BE49-F238E27FC236}">
                <a16:creationId xmlns:a16="http://schemas.microsoft.com/office/drawing/2014/main" id="{FEF3C08D-2DED-1F46-26B3-A3F2029028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22733" y="2265880"/>
            <a:ext cx="1566156" cy="1566156"/>
          </a:xfrm>
          <a:prstGeom prst="rect">
            <a:avLst/>
          </a:prstGeom>
        </p:spPr>
      </p:pic>
      <p:pic>
        <p:nvPicPr>
          <p:cNvPr id="23" name="Graphic 22" descr="Male profile outline">
            <a:extLst>
              <a:ext uri="{FF2B5EF4-FFF2-40B4-BE49-F238E27FC236}">
                <a16:creationId xmlns:a16="http://schemas.microsoft.com/office/drawing/2014/main" id="{E2072228-9FF5-B619-8415-6EF9058758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6198" y="2480739"/>
            <a:ext cx="1318591" cy="1318591"/>
          </a:xfrm>
          <a:prstGeom prst="rect">
            <a:avLst/>
          </a:prstGeom>
        </p:spPr>
      </p:pic>
      <p:pic>
        <p:nvPicPr>
          <p:cNvPr id="31" name="Graphic 30" descr="Scientist male with solid fill">
            <a:extLst>
              <a:ext uri="{FF2B5EF4-FFF2-40B4-BE49-F238E27FC236}">
                <a16:creationId xmlns:a16="http://schemas.microsoft.com/office/drawing/2014/main" id="{E25174A0-7974-134F-0322-48C824809A5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2940" y="5264595"/>
            <a:ext cx="1318590" cy="13185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55CFCF-C036-F8AF-443F-623F234E3526}"/>
              </a:ext>
            </a:extLst>
          </p:cNvPr>
          <p:cNvSpPr txBox="1"/>
          <p:nvPr/>
        </p:nvSpPr>
        <p:spPr>
          <a:xfrm>
            <a:off x="2151530" y="2365283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"username"</a:t>
            </a:r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"Jpefaq6m58"</a:t>
            </a:r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birth_year</a:t>
            </a:r>
            <a:r>
              <a:rPr lang="en-GB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1994</a:t>
            </a:r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display_name</a:t>
            </a:r>
            <a:r>
              <a:rPr lang="en-GB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"Luca"</a:t>
            </a:r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clinical_center</a:t>
            </a:r>
            <a:r>
              <a:rPr lang="en-GB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to_be_deleted</a:t>
            </a:r>
            <a:r>
              <a:rPr lang="en-GB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400" b="1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false</a:t>
            </a:r>
            <a:endParaRPr lang="en-GB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57A62F-1E93-1EFF-1A6C-6D4213725ABC}"/>
              </a:ext>
            </a:extLst>
          </p:cNvPr>
          <p:cNvSpPr txBox="1"/>
          <p:nvPr/>
        </p:nvSpPr>
        <p:spPr>
          <a:xfrm>
            <a:off x="2114789" y="3965721"/>
            <a:ext cx="6096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"username"</a:t>
            </a:r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"tP27LUo0ng"</a:t>
            </a:r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display_name</a:t>
            </a:r>
            <a:r>
              <a:rPr lang="en-GB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"Giacomo"</a:t>
            </a:r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clinical_center_id</a:t>
            </a:r>
            <a:r>
              <a:rPr lang="en-GB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endParaRPr lang="en-GB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29CC9F-A769-9F47-1116-D9B01773DA9C}"/>
              </a:ext>
            </a:extLst>
          </p:cNvPr>
          <p:cNvSpPr txBox="1"/>
          <p:nvPr/>
        </p:nvSpPr>
        <p:spPr>
          <a:xfrm>
            <a:off x="8109350" y="2542238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"id"</a:t>
            </a:r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4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display_name</a:t>
            </a:r>
            <a:r>
              <a:rPr lang="en-GB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"Padova"</a:t>
            </a:r>
            <a:endParaRPr lang="en-GB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0F0E09-CD80-D5DD-3354-6440B0D61525}"/>
              </a:ext>
            </a:extLst>
          </p:cNvPr>
          <p:cNvSpPr txBox="1"/>
          <p:nvPr/>
        </p:nvSpPr>
        <p:spPr>
          <a:xfrm>
            <a:off x="2114789" y="5446836"/>
            <a:ext cx="70435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"username"</a:t>
            </a:r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”&lt;YOUR_USERNAME&gt;"</a:t>
            </a:r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access_expiration_date</a:t>
            </a:r>
            <a:r>
              <a:rPr lang="en-GB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40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“&lt;YOUR_ACCESS_EXPIRATION_DATE&gt;”</a:t>
            </a:r>
            <a:endParaRPr lang="en-GB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9898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60FB-C861-1E44-92E6-8F939644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dirty="0"/>
              <a:t>The IMPACT 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4BA52-23DB-D94D-9195-7777C71CD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0260" y="2205415"/>
            <a:ext cx="3084303" cy="5546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T" sz="1400" dirty="0"/>
              <a:t>Get token (JWT) using credentials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ACF48-43BD-9049-83DA-4C0AF0AC5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6</a:t>
            </a:fld>
            <a:endParaRPr lang="en-GB" dirty="0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68B4606E-6CE4-3D5F-4F4A-F88148AE3D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000" y="3138404"/>
            <a:ext cx="2435304" cy="1718017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pic>
        <p:nvPicPr>
          <p:cNvPr id="7" name="Graphic 6" descr="Key outline">
            <a:extLst>
              <a:ext uri="{FF2B5EF4-FFF2-40B4-BE49-F238E27FC236}">
                <a16:creationId xmlns:a16="http://schemas.microsoft.com/office/drawing/2014/main" id="{986DEE35-93E4-0B04-952C-441C7D79C0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85994" y="1971312"/>
            <a:ext cx="714266" cy="71426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49FCE54-4F42-AAF9-4E62-B5F5431C2580}"/>
              </a:ext>
            </a:extLst>
          </p:cNvPr>
          <p:cNvSpPr txBox="1">
            <a:spLocks/>
          </p:cNvSpPr>
          <p:nvPr/>
        </p:nvSpPr>
        <p:spPr>
          <a:xfrm>
            <a:off x="8733704" y="4998245"/>
            <a:ext cx="3329616" cy="4659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600" b="1" dirty="0">
                <a:solidFill>
                  <a:srgbClr val="C00000"/>
                </a:solidFill>
              </a:rPr>
              <a:t>https://impact.dei.unipd.it/bwthw/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03EB194-617E-B58E-CE96-0B1F4BE0E372}"/>
              </a:ext>
            </a:extLst>
          </p:cNvPr>
          <p:cNvGrpSpPr/>
          <p:nvPr/>
        </p:nvGrpSpPr>
        <p:grpSpPr>
          <a:xfrm>
            <a:off x="227545" y="2883423"/>
            <a:ext cx="2102029" cy="2102029"/>
            <a:chOff x="0" y="1584963"/>
            <a:chExt cx="2102029" cy="2102029"/>
          </a:xfrm>
        </p:grpSpPr>
        <p:pic>
          <p:nvPicPr>
            <p:cNvPr id="10" name="Graphic 9" descr="Smart Phone outline">
              <a:extLst>
                <a:ext uri="{FF2B5EF4-FFF2-40B4-BE49-F238E27FC236}">
                  <a16:creationId xmlns:a16="http://schemas.microsoft.com/office/drawing/2014/main" id="{CA2DCB31-A77D-BD86-E4B0-289F26710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0" y="1584963"/>
              <a:ext cx="2102029" cy="210202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43A3C7F-BD6D-E717-036E-1B0293D02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35199" y="2175669"/>
              <a:ext cx="623644" cy="920618"/>
            </a:xfrm>
            <a:prstGeom prst="rect">
              <a:avLst/>
            </a:prstGeom>
          </p:spPr>
        </p:pic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D0427E-0CA4-C141-376F-AF9F36ED64FD}"/>
              </a:ext>
            </a:extLst>
          </p:cNvPr>
          <p:cNvSpPr txBox="1">
            <a:spLocks/>
          </p:cNvSpPr>
          <p:nvPr/>
        </p:nvSpPr>
        <p:spPr>
          <a:xfrm>
            <a:off x="339626" y="5019587"/>
            <a:ext cx="1869879" cy="55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400" dirty="0"/>
              <a:t>Your app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213B210-5478-AFD9-1176-62D107898216}"/>
              </a:ext>
            </a:extLst>
          </p:cNvPr>
          <p:cNvSpPr txBox="1">
            <a:spLocks/>
          </p:cNvSpPr>
          <p:nvPr/>
        </p:nvSpPr>
        <p:spPr>
          <a:xfrm>
            <a:off x="4240759" y="1347068"/>
            <a:ext cx="2890093" cy="55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600" b="1" dirty="0"/>
              <a:t>HTTPS requests/responses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006254-DE4F-A533-1A17-D61DFBB68069}"/>
              </a:ext>
            </a:extLst>
          </p:cNvPr>
          <p:cNvCxnSpPr>
            <a:cxnSpLocks/>
          </p:cNvCxnSpPr>
          <p:nvPr/>
        </p:nvCxnSpPr>
        <p:spPr>
          <a:xfrm>
            <a:off x="2578431" y="2726965"/>
            <a:ext cx="6032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7666D22-148F-E6B1-E625-BD153859681B}"/>
              </a:ext>
            </a:extLst>
          </p:cNvPr>
          <p:cNvSpPr/>
          <p:nvPr/>
        </p:nvSpPr>
        <p:spPr>
          <a:xfrm>
            <a:off x="3252998" y="1971612"/>
            <a:ext cx="4717657" cy="3666342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464AFC2-A6C4-ABD4-F7AE-BE552A86545A}"/>
              </a:ext>
            </a:extLst>
          </p:cNvPr>
          <p:cNvSpPr txBox="1">
            <a:spLocks/>
          </p:cNvSpPr>
          <p:nvPr/>
        </p:nvSpPr>
        <p:spPr>
          <a:xfrm>
            <a:off x="4264151" y="3080089"/>
            <a:ext cx="3084303" cy="55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400" dirty="0"/>
              <a:t>(If credentials are ok) Receive token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4C6C3E2-5FB4-AED0-3124-135ECED0AF27}"/>
              </a:ext>
            </a:extLst>
          </p:cNvPr>
          <p:cNvCxnSpPr>
            <a:cxnSpLocks/>
          </p:cNvCxnSpPr>
          <p:nvPr/>
        </p:nvCxnSpPr>
        <p:spPr>
          <a:xfrm flipH="1">
            <a:off x="2629881" y="3606496"/>
            <a:ext cx="5973002" cy="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Graphic 33" descr="Binary outline">
            <a:extLst>
              <a:ext uri="{FF2B5EF4-FFF2-40B4-BE49-F238E27FC236}">
                <a16:creationId xmlns:a16="http://schemas.microsoft.com/office/drawing/2014/main" id="{0720541E-6B9A-B5CD-2818-DCA19A577D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06695" y="2873324"/>
            <a:ext cx="672864" cy="672864"/>
          </a:xfrm>
          <a:prstGeom prst="rect">
            <a:avLst/>
          </a:prstGeom>
        </p:spPr>
      </p:pic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A0050E95-42A3-31EA-8810-95990719F38C}"/>
              </a:ext>
            </a:extLst>
          </p:cNvPr>
          <p:cNvSpPr txBox="1">
            <a:spLocks/>
          </p:cNvSpPr>
          <p:nvPr/>
        </p:nvSpPr>
        <p:spPr>
          <a:xfrm>
            <a:off x="4307977" y="3997413"/>
            <a:ext cx="3428009" cy="55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400" dirty="0"/>
              <a:t>Ask for specific data using token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7E81774-D8F6-C5E2-8EFE-E7B443C47D75}"/>
              </a:ext>
            </a:extLst>
          </p:cNvPr>
          <p:cNvCxnSpPr>
            <a:cxnSpLocks/>
          </p:cNvCxnSpPr>
          <p:nvPr/>
        </p:nvCxnSpPr>
        <p:spPr>
          <a:xfrm>
            <a:off x="2586148" y="4518963"/>
            <a:ext cx="60321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2C270DE-6193-3578-5828-D3C1F577B3CB}"/>
              </a:ext>
            </a:extLst>
          </p:cNvPr>
          <p:cNvSpPr txBox="1">
            <a:spLocks/>
          </p:cNvSpPr>
          <p:nvPr/>
        </p:nvSpPr>
        <p:spPr>
          <a:xfrm>
            <a:off x="4151370" y="4879825"/>
            <a:ext cx="3819285" cy="55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IT" sz="1400" dirty="0"/>
              <a:t>(If request is ok) Receive data (JSON format)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122E6D7-845C-B8D8-5DC2-04CEF680E74E}"/>
              </a:ext>
            </a:extLst>
          </p:cNvPr>
          <p:cNvCxnSpPr>
            <a:cxnSpLocks/>
          </p:cNvCxnSpPr>
          <p:nvPr/>
        </p:nvCxnSpPr>
        <p:spPr>
          <a:xfrm flipH="1">
            <a:off x="2637598" y="5398494"/>
            <a:ext cx="5973002" cy="2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Graphic 41" descr="Question Mark outline">
            <a:extLst>
              <a:ext uri="{FF2B5EF4-FFF2-40B4-BE49-F238E27FC236}">
                <a16:creationId xmlns:a16="http://schemas.microsoft.com/office/drawing/2014/main" id="{CC724851-B09A-E88C-497A-18468B45193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60315" y="3821650"/>
            <a:ext cx="554632" cy="554632"/>
          </a:xfrm>
          <a:prstGeom prst="rect">
            <a:avLst/>
          </a:prstGeom>
        </p:spPr>
      </p:pic>
      <p:pic>
        <p:nvPicPr>
          <p:cNvPr id="44" name="Graphic 43" descr="Statistics outline">
            <a:extLst>
              <a:ext uri="{FF2B5EF4-FFF2-40B4-BE49-F238E27FC236}">
                <a16:creationId xmlns:a16="http://schemas.microsoft.com/office/drawing/2014/main" id="{2CCC07CF-26BB-0E3E-4A21-C1FEEA8686E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480431" y="4558134"/>
            <a:ext cx="914400" cy="914400"/>
          </a:xfrm>
          <a:prstGeom prst="rect">
            <a:avLst/>
          </a:prstGeom>
        </p:spPr>
      </p:pic>
      <p:sp>
        <p:nvSpPr>
          <p:cNvPr id="9" name="Right Brace 8">
            <a:extLst>
              <a:ext uri="{FF2B5EF4-FFF2-40B4-BE49-F238E27FC236}">
                <a16:creationId xmlns:a16="http://schemas.microsoft.com/office/drawing/2014/main" id="{6D8BC53D-F5D3-7E6A-B844-3C833995685D}"/>
              </a:ext>
            </a:extLst>
          </p:cNvPr>
          <p:cNvSpPr/>
          <p:nvPr/>
        </p:nvSpPr>
        <p:spPr>
          <a:xfrm>
            <a:off x="8204224" y="1918814"/>
            <a:ext cx="484232" cy="1644488"/>
          </a:xfrm>
          <a:prstGeom prst="rightBrac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3C0C7809-3ACB-8B12-DC7A-2C194194E4A8}"/>
              </a:ext>
            </a:extLst>
          </p:cNvPr>
          <p:cNvSpPr/>
          <p:nvPr/>
        </p:nvSpPr>
        <p:spPr>
          <a:xfrm rot="10800000">
            <a:off x="2548411" y="3804783"/>
            <a:ext cx="484232" cy="1644488"/>
          </a:xfrm>
          <a:prstGeom prst="rightBrac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10D0B0D-6D93-8722-54ED-D97D07017C93}"/>
              </a:ext>
            </a:extLst>
          </p:cNvPr>
          <p:cNvSpPr txBox="1">
            <a:spLocks/>
          </p:cNvSpPr>
          <p:nvPr/>
        </p:nvSpPr>
        <p:spPr>
          <a:xfrm>
            <a:off x="9611394" y="1650775"/>
            <a:ext cx="1677133" cy="604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b="1" dirty="0"/>
              <a:t>Lesson 9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554C46A-996D-E572-A123-A9B909315C26}"/>
              </a:ext>
            </a:extLst>
          </p:cNvPr>
          <p:cNvSpPr txBox="1">
            <a:spLocks/>
          </p:cNvSpPr>
          <p:nvPr/>
        </p:nvSpPr>
        <p:spPr>
          <a:xfrm>
            <a:off x="598801" y="6054329"/>
            <a:ext cx="1677133" cy="604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b="1" dirty="0"/>
              <a:t>Lesson 10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0A2A4FF-A642-7827-6850-D3D15871B90A}"/>
              </a:ext>
            </a:extLst>
          </p:cNvPr>
          <p:cNvCxnSpPr>
            <a:endCxn id="17" idx="0"/>
          </p:cNvCxnSpPr>
          <p:nvPr/>
        </p:nvCxnSpPr>
        <p:spPr>
          <a:xfrm flipH="1">
            <a:off x="1437368" y="4627027"/>
            <a:ext cx="1141063" cy="1427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9F858CD-A623-6C8A-FE02-646D87B9E37A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8648338" y="1952796"/>
            <a:ext cx="963056" cy="807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6564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16029</TotalTime>
  <Words>462</Words>
  <Application>Microsoft Macintosh PowerPoint</Application>
  <PresentationFormat>Widescreen</PresentationFormat>
  <Paragraphs>81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Courier New</vt:lpstr>
      <vt:lpstr>Menlo</vt:lpstr>
      <vt:lpstr>Palatino Linotype</vt:lpstr>
      <vt:lpstr>Times New Roman</vt:lpstr>
      <vt:lpstr>Wingdings</vt:lpstr>
      <vt:lpstr>Tema di Office</vt:lpstr>
      <vt:lpstr>Giacomo Cappon</vt:lpstr>
      <vt:lpstr>PowerPoint Presentation</vt:lpstr>
      <vt:lpstr>The IMPACT roles</vt:lpstr>
      <vt:lpstr>The researcher role</vt:lpstr>
      <vt:lpstr>The scenario</vt:lpstr>
      <vt:lpstr>The IMPACT backend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Martina</dc:creator>
  <cp:lastModifiedBy>Cappon Giacomo</cp:lastModifiedBy>
  <cp:revision>182</cp:revision>
  <dcterms:created xsi:type="dcterms:W3CDTF">2021-07-19T09:08:13Z</dcterms:created>
  <dcterms:modified xsi:type="dcterms:W3CDTF">2023-05-02T11:24:10Z</dcterms:modified>
</cp:coreProperties>
</file>