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9" r:id="rId2"/>
    <p:sldId id="381" r:id="rId3"/>
    <p:sldId id="304" r:id="rId4"/>
    <p:sldId id="389" r:id="rId5"/>
    <p:sldId id="384" r:id="rId6"/>
    <p:sldId id="289" r:id="rId7"/>
    <p:sldId id="315" r:id="rId8"/>
    <p:sldId id="291" r:id="rId9"/>
    <p:sldId id="292" r:id="rId10"/>
    <p:sldId id="383" r:id="rId11"/>
    <p:sldId id="314" r:id="rId12"/>
    <p:sldId id="316" r:id="rId13"/>
    <p:sldId id="317" r:id="rId14"/>
    <p:sldId id="311" r:id="rId15"/>
    <p:sldId id="327" r:id="rId16"/>
    <p:sldId id="322" r:id="rId17"/>
    <p:sldId id="325" r:id="rId18"/>
    <p:sldId id="323" r:id="rId19"/>
    <p:sldId id="318" r:id="rId20"/>
    <p:sldId id="390" r:id="rId21"/>
    <p:sldId id="387" r:id="rId22"/>
    <p:sldId id="385" r:id="rId23"/>
    <p:sldId id="328" r:id="rId24"/>
    <p:sldId id="388" r:id="rId25"/>
    <p:sldId id="330" r:id="rId26"/>
    <p:sldId id="329" r:id="rId27"/>
    <p:sldId id="331" r:id="rId28"/>
    <p:sldId id="333" r:id="rId29"/>
    <p:sldId id="332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2" r:id="rId38"/>
    <p:sldId id="343" r:id="rId39"/>
    <p:sldId id="350" r:id="rId40"/>
    <p:sldId id="344" r:id="rId41"/>
    <p:sldId id="345" r:id="rId42"/>
    <p:sldId id="346" r:id="rId43"/>
    <p:sldId id="347" r:id="rId44"/>
    <p:sldId id="348" r:id="rId45"/>
    <p:sldId id="341" r:id="rId46"/>
    <p:sldId id="351" r:id="rId47"/>
    <p:sldId id="352" r:id="rId48"/>
    <p:sldId id="353" r:id="rId49"/>
    <p:sldId id="382" r:id="rId50"/>
    <p:sldId id="303" r:id="rId51"/>
    <p:sldId id="30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 autoAdjust="0"/>
    <p:restoredTop sz="86758"/>
  </p:normalViewPr>
  <p:slideViewPr>
    <p:cSldViewPr snapToGrid="0">
      <p:cViewPr varScale="1">
        <p:scale>
          <a:sx n="92" d="100"/>
          <a:sy n="92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19/02/22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642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860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6775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3489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01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46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03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96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870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182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2295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140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293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732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982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280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1466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243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071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6129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74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5043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50338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923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5318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03809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609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17470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136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048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58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Note the .gitignore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365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4875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53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37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codelab" TargetMode="External"/><Relationship Id="rId2" Type="http://schemas.openxmlformats.org/officeDocument/2006/relationships/hyperlink" Target="https://docs.flutter.dev/development/ui/widgets-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tools/devtools/overvi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b="1" dirty="0"/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960376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what we have done. </a:t>
            </a:r>
          </a:p>
        </p:txBody>
      </p:sp>
    </p:spTree>
    <p:extLst>
      <p:ext uri="{BB962C8B-B14F-4D97-AF65-F5344CB8AC3E}">
        <p14:creationId xmlns:p14="http://schemas.microsoft.com/office/powerpoint/2010/main" val="1787611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what’s inside the project folder?</a:t>
            </a:r>
          </a:p>
          <a:p>
            <a:endParaRPr lang="en-US" dirty="0"/>
          </a:p>
          <a:p>
            <a:r>
              <a:rPr lang="en-US" dirty="0"/>
              <a:t>Important things</a:t>
            </a:r>
          </a:p>
          <a:p>
            <a:pPr lvl="1"/>
            <a:r>
              <a:rPr lang="en-US" b="1" dirty="0"/>
              <a:t>lib folder</a:t>
            </a:r>
            <a:r>
              <a:rPr lang="en-US" dirty="0"/>
              <a:t>: it contains the app source code</a:t>
            </a:r>
          </a:p>
          <a:p>
            <a:pPr lvl="1"/>
            <a:r>
              <a:rPr lang="en-US" b="1" dirty="0" err="1"/>
              <a:t>main.dart</a:t>
            </a:r>
            <a:r>
              <a:rPr lang="en-US" b="1" dirty="0"/>
              <a:t> file</a:t>
            </a:r>
            <a:r>
              <a:rPr lang="en-US" dirty="0"/>
              <a:t>: the entry point for the compiler</a:t>
            </a:r>
          </a:p>
          <a:p>
            <a:pPr lvl="1"/>
            <a:r>
              <a:rPr lang="en-IT" b="1" dirty="0"/>
              <a:t>pubspec.yaml file</a:t>
            </a:r>
            <a:r>
              <a:rPr lang="en-IT" dirty="0"/>
              <a:t>: it specifies high level app features as well as listing which third party libraries our app needs and uses</a:t>
            </a:r>
          </a:p>
          <a:p>
            <a:pPr lvl="1"/>
            <a:r>
              <a:rPr lang="en-IT" b="1" dirty="0"/>
              <a:t>README.md file</a:t>
            </a:r>
            <a:r>
              <a:rPr lang="en-IT" dirty="0"/>
              <a:t>: a markdown file describing the app</a:t>
            </a:r>
          </a:p>
          <a:p>
            <a:pPr lvl="1"/>
            <a:endParaRPr lang="en-IT" dirty="0"/>
          </a:p>
          <a:p>
            <a:r>
              <a:rPr lang="en-IT" dirty="0"/>
              <a:t>(Less) Important things</a:t>
            </a:r>
          </a:p>
          <a:p>
            <a:pPr lvl="1"/>
            <a:r>
              <a:rPr lang="en-IT" b="1" dirty="0"/>
              <a:t>android/ios/web folders</a:t>
            </a:r>
            <a:r>
              <a:rPr lang="en-IT" dirty="0"/>
              <a:t>: where native specific code can be defined if needed</a:t>
            </a:r>
          </a:p>
          <a:p>
            <a:pPr lvl="1"/>
            <a:r>
              <a:rPr lang="en-IT" b="1" dirty="0"/>
              <a:t>test folder</a:t>
            </a:r>
            <a:r>
              <a:rPr lang="en-IT" dirty="0"/>
              <a:t>: where to put code for running automatic testers</a:t>
            </a:r>
          </a:p>
          <a:p>
            <a:pPr lvl="1"/>
            <a:endParaRPr lang="en-IT" dirty="0"/>
          </a:p>
          <a:p>
            <a:r>
              <a:rPr lang="en-IT" dirty="0"/>
              <a:t>(Even less) Important things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ll other folders and files are very use case specific and probably you will never use those in this course. If you are curious…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0833930-AA0C-4349-8F49-DA38F7ABB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54" y="1264276"/>
            <a:ext cx="3417207" cy="5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the </a:t>
            </a:r>
            <a:r>
              <a:rPr lang="en-US" dirty="0" err="1"/>
              <a:t>main.dart</a:t>
            </a:r>
            <a:r>
              <a:rPr lang="en-US" dirty="0"/>
              <a:t> file. 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Scaffold(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Text('Welcome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Text('Hello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69A03-9D75-8245-8131-3C03042A7444}"/>
              </a:ext>
            </a:extLst>
          </p:cNvPr>
          <p:cNvCxnSpPr>
            <a:cxnSpLocks/>
          </p:cNvCxnSpPr>
          <p:nvPr/>
        </p:nvCxnSpPr>
        <p:spPr>
          <a:xfrm flipV="1">
            <a:off x="3285811" y="2311121"/>
            <a:ext cx="5372575" cy="4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188D5-B536-7741-A9DB-D6E05DED7E04}"/>
              </a:ext>
            </a:extLst>
          </p:cNvPr>
          <p:cNvSpPr/>
          <p:nvPr/>
        </p:nvSpPr>
        <p:spPr>
          <a:xfrm>
            <a:off x="8824892" y="2121135"/>
            <a:ext cx="313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To run an app using the Flutter framework we can use the </a:t>
            </a:r>
            <a:r>
              <a:rPr lang="en-GB" b="1" dirty="0" err="1">
                <a:latin typeface="Courier" pitchFamily="2" charset="0"/>
              </a:rPr>
              <a:t>runApp</a:t>
            </a:r>
            <a:r>
              <a:rPr lang="en-GB" dirty="0">
                <a:latin typeface="Palatino Linotype" panose="02040502050505030304" pitchFamily="18" charset="0"/>
              </a:rPr>
              <a:t> method which takes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dirty="0">
                <a:latin typeface="Palatino Linotype" panose="02040502050505030304" pitchFamily="18" charset="0"/>
              </a:rPr>
              <a:t> object as an input.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What’s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b="1" dirty="0">
                <a:latin typeface="Palatino Linotype" panose="02040502050505030304" pitchFamily="18" charset="0"/>
              </a:rPr>
              <a:t>?</a:t>
            </a:r>
            <a:endParaRPr lang="en-I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42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Everything is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9425215" cy="5496833"/>
          </a:xfrm>
        </p:spPr>
        <p:txBody>
          <a:bodyPr>
            <a:normAutofit/>
          </a:bodyPr>
          <a:lstStyle/>
          <a:p>
            <a:r>
              <a:rPr lang="en-IT" dirty="0"/>
              <a:t>In Flutter, almost everything is (inherits from) a Widget!</a:t>
            </a:r>
          </a:p>
          <a:p>
            <a:endParaRPr lang="en-IT" dirty="0"/>
          </a:p>
          <a:p>
            <a:r>
              <a:rPr lang="en-IT" dirty="0"/>
              <a:t>A Widget is </a:t>
            </a:r>
            <a:r>
              <a:rPr lang="en-GB" dirty="0"/>
              <a:t>a building block for your user interface (UI). Using widgets is like combining Legos. </a:t>
            </a:r>
          </a:p>
          <a:p>
            <a:endParaRPr lang="en-IT" dirty="0"/>
          </a:p>
          <a:p>
            <a:r>
              <a:rPr lang="en-IT" dirty="0"/>
              <a:t>More technically, a Widget is a sort of blueprint for displaying your app state.</a:t>
            </a:r>
          </a:p>
          <a:p>
            <a:endParaRPr lang="en-IT" dirty="0"/>
          </a:p>
          <a:p>
            <a:r>
              <a:rPr lang="en-IT" dirty="0"/>
              <a:t>Widgets can be thought as a function of UI. Given a state, the build() method (that every custom Widget must override and implement) constructs the widget UI:</a:t>
            </a:r>
          </a:p>
          <a:p>
            <a:endParaRPr lang="en-IT" dirty="0"/>
          </a:p>
        </p:txBody>
      </p:sp>
      <p:pic>
        <p:nvPicPr>
          <p:cNvPr id="1025" name="Picture 1" descr="page126image39824768">
            <a:extLst>
              <a:ext uri="{FF2B5EF4-FFF2-40B4-BE49-F238E27FC236}">
                <a16:creationId xmlns:a16="http://schemas.microsoft.com/office/drawing/2014/main" id="{DFA56163-39FD-AE43-989D-31D366B3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6" y="1361167"/>
            <a:ext cx="1943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26image39822896">
            <a:extLst>
              <a:ext uri="{FF2B5EF4-FFF2-40B4-BE49-F238E27FC236}">
                <a16:creationId xmlns:a16="http://schemas.microsoft.com/office/drawing/2014/main" id="{2C0A66CF-34D4-8F4F-80B4-91F826B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96" y="5800787"/>
            <a:ext cx="3776870" cy="9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7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bold</a:t>
            </a:r>
            <a:r>
              <a:rPr lang="en-US" dirty="0"/>
              <a:t>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But how Widgets are combined together?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1AA9B-77EE-984E-964B-7F892A37C6F5}"/>
              </a:ext>
            </a:extLst>
          </p:cNvPr>
          <p:cNvSpPr/>
          <p:nvPr/>
        </p:nvSpPr>
        <p:spPr>
          <a:xfrm>
            <a:off x="8824892" y="2121135"/>
            <a:ext cx="3130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Key method for building the Widget that must be implemented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D19E4-2CE1-3744-AFBE-9FDF75513CD5}"/>
              </a:ext>
            </a:extLst>
          </p:cNvPr>
          <p:cNvCxnSpPr>
            <a:cxnSpLocks/>
          </p:cNvCxnSpPr>
          <p:nvPr/>
        </p:nvCxnSpPr>
        <p:spPr>
          <a:xfrm flipV="1">
            <a:off x="1889090" y="2391508"/>
            <a:ext cx="6812783" cy="17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07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Widgets are combined together using a </a:t>
            </a:r>
            <a:r>
              <a:rPr lang="en-IT" b="1" dirty="0"/>
              <a:t>tree structure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4C365-5178-5640-B473-1345FDA09B17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and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bold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E6085-A827-A347-B834-C1A14DDE5195}"/>
              </a:ext>
            </a:extLst>
          </p:cNvPr>
          <p:cNvCxnSpPr>
            <a:cxnSpLocks/>
          </p:cNvCxnSpPr>
          <p:nvPr/>
        </p:nvCxnSpPr>
        <p:spPr>
          <a:xfrm flipV="1">
            <a:off x="3898760" y="2311122"/>
            <a:ext cx="4759626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4F5E0C-BDA5-C04B-9642-59DFF4512935}"/>
              </a:ext>
            </a:extLst>
          </p:cNvPr>
          <p:cNvSpPr/>
          <p:nvPr/>
        </p:nvSpPr>
        <p:spPr>
          <a:xfrm>
            <a:off x="8824892" y="2121135"/>
            <a:ext cx="31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MyApp</a:t>
            </a:r>
            <a:r>
              <a:rPr lang="en-GB" dirty="0">
                <a:latin typeface="Palatino Linotype" panose="02040502050505030304" pitchFamily="18" charset="0"/>
              </a:rPr>
              <a:t> is not just a Widget, it is a </a:t>
            </a:r>
            <a:r>
              <a:rPr lang="en-GB" dirty="0" err="1">
                <a:latin typeface="Courier" pitchFamily="2" charset="0"/>
              </a:rPr>
              <a:t>StatelessWidget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53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Stateless vs. 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" pitchFamily="2" charset="0"/>
              </a:rPr>
              <a:t>StatelessWidget</a:t>
            </a:r>
            <a:r>
              <a:rPr lang="en-GB" dirty="0" err="1"/>
              <a:t>s</a:t>
            </a:r>
            <a:r>
              <a:rPr lang="en-GB" dirty="0"/>
              <a:t> are Widgets that always build the same way given a particular configuration and ambient state. So, they never re-build while they are displayed to the user (their lifetime).</a:t>
            </a:r>
          </a:p>
          <a:p>
            <a:endParaRPr lang="en-GB" dirty="0"/>
          </a:p>
          <a:p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 err="1"/>
              <a:t>s</a:t>
            </a:r>
            <a:r>
              <a:rPr lang="en-GB" dirty="0"/>
              <a:t> for widgets that can build differently several times over their lifetime.</a:t>
            </a:r>
            <a:endParaRPr lang="en-IT" dirty="0"/>
          </a:p>
          <a:p>
            <a:endParaRPr lang="en-IT" dirty="0"/>
          </a:p>
          <a:p>
            <a:r>
              <a:rPr lang="en-IT" dirty="0"/>
              <a:t>You can think about StatelessWidget as a sort of constant and StatefulWidget as a variable. </a:t>
            </a:r>
          </a:p>
        </p:txBody>
      </p:sp>
    </p:spTree>
    <p:extLst>
      <p:ext uri="{BB962C8B-B14F-4D97-AF65-F5344CB8AC3E}">
        <p14:creationId xmlns:p14="http://schemas.microsoft.com/office/powerpoint/2010/main" val="1785318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pubspec.yaml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1368314" cy="880185"/>
          </a:xfrm>
        </p:spPr>
        <p:txBody>
          <a:bodyPr>
            <a:normAutofit/>
          </a:bodyPr>
          <a:lstStyle/>
          <a:p>
            <a:r>
              <a:rPr lang="en-US" dirty="0" err="1"/>
              <a:t>pubspec.yaml</a:t>
            </a:r>
            <a:r>
              <a:rPr lang="en-US" dirty="0"/>
              <a:t> contains high-level instructions for the development environment and information on the app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354D2-BC35-B24A-B727-64A091DA1466}"/>
              </a:ext>
            </a:extLst>
          </p:cNvPr>
          <p:cNvSpPr/>
          <p:nvPr/>
        </p:nvSpPr>
        <p:spPr>
          <a:xfrm>
            <a:off x="533324" y="2241352"/>
            <a:ext cx="6924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name: </a:t>
            </a:r>
            <a:r>
              <a:rPr lang="en-GB" sz="1200" dirty="0" err="1">
                <a:latin typeface="Courier" pitchFamily="2" charset="0"/>
              </a:rPr>
              <a:t>my_first_app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description: A new Flutter project.</a:t>
            </a:r>
          </a:p>
          <a:p>
            <a:r>
              <a:rPr lang="en-GB" sz="1200" dirty="0" err="1">
                <a:latin typeface="Courier" pitchFamily="2" charset="0"/>
              </a:rPr>
              <a:t>publish_to</a:t>
            </a:r>
            <a:r>
              <a:rPr lang="en-GB" sz="1200" dirty="0">
                <a:latin typeface="Courier" pitchFamily="2" charset="0"/>
              </a:rPr>
              <a:t>: 'none’</a:t>
            </a:r>
          </a:p>
          <a:p>
            <a:r>
              <a:rPr lang="en-GB" sz="1200" dirty="0">
                <a:latin typeface="Courier" pitchFamily="2" charset="0"/>
              </a:rPr>
              <a:t>version: 1.0.0+1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environment: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"&gt;=2.15.1 &lt;3.0.0"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dependencies:</a:t>
            </a:r>
          </a:p>
          <a:p>
            <a:r>
              <a:rPr lang="en-GB" sz="1200" dirty="0">
                <a:latin typeface="Courier" pitchFamily="2" charset="0"/>
              </a:rPr>
              <a:t>  flutter: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</a:t>
            </a:r>
            <a:br>
              <a:rPr lang="en-GB" sz="1200" dirty="0">
                <a:latin typeface="Courier" pitchFamily="2" charset="0"/>
              </a:rPr>
            </a:b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cupertino_icons</a:t>
            </a:r>
            <a:r>
              <a:rPr lang="en-GB" sz="1200" dirty="0">
                <a:latin typeface="Courier" pitchFamily="2" charset="0"/>
              </a:rPr>
              <a:t>: ^1.0.2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 err="1">
                <a:latin typeface="Courier" pitchFamily="2" charset="0"/>
              </a:rPr>
              <a:t>dev_dependencies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flutter_test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 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flutter_lints</a:t>
            </a:r>
            <a:r>
              <a:rPr lang="en-GB" sz="1200" dirty="0">
                <a:latin typeface="Courier" pitchFamily="2" charset="0"/>
              </a:rPr>
              <a:t>: ^1.0.0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flutter:</a:t>
            </a: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uses-material-design: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DE7E-7CFE-4443-A566-F33CBD932957}"/>
              </a:ext>
            </a:extLst>
          </p:cNvPr>
          <p:cNvCxnSpPr>
            <a:cxnSpLocks/>
          </p:cNvCxnSpPr>
          <p:nvPr/>
        </p:nvCxnSpPr>
        <p:spPr>
          <a:xfrm>
            <a:off x="3944203" y="2576409"/>
            <a:ext cx="3279557" cy="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B5884D-D34D-904D-AEEC-4DADA2449CF1}"/>
              </a:ext>
            </a:extLst>
          </p:cNvPr>
          <p:cNvSpPr/>
          <p:nvPr/>
        </p:nvSpPr>
        <p:spPr>
          <a:xfrm>
            <a:off x="7562592" y="2115915"/>
            <a:ext cx="409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my_first_app</a:t>
            </a:r>
            <a:r>
              <a:rPr lang="en-GB" dirty="0">
                <a:latin typeface="Palatino Linotype" panose="02040502050505030304" pitchFamily="18" charset="0"/>
              </a:rPr>
              <a:t> information (name, description, version, …)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529F4-BD50-C04A-9BA9-4026099FBC76}"/>
              </a:ext>
            </a:extLst>
          </p:cNvPr>
          <p:cNvSpPr/>
          <p:nvPr/>
        </p:nvSpPr>
        <p:spPr>
          <a:xfrm>
            <a:off x="7562592" y="3273346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Flutter </a:t>
            </a:r>
            <a:r>
              <a:rPr lang="en-GB" dirty="0" err="1">
                <a:latin typeface="Palatino Linotype" panose="02040502050505030304" pitchFamily="18" charset="0"/>
              </a:rPr>
              <a:t>sdk</a:t>
            </a:r>
            <a:r>
              <a:rPr lang="en-GB" dirty="0">
                <a:latin typeface="Palatino Linotype" panose="02040502050505030304" pitchFamily="18" charset="0"/>
              </a:rPr>
              <a:t> version to be used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0E391-3D7E-6241-9D0F-20C80B68C3D7}"/>
              </a:ext>
            </a:extLst>
          </p:cNvPr>
          <p:cNvCxnSpPr>
            <a:cxnSpLocks/>
          </p:cNvCxnSpPr>
          <p:nvPr/>
        </p:nvCxnSpPr>
        <p:spPr>
          <a:xfrm>
            <a:off x="2142699" y="3273346"/>
            <a:ext cx="50810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20004-3C44-3045-B58B-15C52FB80960}"/>
              </a:ext>
            </a:extLst>
          </p:cNvPr>
          <p:cNvSpPr/>
          <p:nvPr/>
        </p:nvSpPr>
        <p:spPr>
          <a:xfrm>
            <a:off x="7562592" y="3997801"/>
            <a:ext cx="444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dependencies: what the app needs in order to work: other packages? Other libraries? Put them here.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E76F9-3FCA-2B4F-8764-47E80138865B}"/>
              </a:ext>
            </a:extLst>
          </p:cNvPr>
          <p:cNvCxnSpPr>
            <a:cxnSpLocks/>
          </p:cNvCxnSpPr>
          <p:nvPr/>
        </p:nvCxnSpPr>
        <p:spPr>
          <a:xfrm>
            <a:off x="1937982" y="3795592"/>
            <a:ext cx="5285778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C54B0-B10E-124D-AAFB-46CF3D0DE49E}"/>
              </a:ext>
            </a:extLst>
          </p:cNvPr>
          <p:cNvCxnSpPr>
            <a:cxnSpLocks/>
          </p:cNvCxnSpPr>
          <p:nvPr/>
        </p:nvCxnSpPr>
        <p:spPr>
          <a:xfrm>
            <a:off x="2238233" y="4974152"/>
            <a:ext cx="4985527" cy="3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40037-6E02-EF47-9B91-890CA9539BFE}"/>
              </a:ext>
            </a:extLst>
          </p:cNvPr>
          <p:cNvSpPr/>
          <p:nvPr/>
        </p:nvSpPr>
        <p:spPr>
          <a:xfrm>
            <a:off x="7562592" y="5135721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 while developing the app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1AE15-330A-FF44-825E-E2A9164B5A2E}"/>
              </a:ext>
            </a:extLst>
          </p:cNvPr>
          <p:cNvSpPr/>
          <p:nvPr/>
        </p:nvSpPr>
        <p:spPr>
          <a:xfrm>
            <a:off x="7562592" y="5971979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Information for the Flutter environment such as where to find assets.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1DF6D-2530-8C4A-B6B5-B974F7FD1029}"/>
              </a:ext>
            </a:extLst>
          </p:cNvPr>
          <p:cNvCxnSpPr>
            <a:cxnSpLocks/>
          </p:cNvCxnSpPr>
          <p:nvPr/>
        </p:nvCxnSpPr>
        <p:spPr>
          <a:xfrm>
            <a:off x="1419367" y="5854338"/>
            <a:ext cx="5804393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AB8A10-D91B-4442-B76D-9AA4EFB44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lab_04-hello_flutter/my_first_app/</a:t>
            </a:r>
          </a:p>
        </p:txBody>
      </p:sp>
    </p:spTree>
    <p:extLst>
      <p:ext uri="{BB962C8B-B14F-4D97-AF65-F5344CB8AC3E}">
        <p14:creationId xmlns:p14="http://schemas.microsoft.com/office/powerpoint/2010/main" val="30544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83807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DevTools is a suite of performance monitoring and debugging tools for Dart and Flutter.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AEF7E-B18F-6E41-9DE4-7F45D854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07" y="1899221"/>
            <a:ext cx="7240532" cy="4796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195CA-C7B6-F34F-A679-9FDB2ABC9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2933700"/>
            <a:ext cx="3543300" cy="495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3303C6-82AF-F44C-9C0B-7BE85D6FCFD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100758" y="3181350"/>
            <a:ext cx="721249" cy="11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C70E9-9D1C-464B-B417-C65655FB864C}"/>
              </a:ext>
            </a:extLst>
          </p:cNvPr>
          <p:cNvSpPr/>
          <p:nvPr/>
        </p:nvSpPr>
        <p:spPr>
          <a:xfrm>
            <a:off x="3459781" y="281524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7121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Simple example: with DevTools you can see the Widget Tree and it’s layout!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EC97D6-758B-2A4A-B601-D117953A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52" y="1777150"/>
            <a:ext cx="5239427" cy="50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b="1" dirty="0"/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2818056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play with </a:t>
            </a:r>
            <a:r>
              <a:rPr lang="en-US" dirty="0" err="1"/>
              <a:t>my_first_app</a:t>
            </a:r>
            <a:r>
              <a:rPr lang="en-US" dirty="0"/>
              <a:t> and let’s expand it </a:t>
            </a:r>
          </a:p>
          <a:p>
            <a:endParaRPr lang="en-US" dirty="0"/>
          </a:p>
          <a:p>
            <a:r>
              <a:rPr lang="en-US" dirty="0"/>
              <a:t>Aim: change </a:t>
            </a:r>
            <a:r>
              <a:rPr lang="en-US" dirty="0" err="1"/>
              <a:t>my_first_app</a:t>
            </a:r>
            <a:r>
              <a:rPr lang="en-US" dirty="0"/>
              <a:t> to this</a:t>
            </a:r>
          </a:p>
          <a:p>
            <a:endParaRPr lang="en-US" dirty="0"/>
          </a:p>
          <a:p>
            <a:r>
              <a:rPr lang="en-US" dirty="0"/>
              <a:t>We will learn how to:</a:t>
            </a:r>
          </a:p>
          <a:p>
            <a:endParaRPr lang="en-US" dirty="0"/>
          </a:p>
          <a:p>
            <a:pPr lvl="1"/>
            <a:r>
              <a:rPr lang="en-US" dirty="0"/>
              <a:t>Install an external package and add it as a dependency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external package inside our app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StatefulWidgets</a:t>
            </a:r>
            <a:r>
              <a:rPr lang="en-US" dirty="0"/>
              <a:t> 101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modify the UI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77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732046" cy="5334907"/>
          </a:xfrm>
        </p:spPr>
        <p:txBody>
          <a:bodyPr>
            <a:normAutofit/>
          </a:bodyPr>
          <a:lstStyle/>
          <a:p>
            <a:r>
              <a:rPr lang="en-US" b="1" dirty="0"/>
              <a:t>Aim</a:t>
            </a:r>
            <a:r>
              <a:rPr lang="en-US" dirty="0"/>
              <a:t>: The result will be a very simple app that, each time a button is tapped, a new random ”Hello” message is shown to the user.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1D899D3-E77B-F34F-B502-EA4B395C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86" y="1191290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12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</p:spTree>
    <p:extLst>
      <p:ext uri="{BB962C8B-B14F-4D97-AF65-F5344CB8AC3E}">
        <p14:creationId xmlns:p14="http://schemas.microsoft.com/office/powerpoint/2010/main" val="1847711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Solving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755644" cy="5334907"/>
          </a:xfrm>
        </p:spPr>
        <p:txBody>
          <a:bodyPr>
            <a:normAutofit/>
          </a:bodyPr>
          <a:lstStyle/>
          <a:p>
            <a:r>
              <a:rPr lang="en-US" dirty="0"/>
              <a:t>We do not want to code a random English word generator! </a:t>
            </a:r>
          </a:p>
          <a:p>
            <a:endParaRPr lang="en-US" dirty="0"/>
          </a:p>
          <a:p>
            <a:r>
              <a:rPr lang="en-US" dirty="0"/>
              <a:t>On the Internet we can find a lot of already made code and ready-to-use packages that can fit your needs</a:t>
            </a:r>
          </a:p>
          <a:p>
            <a:endParaRPr lang="en-US" dirty="0"/>
          </a:p>
          <a:p>
            <a:r>
              <a:rPr lang="en-US" dirty="0"/>
              <a:t>A place that we will visit often during this course is </a:t>
            </a:r>
            <a:r>
              <a:rPr lang="en-US" dirty="0" err="1"/>
              <a:t>pub.dev</a:t>
            </a:r>
            <a:r>
              <a:rPr lang="en-US" dirty="0"/>
              <a:t>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21E3C-96D7-C343-ADF9-C90A195B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2" y="4028620"/>
            <a:ext cx="5840275" cy="25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54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This is the package I was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4566"/>
            <a:ext cx="4425183" cy="5331508"/>
          </a:xfrm>
        </p:spPr>
        <p:txBody>
          <a:bodyPr>
            <a:normAutofit/>
          </a:bodyPr>
          <a:lstStyle/>
          <a:p>
            <a:r>
              <a:rPr lang="en-US" dirty="0"/>
              <a:t>After some research, it seems like the </a:t>
            </a:r>
            <a:r>
              <a:rPr lang="en-US" b="1" dirty="0" err="1"/>
              <a:t>english_words</a:t>
            </a:r>
            <a:r>
              <a:rPr lang="en-US" b="1" dirty="0"/>
              <a:t> package</a:t>
            </a:r>
            <a:r>
              <a:rPr lang="en-US" dirty="0"/>
              <a:t> can solve our needs </a:t>
            </a:r>
          </a:p>
          <a:p>
            <a:endParaRPr lang="en-US" dirty="0"/>
          </a:p>
          <a:p>
            <a:r>
              <a:rPr lang="en-US" dirty="0"/>
              <a:t>It can generate words and words pairs!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64F-5FD7-2046-A503-D2176C5D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09" y="1136607"/>
            <a:ext cx="7188591" cy="5787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ABC72-F932-9F4B-8356-B0D2FDF8F8D8}"/>
              </a:ext>
            </a:extLst>
          </p:cNvPr>
          <p:cNvSpPr/>
          <p:nvPr/>
        </p:nvSpPr>
        <p:spPr>
          <a:xfrm>
            <a:off x="1054288" y="4492190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How to use it? Docs!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F970E-95C1-DE46-9502-8C700DC2D4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30394" y="4676856"/>
            <a:ext cx="6562578" cy="3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8C13-6737-1D49-8962-4FC10F245C4A}"/>
              </a:ext>
            </a:extLst>
          </p:cNvPr>
          <p:cNvSpPr/>
          <p:nvPr/>
        </p:nvSpPr>
        <p:spPr>
          <a:xfrm>
            <a:off x="1054288" y="5308768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Code is available too!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5632B-A148-C045-9811-05328F4FD77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0394" y="4412501"/>
            <a:ext cx="6562578" cy="108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40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Including english_words in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5536531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the </a:t>
            </a:r>
            <a:r>
              <a:rPr lang="en-US" dirty="0" err="1"/>
              <a:t>english_words</a:t>
            </a:r>
            <a:r>
              <a:rPr lang="en-US" dirty="0"/>
              <a:t> package in our app is very easy.</a:t>
            </a:r>
          </a:p>
          <a:p>
            <a:endParaRPr lang="en-US" dirty="0"/>
          </a:p>
          <a:p>
            <a:r>
              <a:rPr lang="en-US" dirty="0"/>
              <a:t>By definition, it is a dependency right? </a:t>
            </a:r>
          </a:p>
          <a:p>
            <a:endParaRPr lang="en-US" dirty="0"/>
          </a:p>
          <a:p>
            <a:r>
              <a:rPr lang="en-US" dirty="0"/>
              <a:t>So, let’s add it under the dependency list of our app into </a:t>
            </a:r>
            <a:r>
              <a:rPr lang="en-US" dirty="0" err="1"/>
              <a:t>pubspec.yaml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adding it, save </a:t>
            </a:r>
            <a:r>
              <a:rPr lang="en-US" dirty="0" err="1"/>
              <a:t>pubspec.yaml</a:t>
            </a:r>
            <a:r>
              <a:rPr lang="en-US" dirty="0"/>
              <a:t> and you will see </a:t>
            </a:r>
            <a:r>
              <a:rPr lang="en-US" dirty="0" err="1"/>
              <a:t>VSCode</a:t>
            </a:r>
            <a:r>
              <a:rPr lang="en-US" dirty="0"/>
              <a:t> running </a:t>
            </a:r>
            <a:r>
              <a:rPr lang="en-US" b="1" dirty="0">
                <a:latin typeface="Courier" pitchFamily="2" charset="0"/>
              </a:rPr>
              <a:t>flutter pub get</a:t>
            </a:r>
            <a:r>
              <a:rPr lang="en-US" dirty="0"/>
              <a:t> for you.</a:t>
            </a:r>
          </a:p>
          <a:p>
            <a:endParaRPr lang="en-US" dirty="0"/>
          </a:p>
          <a:p>
            <a:r>
              <a:rPr lang="en-US" dirty="0"/>
              <a:t>Done!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F91D7-7D1F-254F-8766-F21DF76F304C}"/>
              </a:ext>
            </a:extLst>
          </p:cNvPr>
          <p:cNvSpPr/>
          <p:nvPr/>
        </p:nvSpPr>
        <p:spPr>
          <a:xfrm>
            <a:off x="6916271" y="2251973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dependencies:</a:t>
            </a:r>
          </a:p>
          <a:p>
            <a:r>
              <a:rPr lang="en-GB" dirty="0">
                <a:latin typeface="Courier" pitchFamily="2" charset="0"/>
              </a:rPr>
              <a:t>  flutter: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sdk</a:t>
            </a:r>
            <a:r>
              <a:rPr lang="en-GB" dirty="0">
                <a:latin typeface="Courier" pitchFamily="2" charset="0"/>
              </a:rPr>
              <a:t>: flutter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cupertino_icons</a:t>
            </a:r>
            <a:r>
              <a:rPr lang="en-GB" dirty="0">
                <a:latin typeface="Courier" pitchFamily="2" charset="0"/>
              </a:rPr>
              <a:t>: ^1.0.2</a:t>
            </a:r>
          </a:p>
          <a:p>
            <a:br>
              <a:rPr lang="en-GB" b="1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english_words</a:t>
            </a:r>
            <a:r>
              <a:rPr lang="en-GB" b="1" dirty="0">
                <a:latin typeface="Courier" pitchFamily="2" charset="0"/>
              </a:rPr>
              <a:t>: ^4.0.0</a:t>
            </a:r>
          </a:p>
          <a:p>
            <a:endParaRPr lang="en-GB" b="1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r>
              <a:rPr lang="en-GB" b="1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082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Flutter? </a:t>
            </a:r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add some line of code to </a:t>
            </a:r>
            <a:r>
              <a:rPr lang="en-US" dirty="0" err="1"/>
              <a:t>main.dart</a:t>
            </a:r>
            <a:r>
              <a:rPr lang="en-US" dirty="0"/>
              <a:t> to generate a word using the </a:t>
            </a:r>
            <a:r>
              <a:rPr lang="en-US" dirty="0" err="1"/>
              <a:t>english_words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Modify the build method by adding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endParaRPr lang="en-US" b="1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dirty="0"/>
              <a:t>    before the return statement and run the app.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Nothing it’s happening. How to see if we are generating a random word?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We can use the logger and the debug console!</a:t>
            </a:r>
          </a:p>
        </p:txBody>
      </p:sp>
    </p:spTree>
    <p:extLst>
      <p:ext uri="{BB962C8B-B14F-4D97-AF65-F5344CB8AC3E}">
        <p14:creationId xmlns:p14="http://schemas.microsoft.com/office/powerpoint/2010/main" val="106049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Simply try to print the word value as a normal Dart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print(word);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If you run the application now you will see something like this in the </a:t>
            </a:r>
            <a:r>
              <a:rPr lang="en-US" b="1" dirty="0"/>
              <a:t>Debug Console </a:t>
            </a:r>
            <a:r>
              <a:rPr lang="en-US" dirty="0"/>
              <a:t>of VS Code: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A47A898-2A89-3D40-8C1C-05CBB101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74" y="4495794"/>
            <a:ext cx="8079652" cy="19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Every time you reload/restart the app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…you will see a different word</a:t>
            </a:r>
          </a:p>
          <a:p>
            <a:pPr marL="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DAFA9-57C3-4745-9C1C-9B70447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9" y="2362206"/>
            <a:ext cx="4500966" cy="6800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2BDDBA-CDDE-414A-8C18-382F648B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7" y="4584279"/>
            <a:ext cx="8982446" cy="181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BA53F2-60DD-9549-9ADC-990BAAA6C63E}"/>
              </a:ext>
            </a:extLst>
          </p:cNvPr>
          <p:cNvSpPr/>
          <p:nvPr/>
        </p:nvSpPr>
        <p:spPr>
          <a:xfrm>
            <a:off x="6069106" y="2310004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D3FE6-B7DF-1545-ADF0-0CFB0A918033}"/>
              </a:ext>
            </a:extLst>
          </p:cNvPr>
          <p:cNvSpPr/>
          <p:nvPr/>
        </p:nvSpPr>
        <p:spPr>
          <a:xfrm>
            <a:off x="8181230" y="156073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Restart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C927D-2B0E-E440-865E-ABA84A7649D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6389595" y="1745397"/>
            <a:ext cx="1791635" cy="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50C70-4E6F-2E48-8451-28A4E6B137BF}"/>
              </a:ext>
            </a:extLst>
          </p:cNvPr>
          <p:cNvSpPr/>
          <p:nvPr/>
        </p:nvSpPr>
        <p:spPr>
          <a:xfrm>
            <a:off x="8181230" y="340084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Reload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6C81-7A97-2743-9C8A-8314437DA68F}"/>
              </a:ext>
            </a:extLst>
          </p:cNvPr>
          <p:cNvSpPr/>
          <p:nvPr/>
        </p:nvSpPr>
        <p:spPr>
          <a:xfrm>
            <a:off x="5566015" y="230579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296ED-7D06-F342-9C34-AFA06DFAC0B9}"/>
              </a:ext>
            </a:extLst>
          </p:cNvPr>
          <p:cNvCxnSpPr>
            <a:cxnSpLocks/>
            <a:stCxn id="16" idx="1"/>
            <a:endCxn id="18" idx="2"/>
          </p:cNvCxnSpPr>
          <p:nvPr/>
        </p:nvCxnSpPr>
        <p:spPr>
          <a:xfrm flipH="1" flipV="1">
            <a:off x="5886504" y="3038002"/>
            <a:ext cx="2294726" cy="5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86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Change the Hello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7868663" cy="5331508"/>
          </a:xfrm>
        </p:spPr>
        <p:txBody>
          <a:bodyPr>
            <a:normAutofit/>
          </a:bodyPr>
          <a:lstStyle/>
          <a:p>
            <a:r>
              <a:rPr lang="en-US" dirty="0"/>
              <a:t>You should be able to solve this point by yourself now</a:t>
            </a:r>
          </a:p>
          <a:p>
            <a:endParaRPr lang="en-US" dirty="0"/>
          </a:p>
          <a:p>
            <a:r>
              <a:rPr lang="en-US" dirty="0"/>
              <a:t>Simply, using string interpolation, change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‘Hello, Flutter!’</a:t>
            </a:r>
            <a:r>
              <a:rPr lang="en-US" dirty="0"/>
              <a:t>	to	</a:t>
            </a:r>
            <a:r>
              <a:rPr lang="en-US" dirty="0">
                <a:latin typeface="Courier" pitchFamily="2" charset="0"/>
              </a:rPr>
              <a:t>’Hello, $word!’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save to reload the app and see the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DB92A4-01A1-5D47-976D-F16CE724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5" b="29462"/>
          <a:stretch/>
        </p:blipFill>
        <p:spPr>
          <a:xfrm>
            <a:off x="7937181" y="4060643"/>
            <a:ext cx="3859305" cy="240769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479292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513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Let’s start by simply changing the UI</a:t>
            </a:r>
          </a:p>
          <a:p>
            <a:endParaRPr lang="en-US" dirty="0"/>
          </a:p>
          <a:p>
            <a:r>
              <a:rPr lang="en-US" dirty="0"/>
              <a:t>We need to obtain something like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add a button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put it there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44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Column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We can use the Column widget. </a:t>
            </a:r>
          </a:p>
          <a:p>
            <a:endParaRPr lang="en-US" dirty="0"/>
          </a:p>
          <a:p>
            <a:r>
              <a:rPr lang="en-US" dirty="0"/>
              <a:t>It has a list of children (not like Text or Center or Scaffold)</a:t>
            </a:r>
          </a:p>
          <a:p>
            <a:endParaRPr lang="en-US" dirty="0"/>
          </a:p>
          <a:p>
            <a:r>
              <a:rPr lang="en-US" dirty="0"/>
              <a:t>Children are lined up to a column from top to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Column(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children: [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Child#1,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Child#2,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],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87C433-B8D9-2F41-8AC8-5E0E1EA7E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23136"/>
          <a:stretch/>
        </p:blipFill>
        <p:spPr>
          <a:xfrm>
            <a:off x="6103967" y="3818403"/>
            <a:ext cx="3502715" cy="2877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C3E43-5939-BC4D-9B08-A8DA4A18A598}"/>
              </a:ext>
            </a:extLst>
          </p:cNvPr>
          <p:cNvSpPr/>
          <p:nvPr/>
        </p:nvSpPr>
        <p:spPr>
          <a:xfrm>
            <a:off x="6831106" y="4747285"/>
            <a:ext cx="2272553" cy="5244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EB04-E683-4248-B95E-98902820066F}"/>
              </a:ext>
            </a:extLst>
          </p:cNvPr>
          <p:cNvSpPr/>
          <p:nvPr/>
        </p:nvSpPr>
        <p:spPr>
          <a:xfrm>
            <a:off x="6831106" y="5276202"/>
            <a:ext cx="2272553" cy="7842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D595-9CD5-2446-89A4-EFC01A022089}"/>
              </a:ext>
            </a:extLst>
          </p:cNvPr>
          <p:cNvSpPr/>
          <p:nvPr/>
        </p:nvSpPr>
        <p:spPr>
          <a:xfrm>
            <a:off x="6589060" y="4222850"/>
            <a:ext cx="2667000" cy="21246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764FA-8DDD-F24E-B364-7809BB966C82}"/>
              </a:ext>
            </a:extLst>
          </p:cNvPr>
          <p:cNvSpPr/>
          <p:nvPr/>
        </p:nvSpPr>
        <p:spPr>
          <a:xfrm>
            <a:off x="3839887" y="456930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3AA12-6302-1E4C-8D12-7503A1135559}"/>
              </a:ext>
            </a:extLst>
          </p:cNvPr>
          <p:cNvSpPr/>
          <p:nvPr/>
        </p:nvSpPr>
        <p:spPr>
          <a:xfrm>
            <a:off x="3839887" y="589531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Child#2</a:t>
            </a:r>
            <a:endParaRPr lang="en-IT" sz="11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438DC-01C8-C74E-B33F-3781B4237671}"/>
              </a:ext>
            </a:extLst>
          </p:cNvPr>
          <p:cNvSpPr/>
          <p:nvPr/>
        </p:nvSpPr>
        <p:spPr>
          <a:xfrm>
            <a:off x="3839887" y="51856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4F441-4BB8-9F45-A523-EE169047589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96898" y="4569304"/>
            <a:ext cx="1292162" cy="2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D8A16-764C-0943-A9AF-ADADE1EBD95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296898" y="5009503"/>
            <a:ext cx="1534208" cy="40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71A41-7805-1E45-ABC0-6477A46477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96898" y="5668246"/>
            <a:ext cx="1534208" cy="4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90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 the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4566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Change the build method of </a:t>
            </a:r>
            <a:r>
              <a:rPr lang="en-US" dirty="0" err="1"/>
              <a:t>MyApp</a:t>
            </a:r>
            <a:r>
              <a:rPr lang="en-US" dirty="0"/>
              <a:t>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9CE55-494A-3D4E-AC21-DF7C50225FAE}"/>
              </a:ext>
            </a:extLst>
          </p:cNvPr>
          <p:cNvSpPr/>
          <p:nvPr/>
        </p:nvSpPr>
        <p:spPr>
          <a:xfrm>
            <a:off x="228601" y="2056686"/>
            <a:ext cx="11371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final word = </a:t>
            </a:r>
            <a:r>
              <a:rPr lang="en-GB" dirty="0" err="1">
                <a:latin typeface="Courier" pitchFamily="2" charset="0"/>
              </a:rPr>
              <a:t>WordPair.random</a:t>
            </a:r>
            <a:r>
              <a:rPr lang="en-GB" dirty="0">
                <a:latin typeface="Courier" pitchFamily="2" charset="0"/>
              </a:rPr>
              <a:t>().first;</a:t>
            </a:r>
          </a:p>
          <a:p>
            <a:r>
              <a:rPr lang="en-GB" dirty="0">
                <a:latin typeface="Courier" pitchFamily="2" charset="0"/>
              </a:rPr>
              <a:t>  print(word);</a:t>
            </a:r>
          </a:p>
          <a:p>
            <a:r>
              <a:rPr lang="en-GB" dirty="0">
                <a:latin typeface="Courier" pitchFamily="2" charset="0"/>
              </a:rPr>
              <a:t>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title: 'Welcome to Flutter’,</a:t>
            </a:r>
          </a:p>
          <a:p>
            <a:r>
              <a:rPr lang="en-GB" dirty="0">
                <a:latin typeface="Courier" pitchFamily="2" charset="0"/>
              </a:rPr>
              <a:t>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child: </a:t>
            </a:r>
            <a:r>
              <a:rPr lang="en-GB" b="1" dirty="0">
                <a:latin typeface="Courier" pitchFamily="2" charset="0"/>
              </a:rPr>
              <a:t>Column(</a:t>
            </a:r>
          </a:p>
          <a:p>
            <a:r>
              <a:rPr lang="en-GB" b="1" dirty="0">
                <a:latin typeface="Courier" pitchFamily="2" charset="0"/>
              </a:rPr>
              <a:t>    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    children: [</a:t>
            </a:r>
          </a:p>
          <a:p>
            <a:r>
              <a:rPr lang="en-GB" b="1" dirty="0">
                <a:latin typeface="Courier" pitchFamily="2" charset="0"/>
              </a:rPr>
              <a:t>    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    ],</a:t>
            </a:r>
          </a:p>
          <a:p>
            <a:r>
              <a:rPr lang="en-GB" b="1" dirty="0">
                <a:latin typeface="Courier" pitchFamily="2" charset="0"/>
              </a:rPr>
              <a:t>        ),</a:t>
            </a:r>
            <a:r>
              <a:rPr lang="en-GB" dirty="0">
                <a:latin typeface="Courier" pitchFamily="2" charset="0"/>
              </a:rPr>
              <a:t>),),</a:t>
            </a:r>
          </a:p>
          <a:p>
            <a:r>
              <a:rPr lang="en-GB" dirty="0">
                <a:latin typeface="Courier" pitchFamily="2" charset="0"/>
              </a:rPr>
              <a:t>  );</a:t>
            </a:r>
          </a:p>
          <a:p>
            <a:r>
              <a:rPr lang="en-GB" dirty="0">
                <a:latin typeface="Courier" pitchFamily="2" charset="0"/>
              </a:rPr>
              <a:t>}//build</a:t>
            </a:r>
            <a:endParaRPr lang="en-GB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89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25038" y="49176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54993" y="33264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25038" y="41472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11744" y="414728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54992" y="25417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583498" y="2993916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53544" y="3778594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53544" y="4599455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583499" y="3778594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250" y="4599456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How the widget tree changed?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2911743" y="49654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8C5F1-E8A6-6C41-88E6-DD4176E0F5BA}"/>
              </a:ext>
            </a:extLst>
          </p:cNvPr>
          <p:cNvSpPr/>
          <p:nvPr/>
        </p:nvSpPr>
        <p:spPr>
          <a:xfrm>
            <a:off x="6176079" y="45680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E3C733-B5E2-284D-9A45-ED418AECF427}"/>
              </a:ext>
            </a:extLst>
          </p:cNvPr>
          <p:cNvSpPr/>
          <p:nvPr/>
        </p:nvSpPr>
        <p:spPr>
          <a:xfrm>
            <a:off x="7206034" y="297682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4DF2E-4D44-F946-BF8E-DDF15F66B452}"/>
              </a:ext>
            </a:extLst>
          </p:cNvPr>
          <p:cNvSpPr/>
          <p:nvPr/>
        </p:nvSpPr>
        <p:spPr>
          <a:xfrm>
            <a:off x="6176079" y="379768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2EE59-A034-DE41-8578-CC66DE2CD5EB}"/>
              </a:ext>
            </a:extLst>
          </p:cNvPr>
          <p:cNvSpPr/>
          <p:nvPr/>
        </p:nvSpPr>
        <p:spPr>
          <a:xfrm>
            <a:off x="8262785" y="379768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A97B9-26C3-CA47-B9BA-925281EDD817}"/>
              </a:ext>
            </a:extLst>
          </p:cNvPr>
          <p:cNvSpPr/>
          <p:nvPr/>
        </p:nvSpPr>
        <p:spPr>
          <a:xfrm>
            <a:off x="7206033" y="21921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CB585-1875-A443-8058-829FAA42C5F9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7934539" y="264432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A9B31-6C79-E147-8EB1-F761D31E01D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6904585" y="342900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48E2A8-A951-DC4C-8946-E005CFEB5131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6904585" y="424986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AD32BE-81F5-AF42-BA66-809CDC6636C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934540" y="342900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87579B-BFC4-0945-BEBC-77C15B860DC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8991291" y="424986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D8B3BD8-FDEA-7441-BF74-2B344650D2F1}"/>
              </a:ext>
            </a:extLst>
          </p:cNvPr>
          <p:cNvSpPr/>
          <p:nvPr/>
        </p:nvSpPr>
        <p:spPr>
          <a:xfrm>
            <a:off x="8272242" y="46058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8976B3-D8CF-4D44-B2E7-80B1C70BC203}"/>
              </a:ext>
            </a:extLst>
          </p:cNvPr>
          <p:cNvSpPr/>
          <p:nvPr/>
        </p:nvSpPr>
        <p:spPr>
          <a:xfrm>
            <a:off x="8272242" y="528376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66DF5-CEFE-4F42-B429-809A05C8DD8D}"/>
              </a:ext>
            </a:extLst>
          </p:cNvPr>
          <p:cNvSpPr/>
          <p:nvPr/>
        </p:nvSpPr>
        <p:spPr>
          <a:xfrm>
            <a:off x="10181017" y="52837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0A959-51CD-1648-B91D-278A25D06102}"/>
              </a:ext>
            </a:extLst>
          </p:cNvPr>
          <p:cNvSpPr/>
          <p:nvPr/>
        </p:nvSpPr>
        <p:spPr>
          <a:xfrm>
            <a:off x="8272242" y="589306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76614-597C-2B46-B361-AE85ACBE3573}"/>
              </a:ext>
            </a:extLst>
          </p:cNvPr>
          <p:cNvSpPr/>
          <p:nvPr/>
        </p:nvSpPr>
        <p:spPr>
          <a:xfrm>
            <a:off x="6262470" y="528376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073ED-E4D8-C64C-ACED-3BEF0101F829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000748" y="573593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5B437-17ED-4C4B-8F81-DAA32D4B64A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00748" y="505799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328D1-9F4E-C54F-BF99-BB647CC14D4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6990976" y="505799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32C1CA-556C-EC45-B559-AF43C59BF4C6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000748" y="505799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Before starting…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E4116-D610-A249-B96D-BFDB3C9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579534"/>
            <a:ext cx="4867159" cy="4858203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What you’ll see in these labs about Flutter examples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Actual things that you will probably use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Flutter possibilities</a:t>
            </a:r>
          </a:p>
        </p:txBody>
      </p:sp>
      <p:pic>
        <p:nvPicPr>
          <p:cNvPr id="1028" name="Picture 4" descr="Iceberg - animazione 3D - Insegnamento e apprendimento digitale Mozaik">
            <a:extLst>
              <a:ext uri="{FF2B5EF4-FFF2-40B4-BE49-F238E27FC236}">
                <a16:creationId xmlns:a16="http://schemas.microsoft.com/office/drawing/2014/main" id="{F394ACDD-6FD7-BB4D-9061-5A95A9A1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" r="30340" b="1419"/>
          <a:stretch/>
        </p:blipFill>
        <p:spPr bwMode="auto">
          <a:xfrm>
            <a:off x="5880337" y="1308050"/>
            <a:ext cx="6177343" cy="53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E6E80-1985-9F45-AF76-436B03B7FB19}"/>
              </a:ext>
            </a:extLst>
          </p:cNvPr>
          <p:cNvCxnSpPr>
            <a:cxnSpLocks/>
          </p:cNvCxnSpPr>
          <p:nvPr/>
        </p:nvCxnSpPr>
        <p:spPr>
          <a:xfrm flipV="1">
            <a:off x="4735773" y="2293749"/>
            <a:ext cx="4423725" cy="14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95D03-4AC3-484F-9959-CA715A16E9E4}"/>
              </a:ext>
            </a:extLst>
          </p:cNvPr>
          <p:cNvCxnSpPr>
            <a:cxnSpLocks/>
          </p:cNvCxnSpPr>
          <p:nvPr/>
        </p:nvCxnSpPr>
        <p:spPr>
          <a:xfrm>
            <a:off x="4572000" y="4053385"/>
            <a:ext cx="51042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071-10FA-D14B-891A-CD63848D1C9B}"/>
              </a:ext>
            </a:extLst>
          </p:cNvPr>
          <p:cNvCxnSpPr>
            <a:cxnSpLocks/>
          </p:cNvCxnSpPr>
          <p:nvPr/>
        </p:nvCxnSpPr>
        <p:spPr>
          <a:xfrm flipV="1">
            <a:off x="3521122" y="5063319"/>
            <a:ext cx="3930556" cy="545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67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(New) Problem: How to change the message when we press the button?</a:t>
            </a:r>
          </a:p>
          <a:p>
            <a:endParaRPr lang="en-US" dirty="0"/>
          </a:p>
          <a:p>
            <a:r>
              <a:rPr lang="en-US" dirty="0"/>
              <a:t>In other words: how to change the </a:t>
            </a:r>
            <a:r>
              <a:rPr lang="en-US" b="1" dirty="0"/>
              <a:t>app state </a:t>
            </a:r>
            <a:r>
              <a:rPr lang="en-US" dirty="0"/>
              <a:t>without reloading or restarting everything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StatefulWidget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1136298" cy="5331508"/>
          </a:xfrm>
        </p:spPr>
        <p:txBody>
          <a:bodyPr>
            <a:normAutofit/>
          </a:bodyPr>
          <a:lstStyle/>
          <a:p>
            <a:r>
              <a:rPr lang="en-US" dirty="0"/>
              <a:t>As we mentioned before, stateful widgets maintain state that might change during the lifetime of the widget. </a:t>
            </a:r>
          </a:p>
          <a:p>
            <a:endParaRPr lang="en-US" dirty="0"/>
          </a:p>
          <a:p>
            <a:r>
              <a:rPr lang="en-US" dirty="0"/>
              <a:t>Implementing a stateful widget requires at least two classes: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err="1">
                <a:latin typeface="Courier" pitchFamily="2" charset="0"/>
              </a:rPr>
              <a:t>StatefulWidget</a:t>
            </a:r>
            <a:r>
              <a:rPr lang="en-US" b="1" dirty="0"/>
              <a:t> class </a:t>
            </a:r>
            <a:r>
              <a:rPr lang="en-US" dirty="0"/>
              <a:t>that creates an instance of…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…a </a:t>
            </a:r>
            <a:r>
              <a:rPr lang="en-US" b="1" dirty="0">
                <a:latin typeface="Courier" pitchFamily="2" charset="0"/>
              </a:rPr>
              <a:t>State</a:t>
            </a:r>
            <a:r>
              <a:rPr lang="en-US" b="1" dirty="0"/>
              <a:t> class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Note: The </a:t>
            </a:r>
            <a:r>
              <a:rPr lang="en-US" dirty="0" err="1">
                <a:latin typeface="Courier" pitchFamily="2" charset="0"/>
              </a:rPr>
              <a:t>StatefulWidget</a:t>
            </a:r>
            <a:r>
              <a:rPr lang="en-US" dirty="0"/>
              <a:t> class is, itself, immutable and can be thrown away and regenerated, but the State class persists over the lifetime of the widget.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94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boilerplate code of a StatefulWidget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428172" y="1758566"/>
            <a:ext cx="871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</a:t>
            </a:r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createState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Courier" pitchFamily="2" charset="0"/>
              </a:rPr>
              <a:t>=&gt;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RandomHello</a:t>
            </a:r>
            <a:endParaRPr lang="en-GB" dirty="0">
              <a:latin typeface="Courier" pitchFamily="2" charset="0"/>
            </a:endParaRP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>
                <a:latin typeface="Courier" pitchFamily="2" charset="0"/>
              </a:rPr>
              <a:t>_</a:t>
            </a:r>
            <a:r>
              <a:rPr lang="en-GB" b="1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State&lt;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&gt;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</a:t>
            </a:r>
            <a:r>
              <a:rPr lang="en-GB" b="1" dirty="0">
                <a:latin typeface="Courier" pitchFamily="2" charset="0"/>
              </a:rPr>
              <a:t>build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  //return some widget</a:t>
            </a:r>
          </a:p>
          <a:p>
            <a:r>
              <a:rPr lang="en-GB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8C7C5-64F3-E44F-921F-5AFF0F4F7D0C}"/>
              </a:ext>
            </a:extLst>
          </p:cNvPr>
          <p:cNvSpPr/>
          <p:nvPr/>
        </p:nvSpPr>
        <p:spPr>
          <a:xfrm>
            <a:off x="8457961" y="4463158"/>
            <a:ext cx="2976106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Note: the state is private to the Widget. Not necessary, but it is a good practice to understand what is private and what is not.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EB281E-C3CD-B34F-B37D-D7278B2566E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385047" y="4020673"/>
            <a:ext cx="7072914" cy="11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765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RandomHello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87158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extends State&lt;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&gt;{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@override</a:t>
            </a:r>
          </a:p>
          <a:p>
            <a:r>
              <a:rPr lang="en-GB" b="1" dirty="0">
                <a:latin typeface="Courier" pitchFamily="2" charset="0"/>
              </a:rPr>
              <a:t>  Widget build(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){</a:t>
            </a:r>
          </a:p>
          <a:p>
            <a:r>
              <a:rPr lang="en-GB" b="1" dirty="0">
                <a:latin typeface="Courier" pitchFamily="2" charset="0"/>
              </a:rPr>
              <a:t>    final 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  return Column(</a:t>
            </a:r>
          </a:p>
          <a:p>
            <a:r>
              <a:rPr lang="en-GB" b="1" dirty="0">
                <a:latin typeface="Courier" pitchFamily="2" charset="0"/>
              </a:rPr>
              <a:t>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children: [</a:t>
            </a:r>
          </a:p>
          <a:p>
            <a:r>
              <a:rPr lang="en-GB" b="1" dirty="0">
                <a:latin typeface="Courier" pitchFamily="2" charset="0"/>
              </a:rPr>
              <a:t>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],</a:t>
            </a:r>
          </a:p>
          <a:p>
            <a:r>
              <a:rPr lang="en-GB" b="1" dirty="0">
                <a:latin typeface="Courier" pitchFamily="2" charset="0"/>
              </a:rPr>
              <a:t>    );</a:t>
            </a:r>
          </a:p>
          <a:p>
            <a:r>
              <a:rPr lang="en-GB" b="1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Let’s copy some code into the build method new Widget</a:t>
            </a:r>
          </a:p>
        </p:txBody>
      </p:sp>
    </p:spTree>
    <p:extLst>
      <p:ext uri="{BB962C8B-B14F-4D97-AF65-F5344CB8AC3E}">
        <p14:creationId xmlns:p14="http://schemas.microsoft.com/office/powerpoint/2010/main" val="18147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MyApp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101143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()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Now let’s refactor the </a:t>
            </a:r>
            <a:r>
              <a:rPr lang="en-US" dirty="0" err="1"/>
              <a:t>MyApp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92064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Same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50831" y="427162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80786" y="268039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50831" y="350125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37537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80785" y="189571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09291" y="234789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79337" y="313257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79337" y="395343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09292" y="313257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3666043" y="395343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012D-EBF4-7846-910B-5E2C5B2A1088}"/>
              </a:ext>
            </a:extLst>
          </p:cNvPr>
          <p:cNvSpPr/>
          <p:nvPr/>
        </p:nvSpPr>
        <p:spPr>
          <a:xfrm>
            <a:off x="6343995" y="427162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81C1-F1EE-C14E-AF85-393E3AD70D7E}"/>
              </a:ext>
            </a:extLst>
          </p:cNvPr>
          <p:cNvSpPr/>
          <p:nvPr/>
        </p:nvSpPr>
        <p:spPr>
          <a:xfrm>
            <a:off x="7373950" y="268039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140D-5E2D-9E4B-9853-90445D0B2471}"/>
              </a:ext>
            </a:extLst>
          </p:cNvPr>
          <p:cNvSpPr/>
          <p:nvPr/>
        </p:nvSpPr>
        <p:spPr>
          <a:xfrm>
            <a:off x="6343995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A8D98-FF1C-A64B-BBC7-C745DB9A8198}"/>
              </a:ext>
            </a:extLst>
          </p:cNvPr>
          <p:cNvSpPr/>
          <p:nvPr/>
        </p:nvSpPr>
        <p:spPr>
          <a:xfrm>
            <a:off x="8430701" y="35012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4DF78-14CF-E047-AE57-E10AB06F6FFF}"/>
              </a:ext>
            </a:extLst>
          </p:cNvPr>
          <p:cNvSpPr/>
          <p:nvPr/>
        </p:nvSpPr>
        <p:spPr>
          <a:xfrm>
            <a:off x="7373949" y="189571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3742B-A2A1-954D-8F3A-0F3FD00165BF}"/>
              </a:ext>
            </a:extLst>
          </p:cNvPr>
          <p:cNvSpPr/>
          <p:nvPr/>
        </p:nvSpPr>
        <p:spPr>
          <a:xfrm>
            <a:off x="8430702" y="427163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b="1" dirty="0">
                <a:latin typeface="Courier" pitchFamily="2" charset="0"/>
              </a:rPr>
              <a:t>RandomHello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5F20D-9D95-DB41-B685-7333AD63636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102455" y="2347893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DAE35-94AF-464D-A39B-79CB6F92625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72501" y="3132571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E824D-A600-1B40-A207-B16A2AA47E2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072501" y="3953432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96741-A7D9-A64A-86E4-E84FDD1F83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02456" y="3132571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EC288-FAD8-4349-8958-EE1E4D1354D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159207" y="3953433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35922-8E37-0C48-A0F9-A0D3DC6F3C19}"/>
              </a:ext>
            </a:extLst>
          </p:cNvPr>
          <p:cNvSpPr/>
          <p:nvPr/>
        </p:nvSpPr>
        <p:spPr>
          <a:xfrm>
            <a:off x="8430700" y="50255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FC4-7929-F642-9A87-0E81D65BC762}"/>
              </a:ext>
            </a:extLst>
          </p:cNvPr>
          <p:cNvSpPr/>
          <p:nvPr/>
        </p:nvSpPr>
        <p:spPr>
          <a:xfrm>
            <a:off x="8430700" y="57034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D7EE-2159-AC46-870E-82EEED623B46}"/>
              </a:ext>
            </a:extLst>
          </p:cNvPr>
          <p:cNvSpPr/>
          <p:nvPr/>
        </p:nvSpPr>
        <p:spPr>
          <a:xfrm>
            <a:off x="10339475" y="570344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A7D429-EA3E-9442-8AC5-D1756146170F}"/>
              </a:ext>
            </a:extLst>
          </p:cNvPr>
          <p:cNvSpPr/>
          <p:nvPr/>
        </p:nvSpPr>
        <p:spPr>
          <a:xfrm>
            <a:off x="8430700" y="63127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F57A5-B9FA-D340-96F9-0FA0385A3F38}"/>
              </a:ext>
            </a:extLst>
          </p:cNvPr>
          <p:cNvSpPr/>
          <p:nvPr/>
        </p:nvSpPr>
        <p:spPr>
          <a:xfrm>
            <a:off x="6420928" y="570344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DC9BD7-D66C-8043-9A60-1F72A4EBBD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159206" y="6155622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790FE-B517-724C-AD88-94F4C095A00D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159206" y="4723805"/>
            <a:ext cx="2" cy="3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787D8-4299-F241-B2DD-40C39AFFF8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59206" y="5477677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8EFC9-33A8-F34B-99ED-A224750D1555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7149434" y="5477677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C78ED-A26C-9249-BB6A-D05D84852F5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9159206" y="5477677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The UI should look like the same as before, but we have a new widget tree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25FFB-A99B-B240-812B-8F3F42573A1D}"/>
              </a:ext>
            </a:extLst>
          </p:cNvPr>
          <p:cNvSpPr/>
          <p:nvPr/>
        </p:nvSpPr>
        <p:spPr>
          <a:xfrm>
            <a:off x="2946994" y="430938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21E8D-885C-E240-A97D-FDB706DC6B3A}"/>
              </a:ext>
            </a:extLst>
          </p:cNvPr>
          <p:cNvSpPr/>
          <p:nvPr/>
        </p:nvSpPr>
        <p:spPr>
          <a:xfrm>
            <a:off x="2946994" y="498733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4855769" y="498733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2C0C23-B1F9-5D4B-A36A-05B223EA3449}"/>
              </a:ext>
            </a:extLst>
          </p:cNvPr>
          <p:cNvSpPr/>
          <p:nvPr/>
        </p:nvSpPr>
        <p:spPr>
          <a:xfrm>
            <a:off x="2946994" y="559663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150DFB-A286-BE4B-A2EE-FD01719C37EC}"/>
              </a:ext>
            </a:extLst>
          </p:cNvPr>
          <p:cNvSpPr/>
          <p:nvPr/>
        </p:nvSpPr>
        <p:spPr>
          <a:xfrm>
            <a:off x="937222" y="49873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BE12E-2F2C-6644-9DBD-282F100E723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3675500" y="543950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5A530B-8EDC-8643-AEEA-1331A85B6CA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675500" y="476156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D79201-F640-C141-BB4D-EE97B27DA4C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flipH="1">
            <a:off x="1665728" y="476156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5E3D90-D3D2-AB40-8CC1-A878A7FCC399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675500" y="476156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61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void initState(){}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Let’s do some changes to </a:t>
            </a:r>
            <a:r>
              <a:rPr lang="en-US" dirty="0" err="1"/>
              <a:t>RandomHello</a:t>
            </a:r>
            <a:r>
              <a:rPr lang="en-US" dirty="0"/>
              <a:t> to make it more </a:t>
            </a:r>
            <a:r>
              <a:rPr lang="en-US" b="1" dirty="0"/>
              <a:t>stateful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291352" y="2401251"/>
            <a:ext cx="9390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class _</a:t>
            </a:r>
            <a:r>
              <a:rPr lang="en-GB" sz="2000" dirty="0" err="1">
                <a:latin typeface="Courier" pitchFamily="2" charset="0"/>
              </a:rPr>
              <a:t>RandomHelloState</a:t>
            </a:r>
            <a:r>
              <a:rPr lang="en-GB" sz="2000" dirty="0">
                <a:latin typeface="Courier" pitchFamily="2" charset="0"/>
              </a:rPr>
              <a:t> extends State&lt;</a:t>
            </a:r>
            <a:r>
              <a:rPr lang="en-GB" sz="2000" dirty="0" err="1">
                <a:latin typeface="Courier" pitchFamily="2" charset="0"/>
              </a:rPr>
              <a:t>RandomHello</a:t>
            </a:r>
            <a:r>
              <a:rPr lang="en-GB" sz="2000" dirty="0">
                <a:latin typeface="Courier" pitchFamily="2" charset="0"/>
              </a:rPr>
              <a:t>&gt;{</a:t>
            </a:r>
          </a:p>
          <a:p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String? _word;</a:t>
            </a:r>
          </a:p>
          <a:p>
            <a:br>
              <a:rPr lang="en-GB" sz="2000" b="1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  @override</a:t>
            </a:r>
          </a:p>
          <a:p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void </a:t>
            </a:r>
            <a:r>
              <a:rPr lang="en-GB" sz="2000" b="1" dirty="0" err="1">
                <a:latin typeface="Courier" pitchFamily="2" charset="0"/>
              </a:rPr>
              <a:t>initState</a:t>
            </a:r>
            <a:r>
              <a:rPr lang="en-GB" sz="2000" b="1" dirty="0">
                <a:latin typeface="Courier" pitchFamily="2" charset="0"/>
              </a:rPr>
              <a:t>() {</a:t>
            </a:r>
          </a:p>
          <a:p>
            <a:r>
              <a:rPr lang="en-GB" sz="2000" b="1" dirty="0">
                <a:latin typeface="Courier" pitchFamily="2" charset="0"/>
              </a:rPr>
              <a:t>    _word = </a:t>
            </a:r>
            <a:r>
              <a:rPr lang="en-GB" sz="2000" b="1" dirty="0" err="1">
                <a:latin typeface="Courier" pitchFamily="2" charset="0"/>
              </a:rPr>
              <a:t>WordPair.random</a:t>
            </a:r>
            <a:r>
              <a:rPr lang="en-GB" sz="2000" b="1" dirty="0">
                <a:latin typeface="Courier" pitchFamily="2" charset="0"/>
              </a:rPr>
              <a:t>().first;</a:t>
            </a:r>
          </a:p>
          <a:p>
            <a:r>
              <a:rPr lang="en-GB" sz="2000" b="1" dirty="0">
                <a:latin typeface="Courier" pitchFamily="2" charset="0"/>
              </a:rPr>
              <a:t>    </a:t>
            </a:r>
            <a:r>
              <a:rPr lang="en-GB" sz="2000" b="1" dirty="0" err="1">
                <a:latin typeface="Courier" pitchFamily="2" charset="0"/>
              </a:rPr>
              <a:t>super.initState</a:t>
            </a:r>
            <a:r>
              <a:rPr lang="en-GB" sz="2000" b="1" dirty="0">
                <a:latin typeface="Courier" pitchFamily="2" charset="0"/>
              </a:rPr>
              <a:t>();</a:t>
            </a:r>
          </a:p>
          <a:p>
            <a:r>
              <a:rPr lang="en-GB" sz="2000" b="1" dirty="0">
                <a:latin typeface="Courier" pitchFamily="2" charset="0"/>
              </a:rPr>
              <a:t>  }//</a:t>
            </a:r>
            <a:r>
              <a:rPr lang="en-GB" sz="2000" b="1" dirty="0" err="1">
                <a:latin typeface="Courier" pitchFamily="2" charset="0"/>
              </a:rPr>
              <a:t>initState</a:t>
            </a:r>
            <a:endParaRPr lang="en-GB" sz="2000" b="1" dirty="0">
              <a:latin typeface="Courier" pitchFamily="2" charset="0"/>
            </a:endParaRPr>
          </a:p>
          <a:p>
            <a:endParaRPr lang="en-GB" sz="2000" b="0" dirty="0">
              <a:effectLst/>
              <a:latin typeface="Courier" pitchFamily="2" charset="0"/>
            </a:endParaRPr>
          </a:p>
          <a:p>
            <a:r>
              <a:rPr lang="en-GB" sz="2000" dirty="0">
                <a:latin typeface="Courier" pitchFamily="2" charset="0"/>
              </a:rPr>
              <a:t>...</a:t>
            </a:r>
            <a:endParaRPr lang="en-GB" sz="2000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3455896" y="4128247"/>
            <a:ext cx="4679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231410" y="3943581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initState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is called the first time the Widget is created. It is used (as its name suggest) to initialize the state of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26CF6-1176-E245-9875-7E7C8985FC45}"/>
              </a:ext>
            </a:extLst>
          </p:cNvPr>
          <p:cNvSpPr/>
          <p:nvPr/>
        </p:nvSpPr>
        <p:spPr>
          <a:xfrm>
            <a:off x="8231410" y="3057086"/>
            <a:ext cx="3669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_word </a:t>
            </a:r>
            <a:r>
              <a:rPr lang="en-GB" sz="2000" dirty="0">
                <a:latin typeface="Palatino Linotype" panose="02040502050505030304" pitchFamily="18" charset="0"/>
              </a:rPr>
              <a:t>will represent the state of the Widget</a:t>
            </a:r>
            <a:endParaRPr lang="en-IT" sz="2000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2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setState((){})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We are ready to implement the function to provide to </a:t>
            </a:r>
            <a:r>
              <a:rPr lang="en-US" dirty="0" err="1"/>
              <a:t>onPressed</a:t>
            </a:r>
            <a:endParaRPr lang="en-US" b="1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560293" y="1513746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2756647" y="4954290"/>
            <a:ext cx="5378826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135471" y="434529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requires a </a:t>
            </a:r>
            <a:r>
              <a:rPr lang="en-GB" sz="2000" dirty="0" err="1">
                <a:latin typeface="Palatino Linotype" panose="02040502050505030304" pitchFamily="18" charset="0"/>
              </a:rPr>
              <a:t>callback</a:t>
            </a:r>
            <a:r>
              <a:rPr lang="en-GB" sz="2000" dirty="0">
                <a:latin typeface="Palatino Linotype" panose="02040502050505030304" pitchFamily="18" charset="0"/>
              </a:rPr>
              <a:t> function as input. </a:t>
            </a:r>
            <a:r>
              <a:rPr lang="en-GB" sz="2000" dirty="0" err="1">
                <a:latin typeface="Palatino Linotype" panose="02040502050505030304" pitchFamily="18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notifies the Flutter framework that the state might be changed causing to delete and rebuild the widget itself.</a:t>
            </a:r>
            <a:endParaRPr lang="en-IT" sz="2000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98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0EF07257-4C1B-774C-9ED7-67ED33F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4343400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F44EF-464E-3F4B-AE73-B17436BE445A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lab_04-hello_flutter/my_first_app_with_steroids/</a:t>
            </a:r>
          </a:p>
        </p:txBody>
      </p:sp>
    </p:spTree>
    <p:extLst>
      <p:ext uri="{BB962C8B-B14F-4D97-AF65-F5344CB8AC3E}">
        <p14:creationId xmlns:p14="http://schemas.microsoft.com/office/powerpoint/2010/main" val="6684194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278410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73266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the structure of a Flutter project and how to install new packages using </a:t>
            </a:r>
            <a:r>
              <a:rPr lang="en-GB" dirty="0" err="1"/>
              <a:t>pubspec.yaml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Get familiar with the concept of Widget</a:t>
            </a:r>
          </a:p>
          <a:p>
            <a:endParaRPr lang="en-GB" dirty="0"/>
          </a:p>
          <a:p>
            <a:r>
              <a:rPr lang="en-GB" dirty="0"/>
              <a:t>To know what to do to create a </a:t>
            </a:r>
            <a:r>
              <a:rPr lang="en-GB" dirty="0" err="1"/>
              <a:t>StatelessWidget</a:t>
            </a:r>
            <a:r>
              <a:rPr lang="en-GB" dirty="0"/>
              <a:t> and a </a:t>
            </a:r>
            <a:r>
              <a:rPr lang="en-GB" dirty="0" err="1"/>
              <a:t>StatefulWidget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Understanding the Flutter flow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Introduction to Widgets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https://docs.flutter.dev/development/ui/widgets-intro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3"/>
              </a:rPr>
              <a:t>https://docs.flutter.dev/get-started/codelab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 err="1"/>
              <a:t>DevTools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https://docs.flutter.dev/development/tools/devtools/overview</a:t>
            </a:r>
            <a:r>
              <a:rPr lang="en-GB" dirty="0"/>
              <a:t> ∂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In this lesson, we will run and analyse our first Flutter app</a:t>
            </a:r>
          </a:p>
          <a:p>
            <a:endParaRPr lang="en-IT" dirty="0"/>
          </a:p>
          <a:p>
            <a:r>
              <a:rPr lang="en-IT" dirty="0"/>
              <a:t>First, setup VS Code to work with Flutter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VS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Palette…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“install”, and select </a:t>
            </a:r>
            <a:r>
              <a:rPr lang="en-GB" b="1" dirty="0"/>
              <a:t>Extensions: Install Extensions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 in the extensions search field, select </a:t>
            </a:r>
            <a:r>
              <a:rPr lang="en-GB" b="1" dirty="0"/>
              <a:t>Flutter</a:t>
            </a:r>
            <a:r>
              <a:rPr lang="en-GB" dirty="0"/>
              <a:t> in the list, and click </a:t>
            </a:r>
            <a:r>
              <a:rPr lang="en-GB" b="1" dirty="0"/>
              <a:t>Install</a:t>
            </a:r>
            <a:r>
              <a:rPr lang="en-GB" dirty="0"/>
              <a:t>. This also installs the required Dart plugin.</a:t>
            </a:r>
          </a:p>
          <a:p>
            <a:endParaRPr lang="en-GB" dirty="0"/>
          </a:p>
          <a:p>
            <a:r>
              <a:rPr lang="en-GB" dirty="0"/>
              <a:t>Then, create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“flutter”, and select the </a:t>
            </a:r>
            <a:r>
              <a:rPr lang="en-GB" b="1" dirty="0"/>
              <a:t>Flutter: New Project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Application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the parent directory that will contain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Enter a project name, such as ”</a:t>
            </a:r>
            <a:r>
              <a:rPr lang="en-GB" dirty="0" err="1"/>
              <a:t>my_first_app</a:t>
            </a:r>
            <a:r>
              <a:rPr lang="en-GB" dirty="0"/>
              <a:t>”, and press </a:t>
            </a:r>
            <a:r>
              <a:rPr lang="en-GB" b="1" dirty="0"/>
              <a:t>Enter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project creation to complete and the </a:t>
            </a:r>
            <a:r>
              <a:rPr lang="en-GB" dirty="0" err="1"/>
              <a:t>main.dart</a:t>
            </a:r>
            <a:r>
              <a:rPr lang="en-GB" dirty="0"/>
              <a:t> file to appear.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6986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55092" y="1894760"/>
            <a:ext cx="91621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import '</a:t>
            </a:r>
            <a:r>
              <a:rPr lang="en-GB" dirty="0" err="1">
                <a:latin typeface="Courier" pitchFamily="2" charset="0"/>
              </a:rPr>
              <a:t>package:flutter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material.dart</a:t>
            </a:r>
            <a:r>
              <a:rPr lang="en-GB" dirty="0">
                <a:latin typeface="Courier" pitchFamily="2" charset="0"/>
              </a:rPr>
              <a:t>';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void main()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runApp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());</a:t>
            </a:r>
          </a:p>
          <a:p>
            <a:r>
              <a:rPr lang="en-GB" dirty="0">
                <a:latin typeface="Courier" pitchFamily="2" charset="0"/>
              </a:rPr>
              <a:t>}//main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Text('Hello World'),),),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378348" cy="5334907"/>
          </a:xfrm>
        </p:spPr>
        <p:txBody>
          <a:bodyPr>
            <a:normAutofit/>
          </a:bodyPr>
          <a:lstStyle/>
          <a:p>
            <a:r>
              <a:rPr lang="en-US" dirty="0"/>
              <a:t>Finally, run the app!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Locate the VS Code status bar (the blue bar at the bottom of the window):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a mobile device from the </a:t>
            </a:r>
            <a:r>
              <a:rPr lang="en-GB" b="1" dirty="0"/>
              <a:t>Device Selector</a:t>
            </a:r>
            <a:r>
              <a:rPr lang="en-GB" dirty="0"/>
              <a:t> 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Run &gt; Start Debugging</a:t>
            </a:r>
            <a:r>
              <a:rPr lang="en-GB" dirty="0"/>
              <a:t> or press </a:t>
            </a:r>
            <a:r>
              <a:rPr lang="en-GB" b="1" dirty="0"/>
              <a:t>F5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the app to launch — progress is printed in the </a:t>
            </a:r>
            <a:r>
              <a:rPr lang="en-GB" b="1" dirty="0"/>
              <a:t>Debug Console</a:t>
            </a:r>
            <a:r>
              <a:rPr lang="en-GB" dirty="0"/>
              <a:t> view.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After the app build completes, you’ll see the starter app on your device.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8F0C4-7905-4E4B-A10B-D157B5BB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94" y="2384394"/>
            <a:ext cx="5092700" cy="749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9A1C-3F1C-0E4F-B288-1615DA9C1D6E}"/>
              </a:ext>
            </a:extLst>
          </p:cNvPr>
          <p:cNvCxnSpPr/>
          <p:nvPr/>
        </p:nvCxnSpPr>
        <p:spPr>
          <a:xfrm flipV="1">
            <a:off x="5145206" y="3263521"/>
            <a:ext cx="0" cy="3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B6B1E-E6AB-0F48-94DF-AE9A54B0F679}"/>
              </a:ext>
            </a:extLst>
          </p:cNvPr>
          <p:cNvCxnSpPr>
            <a:cxnSpLocks/>
          </p:cNvCxnSpPr>
          <p:nvPr/>
        </p:nvCxnSpPr>
        <p:spPr>
          <a:xfrm>
            <a:off x="7794530" y="5227093"/>
            <a:ext cx="789912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4A2577A-7614-3748-B873-54AF86D3D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89" y="1361167"/>
            <a:ext cx="2342699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great feature: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8908868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Dart offers a fast development cycle with </a:t>
            </a:r>
            <a:r>
              <a:rPr lang="en-GB" i="1" dirty="0"/>
              <a:t>Stateful Hot Reload</a:t>
            </a:r>
            <a:r>
              <a:rPr lang="en-GB" dirty="0"/>
              <a:t>, the ability to reload the code of a live running app without restarting or losing app state. Make a change to app source, tell your IDE or command-line tool that you want to hot reload, and see the change in your simulator, emulator, or device.</a:t>
            </a:r>
          </a:p>
          <a:p>
            <a:endParaRPr lang="en-GB" dirty="0"/>
          </a:p>
          <a:p>
            <a:r>
              <a:rPr lang="en-GB" dirty="0"/>
              <a:t>Try that!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Open lib/</a:t>
            </a:r>
            <a:r>
              <a:rPr lang="en-GB" dirty="0" err="1"/>
              <a:t>main.dart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string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 World’</a:t>
            </a:r>
          </a:p>
          <a:p>
            <a:pPr marL="914400" lvl="2" indent="0">
              <a:buNone/>
            </a:pPr>
            <a:r>
              <a:rPr lang="en-GB" dirty="0"/>
              <a:t>with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‘Hello, Flutter!’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Save your changes: invoke </a:t>
            </a:r>
            <a:r>
              <a:rPr lang="en-GB" b="1" dirty="0"/>
              <a:t>Save All</a:t>
            </a:r>
            <a:r>
              <a:rPr lang="en-GB" dirty="0"/>
              <a:t>, or click </a:t>
            </a:r>
            <a:r>
              <a:rPr lang="en-GB" b="1" dirty="0"/>
              <a:t>Hot Reload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You’ll see the updated string in the running app almost immediately.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BE9211-8676-634E-B311-D90294EF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248800"/>
            <a:ext cx="2569028" cy="55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11546</TotalTime>
  <Words>3434</Words>
  <Application>Microsoft Macintosh PowerPoint</Application>
  <PresentationFormat>Widescreen</PresentationFormat>
  <Paragraphs>636</Paragraphs>
  <Slides>51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Flutter</vt:lpstr>
      <vt:lpstr>Before starting…</vt:lpstr>
      <vt:lpstr>Outline</vt:lpstr>
      <vt:lpstr>Hello, Flutter!</vt:lpstr>
      <vt:lpstr>Hello, Flutter!</vt:lpstr>
      <vt:lpstr>Hello, Flutter!</vt:lpstr>
      <vt:lpstr>A great feature: Hot reload</vt:lpstr>
      <vt:lpstr>Outline</vt:lpstr>
      <vt:lpstr>Let’s dissect the app</vt:lpstr>
      <vt:lpstr>Let’s dissect the app – Project folder</vt:lpstr>
      <vt:lpstr>Let’s dissect the app – main.dart</vt:lpstr>
      <vt:lpstr>Everything is a Widget</vt:lpstr>
      <vt:lpstr>Let’s dissect the app – main.dart</vt:lpstr>
      <vt:lpstr>The Widget Tree</vt:lpstr>
      <vt:lpstr>State and widgets</vt:lpstr>
      <vt:lpstr>Stateless vs. Stateful widgets</vt:lpstr>
      <vt:lpstr>Let’s dissect the app – pubspec.yaml</vt:lpstr>
      <vt:lpstr>DevTools</vt:lpstr>
      <vt:lpstr>DevTools</vt:lpstr>
      <vt:lpstr>Outline</vt:lpstr>
      <vt:lpstr>My first app with steroids</vt:lpstr>
      <vt:lpstr>My first app with steroids</vt:lpstr>
      <vt:lpstr>My first app with steroids</vt:lpstr>
      <vt:lpstr>Solving point 1</vt:lpstr>
      <vt:lpstr>This is the package I was looking for</vt:lpstr>
      <vt:lpstr>Including english_words in the app</vt:lpstr>
      <vt:lpstr>My first app with steroids</vt:lpstr>
      <vt:lpstr>Generating a random word</vt:lpstr>
      <vt:lpstr>Logging things</vt:lpstr>
      <vt:lpstr>Logging things</vt:lpstr>
      <vt:lpstr>My first app with steroids</vt:lpstr>
      <vt:lpstr>Change the Hello message</vt:lpstr>
      <vt:lpstr>My first app with steroids</vt:lpstr>
      <vt:lpstr>Changing the UI</vt:lpstr>
      <vt:lpstr>The Column Widget</vt:lpstr>
      <vt:lpstr>Implement the new UI</vt:lpstr>
      <vt:lpstr>Different UI, different tree</vt:lpstr>
      <vt:lpstr>Changing the UI</vt:lpstr>
      <vt:lpstr>StatefulWidget</vt:lpstr>
      <vt:lpstr>The boilerplate code of a StatefulWidget</vt:lpstr>
      <vt:lpstr>Refactoring the UI - RandomHello</vt:lpstr>
      <vt:lpstr>Refactoring the UI - MyApp</vt:lpstr>
      <vt:lpstr>Same UI, different tree</vt:lpstr>
      <vt:lpstr>void initState(){}</vt:lpstr>
      <vt:lpstr>setState((){})</vt:lpstr>
      <vt:lpstr>My first app with steroids</vt:lpstr>
      <vt:lpstr>Outline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83</cp:revision>
  <dcterms:created xsi:type="dcterms:W3CDTF">2021-07-19T09:08:13Z</dcterms:created>
  <dcterms:modified xsi:type="dcterms:W3CDTF">2022-02-19T16:48:09Z</dcterms:modified>
</cp:coreProperties>
</file>