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399" r:id="rId3"/>
    <p:sldId id="391" r:id="rId4"/>
    <p:sldId id="392" r:id="rId5"/>
    <p:sldId id="372" r:id="rId6"/>
    <p:sldId id="393" r:id="rId7"/>
    <p:sldId id="394" r:id="rId8"/>
    <p:sldId id="395" r:id="rId9"/>
    <p:sldId id="396" r:id="rId10"/>
    <p:sldId id="397" r:id="rId11"/>
    <p:sldId id="388" r:id="rId12"/>
    <p:sldId id="352" r:id="rId13"/>
    <p:sldId id="384" r:id="rId14"/>
    <p:sldId id="378" r:id="rId15"/>
    <p:sldId id="304" r:id="rId16"/>
    <p:sldId id="353" r:id="rId17"/>
    <p:sldId id="354" r:id="rId18"/>
    <p:sldId id="355" r:id="rId19"/>
    <p:sldId id="356" r:id="rId20"/>
    <p:sldId id="357" r:id="rId21"/>
    <p:sldId id="359" r:id="rId22"/>
    <p:sldId id="380" r:id="rId23"/>
    <p:sldId id="351" r:id="rId24"/>
    <p:sldId id="360" r:id="rId25"/>
    <p:sldId id="364" r:id="rId26"/>
    <p:sldId id="381" r:id="rId27"/>
    <p:sldId id="366" r:id="rId28"/>
    <p:sldId id="367" r:id="rId29"/>
    <p:sldId id="369" r:id="rId30"/>
    <p:sldId id="382" r:id="rId31"/>
    <p:sldId id="371" r:id="rId32"/>
    <p:sldId id="375" r:id="rId33"/>
    <p:sldId id="374" r:id="rId34"/>
    <p:sldId id="376" r:id="rId35"/>
    <p:sldId id="401" r:id="rId36"/>
    <p:sldId id="383" r:id="rId37"/>
    <p:sldId id="400" r:id="rId38"/>
    <p:sldId id="349" r:id="rId39"/>
    <p:sldId id="361" r:id="rId40"/>
    <p:sldId id="377" r:id="rId41"/>
    <p:sldId id="385" r:id="rId42"/>
    <p:sldId id="303" r:id="rId43"/>
    <p:sldId id="386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87792"/>
  </p:normalViewPr>
  <p:slideViewPr>
    <p:cSldViewPr snapToGrid="0">
      <p:cViewPr varScale="1">
        <p:scale>
          <a:sx n="173" d="100"/>
          <a:sy n="173" d="100"/>
        </p:scale>
        <p:origin x="4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04/04/23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33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89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9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05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82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4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849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794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530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agic.io/flutter-navigator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codelabs/async-await" TargetMode="External"/><Relationship Id="rId2" Type="http://schemas.openxmlformats.org/officeDocument/2006/relationships/hyperlink" Target="https://github.com/gcappon/bwthw/tree/master/lab_06-navig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lab_06-navigation/02-async_and_await.dart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6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Let’s see how to convert the previous example using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6B573-EEED-C992-1993-867923D78AA2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7FB71-C47E-CF79-2EB6-388F16B3CDA7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3743152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Note: to make this work we need to modify the constructor of </a:t>
            </a:r>
            <a:r>
              <a:rPr lang="en-IT" sz="2000" dirty="0">
                <a:latin typeface="Courier" pitchFamily="2" charset="0"/>
              </a:rPr>
              <a:t>MessagePage:</a:t>
            </a:r>
            <a:endParaRPr lang="en-IT" sz="220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53626" y="189442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MessagePage</a:t>
            </a:r>
            <a:r>
              <a:rPr lang="en-GB" sz="1600" b="1" dirty="0">
                <a:latin typeface="Courier" pitchFamily="2" charset="0"/>
              </a:rPr>
              <a:t>(message: 'Hello!',)));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DEA2C91-2D1C-3C3D-3720-976920A57FA0}"/>
              </a:ext>
            </a:extLst>
          </p:cNvPr>
          <p:cNvSpPr txBox="1">
            <a:spLocks/>
          </p:cNvSpPr>
          <p:nvPr/>
        </p:nvSpPr>
        <p:spPr>
          <a:xfrm>
            <a:off x="600891" y="4193767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key, </a:t>
            </a:r>
            <a:r>
              <a:rPr lang="en-GB" sz="1600" b="1" dirty="0">
                <a:latin typeface="Courier" pitchFamily="2" charset="0"/>
              </a:rPr>
              <a:t>required </a:t>
            </a:r>
            <a:r>
              <a:rPr lang="en-GB" sz="1600" b="1" dirty="0" err="1">
                <a:latin typeface="Courier" pitchFamily="2" charset="0"/>
              </a:rPr>
              <a:t>this.message</a:t>
            </a:r>
            <a:r>
              <a:rPr lang="en-GB" sz="1600" dirty="0">
                <a:latin typeface="Courier" pitchFamily="2" charset="0"/>
              </a:rPr>
              <a:t>}) : super(key: key);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final String message;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18D4AA0-3830-7961-BE2B-F187B194A7A2}"/>
              </a:ext>
            </a:extLst>
          </p:cNvPr>
          <p:cNvSpPr txBox="1">
            <a:spLocks/>
          </p:cNvSpPr>
          <p:nvPr/>
        </p:nvSpPr>
        <p:spPr>
          <a:xfrm>
            <a:off x="308188" y="5492929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Then, we can finally show the message: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019F8D8-4B70-395B-7E59-F2583E429E2C}"/>
              </a:ext>
            </a:extLst>
          </p:cNvPr>
          <p:cNvSpPr txBox="1">
            <a:spLocks/>
          </p:cNvSpPr>
          <p:nvPr/>
        </p:nvSpPr>
        <p:spPr>
          <a:xfrm>
            <a:off x="673945" y="5831922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Text(‘This is the message: $message’),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3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875935" y="2592989"/>
            <a:ext cx="2176125" cy="5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</a:t>
            </a:r>
            <a:r>
              <a:rPr lang="en-GB" sz="1600" dirty="0">
                <a:latin typeface="Courier" pitchFamily="2" charset="0"/>
              </a:rPr>
              <a:t>(context, </a:t>
            </a:r>
            <a:r>
              <a:rPr lang="en-GB" sz="1600" dirty="0" err="1">
                <a:latin typeface="Courier" pitchFamily="2" charset="0"/>
              </a:rPr>
              <a:t>MaterialPageRoute</a:t>
            </a:r>
            <a:r>
              <a:rPr lang="en-GB" sz="1600" dirty="0">
                <a:latin typeface="Courier" pitchFamily="2" charset="0"/>
              </a:rPr>
              <a:t>(builder: (context) =&gt;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final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There are other approaches: </a:t>
            </a:r>
          </a:p>
          <a:p>
            <a:endParaRPr lang="en-GB" dirty="0"/>
          </a:p>
          <a:p>
            <a:pPr lvl="1"/>
            <a:r>
              <a:rPr lang="en-GB" dirty="0"/>
              <a:t>You can push “replacements”: </a:t>
            </a:r>
            <a:r>
              <a:rPr lang="en-GB" dirty="0" err="1">
                <a:latin typeface="Courier" pitchFamily="2" charset="0"/>
              </a:rPr>
              <a:t>Navigator.pushReplacement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/ </a:t>
            </a:r>
            <a:r>
              <a:rPr lang="en-GB" dirty="0" err="1">
                <a:latin typeface="Courier" pitchFamily="2" charset="0"/>
              </a:rPr>
              <a:t>Navigator.pushReplacementNamed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There is a new </a:t>
            </a:r>
            <a:r>
              <a:rPr lang="en-GB" dirty="0">
                <a:latin typeface="Courier" pitchFamily="2" charset="0"/>
              </a:rPr>
              <a:t>Navigator</a:t>
            </a:r>
            <a:r>
              <a:rPr lang="en-GB" dirty="0"/>
              <a:t>: Navigator 2.0 -&gt; </a:t>
            </a:r>
            <a:r>
              <a:rPr lang="en-GB" dirty="0">
                <a:hlinkClick r:id="rId3"/>
              </a:rPr>
              <a:t>https://blog.codemagic.io/flutter-navigator2/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The usual rationale: they all have their pros and cons. Choose the approach you prefer!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4107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06.01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06.02</a:t>
            </a:r>
          </a:p>
          <a:p>
            <a:pPr lvl="1"/>
            <a:r>
              <a:rPr lang="en-IT" dirty="0"/>
              <a:t>Use the fetchUserRole() function developed in 06.01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0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</a:t>
            </a:r>
            <a:r>
              <a:rPr lang="en-US" b="1" dirty="0"/>
              <a:t>named routing approach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06.04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5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06.05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Asynchrony and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https://github.com/gcappon/bwthw/tree/master/lab_06-navigation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https://dart.dev/codelabs/async-await</a:t>
            </a:r>
            <a:r>
              <a:rPr lang="en-GB" dirty="0"/>
              <a:t> </a:t>
            </a:r>
          </a:p>
          <a:p>
            <a:endParaRPr lang="en-IT" dirty="0"/>
          </a:p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4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lab_06-navigation/01-introducing_futures.dart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0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7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15454</TotalTime>
  <Words>3170</Words>
  <Application>Microsoft Macintosh PowerPoint</Application>
  <PresentationFormat>Widescreen</PresentationFormat>
  <Paragraphs>599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</vt:lpstr>
      <vt:lpstr>Outline</vt:lpstr>
      <vt:lpstr>Navigator – Returning data</vt:lpstr>
      <vt:lpstr>Returning data – pickValuePage.dart boilerplate</vt:lpstr>
      <vt:lpstr>Returning arguments</vt:lpstr>
      <vt:lpstr>Returning arguments</vt:lpstr>
      <vt:lpstr>A final note</vt:lpstr>
      <vt:lpstr>Outline</vt:lpstr>
      <vt:lpstr>Exercises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199</cp:revision>
  <dcterms:created xsi:type="dcterms:W3CDTF">2021-07-19T09:08:13Z</dcterms:created>
  <dcterms:modified xsi:type="dcterms:W3CDTF">2023-04-04T06:56:02Z</dcterms:modified>
</cp:coreProperties>
</file>