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9" r:id="rId2"/>
    <p:sldId id="372" r:id="rId3"/>
    <p:sldId id="344" r:id="rId4"/>
    <p:sldId id="369" r:id="rId5"/>
    <p:sldId id="370" r:id="rId6"/>
    <p:sldId id="288" r:id="rId7"/>
    <p:sldId id="304" r:id="rId8"/>
    <p:sldId id="305" r:id="rId9"/>
    <p:sldId id="306" r:id="rId10"/>
    <p:sldId id="345" r:id="rId11"/>
    <p:sldId id="307" r:id="rId12"/>
    <p:sldId id="346" r:id="rId13"/>
    <p:sldId id="309" r:id="rId14"/>
    <p:sldId id="347" r:id="rId15"/>
    <p:sldId id="310" r:id="rId16"/>
    <p:sldId id="311" r:id="rId17"/>
    <p:sldId id="313" r:id="rId18"/>
    <p:sldId id="314" r:id="rId19"/>
    <p:sldId id="315" r:id="rId20"/>
    <p:sldId id="316" r:id="rId21"/>
    <p:sldId id="371" r:id="rId22"/>
    <p:sldId id="317" r:id="rId23"/>
    <p:sldId id="348" r:id="rId24"/>
    <p:sldId id="318" r:id="rId25"/>
    <p:sldId id="319" r:id="rId26"/>
    <p:sldId id="320" r:id="rId27"/>
    <p:sldId id="321" r:id="rId28"/>
    <p:sldId id="322" r:id="rId29"/>
    <p:sldId id="355" r:id="rId30"/>
    <p:sldId id="323" r:id="rId31"/>
    <p:sldId id="325" r:id="rId32"/>
    <p:sldId id="326" r:id="rId33"/>
    <p:sldId id="327" r:id="rId34"/>
    <p:sldId id="328" r:id="rId35"/>
    <p:sldId id="329" r:id="rId36"/>
    <p:sldId id="354" r:id="rId37"/>
    <p:sldId id="330" r:id="rId38"/>
    <p:sldId id="332" r:id="rId39"/>
    <p:sldId id="333" r:id="rId40"/>
    <p:sldId id="334" r:id="rId41"/>
    <p:sldId id="335" r:id="rId42"/>
    <p:sldId id="338" r:id="rId43"/>
    <p:sldId id="339" r:id="rId44"/>
    <p:sldId id="337" r:id="rId45"/>
    <p:sldId id="340" r:id="rId46"/>
    <p:sldId id="351" r:id="rId47"/>
    <p:sldId id="303" r:id="rId48"/>
    <p:sldId id="342" r:id="rId49"/>
    <p:sldId id="343" r:id="rId50"/>
    <p:sldId id="352" r:id="rId51"/>
    <p:sldId id="341" r:id="rId52"/>
    <p:sldId id="35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86531"/>
  </p:normalViewPr>
  <p:slideViewPr>
    <p:cSldViewPr snapToGrid="0">
      <p:cViewPr varScale="1">
        <p:scale>
          <a:sx n="110" d="100"/>
          <a:sy n="110" d="100"/>
        </p:scale>
        <p:origin x="24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07/03/22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41825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a:t>
            </a:fld>
            <a:endParaRPr lang="en-IT"/>
          </a:p>
        </p:txBody>
      </p:sp>
    </p:spTree>
    <p:extLst>
      <p:ext uri="{BB962C8B-B14F-4D97-AF65-F5344CB8AC3E}">
        <p14:creationId xmlns:p14="http://schemas.microsoft.com/office/powerpoint/2010/main" val="52170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26</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2426855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415549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7231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418961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150560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165340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249954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76004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0573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28698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67034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179160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Setup environment (for users of room Te </a:t>
            </a:r>
            <a:r>
              <a:rPr lang="en-IT"/>
              <a:t>and Ue only)</a:t>
            </a:r>
            <a:endParaRPr lang="en-IT" dirty="0"/>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If you want to use the PC of room Te and Ue you need to setup the environment in 3 steps:</a:t>
            </a:r>
          </a:p>
          <a:p>
            <a:endParaRPr lang="en-IT" dirty="0"/>
          </a:p>
          <a:p>
            <a:pPr lvl="1"/>
            <a:r>
              <a:rPr lang="en-IT" dirty="0"/>
              <a:t>Step 1: Open the Terminal </a:t>
            </a:r>
          </a:p>
          <a:p>
            <a:pPr lvl="1"/>
            <a:endParaRPr lang="en-IT" dirty="0"/>
          </a:p>
          <a:p>
            <a:pPr lvl="1"/>
            <a:r>
              <a:rPr lang="en-IT" dirty="0"/>
              <a:t>Step 2: run the following command to change directory</a:t>
            </a:r>
          </a:p>
          <a:p>
            <a:pPr lvl="2"/>
            <a:r>
              <a:rPr lang="en-GB" dirty="0">
                <a:latin typeface="Courier" pitchFamily="2" charset="0"/>
              </a:rPr>
              <a:t>c</a:t>
            </a:r>
            <a:r>
              <a:rPr lang="en-IT" dirty="0">
                <a:latin typeface="Courier" pitchFamily="2" charset="0"/>
              </a:rPr>
              <a:t>d /nfsd/biowearable</a:t>
            </a:r>
          </a:p>
          <a:p>
            <a:pPr lvl="2"/>
            <a:endParaRPr lang="en-IT" dirty="0">
              <a:latin typeface="Courier" pitchFamily="2" charset="0"/>
            </a:endParaRPr>
          </a:p>
          <a:p>
            <a:pPr lvl="1"/>
            <a:r>
              <a:rPr lang="en-IT" dirty="0"/>
              <a:t>Step 3: run the following command to setup everything</a:t>
            </a:r>
          </a:p>
          <a:p>
            <a:pPr lvl="2"/>
            <a:r>
              <a:rPr lang="en-IT" dirty="0">
                <a:latin typeface="Courier" pitchFamily="2" charset="0"/>
              </a:rPr>
              <a:t>source setup.sh </a:t>
            </a:r>
            <a:r>
              <a:rPr lang="en-IT" dirty="0"/>
              <a:t>(this command will take some time, so wait…)</a:t>
            </a:r>
          </a:p>
          <a:p>
            <a:endParaRPr lang="en-IT" dirty="0"/>
          </a:p>
        </p:txBody>
      </p:sp>
      <p:sp>
        <p:nvSpPr>
          <p:cNvPr id="4" name="Slide Number Placeholder 3">
            <a:extLst>
              <a:ext uri="{FF2B5EF4-FFF2-40B4-BE49-F238E27FC236}">
                <a16:creationId xmlns:a16="http://schemas.microsoft.com/office/drawing/2014/main" id="{529DEC61-9C6A-A74F-BB51-49F74896AF3E}"/>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172376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59523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a:t>List - M</a:t>
            </a:r>
            <a:r>
              <a:rPr lang="en-IT" dirty="0"/>
              <a:t>ap()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expressed by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343662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79808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8465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78350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159366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352701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297422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394661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8924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b="1" dirty="0"/>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414309D4-93CC-AF41-8C1E-5F27221FAFA4}"/>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175340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1625904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96411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394794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3413106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'false'</a:t>
            </a:r>
          </a:p>
          <a:p>
            <a:pPr marL="0" indent="0">
              <a:buNone/>
            </a:pPr>
            <a:r>
              <a:rPr lang="en-GB" dirty="0">
                <a:latin typeface="Courier" pitchFamily="2" charset="0"/>
              </a:rPr>
              <a:t>  print(c is! double);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68485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2139569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23302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989395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122711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Recap</a:t>
            </a:r>
          </a:p>
        </p:txBody>
      </p:sp>
      <p:sp>
        <p:nvSpPr>
          <p:cNvPr id="6" name="Rectangle 5">
            <a:extLst>
              <a:ext uri="{FF2B5EF4-FFF2-40B4-BE49-F238E27FC236}">
                <a16:creationId xmlns:a16="http://schemas.microsoft.com/office/drawing/2014/main" id="{4F59339E-8A81-2441-8894-466CF2091C4C}"/>
              </a:ext>
            </a:extLst>
          </p:cNvPr>
          <p:cNvSpPr/>
          <p:nvPr/>
        </p:nvSpPr>
        <p:spPr>
          <a:xfrm>
            <a:off x="3262086" y="2757271"/>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Navigate between screens</a:t>
            </a:r>
          </a:p>
        </p:txBody>
      </p:sp>
      <p:sp>
        <p:nvSpPr>
          <p:cNvPr id="8" name="Rectangle 7">
            <a:extLst>
              <a:ext uri="{FF2B5EF4-FFF2-40B4-BE49-F238E27FC236}">
                <a16:creationId xmlns:a16="http://schemas.microsoft.com/office/drawing/2014/main" id="{A3DA10E2-4B67-4448-8871-FA03D68FCBE9}"/>
              </a:ext>
            </a:extLst>
          </p:cNvPr>
          <p:cNvSpPr/>
          <p:nvPr/>
        </p:nvSpPr>
        <p:spPr>
          <a:xfrm>
            <a:off x="6301925" y="1506748"/>
            <a:ext cx="2571750" cy="860243"/>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Make simple API calls</a:t>
            </a:r>
          </a:p>
        </p:txBody>
      </p:sp>
      <p:sp>
        <p:nvSpPr>
          <p:cNvPr id="9" name="Rectangle 8">
            <a:extLst>
              <a:ext uri="{FF2B5EF4-FFF2-40B4-BE49-F238E27FC236}">
                <a16:creationId xmlns:a16="http://schemas.microsoft.com/office/drawing/2014/main" id="{91A96BC1-682C-AC4F-AE0B-DE841D7AAA23}"/>
              </a:ext>
            </a:extLst>
          </p:cNvPr>
          <p:cNvSpPr/>
          <p:nvPr/>
        </p:nvSpPr>
        <p:spPr>
          <a:xfrm>
            <a:off x="6287293" y="2757271"/>
            <a:ext cx="2571750" cy="860243"/>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Fetch wearable data</a:t>
            </a:r>
          </a:p>
        </p:txBody>
      </p:sp>
      <p:sp>
        <p:nvSpPr>
          <p:cNvPr id="11" name="Rectangle 10">
            <a:extLst>
              <a:ext uri="{FF2B5EF4-FFF2-40B4-BE49-F238E27FC236}">
                <a16:creationId xmlns:a16="http://schemas.microsoft.com/office/drawing/2014/main" id="{DA0C45BF-9708-D246-AF7A-63F93085FA1B}"/>
              </a:ext>
            </a:extLst>
          </p:cNvPr>
          <p:cNvSpPr/>
          <p:nvPr/>
        </p:nvSpPr>
        <p:spPr>
          <a:xfrm>
            <a:off x="3262086" y="1510133"/>
            <a:ext cx="2571750" cy="860243"/>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Create a layout</a:t>
            </a:r>
          </a:p>
        </p:txBody>
      </p:sp>
      <p:sp>
        <p:nvSpPr>
          <p:cNvPr id="12" name="Rectangle 11">
            <a:extLst>
              <a:ext uri="{FF2B5EF4-FFF2-40B4-BE49-F238E27FC236}">
                <a16:creationId xmlns:a16="http://schemas.microsoft.com/office/drawing/2014/main" id="{89A3CF9B-84DE-9A4C-9E18-FBA6C2A9FAAE}"/>
              </a:ext>
            </a:extLst>
          </p:cNvPr>
          <p:cNvSpPr/>
          <p:nvPr/>
        </p:nvSpPr>
        <p:spPr>
          <a:xfrm>
            <a:off x="9303992" y="2752427"/>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Persist user data</a:t>
            </a:r>
          </a:p>
        </p:txBody>
      </p:sp>
      <p:sp>
        <p:nvSpPr>
          <p:cNvPr id="13" name="Rectangle 12">
            <a:extLst>
              <a:ext uri="{FF2B5EF4-FFF2-40B4-BE49-F238E27FC236}">
                <a16:creationId xmlns:a16="http://schemas.microsoft.com/office/drawing/2014/main" id="{B59EA357-0CE7-EE42-AA24-CF594C57CF30}"/>
              </a:ext>
            </a:extLst>
          </p:cNvPr>
          <p:cNvSpPr/>
          <p:nvPr/>
        </p:nvSpPr>
        <p:spPr>
          <a:xfrm>
            <a:off x="3262086" y="4006100"/>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Manage the app state</a:t>
            </a:r>
          </a:p>
        </p:txBody>
      </p:sp>
      <p:sp>
        <p:nvSpPr>
          <p:cNvPr id="14" name="Rectangle 13">
            <a:extLst>
              <a:ext uri="{FF2B5EF4-FFF2-40B4-BE49-F238E27FC236}">
                <a16:creationId xmlns:a16="http://schemas.microsoft.com/office/drawing/2014/main" id="{59891CCE-800C-D14F-AC56-D2B57CD4489C}"/>
              </a:ext>
            </a:extLst>
          </p:cNvPr>
          <p:cNvSpPr/>
          <p:nvPr/>
        </p:nvSpPr>
        <p:spPr>
          <a:xfrm>
            <a:off x="428173" y="4001893"/>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Understand Flutter’s principles</a:t>
            </a:r>
          </a:p>
        </p:txBody>
      </p:sp>
      <p:sp>
        <p:nvSpPr>
          <p:cNvPr id="15" name="Rectangle 14">
            <a:extLst>
              <a:ext uri="{FF2B5EF4-FFF2-40B4-BE49-F238E27FC236}">
                <a16:creationId xmlns:a16="http://schemas.microsoft.com/office/drawing/2014/main" id="{4578F71A-FE43-5D4A-9447-12A5D61DBED5}"/>
              </a:ext>
            </a:extLst>
          </p:cNvPr>
          <p:cNvSpPr/>
          <p:nvPr/>
        </p:nvSpPr>
        <p:spPr>
          <a:xfrm>
            <a:off x="428173" y="2757271"/>
            <a:ext cx="2571750" cy="860243"/>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Get familiar with Dart</a:t>
            </a:r>
          </a:p>
        </p:txBody>
      </p:sp>
      <p:sp>
        <p:nvSpPr>
          <p:cNvPr id="16" name="Rectangle 15">
            <a:extLst>
              <a:ext uri="{FF2B5EF4-FFF2-40B4-BE49-F238E27FC236}">
                <a16:creationId xmlns:a16="http://schemas.microsoft.com/office/drawing/2014/main" id="{F06EC684-AEE0-714D-BA51-7C00C2C4DCF1}"/>
              </a:ext>
            </a:extLst>
          </p:cNvPr>
          <p:cNvSpPr/>
          <p:nvPr/>
        </p:nvSpPr>
        <p:spPr>
          <a:xfrm>
            <a:off x="428173" y="1510134"/>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Collaborate and version code</a:t>
            </a:r>
          </a:p>
        </p:txBody>
      </p:sp>
      <p:sp>
        <p:nvSpPr>
          <p:cNvPr id="17" name="Rectangle 16">
            <a:extLst>
              <a:ext uri="{FF2B5EF4-FFF2-40B4-BE49-F238E27FC236}">
                <a16:creationId xmlns:a16="http://schemas.microsoft.com/office/drawing/2014/main" id="{C2EFE1B8-79ED-B645-A1A5-DD1C452F5C1B}"/>
              </a:ext>
            </a:extLst>
          </p:cNvPr>
          <p:cNvSpPr/>
          <p:nvPr/>
        </p:nvSpPr>
        <p:spPr>
          <a:xfrm>
            <a:off x="9303992" y="1498505"/>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Implement user authentication</a:t>
            </a:r>
          </a:p>
        </p:txBody>
      </p:sp>
      <p:sp>
        <p:nvSpPr>
          <p:cNvPr id="18" name="Rectangle 17">
            <a:extLst>
              <a:ext uri="{FF2B5EF4-FFF2-40B4-BE49-F238E27FC236}">
                <a16:creationId xmlns:a16="http://schemas.microsoft.com/office/drawing/2014/main" id="{7A69206F-E158-C04A-AA9B-1F9FCE860BD3}"/>
              </a:ext>
            </a:extLst>
          </p:cNvPr>
          <p:cNvSpPr/>
          <p:nvPr/>
        </p:nvSpPr>
        <p:spPr>
          <a:xfrm>
            <a:off x="428173" y="5818578"/>
            <a:ext cx="11553370" cy="453753"/>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Do something with your fantasy</a:t>
            </a:r>
          </a:p>
        </p:txBody>
      </p:sp>
      <p:cxnSp>
        <p:nvCxnSpPr>
          <p:cNvPr id="24" name="Straight Connector 23">
            <a:extLst>
              <a:ext uri="{FF2B5EF4-FFF2-40B4-BE49-F238E27FC236}">
                <a16:creationId xmlns:a16="http://schemas.microsoft.com/office/drawing/2014/main" id="{F46B9E0C-1958-334C-8E68-E5B5D895F3A0}"/>
              </a:ext>
            </a:extLst>
          </p:cNvPr>
          <p:cNvCxnSpPr>
            <a:cxnSpLocks/>
          </p:cNvCxnSpPr>
          <p:nvPr/>
        </p:nvCxnSpPr>
        <p:spPr>
          <a:xfrm>
            <a:off x="11981543" y="1231320"/>
            <a:ext cx="0" cy="4088165"/>
          </a:xfrm>
          <a:prstGeom prst="line">
            <a:avLst/>
          </a:prstGeom>
          <a:ln w="38100">
            <a:solidFill>
              <a:srgbClr val="7030A0"/>
            </a:solidFill>
          </a:ln>
        </p:spPr>
        <p:style>
          <a:lnRef idx="1">
            <a:schemeClr val="accent6"/>
          </a:lnRef>
          <a:fillRef idx="0">
            <a:schemeClr val="accent6"/>
          </a:fillRef>
          <a:effectRef idx="0">
            <a:schemeClr val="accent6"/>
          </a:effectRef>
          <a:fontRef idx="minor">
            <a:schemeClr val="tx1"/>
          </a:fontRef>
        </p:style>
      </p:cxnSp>
      <p:sp>
        <p:nvSpPr>
          <p:cNvPr id="25" name="Content Placeholder 2">
            <a:extLst>
              <a:ext uri="{FF2B5EF4-FFF2-40B4-BE49-F238E27FC236}">
                <a16:creationId xmlns:a16="http://schemas.microsoft.com/office/drawing/2014/main" id="{B714A049-D46C-4741-AC57-5ADD5A556D5E}"/>
              </a:ext>
            </a:extLst>
          </p:cNvPr>
          <p:cNvSpPr txBox="1">
            <a:spLocks/>
          </p:cNvSpPr>
          <p:nvPr/>
        </p:nvSpPr>
        <p:spPr>
          <a:xfrm>
            <a:off x="428172" y="4971142"/>
            <a:ext cx="5405664" cy="348343"/>
          </a:xfrm>
          <a:prstGeom prst="rect">
            <a:avLst/>
          </a:prstGeom>
          <a:ln w="38100">
            <a:solidFill>
              <a:schemeClr val="accent1"/>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#1</a:t>
            </a:r>
          </a:p>
        </p:txBody>
      </p:sp>
      <p:sp>
        <p:nvSpPr>
          <p:cNvPr id="26" name="Content Placeholder 2">
            <a:extLst>
              <a:ext uri="{FF2B5EF4-FFF2-40B4-BE49-F238E27FC236}">
                <a16:creationId xmlns:a16="http://schemas.microsoft.com/office/drawing/2014/main" id="{2727A7E2-5907-244F-9EA4-6EB7B1B78FC4}"/>
              </a:ext>
            </a:extLst>
          </p:cNvPr>
          <p:cNvSpPr txBox="1">
            <a:spLocks/>
          </p:cNvSpPr>
          <p:nvPr/>
        </p:nvSpPr>
        <p:spPr>
          <a:xfrm>
            <a:off x="6273451" y="4971142"/>
            <a:ext cx="2600224" cy="360748"/>
          </a:xfrm>
          <a:prstGeom prst="rect">
            <a:avLst/>
          </a:prstGeom>
          <a:ln w="38100">
            <a:solidFill>
              <a:srgbClr val="FFC00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#2</a:t>
            </a:r>
          </a:p>
        </p:txBody>
      </p:sp>
      <p:sp>
        <p:nvSpPr>
          <p:cNvPr id="27" name="Content Placeholder 2">
            <a:extLst>
              <a:ext uri="{FF2B5EF4-FFF2-40B4-BE49-F238E27FC236}">
                <a16:creationId xmlns:a16="http://schemas.microsoft.com/office/drawing/2014/main" id="{097F527A-6D86-4B4B-8507-E05C41EE2643}"/>
              </a:ext>
            </a:extLst>
          </p:cNvPr>
          <p:cNvSpPr txBox="1">
            <a:spLocks/>
          </p:cNvSpPr>
          <p:nvPr/>
        </p:nvSpPr>
        <p:spPr>
          <a:xfrm>
            <a:off x="9304006" y="4971141"/>
            <a:ext cx="2571736" cy="348343"/>
          </a:xfrm>
          <a:prstGeom prst="rect">
            <a:avLst/>
          </a:prstGeom>
          <a:ln w="38100">
            <a:solidFill>
              <a:srgbClr val="7030A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#3</a:t>
            </a:r>
          </a:p>
        </p:txBody>
      </p:sp>
      <p:sp>
        <p:nvSpPr>
          <p:cNvPr id="33" name="Rectangle 32">
            <a:extLst>
              <a:ext uri="{FF2B5EF4-FFF2-40B4-BE49-F238E27FC236}">
                <a16:creationId xmlns:a16="http://schemas.microsoft.com/office/drawing/2014/main" id="{0A0D4DC1-5C18-7F46-8370-E7C962DEF38F}"/>
              </a:ext>
            </a:extLst>
          </p:cNvPr>
          <p:cNvSpPr/>
          <p:nvPr/>
        </p:nvSpPr>
        <p:spPr>
          <a:xfrm>
            <a:off x="428172" y="1209985"/>
            <a:ext cx="913817"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a:t>
            </a:r>
          </a:p>
        </p:txBody>
      </p:sp>
      <p:sp>
        <p:nvSpPr>
          <p:cNvPr id="34" name="Rectangle 33">
            <a:extLst>
              <a:ext uri="{FF2B5EF4-FFF2-40B4-BE49-F238E27FC236}">
                <a16:creationId xmlns:a16="http://schemas.microsoft.com/office/drawing/2014/main" id="{42637D9E-30CA-E84B-801A-C532883DD90D}"/>
              </a:ext>
            </a:extLst>
          </p:cNvPr>
          <p:cNvSpPr/>
          <p:nvPr/>
        </p:nvSpPr>
        <p:spPr>
          <a:xfrm>
            <a:off x="428173" y="2455130"/>
            <a:ext cx="913832" cy="300148"/>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2/3</a:t>
            </a:r>
          </a:p>
        </p:txBody>
      </p:sp>
      <p:sp>
        <p:nvSpPr>
          <p:cNvPr id="35" name="Rectangle 34">
            <a:extLst>
              <a:ext uri="{FF2B5EF4-FFF2-40B4-BE49-F238E27FC236}">
                <a16:creationId xmlns:a16="http://schemas.microsoft.com/office/drawing/2014/main" id="{C6E7C382-226C-FA46-8DB3-6D1900A47C91}"/>
              </a:ext>
            </a:extLst>
          </p:cNvPr>
          <p:cNvSpPr/>
          <p:nvPr/>
        </p:nvSpPr>
        <p:spPr>
          <a:xfrm>
            <a:off x="428173" y="3696156"/>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4</a:t>
            </a:r>
          </a:p>
        </p:txBody>
      </p:sp>
      <p:sp>
        <p:nvSpPr>
          <p:cNvPr id="36" name="Rectangle 35">
            <a:extLst>
              <a:ext uri="{FF2B5EF4-FFF2-40B4-BE49-F238E27FC236}">
                <a16:creationId xmlns:a16="http://schemas.microsoft.com/office/drawing/2014/main" id="{7EFB24BA-496D-0646-B792-701E8EF31927}"/>
              </a:ext>
            </a:extLst>
          </p:cNvPr>
          <p:cNvSpPr/>
          <p:nvPr/>
        </p:nvSpPr>
        <p:spPr>
          <a:xfrm>
            <a:off x="3264544" y="1207068"/>
            <a:ext cx="877080" cy="300148"/>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5</a:t>
            </a:r>
          </a:p>
        </p:txBody>
      </p:sp>
      <p:sp>
        <p:nvSpPr>
          <p:cNvPr id="37" name="Rectangle 36">
            <a:extLst>
              <a:ext uri="{FF2B5EF4-FFF2-40B4-BE49-F238E27FC236}">
                <a16:creationId xmlns:a16="http://schemas.microsoft.com/office/drawing/2014/main" id="{B92D3ECA-27A3-E346-97B6-6DED991CCB03}"/>
              </a:ext>
            </a:extLst>
          </p:cNvPr>
          <p:cNvSpPr/>
          <p:nvPr/>
        </p:nvSpPr>
        <p:spPr>
          <a:xfrm>
            <a:off x="3264544" y="2452279"/>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6</a:t>
            </a:r>
          </a:p>
        </p:txBody>
      </p:sp>
      <p:sp>
        <p:nvSpPr>
          <p:cNvPr id="38" name="Rectangle 37">
            <a:extLst>
              <a:ext uri="{FF2B5EF4-FFF2-40B4-BE49-F238E27FC236}">
                <a16:creationId xmlns:a16="http://schemas.microsoft.com/office/drawing/2014/main" id="{0F1FD419-5760-AA40-96E5-CCCF7F0EAF09}"/>
              </a:ext>
            </a:extLst>
          </p:cNvPr>
          <p:cNvSpPr/>
          <p:nvPr/>
        </p:nvSpPr>
        <p:spPr>
          <a:xfrm>
            <a:off x="3264544" y="3705012"/>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7</a:t>
            </a:r>
          </a:p>
        </p:txBody>
      </p:sp>
      <p:sp>
        <p:nvSpPr>
          <p:cNvPr id="39" name="Rectangle 38">
            <a:extLst>
              <a:ext uri="{FF2B5EF4-FFF2-40B4-BE49-F238E27FC236}">
                <a16:creationId xmlns:a16="http://schemas.microsoft.com/office/drawing/2014/main" id="{7EBBB248-D357-7143-AFFA-BE798B402DB1}"/>
              </a:ext>
            </a:extLst>
          </p:cNvPr>
          <p:cNvSpPr/>
          <p:nvPr/>
        </p:nvSpPr>
        <p:spPr>
          <a:xfrm>
            <a:off x="6300635" y="1203104"/>
            <a:ext cx="877080" cy="300148"/>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8</a:t>
            </a:r>
          </a:p>
        </p:txBody>
      </p:sp>
      <p:sp>
        <p:nvSpPr>
          <p:cNvPr id="41" name="Rectangle 40">
            <a:extLst>
              <a:ext uri="{FF2B5EF4-FFF2-40B4-BE49-F238E27FC236}">
                <a16:creationId xmlns:a16="http://schemas.microsoft.com/office/drawing/2014/main" id="{68E15202-D95C-2547-87CD-CC21A871EF0B}"/>
              </a:ext>
            </a:extLst>
          </p:cNvPr>
          <p:cNvSpPr/>
          <p:nvPr/>
        </p:nvSpPr>
        <p:spPr>
          <a:xfrm>
            <a:off x="6287293" y="2452279"/>
            <a:ext cx="877080" cy="300148"/>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9</a:t>
            </a:r>
          </a:p>
        </p:txBody>
      </p:sp>
      <p:sp>
        <p:nvSpPr>
          <p:cNvPr id="43" name="Rectangle 42">
            <a:extLst>
              <a:ext uri="{FF2B5EF4-FFF2-40B4-BE49-F238E27FC236}">
                <a16:creationId xmlns:a16="http://schemas.microsoft.com/office/drawing/2014/main" id="{6B269CCF-AC68-0344-836A-3DAFE5918B0A}"/>
              </a:ext>
            </a:extLst>
          </p:cNvPr>
          <p:cNvSpPr/>
          <p:nvPr/>
        </p:nvSpPr>
        <p:spPr>
          <a:xfrm>
            <a:off x="9303992" y="1187877"/>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10</a:t>
            </a:r>
          </a:p>
        </p:txBody>
      </p:sp>
      <p:sp>
        <p:nvSpPr>
          <p:cNvPr id="44" name="Rectangle 43">
            <a:extLst>
              <a:ext uri="{FF2B5EF4-FFF2-40B4-BE49-F238E27FC236}">
                <a16:creationId xmlns:a16="http://schemas.microsoft.com/office/drawing/2014/main" id="{7956A9EB-7793-084B-9B37-521829AD396E}"/>
              </a:ext>
            </a:extLst>
          </p:cNvPr>
          <p:cNvSpPr/>
          <p:nvPr/>
        </p:nvSpPr>
        <p:spPr>
          <a:xfrm>
            <a:off x="9305076" y="2436008"/>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11</a:t>
            </a:r>
          </a:p>
        </p:txBody>
      </p:sp>
      <p:cxnSp>
        <p:nvCxnSpPr>
          <p:cNvPr id="45" name="Straight Connector 44">
            <a:extLst>
              <a:ext uri="{FF2B5EF4-FFF2-40B4-BE49-F238E27FC236}">
                <a16:creationId xmlns:a16="http://schemas.microsoft.com/office/drawing/2014/main" id="{486C75B7-9B5F-B74C-BE7F-35C0CDFB1817}"/>
              </a:ext>
            </a:extLst>
          </p:cNvPr>
          <p:cNvCxnSpPr>
            <a:cxnSpLocks/>
          </p:cNvCxnSpPr>
          <p:nvPr/>
        </p:nvCxnSpPr>
        <p:spPr>
          <a:xfrm>
            <a:off x="9056914" y="1231320"/>
            <a:ext cx="0" cy="4102679"/>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7DF77F43-12C7-A14C-810A-67101A243979}"/>
              </a:ext>
            </a:extLst>
          </p:cNvPr>
          <p:cNvCxnSpPr>
            <a:cxnSpLocks/>
          </p:cNvCxnSpPr>
          <p:nvPr/>
        </p:nvCxnSpPr>
        <p:spPr>
          <a:xfrm>
            <a:off x="6052457" y="1231320"/>
            <a:ext cx="0" cy="4102679"/>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98133C5-2A16-344D-B5D1-EC7DFAA4BD42}"/>
              </a:ext>
            </a:extLst>
          </p:cNvPr>
          <p:cNvSpPr/>
          <p:nvPr/>
        </p:nvSpPr>
        <p:spPr>
          <a:xfrm>
            <a:off x="9295165" y="4007242"/>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Advanced stuff</a:t>
            </a:r>
          </a:p>
        </p:txBody>
      </p:sp>
      <p:sp>
        <p:nvSpPr>
          <p:cNvPr id="48" name="Rectangle 47">
            <a:extLst>
              <a:ext uri="{FF2B5EF4-FFF2-40B4-BE49-F238E27FC236}">
                <a16:creationId xmlns:a16="http://schemas.microsoft.com/office/drawing/2014/main" id="{1BEB5484-6620-3542-B689-4B959C0B7DF8}"/>
              </a:ext>
            </a:extLst>
          </p:cNvPr>
          <p:cNvSpPr/>
          <p:nvPr/>
        </p:nvSpPr>
        <p:spPr>
          <a:xfrm>
            <a:off x="9296249" y="3690823"/>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12</a:t>
            </a:r>
          </a:p>
        </p:txBody>
      </p:sp>
      <p:pic>
        <p:nvPicPr>
          <p:cNvPr id="4" name="Graphic 3" descr="Tick with solid fill">
            <a:extLst>
              <a:ext uri="{FF2B5EF4-FFF2-40B4-BE49-F238E27FC236}">
                <a16:creationId xmlns:a16="http://schemas.microsoft.com/office/drawing/2014/main" id="{A2607237-7AC3-924E-A8DE-9B2626683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1591" y="1231135"/>
            <a:ext cx="509952" cy="509952"/>
          </a:xfrm>
          <a:prstGeom prst="rect">
            <a:avLst/>
          </a:prstGeom>
        </p:spPr>
      </p:pic>
      <p:sp>
        <p:nvSpPr>
          <p:cNvPr id="3" name="Slide Number Placeholder 2">
            <a:extLst>
              <a:ext uri="{FF2B5EF4-FFF2-40B4-BE49-F238E27FC236}">
                <a16:creationId xmlns:a16="http://schemas.microsoft.com/office/drawing/2014/main" id="{2EBAD2E3-60C7-9944-A1D0-DE490EFEBE22}"/>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79247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411165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439550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4102600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2488524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147682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2539433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108288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895378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686458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207617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endParaRPr lang="en-IT" b="1" dirty="0"/>
          </a:p>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4173773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pPr>
              <a:lnSpc>
                <a:spcPct val="100000"/>
              </a:lnSpc>
            </a:pPr>
            <a:r>
              <a:rPr lang="en-IT" dirty="0">
                <a:solidFill>
                  <a:schemeClr val="bg1">
                    <a:lumMod val="75000"/>
                  </a:schemeClr>
                </a:solidFill>
              </a:rPr>
              <a:t>Recap</a:t>
            </a:r>
          </a:p>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1483317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51</a:t>
            </a:fld>
            <a:endParaRPr lang="en-GB"/>
          </a:p>
        </p:txBody>
      </p:sp>
    </p:spTree>
    <p:extLst>
      <p:ext uri="{BB962C8B-B14F-4D97-AF65-F5344CB8AC3E}">
        <p14:creationId xmlns:p14="http://schemas.microsoft.com/office/powerpoint/2010/main" val="176956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52</a:t>
            </a:fld>
            <a:endParaRPr lang="en-GB"/>
          </a:p>
        </p:txBody>
      </p:sp>
    </p:spTree>
    <p:extLst>
      <p:ext uri="{BB962C8B-B14F-4D97-AF65-F5344CB8AC3E}">
        <p14:creationId xmlns:p14="http://schemas.microsoft.com/office/powerpoint/2010/main" val="3126959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53</a:t>
            </a:fld>
            <a:endParaRPr lang="en-GB"/>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40115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
        <p:nvSpPr>
          <p:cNvPr id="6" name="Content Placeholder 2">
            <a:extLst>
              <a:ext uri="{FF2B5EF4-FFF2-40B4-BE49-F238E27FC236}">
                <a16:creationId xmlns:a16="http://schemas.microsoft.com/office/drawing/2014/main" id="{1CC6B9E8-BA48-0347-AD90-0A958C9A02B4}"/>
              </a:ext>
            </a:extLst>
          </p:cNvPr>
          <p:cNvSpPr txBox="1">
            <a:spLocks/>
          </p:cNvSpPr>
          <p:nvPr/>
        </p:nvSpPr>
        <p:spPr>
          <a:xfrm>
            <a:off x="6740163" y="1914639"/>
            <a:ext cx="4769448"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 for users of room Te and Ue</a:t>
            </a:r>
            <a:r>
              <a:rPr lang="en-IT" sz="1600" dirty="0">
                <a:ea typeface="Palatino" pitchFamily="2" charset="77"/>
              </a:rPr>
              <a:t>: to open VS Code, open a terminal and run</a:t>
            </a:r>
          </a:p>
          <a:p>
            <a:pPr marL="0" indent="0">
              <a:buNone/>
            </a:pPr>
            <a:endParaRPr lang="en-IT" sz="1600" dirty="0">
              <a:ea typeface="Palatino" pitchFamily="2" charset="77"/>
            </a:endParaRPr>
          </a:p>
          <a:p>
            <a:pPr marL="0" indent="0">
              <a:buNone/>
            </a:pPr>
            <a:r>
              <a:rPr lang="en-IT" sz="1600" dirty="0">
                <a:latin typeface="Courier" pitchFamily="2" charset="0"/>
                <a:ea typeface="Palatino" pitchFamily="2" charset="77"/>
              </a:rPr>
              <a:t>/nfsd/opt/VSCode-linux-x64/bin/code </a:t>
            </a:r>
          </a:p>
        </p:txBody>
      </p:sp>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19431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63261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5306445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7304</TotalTime>
  <Words>4567</Words>
  <Application>Microsoft Macintosh PowerPoint</Application>
  <PresentationFormat>Widescreen</PresentationFormat>
  <Paragraphs>723</Paragraphs>
  <Slides>53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Courier</vt:lpstr>
      <vt:lpstr>Courier New</vt:lpstr>
      <vt:lpstr>Palatino Linotype</vt:lpstr>
      <vt:lpstr>Times New Roman</vt:lpstr>
      <vt:lpstr>Wingdings</vt:lpstr>
      <vt:lpstr>Tema di Office</vt:lpstr>
      <vt:lpstr>Giacomo Cappon</vt:lpstr>
      <vt:lpstr>Setup environment (for users of room Te and Ue only)</vt:lpstr>
      <vt:lpstr>Outline</vt:lpstr>
      <vt:lpstr>Recap</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132</cp:revision>
  <dcterms:created xsi:type="dcterms:W3CDTF">2021-07-19T09:08:13Z</dcterms:created>
  <dcterms:modified xsi:type="dcterms:W3CDTF">2022-03-07T07:26:42Z</dcterms:modified>
</cp:coreProperties>
</file>