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9" r:id="rId2"/>
    <p:sldId id="369" r:id="rId3"/>
    <p:sldId id="304" r:id="rId4"/>
    <p:sldId id="351" r:id="rId5"/>
    <p:sldId id="365" r:id="rId6"/>
    <p:sldId id="366" r:id="rId7"/>
    <p:sldId id="367" r:id="rId8"/>
    <p:sldId id="368" r:id="rId9"/>
    <p:sldId id="353" r:id="rId10"/>
    <p:sldId id="360" r:id="rId11"/>
    <p:sldId id="362" r:id="rId12"/>
    <p:sldId id="363" r:id="rId13"/>
    <p:sldId id="364" r:id="rId14"/>
    <p:sldId id="352" r:id="rId15"/>
    <p:sldId id="313" r:id="rId16"/>
    <p:sldId id="314" r:id="rId17"/>
    <p:sldId id="315" r:id="rId18"/>
    <p:sldId id="316" r:id="rId19"/>
    <p:sldId id="354" r:id="rId20"/>
    <p:sldId id="32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55" r:id="rId30"/>
    <p:sldId id="330" r:id="rId31"/>
    <p:sldId id="332" r:id="rId32"/>
    <p:sldId id="333" r:id="rId33"/>
    <p:sldId id="334" r:id="rId34"/>
    <p:sldId id="342" r:id="rId35"/>
    <p:sldId id="343" r:id="rId36"/>
    <p:sldId id="335" r:id="rId37"/>
    <p:sldId id="336" r:id="rId38"/>
    <p:sldId id="337" r:id="rId39"/>
    <p:sldId id="339" r:id="rId40"/>
    <p:sldId id="340" r:id="rId41"/>
    <p:sldId id="341" r:id="rId42"/>
    <p:sldId id="356" r:id="rId43"/>
    <p:sldId id="345" r:id="rId44"/>
    <p:sldId id="344" r:id="rId45"/>
    <p:sldId id="357" r:id="rId46"/>
    <p:sldId id="349" r:id="rId47"/>
    <p:sldId id="327" r:id="rId48"/>
    <p:sldId id="346" r:id="rId49"/>
    <p:sldId id="347" r:id="rId50"/>
    <p:sldId id="348" r:id="rId51"/>
    <p:sldId id="358" r:id="rId52"/>
    <p:sldId id="303" r:id="rId53"/>
    <p:sldId id="359" r:id="rId54"/>
    <p:sldId id="309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46" autoAdjust="0"/>
    <p:restoredTop sz="90884"/>
  </p:normalViewPr>
  <p:slideViewPr>
    <p:cSldViewPr snapToGrid="0">
      <p:cViewPr varScale="1">
        <p:scale>
          <a:sx n="93" d="100"/>
          <a:sy n="93" d="100"/>
        </p:scale>
        <p:origin x="240" y="6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2/6/24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36007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07706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79749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6334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85189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460998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90161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79999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64129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50022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362450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253214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67742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131714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136608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761752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358346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412691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779592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201300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829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194800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403089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969348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414091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249357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263490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283258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689184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34182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96023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51699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49855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70401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54266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59350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2023-2024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development/ui/layout/constraint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lutter.dev/flutter/material/Scaffold-class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lutter.dev/flutter/widgets/ListView-class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development/ui/widgets/material" TargetMode="External"/><Relationship Id="rId7" Type="http://schemas.openxmlformats.org/officeDocument/2006/relationships/hyperlink" Target="https://docs.flutter.dev/development/ui/layout" TargetMode="External"/><Relationship Id="rId2" Type="http://schemas.openxmlformats.org/officeDocument/2006/relationships/hyperlink" Target="https://github.com/gcappon/bwthw/tree/master/lab_05-understanding_ui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flutter.dev/development/ui/layout/constraints" TargetMode="External"/><Relationship Id="rId5" Type="http://schemas.openxmlformats.org/officeDocument/2006/relationships/hyperlink" Target="https://docs.flutter.dev/reference/widgets" TargetMode="External"/><Relationship Id="rId4" Type="http://schemas.openxmlformats.org/officeDocument/2006/relationships/hyperlink" Target="https://docs.flutter.dev/development/ui/widgets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Understanding UI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UI Widget – Buttons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4F1A50-E1EA-F24E-B18E-60494901689B}"/>
              </a:ext>
            </a:extLst>
          </p:cNvPr>
          <p:cNvSpPr txBox="1">
            <a:spLocks/>
          </p:cNvSpPr>
          <p:nvPr/>
        </p:nvSpPr>
        <p:spPr>
          <a:xfrm>
            <a:off x="284171" y="6270339"/>
            <a:ext cx="10969429" cy="650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Of course, there are many others…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9597BDC-4FB9-544C-83E0-9AE46DFD2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337" y="1116000"/>
            <a:ext cx="5900785" cy="515433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8CFEA4-9E31-8D4B-AF58-17100F376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61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UI Widget – Dialogs, alerts, and panels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4F1A50-E1EA-F24E-B18E-60494901689B}"/>
              </a:ext>
            </a:extLst>
          </p:cNvPr>
          <p:cNvSpPr txBox="1">
            <a:spLocks/>
          </p:cNvSpPr>
          <p:nvPr/>
        </p:nvSpPr>
        <p:spPr>
          <a:xfrm>
            <a:off x="284171" y="6270339"/>
            <a:ext cx="10969429" cy="650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Of course, there are many others…</a:t>
            </a:r>
          </a:p>
        </p:txBody>
      </p:sp>
      <p:pic>
        <p:nvPicPr>
          <p:cNvPr id="6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E5319E30-7615-0443-B62C-90FE38D92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19" y="1757883"/>
            <a:ext cx="6852877" cy="3031653"/>
          </a:xfrm>
          <a:prstGeom prst="rect">
            <a:avLst/>
          </a:prstGeom>
        </p:spPr>
      </p:pic>
      <p:pic>
        <p:nvPicPr>
          <p:cNvPr id="8" name="Picture 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C56384D-F7EC-B645-8A5A-AC3E4D5576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69" y="1757884"/>
            <a:ext cx="4307050" cy="303819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C0D03B-1C9B-9A46-9C84-7A5A19A4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92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UI Widget – Information displays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4F1A50-E1EA-F24E-B18E-60494901689B}"/>
              </a:ext>
            </a:extLst>
          </p:cNvPr>
          <p:cNvSpPr txBox="1">
            <a:spLocks/>
          </p:cNvSpPr>
          <p:nvPr/>
        </p:nvSpPr>
        <p:spPr>
          <a:xfrm>
            <a:off x="284171" y="6270339"/>
            <a:ext cx="10969429" cy="650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Of course, there are many others…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7204FCD-6863-3C48-96F0-94330FF34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68" y="1136650"/>
            <a:ext cx="6023232" cy="2348150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1D3A180-2B2A-EB4B-A17B-C82265226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800" y="1136650"/>
            <a:ext cx="5422400" cy="2424888"/>
          </a:xfrm>
          <a:prstGeom prst="rect">
            <a:avLst/>
          </a:prstGeom>
        </p:spPr>
      </p:pic>
      <p:pic>
        <p:nvPicPr>
          <p:cNvPr id="12" name="Picture 11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E2C4AA83-82BD-D741-AB5F-D4480839B3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325" y="3625687"/>
            <a:ext cx="5786950" cy="256709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E05265-362B-2247-A326-F4632B69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510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UI Widget – Layout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4F1A50-E1EA-F24E-B18E-60494901689B}"/>
              </a:ext>
            </a:extLst>
          </p:cNvPr>
          <p:cNvSpPr txBox="1">
            <a:spLocks/>
          </p:cNvSpPr>
          <p:nvPr/>
        </p:nvSpPr>
        <p:spPr>
          <a:xfrm>
            <a:off x="284171" y="6270339"/>
            <a:ext cx="10969429" cy="650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Of course, there are many others…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AE2E19E-17C6-3141-8EB4-6852CC1B5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000" y="2148831"/>
            <a:ext cx="7572800" cy="29948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35B66A-493D-9D40-94D6-87FAFEE3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377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Some fundamental Flutter Widgets</a:t>
            </a:r>
          </a:p>
          <a:p>
            <a:r>
              <a:rPr lang="en-GB" b="1" dirty="0"/>
              <a:t>Layout in Flutter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App#1: 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layout_basics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App#2: scaffolding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ListView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2A27C-AAE5-F441-82DB-70A22E4F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279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Layouts in F</a:t>
            </a:r>
            <a:r>
              <a:rPr lang="en-GB" dirty="0"/>
              <a:t>l</a:t>
            </a:r>
            <a:r>
              <a:rPr lang="en-IT" dirty="0"/>
              <a:t>utter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3280281"/>
          </a:xfrm>
        </p:spPr>
        <p:txBody>
          <a:bodyPr>
            <a:normAutofit/>
          </a:bodyPr>
          <a:lstStyle/>
          <a:p>
            <a:r>
              <a:rPr lang="en-US" dirty="0"/>
              <a:t>Layouts are organized in a Widget tree</a:t>
            </a:r>
          </a:p>
          <a:p>
            <a:endParaRPr lang="en-US" dirty="0"/>
          </a:p>
          <a:p>
            <a:r>
              <a:rPr lang="en-US" dirty="0"/>
              <a:t>But how a widget is sized and positioned somewhere?</a:t>
            </a:r>
          </a:p>
          <a:p>
            <a:endParaRPr lang="en-US" dirty="0"/>
          </a:p>
          <a:p>
            <a:r>
              <a:rPr lang="en-US" dirty="0"/>
              <a:t>To answer this question, we need to fully understand this rule: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3200" b="1" dirty="0"/>
              <a:t>Constraints go down. Sizes go up. Parent sets position.</a:t>
            </a:r>
            <a:endParaRPr lang="en-IT" dirty="0"/>
          </a:p>
          <a:p>
            <a:endParaRPr lang="en-IT" dirty="0"/>
          </a:p>
          <a:p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F62D5C-9748-C24F-BD9A-05FFF0FA858F}"/>
              </a:ext>
            </a:extLst>
          </p:cNvPr>
          <p:cNvSpPr txBox="1">
            <a:spLocks/>
          </p:cNvSpPr>
          <p:nvPr/>
        </p:nvSpPr>
        <p:spPr>
          <a:xfrm>
            <a:off x="428171" y="5214047"/>
            <a:ext cx="3275726" cy="12214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The set of 4 doubles: minimum and maximum height, minimum and maximum width.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AF3B35-882F-7249-B1DE-21546FE250E2}"/>
              </a:ext>
            </a:extLst>
          </p:cNvPr>
          <p:cNvSpPr txBox="1">
            <a:spLocks/>
          </p:cNvSpPr>
          <p:nvPr/>
        </p:nvSpPr>
        <p:spPr>
          <a:xfrm>
            <a:off x="4325025" y="5214046"/>
            <a:ext cx="2266801" cy="1221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The set of 2 doubles: height and width.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913FB4-14A1-2749-97AE-760309BB9C16}"/>
              </a:ext>
            </a:extLst>
          </p:cNvPr>
          <p:cNvSpPr txBox="1">
            <a:spLocks/>
          </p:cNvSpPr>
          <p:nvPr/>
        </p:nvSpPr>
        <p:spPr>
          <a:xfrm>
            <a:off x="8825740" y="5214046"/>
            <a:ext cx="2355404" cy="1221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The set of 2 doubles: x and y.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BC1788-B65C-B541-A2D4-1C3612737C9F}"/>
              </a:ext>
            </a:extLst>
          </p:cNvPr>
          <p:cNvCxnSpPr>
            <a:cxnSpLocks/>
          </p:cNvCxnSpPr>
          <p:nvPr/>
        </p:nvCxnSpPr>
        <p:spPr>
          <a:xfrm>
            <a:off x="1932972" y="4641448"/>
            <a:ext cx="0" cy="3445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E84740-2C2D-7B4E-B6C7-799257264384}"/>
              </a:ext>
            </a:extLst>
          </p:cNvPr>
          <p:cNvCxnSpPr>
            <a:cxnSpLocks/>
          </p:cNvCxnSpPr>
          <p:nvPr/>
        </p:nvCxnSpPr>
        <p:spPr>
          <a:xfrm>
            <a:off x="5458425" y="4676743"/>
            <a:ext cx="0" cy="3445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3629E7-A52A-4C4E-90E6-8E1AAE35D708}"/>
              </a:ext>
            </a:extLst>
          </p:cNvPr>
          <p:cNvCxnSpPr>
            <a:cxnSpLocks/>
          </p:cNvCxnSpPr>
          <p:nvPr/>
        </p:nvCxnSpPr>
        <p:spPr>
          <a:xfrm>
            <a:off x="10023695" y="4701034"/>
            <a:ext cx="0" cy="3445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BFB67D0-4DE9-4643-89DC-27D14971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303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Layouts in F</a:t>
            </a:r>
            <a:r>
              <a:rPr lang="en-GB" dirty="0"/>
              <a:t>l</a:t>
            </a:r>
            <a:r>
              <a:rPr lang="en-IT" dirty="0"/>
              <a:t>utter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17" y="1361167"/>
            <a:ext cx="10401410" cy="53349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/>
              <a:t>Constraints go down. Sizes go up. Parent sets position.</a:t>
            </a:r>
          </a:p>
          <a:p>
            <a:pPr marL="0" indent="0">
              <a:buNone/>
            </a:pP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B33E84-AC0A-C147-95C3-F4F8C35EBC88}"/>
              </a:ext>
            </a:extLst>
          </p:cNvPr>
          <p:cNvSpPr/>
          <p:nvPr/>
        </p:nvSpPr>
        <p:spPr>
          <a:xfrm>
            <a:off x="10767166" y="1897703"/>
            <a:ext cx="1090363" cy="461665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Parent</a:t>
            </a:r>
            <a:endParaRPr lang="en-IT" sz="2400" dirty="0">
              <a:latin typeface="Palatino Linotype" panose="0204050205050503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FAA02A-8AA0-E347-96B5-57B6069648DD}"/>
              </a:ext>
            </a:extLst>
          </p:cNvPr>
          <p:cNvSpPr/>
          <p:nvPr/>
        </p:nvSpPr>
        <p:spPr>
          <a:xfrm>
            <a:off x="10709843" y="3879605"/>
            <a:ext cx="1205010" cy="461665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Widget</a:t>
            </a:r>
            <a:endParaRPr lang="en-IT" sz="2400" dirty="0">
              <a:latin typeface="Palatino Linotype" panose="0204050205050503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30B82B-0923-184C-8B61-B2F93E894C79}"/>
              </a:ext>
            </a:extLst>
          </p:cNvPr>
          <p:cNvSpPr/>
          <p:nvPr/>
        </p:nvSpPr>
        <p:spPr>
          <a:xfrm>
            <a:off x="10587629" y="5811937"/>
            <a:ext cx="1449436" cy="461665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Children</a:t>
            </a:r>
            <a:endParaRPr lang="en-IT" sz="2400" dirty="0">
              <a:latin typeface="Palatino Linotype" panose="0204050205050503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B8C8F7-971D-D848-BE84-F79EBFEE9392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11312348" y="2359368"/>
            <a:ext cx="0" cy="152023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20C4C9-6AA1-2C46-974D-800162FCACA4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11312347" y="4341270"/>
            <a:ext cx="1" cy="147066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20919" y="1947271"/>
            <a:ext cx="7954445" cy="4326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en-US" sz="3200" b="1" dirty="0"/>
          </a:p>
          <a:p>
            <a:r>
              <a:rPr lang="en-US" dirty="0"/>
              <a:t>A widget gets its constraints from its parent and tells its children what are the constraints (i.e., “</a:t>
            </a:r>
            <a:r>
              <a:rPr lang="en-US" b="1" dirty="0"/>
              <a:t>constraints go down</a:t>
            </a:r>
            <a:r>
              <a:rPr lang="en-US" dirty="0"/>
              <a:t>”).</a:t>
            </a:r>
          </a:p>
          <a:p>
            <a:endParaRPr lang="en-US" dirty="0"/>
          </a:p>
          <a:p>
            <a:r>
              <a:rPr lang="en-US" dirty="0"/>
              <a:t>A widget then asks its children the sizes they want to be (i.e., “</a:t>
            </a:r>
            <a:r>
              <a:rPr lang="en-US" b="1" dirty="0"/>
              <a:t>sizes go up</a:t>
            </a:r>
            <a:r>
              <a:rPr lang="en-US" dirty="0"/>
              <a:t>”).</a:t>
            </a:r>
          </a:p>
          <a:p>
            <a:endParaRPr lang="en-US" dirty="0"/>
          </a:p>
          <a:p>
            <a:r>
              <a:rPr lang="en-US" dirty="0"/>
              <a:t>A widget positions its children (i.e., “</a:t>
            </a:r>
            <a:r>
              <a:rPr lang="en-US" b="1" dirty="0"/>
              <a:t>parent sets position</a:t>
            </a:r>
            <a:r>
              <a:rPr lang="en-US" dirty="0"/>
              <a:t>”).</a:t>
            </a:r>
            <a:endParaRPr lang="en-IT" dirty="0"/>
          </a:p>
          <a:p>
            <a:endParaRPr lang="en-IT" dirty="0"/>
          </a:p>
          <a:p>
            <a:endParaRPr lang="en-IT" dirty="0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59B12312-6E21-7144-8A5D-EDE71ED29FD0}"/>
              </a:ext>
            </a:extLst>
          </p:cNvPr>
          <p:cNvSpPr/>
          <p:nvPr/>
        </p:nvSpPr>
        <p:spPr>
          <a:xfrm rot="16200000">
            <a:off x="8382260" y="3787432"/>
            <a:ext cx="3491991" cy="63586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SIZES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BF778D0F-A7D0-7048-A712-8B7C4161D31C}"/>
              </a:ext>
            </a:extLst>
          </p:cNvPr>
          <p:cNvSpPr/>
          <p:nvPr/>
        </p:nvSpPr>
        <p:spPr>
          <a:xfrm rot="5400000">
            <a:off x="10515159" y="4836168"/>
            <a:ext cx="849858" cy="58058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POS.</a:t>
            </a: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8B83E54D-A615-A64D-9138-266A56F0D5BD}"/>
              </a:ext>
            </a:extLst>
          </p:cNvPr>
          <p:cNvSpPr/>
          <p:nvPr/>
        </p:nvSpPr>
        <p:spPr>
          <a:xfrm rot="5400000">
            <a:off x="7628879" y="3787432"/>
            <a:ext cx="3491991" cy="63586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CONSTRAINTS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AE3BF69F-B14F-DD43-A3BB-7482E2690815}"/>
              </a:ext>
            </a:extLst>
          </p:cNvPr>
          <p:cNvSpPr/>
          <p:nvPr/>
        </p:nvSpPr>
        <p:spPr>
          <a:xfrm rot="5400000">
            <a:off x="10511779" y="2907439"/>
            <a:ext cx="849858" cy="58058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POS.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C132D-7C9C-BB49-9BDA-2391B1F4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944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Negotiating constraints, sizes, and position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B33E84-AC0A-C147-95C3-F4F8C35EBC88}"/>
              </a:ext>
            </a:extLst>
          </p:cNvPr>
          <p:cNvSpPr/>
          <p:nvPr/>
        </p:nvSpPr>
        <p:spPr>
          <a:xfrm>
            <a:off x="10763229" y="3224373"/>
            <a:ext cx="1090363" cy="461665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Parent</a:t>
            </a:r>
            <a:endParaRPr lang="en-IT" sz="2400" dirty="0">
              <a:latin typeface="Palatino Linotype" panose="0204050205050503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FAA02A-8AA0-E347-96B5-57B6069648DD}"/>
              </a:ext>
            </a:extLst>
          </p:cNvPr>
          <p:cNvSpPr/>
          <p:nvPr/>
        </p:nvSpPr>
        <p:spPr>
          <a:xfrm>
            <a:off x="10705906" y="4728675"/>
            <a:ext cx="1205010" cy="461665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Widget</a:t>
            </a:r>
            <a:endParaRPr lang="en-IT" sz="2400" dirty="0">
              <a:latin typeface="Palatino Linotype" panose="0204050205050503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30B82B-0923-184C-8B61-B2F93E894C79}"/>
              </a:ext>
            </a:extLst>
          </p:cNvPr>
          <p:cNvSpPr/>
          <p:nvPr/>
        </p:nvSpPr>
        <p:spPr>
          <a:xfrm>
            <a:off x="10587629" y="6232977"/>
            <a:ext cx="1449436" cy="461665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Children</a:t>
            </a:r>
            <a:endParaRPr lang="en-IT" sz="2400" dirty="0">
              <a:latin typeface="Palatino Linotype" panose="0204050205050503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B8C8F7-971D-D848-BE84-F79EBFEE9392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11308411" y="3686038"/>
            <a:ext cx="0" cy="104263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20C4C9-6AA1-2C46-974D-800162FCACA4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1308411" y="5190340"/>
            <a:ext cx="3936" cy="104263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7559711" cy="55785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Widget</a:t>
            </a:r>
            <a:r>
              <a:rPr lang="en-GB" dirty="0"/>
              <a:t>: “Hey parent, what are my constraints?”</a:t>
            </a:r>
          </a:p>
          <a:p>
            <a:r>
              <a:rPr lang="en-GB" b="1" dirty="0"/>
              <a:t>Parent</a:t>
            </a:r>
            <a:r>
              <a:rPr lang="en-GB" dirty="0"/>
              <a:t>: “You must be from 80 to 300 pixels wide, and 30 to 85 tall.”</a:t>
            </a:r>
          </a:p>
          <a:p>
            <a:r>
              <a:rPr lang="en-GB" b="1" dirty="0"/>
              <a:t>Widget</a:t>
            </a:r>
            <a:r>
              <a:rPr lang="en-GB" dirty="0"/>
              <a:t>: “Since I want to have 5 pixels of padding, then my children can have at most 290 pixels of width and 75 pixels of height.”</a:t>
            </a:r>
          </a:p>
          <a:p>
            <a:r>
              <a:rPr lang="en-GB" b="1" dirty="0"/>
              <a:t>Widget</a:t>
            </a:r>
            <a:r>
              <a:rPr lang="en-GB" dirty="0"/>
              <a:t>: “Hey first child, you must be from 0 to 290 pixels wide, and 0 to 75 tall.”</a:t>
            </a:r>
          </a:p>
          <a:p>
            <a:r>
              <a:rPr lang="en-GB" b="1" dirty="0"/>
              <a:t>First child</a:t>
            </a:r>
            <a:r>
              <a:rPr lang="en-GB" dirty="0"/>
              <a:t>: “OK, then I wish to be 290 pixels wide, and 20 pixels tall.”</a:t>
            </a:r>
          </a:p>
          <a:p>
            <a:r>
              <a:rPr lang="en-GB" b="1" dirty="0"/>
              <a:t>Widget</a:t>
            </a:r>
            <a:r>
              <a:rPr lang="en-GB" dirty="0"/>
              <a:t>: “Since I want to put my second child below the first one, this leaves only 55 pixels of height for my second child.”</a:t>
            </a:r>
          </a:p>
          <a:p>
            <a:r>
              <a:rPr lang="en-GB" b="1" dirty="0"/>
              <a:t>Widget</a:t>
            </a:r>
            <a:r>
              <a:rPr lang="en-GB" dirty="0"/>
              <a:t>: “Hey second child, You must be from 0 to 290 wide, and 0 to 55 tall.”</a:t>
            </a:r>
          </a:p>
          <a:p>
            <a:r>
              <a:rPr lang="en-GB" b="1" dirty="0"/>
              <a:t>Second child</a:t>
            </a:r>
            <a:r>
              <a:rPr lang="en-GB" dirty="0"/>
              <a:t>: “OK, I wish to be 140 pixels wide, and 30 pixels tall.”</a:t>
            </a:r>
          </a:p>
          <a:p>
            <a:r>
              <a:rPr lang="en-GB" b="1" dirty="0"/>
              <a:t>Widget</a:t>
            </a:r>
            <a:r>
              <a:rPr lang="en-GB" dirty="0"/>
              <a:t>: “Very well. My first child has position x: 5 and y: 5, and my second child has x: 80 and y: 25.”</a:t>
            </a:r>
          </a:p>
          <a:p>
            <a:r>
              <a:rPr lang="en-GB" b="1" dirty="0"/>
              <a:t>Widget</a:t>
            </a:r>
            <a:r>
              <a:rPr lang="en-GB" dirty="0"/>
              <a:t>: “Hey parent, I’ve decided that my size is going to be 300 pixels wide, and 60 pixels tall.”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59B12312-6E21-7144-8A5D-EDE71ED29FD0}"/>
              </a:ext>
            </a:extLst>
          </p:cNvPr>
          <p:cNvSpPr/>
          <p:nvPr/>
        </p:nvSpPr>
        <p:spPr>
          <a:xfrm rot="16200000">
            <a:off x="9200335" y="4671648"/>
            <a:ext cx="2176462" cy="60719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SIZES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BF778D0F-A7D0-7048-A712-8B7C4161D31C}"/>
              </a:ext>
            </a:extLst>
          </p:cNvPr>
          <p:cNvSpPr/>
          <p:nvPr/>
        </p:nvSpPr>
        <p:spPr>
          <a:xfrm rot="5400000">
            <a:off x="10539746" y="5439792"/>
            <a:ext cx="849858" cy="58058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POS.</a:t>
            </a: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8B83E54D-A615-A64D-9138-266A56F0D5BD}"/>
              </a:ext>
            </a:extLst>
          </p:cNvPr>
          <p:cNvSpPr/>
          <p:nvPr/>
        </p:nvSpPr>
        <p:spPr>
          <a:xfrm rot="5400000">
            <a:off x="8589668" y="4668043"/>
            <a:ext cx="2165320" cy="63586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CONSTRAINTS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AE3BF69F-B14F-DD43-A3BB-7482E2690815}"/>
              </a:ext>
            </a:extLst>
          </p:cNvPr>
          <p:cNvSpPr/>
          <p:nvPr/>
        </p:nvSpPr>
        <p:spPr>
          <a:xfrm rot="5400000">
            <a:off x="10526859" y="3898643"/>
            <a:ext cx="849858" cy="58058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POS.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4EABB4-64D7-7443-B88A-FC6DF111BB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96" b="4926"/>
          <a:stretch/>
        </p:blipFill>
        <p:spPr>
          <a:xfrm>
            <a:off x="7578090" y="1204768"/>
            <a:ext cx="4611232" cy="177540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8A6D96-AC01-D94F-9464-FEDD2AC3B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5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8668744" cy="5578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 widget can decide its own size only within the constraints given to it by its parent: a widget </a:t>
            </a:r>
            <a:r>
              <a:rPr lang="en-GB" b="1" dirty="0"/>
              <a:t>can’t have any size it wants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A widget </a:t>
            </a:r>
            <a:r>
              <a:rPr lang="en-GB" b="1" dirty="0"/>
              <a:t>can’t know and doesn’t decide its own position in the screen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It’s impossible to precisely define the size and position of any widget without taking into consideration the tree as a whole.</a:t>
            </a:r>
          </a:p>
          <a:p>
            <a:endParaRPr lang="en-GB" dirty="0"/>
          </a:p>
          <a:p>
            <a:r>
              <a:rPr lang="en-GB" dirty="0"/>
              <a:t>If a child wants a different size from its parent and the parent doesn’t have enough information to align it, then </a:t>
            </a:r>
            <a:r>
              <a:rPr lang="en-GB" b="1" dirty="0"/>
              <a:t>the child’s size might be ignored</a:t>
            </a:r>
            <a:r>
              <a:rPr lang="en-GB" dirty="0"/>
              <a:t>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062154-BA53-9342-AE30-97F3797D3C41}"/>
              </a:ext>
            </a:extLst>
          </p:cNvPr>
          <p:cNvSpPr/>
          <p:nvPr/>
        </p:nvSpPr>
        <p:spPr>
          <a:xfrm>
            <a:off x="10767166" y="1897703"/>
            <a:ext cx="1090363" cy="461665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Parent</a:t>
            </a:r>
            <a:endParaRPr lang="en-IT" sz="2400" dirty="0">
              <a:latin typeface="Palatino Linotype" panose="0204050205050503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BC2CE0-5ADE-7741-B3B5-1EB72F843CB6}"/>
              </a:ext>
            </a:extLst>
          </p:cNvPr>
          <p:cNvSpPr/>
          <p:nvPr/>
        </p:nvSpPr>
        <p:spPr>
          <a:xfrm>
            <a:off x="10709843" y="3879605"/>
            <a:ext cx="1205010" cy="461665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Widget</a:t>
            </a:r>
            <a:endParaRPr lang="en-IT" sz="2400" dirty="0">
              <a:latin typeface="Palatino Linotype" panose="0204050205050503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EC1E4C-3178-6E4C-92F9-BC0F147EAD00}"/>
              </a:ext>
            </a:extLst>
          </p:cNvPr>
          <p:cNvSpPr/>
          <p:nvPr/>
        </p:nvSpPr>
        <p:spPr>
          <a:xfrm>
            <a:off x="10587629" y="5811937"/>
            <a:ext cx="1449436" cy="461665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Children</a:t>
            </a:r>
            <a:endParaRPr lang="en-IT" sz="2400" dirty="0">
              <a:latin typeface="Palatino Linotype" panose="0204050205050503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F9E91E-61D1-7C4A-A12D-99C3526E9CD6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11312348" y="2359368"/>
            <a:ext cx="0" cy="152023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1B6D7D-97C1-1548-93C7-40347CAEAD6D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11312347" y="4341270"/>
            <a:ext cx="1" cy="147066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>
            <a:extLst>
              <a:ext uri="{FF2B5EF4-FFF2-40B4-BE49-F238E27FC236}">
                <a16:creationId xmlns:a16="http://schemas.microsoft.com/office/drawing/2014/main" id="{F2DC2D3F-3C6C-5C4B-BC0A-FDD810056F95}"/>
              </a:ext>
            </a:extLst>
          </p:cNvPr>
          <p:cNvSpPr/>
          <p:nvPr/>
        </p:nvSpPr>
        <p:spPr>
          <a:xfrm rot="16200000">
            <a:off x="8382260" y="3787432"/>
            <a:ext cx="3491991" cy="63586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SIZES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DDFBA33C-A2FE-D54C-832C-A16D54809D31}"/>
              </a:ext>
            </a:extLst>
          </p:cNvPr>
          <p:cNvSpPr/>
          <p:nvPr/>
        </p:nvSpPr>
        <p:spPr>
          <a:xfrm rot="5400000">
            <a:off x="10515159" y="4836168"/>
            <a:ext cx="849858" cy="58058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POS.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8DEE2880-C055-CE48-BB92-F9641D13235F}"/>
              </a:ext>
            </a:extLst>
          </p:cNvPr>
          <p:cNvSpPr/>
          <p:nvPr/>
        </p:nvSpPr>
        <p:spPr>
          <a:xfrm rot="5400000">
            <a:off x="7628879" y="3787432"/>
            <a:ext cx="3491991" cy="63586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CONSTRAINTS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E9DF6ADF-A04A-7F41-BC09-DC2990C79D0D}"/>
              </a:ext>
            </a:extLst>
          </p:cNvPr>
          <p:cNvSpPr/>
          <p:nvPr/>
        </p:nvSpPr>
        <p:spPr>
          <a:xfrm rot="5400000">
            <a:off x="10511779" y="2907439"/>
            <a:ext cx="849858" cy="58058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POS.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73148F-F269-CD48-9C5A-12692B30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737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Some fundamental Flutter Widgets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Layout in Flutter</a:t>
            </a:r>
          </a:p>
          <a:p>
            <a:r>
              <a:rPr lang="en-GB" b="1" dirty="0"/>
              <a:t>App#1: </a:t>
            </a:r>
            <a:r>
              <a:rPr lang="en-GB" b="1" dirty="0" err="1"/>
              <a:t>layout_basics</a:t>
            </a:r>
            <a:endParaRPr lang="en-GB" b="1" dirty="0"/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App#2: scaffolding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ListView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F60C6-F7A4-914E-BF42-A8D52C96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26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b="1" dirty="0"/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Some fundamental Flutter Widgets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Layout in Flutter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App#1: 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layout_basics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App#2: scaffolding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ListView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87DA9-C7A9-FD4C-8AC4-415AD7AC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647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 into examples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11156702" cy="5578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 the “Understanding constraints” article by Marcelo Glasberg </a:t>
            </a:r>
            <a:r>
              <a:rPr lang="en-GB" dirty="0">
                <a:hlinkClick r:id="rId3"/>
              </a:rPr>
              <a:t>https://docs.flutter.dev/development/ui/layout/constraints</a:t>
            </a:r>
            <a:r>
              <a:rPr lang="en-GB" dirty="0"/>
              <a:t> (you will also find the link in the Resources section of this presentation) there are a lot (29) of examples explaining how all of this works.</a:t>
            </a:r>
          </a:p>
          <a:p>
            <a:endParaRPr lang="en-GB" dirty="0"/>
          </a:p>
          <a:p>
            <a:r>
              <a:rPr lang="en-GB" dirty="0"/>
              <a:t>Let’s report the most interesting ones.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5CF430-C59C-8F4F-8AEC-FEEBBB36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471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7937012" cy="5578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Widget _example1() =&gt; Container(</a:t>
            </a:r>
            <a:r>
              <a:rPr lang="en-GB" dirty="0" err="1">
                <a:latin typeface="Courier" pitchFamily="2" charset="0"/>
              </a:rPr>
              <a:t>color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Colors.red</a:t>
            </a:r>
            <a:r>
              <a:rPr lang="en-GB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screen is the parent of the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, and it forces the </a:t>
            </a:r>
            <a:r>
              <a:rPr lang="en-GB" dirty="0">
                <a:latin typeface="Courier" pitchFamily="2" charset="0"/>
              </a:rPr>
              <a:t>Container </a:t>
            </a:r>
            <a:r>
              <a:rPr lang="en-GB" dirty="0"/>
              <a:t>to be exactly the same size as the screen.</a:t>
            </a:r>
          </a:p>
          <a:p>
            <a:r>
              <a:rPr lang="en-GB" dirty="0"/>
              <a:t>So the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fills the screen and paints it red.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F84939-F630-0C4B-8344-79AA17770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156" y="1732527"/>
            <a:ext cx="3434330" cy="262940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90E6E-D11C-8242-A36B-9CE43D1B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636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7526612" cy="5578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Widget _example2() =&gt; Container(width: 100, height: 100, </a:t>
            </a:r>
            <a:r>
              <a:rPr lang="en-GB" dirty="0" err="1">
                <a:latin typeface="Courier" pitchFamily="2" charset="0"/>
              </a:rPr>
              <a:t>color</a:t>
            </a:r>
            <a:r>
              <a:rPr lang="en-GB" dirty="0">
                <a:latin typeface="Courier" pitchFamily="2" charset="0"/>
              </a:rPr>
              <a:t>: red);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red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wants to be 100 × 100, but it can’t, because the screen forces it to be exactly the same size as the screen.</a:t>
            </a:r>
          </a:p>
          <a:p>
            <a:endParaRPr lang="en-GB" dirty="0"/>
          </a:p>
          <a:p>
            <a:r>
              <a:rPr lang="en-GB" dirty="0"/>
              <a:t>The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fills the screen.</a:t>
            </a:r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F84939-F630-0C4B-8344-79AA17770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156" y="1732527"/>
            <a:ext cx="3434330" cy="262940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13E51-BAB0-DC4A-86CA-3C2758E7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478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8177568" cy="5578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Widget _example3() =&gt;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child: Container(width: 100, height: 100, </a:t>
            </a:r>
            <a:r>
              <a:rPr lang="en-GB" dirty="0" err="1">
                <a:latin typeface="Courier" pitchFamily="2" charset="0"/>
              </a:rPr>
              <a:t>color</a:t>
            </a:r>
            <a:r>
              <a:rPr lang="en-GB" dirty="0">
                <a:latin typeface="Courier" pitchFamily="2" charset="0"/>
              </a:rPr>
              <a:t>: red),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screen forces the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to be exactly the same size as the screen, so the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fills the screen.</a:t>
            </a:r>
          </a:p>
          <a:p>
            <a:r>
              <a:rPr lang="en-GB" dirty="0"/>
              <a:t>The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tells the</a:t>
            </a:r>
            <a:r>
              <a:rPr lang="en-GB" dirty="0">
                <a:latin typeface="Courier" pitchFamily="2" charset="0"/>
              </a:rPr>
              <a:t> Container</a:t>
            </a:r>
            <a:r>
              <a:rPr lang="en-GB" dirty="0"/>
              <a:t> that it can be any size it wants, but not bigger than the screen. Now the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can be 100 × 100.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253FE-C507-5240-ACAC-739F057F3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993" y="1872027"/>
            <a:ext cx="2974493" cy="224946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A1B2A6-C7ED-4A49-BFC3-4D187340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585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7958612" cy="5578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Widget _example6() =&gt;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child: Container(</a:t>
            </a:r>
            <a:r>
              <a:rPr lang="en-GB" dirty="0" err="1">
                <a:latin typeface="Courier" pitchFamily="2" charset="0"/>
              </a:rPr>
              <a:t>color</a:t>
            </a:r>
            <a:r>
              <a:rPr lang="en-GB" dirty="0">
                <a:latin typeface="Courier" pitchFamily="2" charset="0"/>
              </a:rPr>
              <a:t>: red),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screen forces the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to be exactly the same size as the screen, so the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fills the screen.</a:t>
            </a:r>
          </a:p>
          <a:p>
            <a:r>
              <a:rPr lang="en-GB" dirty="0"/>
              <a:t>The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tells the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that it can be any size it wants, but not bigger than the screen. Since the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has no child and no fixed size, it decides it wants to be as big as possible, so it fills the whole screen.</a:t>
            </a:r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F84939-F630-0C4B-8344-79AA17770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156" y="1732527"/>
            <a:ext cx="3434330" cy="262940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014C80-2E95-F347-9FD4-2D3B1644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174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8177568" cy="557853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Widget _example7() =&gt;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child: Container(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</a:t>
            </a:r>
            <a:r>
              <a:rPr lang="en-GB" dirty="0" err="1">
                <a:latin typeface="Courier" pitchFamily="2" charset="0"/>
              </a:rPr>
              <a:t>color</a:t>
            </a:r>
            <a:r>
              <a:rPr lang="en-GB" dirty="0">
                <a:latin typeface="Courier" pitchFamily="2" charset="0"/>
              </a:rPr>
              <a:t>: red,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child: Container(</a:t>
            </a:r>
            <a:r>
              <a:rPr lang="en-GB" dirty="0" err="1">
                <a:latin typeface="Courier" pitchFamily="2" charset="0"/>
              </a:rPr>
              <a:t>color</a:t>
            </a:r>
            <a:r>
              <a:rPr lang="en-GB" dirty="0">
                <a:latin typeface="Courier" pitchFamily="2" charset="0"/>
              </a:rPr>
              <a:t>: green, width: 30, height: 30),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screen forces the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to be exactly the same size as the screen, so the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fills the screen.</a:t>
            </a:r>
          </a:p>
          <a:p>
            <a:r>
              <a:rPr lang="en-GB" dirty="0"/>
              <a:t>The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tells the red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that it can be any size it wants, but not bigger than the screen. Since the red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has no size but has a child, it decides it wants to be the same size as its child.</a:t>
            </a:r>
          </a:p>
          <a:p>
            <a:r>
              <a:rPr lang="en-GB" dirty="0"/>
              <a:t>The red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tells its child that it can be any size it wants, but not bigger than the screen.</a:t>
            </a:r>
          </a:p>
          <a:p>
            <a:r>
              <a:rPr lang="en-GB" dirty="0"/>
              <a:t>The child is a green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that wants to be 30 × 30. Given that the red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sizes itself to the size of its child, it is also 30 × 30. The red </a:t>
            </a:r>
            <a:r>
              <a:rPr lang="en-GB" dirty="0" err="1"/>
              <a:t>color</a:t>
            </a:r>
            <a:r>
              <a:rPr lang="en-GB" dirty="0"/>
              <a:t> isn’t visible because the green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entirely covers the red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64F6B-1EDE-DD4E-A8B3-4DBB3BC06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502" y="1527947"/>
            <a:ext cx="3152346" cy="237411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11BC2E-B0F8-6740-A77C-DA442F04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444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14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8177568" cy="5578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Widget _example14() =&gt; </a:t>
            </a:r>
            <a:r>
              <a:rPr lang="en-GB" dirty="0" err="1">
                <a:latin typeface="Courier" pitchFamily="2" charset="0"/>
              </a:rPr>
              <a:t>UnconstrainedBox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child: Container(</a:t>
            </a:r>
            <a:r>
              <a:rPr lang="en-GB" dirty="0" err="1">
                <a:latin typeface="Courier" pitchFamily="2" charset="0"/>
              </a:rPr>
              <a:t>color</a:t>
            </a:r>
            <a:r>
              <a:rPr lang="en-GB" dirty="0">
                <a:latin typeface="Courier" pitchFamily="2" charset="0"/>
              </a:rPr>
              <a:t>: red, width: 4000, height: 50),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screen forces the </a:t>
            </a:r>
            <a:r>
              <a:rPr lang="en-GB" dirty="0" err="1">
                <a:latin typeface="Courier" pitchFamily="2" charset="0"/>
              </a:rPr>
              <a:t>UnconstrainedBox</a:t>
            </a:r>
            <a:r>
              <a:rPr lang="en-GB" dirty="0"/>
              <a:t> to be exactly the same size as the screen, and </a:t>
            </a:r>
            <a:r>
              <a:rPr lang="en-GB" dirty="0" err="1">
                <a:latin typeface="Courier" pitchFamily="2" charset="0"/>
              </a:rPr>
              <a:t>UnconstrainedBox</a:t>
            </a:r>
            <a:r>
              <a:rPr lang="en-GB" dirty="0"/>
              <a:t> lets its child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be any size it wants.</a:t>
            </a:r>
          </a:p>
          <a:p>
            <a:r>
              <a:rPr lang="en-GB" dirty="0"/>
              <a:t>Unfortunately, in this case the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is 4000 pixels wide and is too big to fit in the </a:t>
            </a:r>
            <a:r>
              <a:rPr lang="en-GB" dirty="0" err="1">
                <a:latin typeface="Courier" pitchFamily="2" charset="0"/>
              </a:rPr>
              <a:t>UnconstrainedBox</a:t>
            </a:r>
            <a:r>
              <a:rPr lang="en-GB" dirty="0"/>
              <a:t>, so the </a:t>
            </a:r>
            <a:r>
              <a:rPr lang="en-GB" dirty="0" err="1">
                <a:latin typeface="Courier" pitchFamily="2" charset="0"/>
              </a:rPr>
              <a:t>UnconstrainedBox</a:t>
            </a:r>
            <a:r>
              <a:rPr lang="en-GB" dirty="0"/>
              <a:t> displays the much dreaded “overflow warning”.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645B47-D259-194A-B092-2FBEC5592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219" y="2170078"/>
            <a:ext cx="3343193" cy="251784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42AFA5-A7AA-A84D-8B49-453D837B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781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18</a:t>
            </a:r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8177568" cy="5578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Widget _example18() =&gt;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FittedBox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child: Text('Some Example Text.'),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screen forces the </a:t>
            </a:r>
            <a:r>
              <a:rPr lang="en-GB" dirty="0" err="1">
                <a:latin typeface="Courier" pitchFamily="2" charset="0"/>
              </a:rPr>
              <a:t>FittedBox</a:t>
            </a:r>
            <a:r>
              <a:rPr lang="en-GB" dirty="0"/>
              <a:t> to be exactly the same size as the screen. The </a:t>
            </a:r>
            <a:r>
              <a:rPr lang="en-GB" dirty="0">
                <a:latin typeface="Courier" pitchFamily="2" charset="0"/>
              </a:rPr>
              <a:t>Text</a:t>
            </a:r>
            <a:r>
              <a:rPr lang="en-GB" dirty="0"/>
              <a:t> has some natural width (also called its intrinsic width) that depends on the amount of text, its font size, and so on.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 err="1">
                <a:latin typeface="Courier" pitchFamily="2" charset="0"/>
              </a:rPr>
              <a:t>FittedBox</a:t>
            </a:r>
            <a:r>
              <a:rPr lang="en-GB" dirty="0"/>
              <a:t> lets the </a:t>
            </a:r>
            <a:r>
              <a:rPr lang="en-GB" dirty="0">
                <a:latin typeface="Courier" pitchFamily="2" charset="0"/>
              </a:rPr>
              <a:t>Text</a:t>
            </a:r>
            <a:r>
              <a:rPr lang="en-GB" dirty="0"/>
              <a:t> be any size it wants, but after the </a:t>
            </a:r>
            <a:r>
              <a:rPr lang="en-GB" dirty="0">
                <a:latin typeface="Courier" pitchFamily="2" charset="0"/>
              </a:rPr>
              <a:t>Text</a:t>
            </a:r>
            <a:r>
              <a:rPr lang="en-GB" dirty="0"/>
              <a:t> tells its size to the </a:t>
            </a:r>
            <a:r>
              <a:rPr lang="en-GB" dirty="0" err="1">
                <a:latin typeface="Courier" pitchFamily="2" charset="0"/>
              </a:rPr>
              <a:t>FittedBox</a:t>
            </a:r>
            <a:r>
              <a:rPr lang="en-GB" dirty="0"/>
              <a:t>, the </a:t>
            </a:r>
            <a:r>
              <a:rPr lang="en-GB" dirty="0" err="1">
                <a:latin typeface="Courier" pitchFamily="2" charset="0"/>
              </a:rPr>
              <a:t>FittedBox</a:t>
            </a:r>
            <a:r>
              <a:rPr lang="en-GB" dirty="0"/>
              <a:t> scales the </a:t>
            </a:r>
            <a:r>
              <a:rPr lang="en-GB" dirty="0">
                <a:latin typeface="Courier" pitchFamily="2" charset="0"/>
              </a:rPr>
              <a:t>Text</a:t>
            </a:r>
            <a:r>
              <a:rPr lang="en-GB" dirty="0"/>
              <a:t> until it fills all of the available width.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EA295-BDE0-E64F-A82D-B9AB9DADA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683" y="1385673"/>
            <a:ext cx="2979351" cy="225313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D3B438-F56A-F849-86BD-60CA8F7E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10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19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8177568" cy="5578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Widget _example19() =&gt;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child: </a:t>
            </a:r>
            <a:r>
              <a:rPr lang="en-GB" dirty="0" err="1">
                <a:latin typeface="Courier" pitchFamily="2" charset="0"/>
              </a:rPr>
              <a:t>FittedBox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child: Text('Some Example Text.'),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);</a:t>
            </a:r>
            <a:endParaRPr lang="en-GB" dirty="0"/>
          </a:p>
          <a:p>
            <a:r>
              <a:rPr lang="en-GB" dirty="0"/>
              <a:t>But what happens if you put the </a:t>
            </a:r>
            <a:r>
              <a:rPr lang="en-GB" dirty="0" err="1">
                <a:latin typeface="Courier" pitchFamily="2" charset="0"/>
              </a:rPr>
              <a:t>FittedBox</a:t>
            </a:r>
            <a:r>
              <a:rPr lang="en-GB" dirty="0"/>
              <a:t> inside of a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widget? The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lets the </a:t>
            </a:r>
            <a:r>
              <a:rPr lang="en-GB" dirty="0" err="1">
                <a:latin typeface="Courier" pitchFamily="2" charset="0"/>
              </a:rPr>
              <a:t>FittedBox</a:t>
            </a:r>
            <a:r>
              <a:rPr lang="en-GB" dirty="0"/>
              <a:t> be any size it wants, up to the screen size.</a:t>
            </a:r>
          </a:p>
          <a:p>
            <a:r>
              <a:rPr lang="en-GB" dirty="0"/>
              <a:t>The </a:t>
            </a:r>
            <a:r>
              <a:rPr lang="en-GB" dirty="0" err="1">
                <a:latin typeface="Courier" pitchFamily="2" charset="0"/>
              </a:rPr>
              <a:t>FittedBox</a:t>
            </a:r>
            <a:r>
              <a:rPr lang="en-GB" dirty="0"/>
              <a:t> then sizes itself to the </a:t>
            </a:r>
            <a:r>
              <a:rPr lang="en-GB" dirty="0">
                <a:latin typeface="Courier" pitchFamily="2" charset="0"/>
              </a:rPr>
              <a:t>Text</a:t>
            </a:r>
            <a:r>
              <a:rPr lang="en-GB" dirty="0"/>
              <a:t>, and lets the </a:t>
            </a:r>
            <a:r>
              <a:rPr lang="en-GB" dirty="0">
                <a:latin typeface="Courier" pitchFamily="2" charset="0"/>
              </a:rPr>
              <a:t>Text</a:t>
            </a:r>
            <a:r>
              <a:rPr lang="en-GB" dirty="0"/>
              <a:t> be any size it wants. Since both </a:t>
            </a:r>
            <a:r>
              <a:rPr lang="en-GB" dirty="0" err="1">
                <a:latin typeface="Courier" pitchFamily="2" charset="0"/>
              </a:rPr>
              <a:t>FittedBox</a:t>
            </a:r>
            <a:r>
              <a:rPr lang="en-GB" dirty="0"/>
              <a:t> and the </a:t>
            </a:r>
            <a:r>
              <a:rPr lang="en-GB" dirty="0">
                <a:latin typeface="Courier" pitchFamily="2" charset="0"/>
              </a:rPr>
              <a:t>Text</a:t>
            </a:r>
            <a:r>
              <a:rPr lang="en-GB" dirty="0"/>
              <a:t> have the same size, no scaling happens.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46ED28-A9A1-FE45-8B94-04D911A6B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497" y="1441107"/>
            <a:ext cx="3189416" cy="242196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D93429-A352-8142-B812-7653DB1B99A6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lab_05-understanding_ui/layout_basics/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D7A9E9-5F0B-4543-9654-93A495E5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767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Some fundamental Flutter Widgets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Layout in Flutter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App#1: 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layout_basics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b="1" dirty="0"/>
              <a:t>App#2: scaffolding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ListView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E1337-8972-B144-B26B-2440AD38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4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Recap: Widget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101679" cy="5334907"/>
          </a:xfrm>
        </p:spPr>
        <p:txBody>
          <a:bodyPr>
            <a:normAutofit/>
          </a:bodyPr>
          <a:lstStyle/>
          <a:p>
            <a:r>
              <a:rPr lang="en-IT" dirty="0"/>
              <a:t>UIs are represented in Flutter hierarchically through a Widget tree</a:t>
            </a:r>
          </a:p>
          <a:p>
            <a:endParaRPr lang="en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17244-2987-0C44-87B6-12350657A197}"/>
              </a:ext>
            </a:extLst>
          </p:cNvPr>
          <p:cNvSpPr/>
          <p:nvPr/>
        </p:nvSpPr>
        <p:spPr>
          <a:xfrm>
            <a:off x="2530835" y="4506274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90E9C1-3F85-B149-AF08-493FB64B5F8B}"/>
              </a:ext>
            </a:extLst>
          </p:cNvPr>
          <p:cNvSpPr/>
          <p:nvPr/>
        </p:nvSpPr>
        <p:spPr>
          <a:xfrm>
            <a:off x="3560790" y="291504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1FF345-8737-D548-9561-D7C809EB55C2}"/>
              </a:ext>
            </a:extLst>
          </p:cNvPr>
          <p:cNvSpPr/>
          <p:nvPr/>
        </p:nvSpPr>
        <p:spPr>
          <a:xfrm>
            <a:off x="2530835" y="373590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629AB-4658-6443-A7C6-B52E011176C4}"/>
              </a:ext>
            </a:extLst>
          </p:cNvPr>
          <p:cNvSpPr/>
          <p:nvPr/>
        </p:nvSpPr>
        <p:spPr>
          <a:xfrm>
            <a:off x="4617541" y="3735903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6B1100-1A33-3F47-B7D6-5C6F3CB20427}"/>
              </a:ext>
            </a:extLst>
          </p:cNvPr>
          <p:cNvSpPr/>
          <p:nvPr/>
        </p:nvSpPr>
        <p:spPr>
          <a:xfrm>
            <a:off x="3560789" y="2130363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...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F5F9FC-DC48-7148-A277-BA866C033DBC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4289295" y="2582538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9DAB40-9F75-6C40-ADA9-EE743320AF2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3259341" y="3367216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9970E2-EC0E-374A-A637-83FBF23B491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3259341" y="4188077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FDCEEF-24AE-3F44-A7DB-47789FBD0A7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289296" y="3367216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A69194-27AD-584F-BC0B-090B345B0D85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>
            <a:off x="5346047" y="4188078"/>
            <a:ext cx="9457" cy="35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2149A3C-371D-D64A-95B2-62167F560E6E}"/>
              </a:ext>
            </a:extLst>
          </p:cNvPr>
          <p:cNvSpPr/>
          <p:nvPr/>
        </p:nvSpPr>
        <p:spPr>
          <a:xfrm>
            <a:off x="4626998" y="454403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Column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8E011D-F531-1545-8C72-641D8CFE5FBE}"/>
              </a:ext>
            </a:extLst>
          </p:cNvPr>
          <p:cNvSpPr/>
          <p:nvPr/>
        </p:nvSpPr>
        <p:spPr>
          <a:xfrm>
            <a:off x="4626998" y="522198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100" dirty="0">
                <a:latin typeface="Courier" pitchFamily="2" charset="0"/>
              </a:rPr>
              <a:t>ElevatedButton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070254-68C2-9743-8ED1-5443242C15F5}"/>
              </a:ext>
            </a:extLst>
          </p:cNvPr>
          <p:cNvSpPr/>
          <p:nvPr/>
        </p:nvSpPr>
        <p:spPr>
          <a:xfrm>
            <a:off x="6535773" y="522197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487763-12BB-9644-8999-8E469261AB4C}"/>
              </a:ext>
            </a:extLst>
          </p:cNvPr>
          <p:cNvSpPr/>
          <p:nvPr/>
        </p:nvSpPr>
        <p:spPr>
          <a:xfrm>
            <a:off x="4626998" y="583128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B56217-B678-B744-BC29-2E5A76132891}"/>
              </a:ext>
            </a:extLst>
          </p:cNvPr>
          <p:cNvSpPr/>
          <p:nvPr/>
        </p:nvSpPr>
        <p:spPr>
          <a:xfrm>
            <a:off x="2617226" y="522197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900" dirty="0">
                <a:latin typeface="Courier" pitchFamily="2" charset="0"/>
              </a:rPr>
              <a:t>MainAxisAlignment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6246BA-0DF6-B045-BF9B-5BF9D8846F1B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5355504" y="5674155"/>
            <a:ext cx="0" cy="15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5D1BF9-F1AC-814F-AFB6-0C7F7B7F21BE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355504" y="4996210"/>
            <a:ext cx="0" cy="22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EA3A26-F0FA-1047-8250-DA5E6F987C35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flipH="1">
            <a:off x="3345732" y="4996210"/>
            <a:ext cx="2009772" cy="22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E90ED98-8C65-1744-868C-20A3D79C4F52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5355504" y="4996210"/>
            <a:ext cx="1908775" cy="22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E0C8E-F5FE-FA4E-AB89-EEB0E868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</a:t>
            </a:fld>
            <a:endParaRPr lang="en-GB"/>
          </a:p>
        </p:txBody>
      </p:sp>
      <p:pic>
        <p:nvPicPr>
          <p:cNvPr id="6" name="Picture 5" descr="A screen shot of a phone&#10;&#10;Description automatically generated">
            <a:extLst>
              <a:ext uri="{FF2B5EF4-FFF2-40B4-BE49-F238E27FC236}">
                <a16:creationId xmlns:a16="http://schemas.microsoft.com/office/drawing/2014/main" id="{962C454D-2AC2-3E40-464C-0314B2319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927" y="1224642"/>
            <a:ext cx="2536093" cy="549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35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886132" cy="5334907"/>
          </a:xfrm>
        </p:spPr>
        <p:txBody>
          <a:bodyPr>
            <a:normAutofit/>
          </a:bodyPr>
          <a:lstStyle/>
          <a:p>
            <a:r>
              <a:rPr lang="en-US" dirty="0"/>
              <a:t>Let’s focus into the Scaffold Widget</a:t>
            </a:r>
          </a:p>
          <a:p>
            <a:endParaRPr lang="en-US" dirty="0"/>
          </a:p>
          <a:p>
            <a:r>
              <a:rPr lang="en-US" dirty="0"/>
              <a:t>It provides a framework which implements the basic material design visual layout structure</a:t>
            </a:r>
          </a:p>
          <a:p>
            <a:endParaRPr lang="en-US" dirty="0"/>
          </a:p>
          <a:p>
            <a:r>
              <a:rPr lang="en-US" dirty="0"/>
              <a:t>Detailed info: </a:t>
            </a:r>
            <a:r>
              <a:rPr lang="en-US" dirty="0">
                <a:hlinkClick r:id="rId3"/>
              </a:rPr>
              <a:t>https://api.flutter.dev/flutter/material/Scaffold-class.html</a:t>
            </a:r>
            <a:r>
              <a:rPr lang="en-US" dirty="0"/>
              <a:t>  </a:t>
            </a:r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372AA-0912-344B-9308-C19EB2F5DC4C}"/>
              </a:ext>
            </a:extLst>
          </p:cNvPr>
          <p:cNvSpPr/>
          <p:nvPr/>
        </p:nvSpPr>
        <p:spPr>
          <a:xfrm>
            <a:off x="6497748" y="1894760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//Constructor of Scaffold</a:t>
            </a:r>
          </a:p>
          <a:p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const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 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Scaffold({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Key key,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.appBar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.body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.floatingActionButtonLocation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.floatingActionButtonAnimator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.persistentFooterButtons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.endDrawer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.bottomNavigationBar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.bottomSheet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.backgroundColor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.resizeToAvoidBottomPadding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.primary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})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0586E-B506-6D49-AA08-1DCFC0DC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994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372AA-0912-344B-9308-C19EB2F5DC4C}"/>
              </a:ext>
            </a:extLst>
          </p:cNvPr>
          <p:cNvSpPr/>
          <p:nvPr/>
        </p:nvSpPr>
        <p:spPr>
          <a:xfrm>
            <a:off x="628289" y="1746479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//Constructor of Scaffold</a:t>
            </a:r>
          </a:p>
          <a:p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const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 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Scaffold({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Key key,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.appBar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.body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.floatingActionButtonLocation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.floatingActionButtonAnimator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.persistentFooterButtons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.endDrawer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.bottomNavigationBar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.bottomSheet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.backgroundColor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.resizeToAvoidBottomPadding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.primary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})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A7BBFF-E1DF-FF4C-A98D-BE9F516B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31</a:t>
            </a:fld>
            <a:endParaRPr lang="en-GB"/>
          </a:p>
        </p:txBody>
      </p:sp>
      <p:pic>
        <p:nvPicPr>
          <p:cNvPr id="8" name="Picture 7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AA131723-E7EE-881F-328A-58891A618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033" y="1118442"/>
            <a:ext cx="2508823" cy="5437727"/>
          </a:xfrm>
          <a:prstGeom prst="rect">
            <a:avLst/>
          </a:prstGeom>
        </p:spPr>
      </p:pic>
      <p:pic>
        <p:nvPicPr>
          <p:cNvPr id="11" name="Picture 10" descr="A white and grey rectangular object&#10;&#10;Description automatically generated">
            <a:extLst>
              <a:ext uri="{FF2B5EF4-FFF2-40B4-BE49-F238E27FC236}">
                <a16:creationId xmlns:a16="http://schemas.microsoft.com/office/drawing/2014/main" id="{1D2BFFB6-8E4C-3691-9AE1-0E811C38D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759" y="1118442"/>
            <a:ext cx="2508823" cy="543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62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874DF3DB-0833-C67A-DC58-415BCBDC4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033" y="1118442"/>
            <a:ext cx="2508823" cy="5437727"/>
          </a:xfrm>
          <a:prstGeom prst="rect">
            <a:avLst/>
          </a:prstGeom>
        </p:spPr>
      </p:pic>
      <p:pic>
        <p:nvPicPr>
          <p:cNvPr id="6" name="Picture 5" descr="A white and grey rectangular object&#10;&#10;Description automatically generated">
            <a:extLst>
              <a:ext uri="{FF2B5EF4-FFF2-40B4-BE49-F238E27FC236}">
                <a16:creationId xmlns:a16="http://schemas.microsoft.com/office/drawing/2014/main" id="{50D85150-A221-5A5A-A5AD-79B545E8E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759" y="1118442"/>
            <a:ext cx="2508823" cy="54377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372AA-0912-344B-9308-C19EB2F5DC4C}"/>
              </a:ext>
            </a:extLst>
          </p:cNvPr>
          <p:cNvSpPr/>
          <p:nvPr/>
        </p:nvSpPr>
        <p:spPr>
          <a:xfrm>
            <a:off x="628289" y="1746479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//Constructor of Scaffold</a:t>
            </a:r>
          </a:p>
          <a:p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const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 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Scaffold({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Key key,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.appBar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.body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.floatingActionButtonLocation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.floatingActionButtonAnimator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.persistentFooterButtons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.endDrawer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.bottomNavigationBar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.bottomSheet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.backgroundColor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.resizeToAvoidBottomPadding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.primary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})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0AED85-36E0-554A-81BA-83850C9B7590}"/>
              </a:ext>
            </a:extLst>
          </p:cNvPr>
          <p:cNvSpPr/>
          <p:nvPr/>
        </p:nvSpPr>
        <p:spPr>
          <a:xfrm>
            <a:off x="6724290" y="1421606"/>
            <a:ext cx="2289018" cy="457200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911F1F-7F1D-E749-A1A9-E49AE507E3C6}"/>
              </a:ext>
            </a:extLst>
          </p:cNvPr>
          <p:cNvCxnSpPr>
            <a:cxnSpLocks/>
          </p:cNvCxnSpPr>
          <p:nvPr/>
        </p:nvCxnSpPr>
        <p:spPr>
          <a:xfrm flipV="1">
            <a:off x="2681416" y="1878806"/>
            <a:ext cx="3951423" cy="86439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02892F-21F4-484D-98EE-9D8ED92F1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166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CFBB15-EC1A-454F-A4BC-E64AD16759CE}"/>
              </a:ext>
            </a:extLst>
          </p:cNvPr>
          <p:cNvSpPr/>
          <p:nvPr/>
        </p:nvSpPr>
        <p:spPr>
          <a:xfrm>
            <a:off x="702640" y="240195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r>
              <a:rPr lang="en-GB" dirty="0">
                <a:latin typeface="Courier" pitchFamily="2" charset="0"/>
              </a:rPr>
              <a:t>home: Scaffold(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actions: [</a:t>
            </a:r>
          </a:p>
          <a:p>
            <a:r>
              <a:rPr lang="en-GB" dirty="0">
                <a:latin typeface="Courier" pitchFamily="2" charset="0"/>
              </a:rPr>
              <a:t>      Icon(</a:t>
            </a:r>
            <a:r>
              <a:rPr lang="en-GB" dirty="0" err="1">
                <a:latin typeface="Courier" pitchFamily="2" charset="0"/>
              </a:rPr>
              <a:t>Icons.done</a:t>
            </a:r>
            <a:r>
              <a:rPr lang="en-GB" dirty="0">
                <a:latin typeface="Courier" pitchFamily="2" charset="0"/>
              </a:rPr>
              <a:t>,),</a:t>
            </a:r>
          </a:p>
          <a:p>
            <a:r>
              <a:rPr lang="en-GB" dirty="0">
                <a:latin typeface="Courier" pitchFamily="2" charset="0"/>
              </a:rPr>
              <a:t>      Icon(</a:t>
            </a:r>
            <a:r>
              <a:rPr lang="en-GB" dirty="0" err="1">
                <a:latin typeface="Courier" pitchFamily="2" charset="0"/>
              </a:rPr>
              <a:t>Icons.error</a:t>
            </a:r>
            <a:r>
              <a:rPr lang="en-GB" dirty="0">
                <a:latin typeface="Courier" pitchFamily="2" charset="0"/>
              </a:rPr>
              <a:t>),</a:t>
            </a:r>
          </a:p>
          <a:p>
            <a:r>
              <a:rPr lang="en-GB" dirty="0">
                <a:latin typeface="Courier" pitchFamily="2" charset="0"/>
              </a:rPr>
              <a:t>    ],</a:t>
            </a:r>
          </a:p>
          <a:p>
            <a:r>
              <a:rPr lang="en-GB" dirty="0">
                <a:latin typeface="Courier" pitchFamily="2" charset="0"/>
              </a:rPr>
              <a:t>    title: Text('The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’),</a:t>
            </a:r>
          </a:p>
          <a:p>
            <a:r>
              <a:rPr lang="en-GB" dirty="0">
                <a:latin typeface="Courier" pitchFamily="2" charset="0"/>
              </a:rPr>
              <a:t>  ),</a:t>
            </a:r>
          </a:p>
          <a:p>
            <a:r>
              <a:rPr lang="en-GB" b="0" dirty="0">
                <a:effectLst/>
                <a:latin typeface="Courier" pitchFamily="2" charset="0"/>
              </a:rPr>
              <a:t>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DD69C-546C-5243-B1BF-03AA1A22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33</a:t>
            </a:fld>
            <a:endParaRPr lang="en-GB"/>
          </a:p>
        </p:txBody>
      </p: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D24E13AF-06FC-C063-9A5D-7C76A0EBD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033" y="1118442"/>
            <a:ext cx="2508823" cy="5437727"/>
          </a:xfrm>
          <a:prstGeom prst="rect">
            <a:avLst/>
          </a:prstGeom>
        </p:spPr>
      </p:pic>
      <p:pic>
        <p:nvPicPr>
          <p:cNvPr id="6" name="Picture 5" descr="A white and grey rectangular object&#10;&#10;Description automatically generated">
            <a:extLst>
              <a:ext uri="{FF2B5EF4-FFF2-40B4-BE49-F238E27FC236}">
                <a16:creationId xmlns:a16="http://schemas.microsoft.com/office/drawing/2014/main" id="{DB89B3B6-3749-2536-F24B-6449CED0A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759" y="1118442"/>
            <a:ext cx="2508823" cy="54377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C7B54F-A59B-B23B-9905-61D8A0FFCA4C}"/>
              </a:ext>
            </a:extLst>
          </p:cNvPr>
          <p:cNvSpPr/>
          <p:nvPr/>
        </p:nvSpPr>
        <p:spPr>
          <a:xfrm>
            <a:off x="6724290" y="1421606"/>
            <a:ext cx="2289018" cy="457200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67514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AC18A4C4-8495-EFA8-B0A3-DECD5B039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033" y="1118442"/>
            <a:ext cx="2508823" cy="5437727"/>
          </a:xfrm>
          <a:prstGeom prst="rect">
            <a:avLst/>
          </a:prstGeom>
        </p:spPr>
      </p:pic>
      <p:pic>
        <p:nvPicPr>
          <p:cNvPr id="6" name="Picture 5" descr="A white and grey rectangular object&#10;&#10;Description automatically generated">
            <a:extLst>
              <a:ext uri="{FF2B5EF4-FFF2-40B4-BE49-F238E27FC236}">
                <a16:creationId xmlns:a16="http://schemas.microsoft.com/office/drawing/2014/main" id="{8361A059-30CE-E8DC-F518-AC183944A7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759" y="1118442"/>
            <a:ext cx="2508823" cy="54377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372AA-0912-344B-9308-C19EB2F5DC4C}"/>
              </a:ext>
            </a:extLst>
          </p:cNvPr>
          <p:cNvSpPr/>
          <p:nvPr/>
        </p:nvSpPr>
        <p:spPr>
          <a:xfrm>
            <a:off x="628289" y="1746479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//Constructor of Scaffold</a:t>
            </a:r>
          </a:p>
          <a:p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const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 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Scaffold({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Key key,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.appBar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.body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.floatingActionButtonLocation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.floatingActionButtonAnimator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.persistentFooterButtons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.endDrawer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.bottomNavigationBar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.bottomSheet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.backgroundColor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.resizeToAvoidBottomPadding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.primary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})</a:t>
            </a:r>
            <a:endParaRPr lang="en-IT" dirty="0">
              <a:latin typeface="Courier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C915CD-DC22-1C47-A40B-FFF2217F1D88}"/>
              </a:ext>
            </a:extLst>
          </p:cNvPr>
          <p:cNvCxnSpPr>
            <a:cxnSpLocks/>
          </p:cNvCxnSpPr>
          <p:nvPr/>
        </p:nvCxnSpPr>
        <p:spPr>
          <a:xfrm flipV="1">
            <a:off x="2669059" y="1631092"/>
            <a:ext cx="3737764" cy="276791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ADEC2EB-9BD4-2845-85C4-816CDED497CC}"/>
              </a:ext>
            </a:extLst>
          </p:cNvPr>
          <p:cNvSpPr/>
          <p:nvPr/>
        </p:nvSpPr>
        <p:spPr>
          <a:xfrm flipV="1">
            <a:off x="6315209" y="1392229"/>
            <a:ext cx="500695" cy="46955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C82FA2-7BED-9B44-9535-E128881CA1A1}"/>
              </a:ext>
            </a:extLst>
          </p:cNvPr>
          <p:cNvCxnSpPr>
            <a:cxnSpLocks/>
          </p:cNvCxnSpPr>
          <p:nvPr/>
        </p:nvCxnSpPr>
        <p:spPr>
          <a:xfrm>
            <a:off x="6724289" y="1627007"/>
            <a:ext cx="2951052" cy="11943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E262AD-36C1-3E4C-B85B-5A1466E6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003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6CDE04DB-9FD7-2116-C4D5-3ED1C5D22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033" y="1118442"/>
            <a:ext cx="2508823" cy="5437727"/>
          </a:xfrm>
          <a:prstGeom prst="rect">
            <a:avLst/>
          </a:prstGeom>
        </p:spPr>
      </p:pic>
      <p:pic>
        <p:nvPicPr>
          <p:cNvPr id="6" name="Picture 5" descr="A white and grey rectangular object&#10;&#10;Description automatically generated">
            <a:extLst>
              <a:ext uri="{FF2B5EF4-FFF2-40B4-BE49-F238E27FC236}">
                <a16:creationId xmlns:a16="http://schemas.microsoft.com/office/drawing/2014/main" id="{A9623EE3-C8A7-9C38-397B-D8257BE2D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759" y="1118442"/>
            <a:ext cx="2508823" cy="54377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CFBB15-EC1A-454F-A4BC-E64AD16759CE}"/>
              </a:ext>
            </a:extLst>
          </p:cNvPr>
          <p:cNvSpPr/>
          <p:nvPr/>
        </p:nvSpPr>
        <p:spPr>
          <a:xfrm>
            <a:off x="702640" y="240195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r>
              <a:rPr lang="en-GB" dirty="0">
                <a:latin typeface="Courier" pitchFamily="2" charset="0"/>
              </a:rPr>
              <a:t>home: Scaffold(</a:t>
            </a:r>
          </a:p>
          <a:p>
            <a:r>
              <a:rPr lang="en-GB" dirty="0">
                <a:latin typeface="Courier" pitchFamily="2" charset="0"/>
              </a:rPr>
              <a:t>  ...</a:t>
            </a:r>
          </a:p>
          <a:p>
            <a:r>
              <a:rPr lang="en-GB" dirty="0">
                <a:latin typeface="Courier" pitchFamily="2" charset="0"/>
              </a:rPr>
              <a:t>  drawer: Drawer(</a:t>
            </a:r>
          </a:p>
          <a:p>
            <a:r>
              <a:rPr lang="en-GB" dirty="0">
                <a:latin typeface="Courier" pitchFamily="2" charset="0"/>
              </a:rPr>
              <a:t>    child: Column(</a:t>
            </a:r>
          </a:p>
          <a:p>
            <a:r>
              <a:rPr lang="en-GB" dirty="0">
                <a:latin typeface="Courier" pitchFamily="2" charset="0"/>
              </a:rPr>
              <a:t>      </a:t>
            </a:r>
            <a:r>
              <a:rPr lang="en-GB" dirty="0" err="1">
                <a:latin typeface="Courier" pitchFamily="2" charset="0"/>
              </a:rPr>
              <a:t>mainAxisAlignment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MainAxisAlignment.center</a:t>
            </a:r>
            <a:r>
              <a:rPr lang="en-GB" dirty="0">
                <a:latin typeface="Courier" pitchFamily="2" charset="0"/>
              </a:rPr>
              <a:t>,</a:t>
            </a:r>
          </a:p>
          <a:p>
            <a:r>
              <a:rPr lang="en-GB" dirty="0">
                <a:latin typeface="Courier" pitchFamily="2" charset="0"/>
              </a:rPr>
              <a:t>      children: [</a:t>
            </a:r>
          </a:p>
          <a:p>
            <a:r>
              <a:rPr lang="en-GB" dirty="0">
                <a:latin typeface="Courier" pitchFamily="2" charset="0"/>
              </a:rPr>
              <a:t>        Text('An option’),</a:t>
            </a:r>
          </a:p>
          <a:p>
            <a:r>
              <a:rPr lang="en-GB" dirty="0">
                <a:latin typeface="Courier" pitchFamily="2" charset="0"/>
              </a:rPr>
              <a:t>        Text('Another option'),</a:t>
            </a:r>
          </a:p>
          <a:p>
            <a:r>
              <a:rPr lang="en-GB" dirty="0">
                <a:latin typeface="Courier" pitchFamily="2" charset="0"/>
              </a:rPr>
              <a:t>      ],</a:t>
            </a:r>
          </a:p>
          <a:p>
            <a:r>
              <a:rPr lang="en-GB" dirty="0">
                <a:latin typeface="Courier" pitchFamily="2" charset="0"/>
              </a:rPr>
              <a:t>    ),</a:t>
            </a:r>
          </a:p>
          <a:p>
            <a:r>
              <a:rPr lang="en-GB" dirty="0">
                <a:latin typeface="Courier" pitchFamily="2" charset="0"/>
              </a:rPr>
              <a:t>  ),</a:t>
            </a:r>
          </a:p>
          <a:p>
            <a:r>
              <a:rPr lang="en-GB" b="0" dirty="0">
                <a:effectLst/>
                <a:latin typeface="Courier" pitchFamily="2" charset="0"/>
              </a:rPr>
              <a:t>...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9C0A78-61EE-9E4F-B482-1545C1DB06CF}"/>
              </a:ext>
            </a:extLst>
          </p:cNvPr>
          <p:cNvSpPr/>
          <p:nvPr/>
        </p:nvSpPr>
        <p:spPr>
          <a:xfrm flipV="1">
            <a:off x="6297945" y="1389980"/>
            <a:ext cx="500695" cy="46955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580C1-2BE0-094D-989A-2D93F780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704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53E9DD9D-8373-C3B2-A068-87F349703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033" y="1118442"/>
            <a:ext cx="2508823" cy="5437727"/>
          </a:xfrm>
          <a:prstGeom prst="rect">
            <a:avLst/>
          </a:prstGeom>
        </p:spPr>
      </p:pic>
      <p:pic>
        <p:nvPicPr>
          <p:cNvPr id="6" name="Picture 5" descr="A white and grey rectangular object&#10;&#10;Description automatically generated">
            <a:extLst>
              <a:ext uri="{FF2B5EF4-FFF2-40B4-BE49-F238E27FC236}">
                <a16:creationId xmlns:a16="http://schemas.microsoft.com/office/drawing/2014/main" id="{2CA31F3E-4581-8171-397F-BE9F9F36AC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759" y="1118442"/>
            <a:ext cx="2508823" cy="54377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372AA-0912-344B-9308-C19EB2F5DC4C}"/>
              </a:ext>
            </a:extLst>
          </p:cNvPr>
          <p:cNvSpPr/>
          <p:nvPr/>
        </p:nvSpPr>
        <p:spPr>
          <a:xfrm>
            <a:off x="628289" y="1746479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//Constructor of Scaffold</a:t>
            </a:r>
          </a:p>
          <a:p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const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 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Scaffold({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Key key,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.appBar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.body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.floatingActionButtonLocation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.floatingActionButtonAnimator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.persistentFooterButtons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.endDrawer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.bottomNavigationBar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.bottomSheet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.backgroundColor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.resizeToAvoidBottomPadding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.primary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})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8F7F3A-8DC8-944D-B185-310587E41C5F}"/>
              </a:ext>
            </a:extLst>
          </p:cNvPr>
          <p:cNvSpPr/>
          <p:nvPr/>
        </p:nvSpPr>
        <p:spPr>
          <a:xfrm>
            <a:off x="6406823" y="1746479"/>
            <a:ext cx="2508823" cy="4200721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C915CD-DC22-1C47-A40B-FFF2217F1D88}"/>
              </a:ext>
            </a:extLst>
          </p:cNvPr>
          <p:cNvCxnSpPr>
            <a:cxnSpLocks/>
          </p:cNvCxnSpPr>
          <p:nvPr/>
        </p:nvCxnSpPr>
        <p:spPr>
          <a:xfrm flipV="1">
            <a:off x="2372497" y="2829697"/>
            <a:ext cx="4806779" cy="21006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B1A0C0-C41D-C649-93BF-C253EDC98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070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E6A6DB3A-D9CE-AB2C-C1CC-4CA44BDA0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033" y="1118442"/>
            <a:ext cx="2508823" cy="5437727"/>
          </a:xfrm>
          <a:prstGeom prst="rect">
            <a:avLst/>
          </a:prstGeom>
        </p:spPr>
      </p:pic>
      <p:pic>
        <p:nvPicPr>
          <p:cNvPr id="5" name="Picture 4" descr="A white and grey rectangular object&#10;&#10;Description automatically generated">
            <a:extLst>
              <a:ext uri="{FF2B5EF4-FFF2-40B4-BE49-F238E27FC236}">
                <a16:creationId xmlns:a16="http://schemas.microsoft.com/office/drawing/2014/main" id="{831972C0-3C05-2074-2961-26DC095204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759" y="1118442"/>
            <a:ext cx="2508823" cy="54377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8F7F3A-8DC8-944D-B185-310587E41C5F}"/>
              </a:ext>
            </a:extLst>
          </p:cNvPr>
          <p:cNvSpPr/>
          <p:nvPr/>
        </p:nvSpPr>
        <p:spPr>
          <a:xfrm>
            <a:off x="6406823" y="1746479"/>
            <a:ext cx="2508823" cy="4209478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91725C-8258-644B-BC8B-35632077FC04}"/>
              </a:ext>
            </a:extLst>
          </p:cNvPr>
          <p:cNvSpPr/>
          <p:nvPr/>
        </p:nvSpPr>
        <p:spPr>
          <a:xfrm>
            <a:off x="702640" y="240195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r>
              <a:rPr lang="en-GB" dirty="0">
                <a:latin typeface="Courier" pitchFamily="2" charset="0"/>
              </a:rPr>
              <a:t>home: Scaffold(</a:t>
            </a:r>
          </a:p>
          <a:p>
            <a:r>
              <a:rPr lang="en-GB" dirty="0">
                <a:latin typeface="Courier" pitchFamily="2" charset="0"/>
              </a:rPr>
              <a:t>  ...</a:t>
            </a:r>
          </a:p>
          <a:p>
            <a:r>
              <a:rPr lang="en-GB" dirty="0">
                <a:latin typeface="Courier" pitchFamily="2" charset="0"/>
              </a:rPr>
              <a:t>  body: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child: Text('The body.'),</a:t>
            </a:r>
          </a:p>
          <a:p>
            <a:r>
              <a:rPr lang="en-GB" dirty="0">
                <a:latin typeface="Courier" pitchFamily="2" charset="0"/>
              </a:rPr>
              <a:t>  ),</a:t>
            </a:r>
          </a:p>
          <a:p>
            <a:r>
              <a:rPr lang="en-GB" b="0" dirty="0">
                <a:effectLst/>
                <a:latin typeface="Courier" pitchFamily="2" charset="0"/>
              </a:rPr>
              <a:t>...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6F8732-793D-1E4A-AEE5-5C64A75A1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712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F47A1ED6-7BBD-319A-D7BD-06A647ED7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033" y="1118442"/>
            <a:ext cx="2508823" cy="5437727"/>
          </a:xfrm>
          <a:prstGeom prst="rect">
            <a:avLst/>
          </a:prstGeom>
        </p:spPr>
      </p:pic>
      <p:pic>
        <p:nvPicPr>
          <p:cNvPr id="6" name="Picture 5" descr="A white and grey rectangular object&#10;&#10;Description automatically generated">
            <a:extLst>
              <a:ext uri="{FF2B5EF4-FFF2-40B4-BE49-F238E27FC236}">
                <a16:creationId xmlns:a16="http://schemas.microsoft.com/office/drawing/2014/main" id="{E02FA73D-D28E-2A58-D4BF-0AF944B135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759" y="1118442"/>
            <a:ext cx="2508823" cy="54377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372AA-0912-344B-9308-C19EB2F5DC4C}"/>
              </a:ext>
            </a:extLst>
          </p:cNvPr>
          <p:cNvSpPr/>
          <p:nvPr/>
        </p:nvSpPr>
        <p:spPr>
          <a:xfrm>
            <a:off x="628289" y="1746479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//Constructor of Scaffold</a:t>
            </a:r>
          </a:p>
          <a:p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const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 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Scaffold({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Key key,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.appBar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.body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.floatingActionButtonLocation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.floatingActionButtonAnimator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.persistentFooterButtons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.endDrawer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.bottomNavigationBar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.bottomSheet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.backgroundColor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.resizeToAvoidBottomPadding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.primary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})</a:t>
            </a:r>
            <a:endParaRPr lang="en-IT" dirty="0">
              <a:latin typeface="Courier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C915CD-DC22-1C47-A40B-FFF2217F1D88}"/>
              </a:ext>
            </a:extLst>
          </p:cNvPr>
          <p:cNvCxnSpPr>
            <a:cxnSpLocks/>
          </p:cNvCxnSpPr>
          <p:nvPr/>
        </p:nvCxnSpPr>
        <p:spPr>
          <a:xfrm>
            <a:off x="4547286" y="3299254"/>
            <a:ext cx="3830595" cy="232307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ADEC2EB-9BD4-2845-85C4-816CDED497CC}"/>
              </a:ext>
            </a:extLst>
          </p:cNvPr>
          <p:cNvSpPr/>
          <p:nvPr/>
        </p:nvSpPr>
        <p:spPr>
          <a:xfrm flipV="1">
            <a:off x="8377881" y="5467709"/>
            <a:ext cx="500695" cy="46955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234D16-3C83-DD46-BEDB-C27DEEB8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724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0F43A198-1C3B-42AA-2013-003E3B642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033" y="1118442"/>
            <a:ext cx="2508823" cy="5437727"/>
          </a:xfrm>
          <a:prstGeom prst="rect">
            <a:avLst/>
          </a:prstGeom>
        </p:spPr>
      </p:pic>
      <p:pic>
        <p:nvPicPr>
          <p:cNvPr id="6" name="Picture 5" descr="A white and grey rectangular object&#10;&#10;Description automatically generated">
            <a:extLst>
              <a:ext uri="{FF2B5EF4-FFF2-40B4-BE49-F238E27FC236}">
                <a16:creationId xmlns:a16="http://schemas.microsoft.com/office/drawing/2014/main" id="{DD4FB214-4C07-8DC1-6DB7-72AE5D31D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759" y="1118442"/>
            <a:ext cx="2508823" cy="54377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CFBB15-EC1A-454F-A4BC-E64AD16759CE}"/>
              </a:ext>
            </a:extLst>
          </p:cNvPr>
          <p:cNvSpPr/>
          <p:nvPr/>
        </p:nvSpPr>
        <p:spPr>
          <a:xfrm>
            <a:off x="702640" y="240195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r>
              <a:rPr lang="en-GB" dirty="0">
                <a:latin typeface="Courier" pitchFamily="2" charset="0"/>
              </a:rPr>
              <a:t>home: Scaffold(</a:t>
            </a:r>
          </a:p>
          <a:p>
            <a:r>
              <a:rPr lang="en-GB" dirty="0">
                <a:latin typeface="Courier" pitchFamily="2" charset="0"/>
              </a:rPr>
              <a:t>  ...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floatingActionButton</a:t>
            </a:r>
            <a:r>
              <a:rPr lang="en-GB" dirty="0">
                <a:latin typeface="Courier" pitchFamily="2" charset="0"/>
              </a:rPr>
              <a:t>: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 err="1">
                <a:latin typeface="Courier" pitchFamily="2" charset="0"/>
              </a:rPr>
              <a:t>FloatingActionButton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child: Icon(</a:t>
            </a:r>
            <a:r>
              <a:rPr lang="en-GB" dirty="0" err="1">
                <a:latin typeface="Courier" pitchFamily="2" charset="0"/>
              </a:rPr>
              <a:t>Icons.add</a:t>
            </a:r>
            <a:r>
              <a:rPr lang="en-GB" dirty="0">
                <a:latin typeface="Courier" pitchFamily="2" charset="0"/>
              </a:rPr>
              <a:t>),</a:t>
            </a:r>
          </a:p>
          <a:p>
            <a:r>
              <a:rPr lang="en-GB" dirty="0">
                <a:latin typeface="Courier" pitchFamily="2" charset="0"/>
              </a:rPr>
              <a:t>      </a:t>
            </a:r>
            <a:r>
              <a:rPr lang="en-GB" dirty="0" err="1">
                <a:latin typeface="Courier" pitchFamily="2" charset="0"/>
              </a:rPr>
              <a:t>onPressed</a:t>
            </a:r>
            <a:r>
              <a:rPr lang="en-GB" dirty="0">
                <a:latin typeface="Courier" pitchFamily="2" charset="0"/>
              </a:rPr>
              <a:t>: () {},</a:t>
            </a:r>
          </a:p>
          <a:p>
            <a:r>
              <a:rPr lang="en-GB" dirty="0">
                <a:latin typeface="Courier" pitchFamily="2" charset="0"/>
              </a:rPr>
              <a:t>    ),</a:t>
            </a:r>
          </a:p>
          <a:p>
            <a:r>
              <a:rPr lang="en-GB" b="0" dirty="0">
                <a:effectLst/>
                <a:latin typeface="Courier" pitchFamily="2" charset="0"/>
              </a:rPr>
              <a:t>...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9C0A78-61EE-9E4F-B482-1545C1DB06CF}"/>
              </a:ext>
            </a:extLst>
          </p:cNvPr>
          <p:cNvSpPr/>
          <p:nvPr/>
        </p:nvSpPr>
        <p:spPr>
          <a:xfrm flipV="1">
            <a:off x="8377881" y="5467709"/>
            <a:ext cx="500695" cy="46955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8E8C3-66FC-FF40-80BE-9628375B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58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b="1" dirty="0"/>
              <a:t>Some fundamental Flutter Widgets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Layout in Flutter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App#1: 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layout_basics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App#2: scaffolding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ListView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87DA9-C7A9-FD4C-8AC4-415AD7AC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1472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167C2462-0D14-E8ED-95B8-CB92B90BA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033" y="1118442"/>
            <a:ext cx="2508823" cy="5437727"/>
          </a:xfrm>
          <a:prstGeom prst="rect">
            <a:avLst/>
          </a:prstGeom>
        </p:spPr>
      </p:pic>
      <p:pic>
        <p:nvPicPr>
          <p:cNvPr id="6" name="Picture 5" descr="A white and grey rectangular object&#10;&#10;Description automatically generated">
            <a:extLst>
              <a:ext uri="{FF2B5EF4-FFF2-40B4-BE49-F238E27FC236}">
                <a16:creationId xmlns:a16="http://schemas.microsoft.com/office/drawing/2014/main" id="{F39E4531-53FB-A9D0-5160-3CE0C5BA63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759" y="1118442"/>
            <a:ext cx="2508823" cy="54377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372AA-0912-344B-9308-C19EB2F5DC4C}"/>
              </a:ext>
            </a:extLst>
          </p:cNvPr>
          <p:cNvSpPr/>
          <p:nvPr/>
        </p:nvSpPr>
        <p:spPr>
          <a:xfrm>
            <a:off x="628289" y="1746479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//Constructor of Scaffold</a:t>
            </a:r>
          </a:p>
          <a:p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const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 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Scaffold({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Key key,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.appBar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.body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.floatingActionButtonLocation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.floatingActionButtonAnimator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.persistentFooterButtons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.endDrawer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.bottomNavigationBar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.bottomSheet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.backgroundColor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.resizeToAvoidBottomPadding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.primary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})</a:t>
            </a:r>
            <a:endParaRPr lang="en-IT" dirty="0">
              <a:latin typeface="Courier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C915CD-DC22-1C47-A40B-FFF2217F1D88}"/>
              </a:ext>
            </a:extLst>
          </p:cNvPr>
          <p:cNvCxnSpPr>
            <a:cxnSpLocks/>
          </p:cNvCxnSpPr>
          <p:nvPr/>
        </p:nvCxnSpPr>
        <p:spPr>
          <a:xfrm>
            <a:off x="4436076" y="4967416"/>
            <a:ext cx="2706129" cy="93911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FA92BB-439B-D248-9AC3-A5A11E73CCC6}"/>
              </a:ext>
            </a:extLst>
          </p:cNvPr>
          <p:cNvSpPr/>
          <p:nvPr/>
        </p:nvSpPr>
        <p:spPr>
          <a:xfrm flipV="1">
            <a:off x="6406823" y="5955957"/>
            <a:ext cx="2508823" cy="39541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2E42A5-8620-F849-9125-8701EAAC4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9398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0717DD54-2808-069C-80E0-27EF83417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033" y="1118442"/>
            <a:ext cx="2508823" cy="5437727"/>
          </a:xfrm>
          <a:prstGeom prst="rect">
            <a:avLst/>
          </a:prstGeom>
        </p:spPr>
      </p:pic>
      <p:pic>
        <p:nvPicPr>
          <p:cNvPr id="10" name="Picture 9" descr="A white and grey rectangular object&#10;&#10;Description automatically generated">
            <a:extLst>
              <a:ext uri="{FF2B5EF4-FFF2-40B4-BE49-F238E27FC236}">
                <a16:creationId xmlns:a16="http://schemas.microsoft.com/office/drawing/2014/main" id="{BBD699FC-DC3C-8EAA-EFBB-3CF6EA0C7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759" y="1118442"/>
            <a:ext cx="2508823" cy="54377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CFBB15-EC1A-454F-A4BC-E64AD16759CE}"/>
              </a:ext>
            </a:extLst>
          </p:cNvPr>
          <p:cNvSpPr/>
          <p:nvPr/>
        </p:nvSpPr>
        <p:spPr>
          <a:xfrm>
            <a:off x="591429" y="1550059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r>
              <a:rPr lang="en-GB" dirty="0">
                <a:latin typeface="Courier" pitchFamily="2" charset="0"/>
              </a:rPr>
              <a:t>home: Scaffold(</a:t>
            </a:r>
          </a:p>
          <a:p>
            <a:r>
              <a:rPr lang="en-GB" dirty="0">
                <a:latin typeface="Courier" pitchFamily="2" charset="0"/>
              </a:rPr>
              <a:t>  ...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bottomNavigationBar</a:t>
            </a:r>
            <a:r>
              <a:rPr lang="en-GB" dirty="0">
                <a:latin typeface="Courier" pitchFamily="2" charset="0"/>
              </a:rPr>
              <a:t>: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 err="1">
                <a:latin typeface="Courier" pitchFamily="2" charset="0"/>
              </a:rPr>
              <a:t>BottomNavigationBar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items: [</a:t>
            </a:r>
          </a:p>
          <a:p>
            <a:r>
              <a:rPr lang="en-GB" dirty="0">
                <a:latin typeface="Courier" pitchFamily="2" charset="0"/>
              </a:rPr>
              <a:t>        </a:t>
            </a:r>
            <a:r>
              <a:rPr lang="en-GB" dirty="0" err="1">
                <a:latin typeface="Courier" pitchFamily="2" charset="0"/>
              </a:rPr>
              <a:t>BottomNavigationBarItem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    icon: Icon(</a:t>
            </a:r>
            <a:r>
              <a:rPr lang="en-GB" dirty="0" err="1">
                <a:latin typeface="Courier" pitchFamily="2" charset="0"/>
              </a:rPr>
              <a:t>Icons.supervisor_account</a:t>
            </a:r>
            <a:r>
              <a:rPr lang="en-GB" dirty="0">
                <a:latin typeface="Courier" pitchFamily="2" charset="0"/>
              </a:rPr>
              <a:t>),</a:t>
            </a:r>
          </a:p>
          <a:p>
            <a:r>
              <a:rPr lang="en-GB" dirty="0">
                <a:latin typeface="Courier" pitchFamily="2" charset="0"/>
              </a:rPr>
              <a:t>          label: 'Profile',</a:t>
            </a:r>
          </a:p>
          <a:p>
            <a:r>
              <a:rPr lang="en-GB" dirty="0">
                <a:latin typeface="Courier" pitchFamily="2" charset="0"/>
              </a:rPr>
              <a:t>        ),</a:t>
            </a:r>
          </a:p>
          <a:p>
            <a:r>
              <a:rPr lang="en-GB" dirty="0">
                <a:latin typeface="Courier" pitchFamily="2" charset="0"/>
              </a:rPr>
              <a:t>        </a:t>
            </a:r>
            <a:r>
              <a:rPr lang="en-GB" dirty="0" err="1">
                <a:latin typeface="Courier" pitchFamily="2" charset="0"/>
              </a:rPr>
              <a:t>BottomNavigationBarItem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    icon: Icon(</a:t>
            </a:r>
            <a:r>
              <a:rPr lang="en-GB" dirty="0" err="1">
                <a:latin typeface="Courier" pitchFamily="2" charset="0"/>
              </a:rPr>
              <a:t>Icons.settings</a:t>
            </a:r>
            <a:r>
              <a:rPr lang="en-GB" dirty="0">
                <a:latin typeface="Courier" pitchFamily="2" charset="0"/>
              </a:rPr>
              <a:t>),</a:t>
            </a:r>
          </a:p>
          <a:p>
            <a:r>
              <a:rPr lang="en-GB" dirty="0">
                <a:latin typeface="Courier" pitchFamily="2" charset="0"/>
              </a:rPr>
              <a:t>          label: 'Settings',</a:t>
            </a:r>
          </a:p>
          <a:p>
            <a:r>
              <a:rPr lang="en-GB" dirty="0">
                <a:latin typeface="Courier" pitchFamily="2" charset="0"/>
              </a:rPr>
              <a:t>        )</a:t>
            </a:r>
          </a:p>
          <a:p>
            <a:r>
              <a:rPr lang="en-GB" dirty="0">
                <a:latin typeface="Courier" pitchFamily="2" charset="0"/>
              </a:rPr>
              <a:t>      ],</a:t>
            </a:r>
          </a:p>
          <a:p>
            <a:r>
              <a:rPr lang="en-GB" dirty="0">
                <a:latin typeface="Courier" pitchFamily="2" charset="0"/>
              </a:rPr>
              <a:t>  ),</a:t>
            </a:r>
          </a:p>
          <a:p>
            <a:r>
              <a:rPr lang="en-GB" dirty="0">
                <a:latin typeface="Courier" pitchFamily="2" charset="0"/>
              </a:rPr>
              <a:t>),</a:t>
            </a:r>
            <a:endParaRPr lang="en-GB" b="0" dirty="0">
              <a:effectLst/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D372C8-C8AB-A140-8976-368D1416A4DC}"/>
              </a:ext>
            </a:extLst>
          </p:cNvPr>
          <p:cNvSpPr/>
          <p:nvPr/>
        </p:nvSpPr>
        <p:spPr>
          <a:xfrm flipV="1">
            <a:off x="6406823" y="5955957"/>
            <a:ext cx="2508823" cy="39541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6956C-BDBF-3442-8372-FE58ACCF8DDE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lab_05-understanding_ui/scaffolding/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174C6-2088-A641-8D90-15C4B589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0308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Some fundamental Flutter Widgets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Layout in Flutter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App#1: 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layout_basics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App#2: scaffolding</a:t>
            </a:r>
          </a:p>
          <a:p>
            <a:r>
              <a:rPr lang="en-GB" b="1" dirty="0" err="1"/>
              <a:t>ListView</a:t>
            </a:r>
            <a:endParaRPr lang="en-GB" b="1" dirty="0"/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A3624-1009-064D-B9CD-B0417FBD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6549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ListView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047666" cy="5334907"/>
          </a:xfrm>
        </p:spPr>
        <p:txBody>
          <a:bodyPr>
            <a:normAutofit/>
          </a:bodyPr>
          <a:lstStyle/>
          <a:p>
            <a:r>
              <a:rPr lang="en-US" dirty="0"/>
              <a:t>Let’s replace the body with something cooler: </a:t>
            </a:r>
            <a:r>
              <a:rPr lang="en-US" dirty="0" err="1"/>
              <a:t>ListView</a:t>
            </a:r>
            <a:endParaRPr lang="en-US" dirty="0"/>
          </a:p>
          <a:p>
            <a:endParaRPr lang="en-US" dirty="0"/>
          </a:p>
          <a:p>
            <a:r>
              <a:rPr lang="en-GB" dirty="0" err="1"/>
              <a:t>ListView</a:t>
            </a:r>
            <a:r>
              <a:rPr lang="en-GB" dirty="0"/>
              <a:t> is the most commonly used scrolling widget. It displays its children one after another in the scroll direction. In the cross axis, the children are required to fill the </a:t>
            </a:r>
            <a:r>
              <a:rPr lang="en-GB" dirty="0" err="1"/>
              <a:t>ListView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Detailed info: </a:t>
            </a:r>
            <a:r>
              <a:rPr lang="en-GB" dirty="0">
                <a:hlinkClick r:id="rId3"/>
              </a:rPr>
              <a:t>https://api.flutter.dev/flutter/widgets/ListView-class.html</a:t>
            </a:r>
            <a:r>
              <a:rPr lang="en-GB" dirty="0"/>
              <a:t> </a:t>
            </a:r>
            <a:br>
              <a:rPr lang="en-GB" dirty="0"/>
            </a:br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45EDD-D38F-FC48-B946-783D9F6F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43</a:t>
            </a:fld>
            <a:endParaRPr lang="en-GB"/>
          </a:p>
        </p:txBody>
      </p:sp>
      <p:pic>
        <p:nvPicPr>
          <p:cNvPr id="7" name="Picture 6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9DAF0817-A321-1C77-343E-50422EDD6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122" y="1022169"/>
            <a:ext cx="2692497" cy="583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703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D7F8A629-2A07-8AA0-0B33-059DAFED8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111" y="2250946"/>
            <a:ext cx="4096987" cy="7164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ListView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CFBB15-EC1A-454F-A4BC-E64AD16759CE}"/>
              </a:ext>
            </a:extLst>
          </p:cNvPr>
          <p:cNvSpPr/>
          <p:nvPr/>
        </p:nvSpPr>
        <p:spPr>
          <a:xfrm>
            <a:off x="428172" y="1225689"/>
            <a:ext cx="74198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r>
              <a:rPr lang="en-GB" dirty="0">
                <a:latin typeface="Courier" pitchFamily="2" charset="0"/>
              </a:rPr>
              <a:t>home: Scaffold(</a:t>
            </a:r>
          </a:p>
          <a:p>
            <a:r>
              <a:rPr lang="en-GB" dirty="0">
                <a:latin typeface="Courier" pitchFamily="2" charset="0"/>
              </a:rPr>
              <a:t>  ...</a:t>
            </a:r>
          </a:p>
          <a:p>
            <a:r>
              <a:rPr lang="en-GB" dirty="0">
                <a:latin typeface="Courier" pitchFamily="2" charset="0"/>
              </a:rPr>
              <a:t>  body: </a:t>
            </a:r>
            <a:r>
              <a:rPr lang="en-GB" dirty="0" err="1">
                <a:latin typeface="Courier" pitchFamily="2" charset="0"/>
              </a:rPr>
              <a:t>ListView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children: [</a:t>
            </a:r>
          </a:p>
          <a:p>
            <a:r>
              <a:rPr lang="en-GB" dirty="0">
                <a:latin typeface="Courier" pitchFamily="2" charset="0"/>
              </a:rPr>
              <a:t>      </a:t>
            </a:r>
            <a:r>
              <a:rPr lang="en-GB" dirty="0" err="1">
                <a:latin typeface="Courier" pitchFamily="2" charset="0"/>
              </a:rPr>
              <a:t>ListTile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  leading: Icon(</a:t>
            </a:r>
            <a:r>
              <a:rPr lang="en-GB" dirty="0" err="1">
                <a:latin typeface="Courier" pitchFamily="2" charset="0"/>
              </a:rPr>
              <a:t>Icons.settings</a:t>
            </a:r>
            <a:r>
              <a:rPr lang="en-GB" dirty="0">
                <a:latin typeface="Courier" pitchFamily="2" charset="0"/>
              </a:rPr>
              <a:t>),</a:t>
            </a:r>
          </a:p>
          <a:p>
            <a:r>
              <a:rPr lang="en-GB" dirty="0">
                <a:latin typeface="Courier" pitchFamily="2" charset="0"/>
              </a:rPr>
              <a:t>        title: Text('</a:t>
            </a:r>
            <a:r>
              <a:rPr lang="en-GB" dirty="0" err="1">
                <a:latin typeface="Courier" pitchFamily="2" charset="0"/>
              </a:rPr>
              <a:t>ListTile</a:t>
            </a:r>
            <a:r>
              <a:rPr lang="en-GB" dirty="0">
                <a:latin typeface="Courier" pitchFamily="2" charset="0"/>
              </a:rPr>
              <a:t> 1 title’),</a:t>
            </a:r>
          </a:p>
          <a:p>
            <a:r>
              <a:rPr lang="en-GB" dirty="0">
                <a:latin typeface="Courier" pitchFamily="2" charset="0"/>
              </a:rPr>
              <a:t>        subtitle: Text('</a:t>
            </a:r>
            <a:r>
              <a:rPr lang="en-GB" dirty="0" err="1">
                <a:latin typeface="Courier" pitchFamily="2" charset="0"/>
              </a:rPr>
              <a:t>ListTile</a:t>
            </a:r>
            <a:r>
              <a:rPr lang="en-GB" dirty="0">
                <a:latin typeface="Courier" pitchFamily="2" charset="0"/>
              </a:rPr>
              <a:t> 1 subtitle’),</a:t>
            </a:r>
          </a:p>
          <a:p>
            <a:r>
              <a:rPr lang="en-GB" dirty="0">
                <a:latin typeface="Courier" pitchFamily="2" charset="0"/>
              </a:rPr>
              <a:t>        trailing: Icon(</a:t>
            </a:r>
            <a:r>
              <a:rPr lang="en-GB" dirty="0" err="1">
                <a:latin typeface="Courier" pitchFamily="2" charset="0"/>
              </a:rPr>
              <a:t>Icons.arrow_right</a:t>
            </a:r>
            <a:r>
              <a:rPr lang="en-GB" dirty="0">
                <a:latin typeface="Courier" pitchFamily="2" charset="0"/>
              </a:rPr>
              <a:t>),</a:t>
            </a:r>
          </a:p>
          <a:p>
            <a:r>
              <a:rPr lang="en-GB" dirty="0">
                <a:latin typeface="Courier" pitchFamily="2" charset="0"/>
              </a:rPr>
              <a:t>      ),</a:t>
            </a:r>
          </a:p>
          <a:p>
            <a:r>
              <a:rPr lang="en-GB" dirty="0">
                <a:latin typeface="Courier" pitchFamily="2" charset="0"/>
              </a:rPr>
              <a:t>      </a:t>
            </a:r>
            <a:r>
              <a:rPr lang="en-GB" dirty="0" err="1">
                <a:latin typeface="Courier" pitchFamily="2" charset="0"/>
              </a:rPr>
              <a:t>ListTile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  leading: Icon(</a:t>
            </a:r>
            <a:r>
              <a:rPr lang="en-GB" dirty="0" err="1">
                <a:latin typeface="Courier" pitchFamily="2" charset="0"/>
              </a:rPr>
              <a:t>Icons.settings</a:t>
            </a:r>
            <a:r>
              <a:rPr lang="en-GB" dirty="0">
                <a:latin typeface="Courier" pitchFamily="2" charset="0"/>
              </a:rPr>
              <a:t>),</a:t>
            </a:r>
          </a:p>
          <a:p>
            <a:r>
              <a:rPr lang="en-GB" dirty="0">
                <a:latin typeface="Courier" pitchFamily="2" charset="0"/>
              </a:rPr>
              <a:t>        title: Text('</a:t>
            </a:r>
            <a:r>
              <a:rPr lang="en-GB" dirty="0" err="1">
                <a:latin typeface="Courier" pitchFamily="2" charset="0"/>
              </a:rPr>
              <a:t>ListTile</a:t>
            </a:r>
            <a:r>
              <a:rPr lang="en-GB" dirty="0">
                <a:latin typeface="Courier" pitchFamily="2" charset="0"/>
              </a:rPr>
              <a:t> 2 title’),</a:t>
            </a:r>
          </a:p>
          <a:p>
            <a:r>
              <a:rPr lang="en-GB" dirty="0">
                <a:latin typeface="Courier" pitchFamily="2" charset="0"/>
              </a:rPr>
              <a:t>        subtitle: Text('</a:t>
            </a:r>
            <a:r>
              <a:rPr lang="en-GB" dirty="0" err="1">
                <a:latin typeface="Courier" pitchFamily="2" charset="0"/>
              </a:rPr>
              <a:t>ListTile</a:t>
            </a:r>
            <a:r>
              <a:rPr lang="en-GB" dirty="0">
                <a:latin typeface="Courier" pitchFamily="2" charset="0"/>
              </a:rPr>
              <a:t> 2 subtitle'),</a:t>
            </a:r>
          </a:p>
          <a:p>
            <a:r>
              <a:rPr lang="en-GB" dirty="0">
                <a:latin typeface="Courier" pitchFamily="2" charset="0"/>
              </a:rPr>
              <a:t>        trailing: Icon(</a:t>
            </a:r>
            <a:r>
              <a:rPr lang="en-GB" dirty="0" err="1">
                <a:latin typeface="Courier" pitchFamily="2" charset="0"/>
              </a:rPr>
              <a:t>Icons.arrow_right</a:t>
            </a:r>
            <a:r>
              <a:rPr lang="en-GB" dirty="0">
                <a:latin typeface="Courier" pitchFamily="2" charset="0"/>
              </a:rPr>
              <a:t>),</a:t>
            </a:r>
          </a:p>
          <a:p>
            <a:r>
              <a:rPr lang="en-GB" dirty="0">
                <a:latin typeface="Courier" pitchFamily="2" charset="0"/>
              </a:rPr>
              <a:t>      ),</a:t>
            </a:r>
          </a:p>
          <a:p>
            <a:r>
              <a:rPr lang="en-GB" dirty="0">
                <a:latin typeface="Courier" pitchFamily="2" charset="0"/>
              </a:rPr>
              <a:t>     ],</a:t>
            </a:r>
          </a:p>
          <a:p>
            <a:r>
              <a:rPr lang="en-GB" dirty="0">
                <a:latin typeface="Courier" pitchFamily="2" charset="0"/>
              </a:rPr>
              <a:t>   ),</a:t>
            </a:r>
          </a:p>
          <a:p>
            <a:r>
              <a:rPr lang="en-GB" dirty="0">
                <a:latin typeface="Courier" pitchFamily="2" charset="0"/>
              </a:rPr>
              <a:t>... </a:t>
            </a:r>
            <a:endParaRPr lang="en-GB" b="0" dirty="0">
              <a:effectLst/>
              <a:latin typeface="Courier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7D5CD5-1CA6-4E4A-9D54-800950435754}"/>
              </a:ext>
            </a:extLst>
          </p:cNvPr>
          <p:cNvSpPr/>
          <p:nvPr/>
        </p:nvSpPr>
        <p:spPr>
          <a:xfrm flipV="1">
            <a:off x="8013201" y="2347783"/>
            <a:ext cx="2508823" cy="22912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89CAD0-03ED-CB46-AAF7-2FE37851FCC3}"/>
              </a:ext>
            </a:extLst>
          </p:cNvPr>
          <p:cNvSpPr/>
          <p:nvPr/>
        </p:nvSpPr>
        <p:spPr>
          <a:xfrm flipV="1">
            <a:off x="8013200" y="2601623"/>
            <a:ext cx="2508823" cy="22912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A5B3A5-D44C-954B-A4C7-53DE6442FBE4}"/>
              </a:ext>
            </a:extLst>
          </p:cNvPr>
          <p:cNvSpPr/>
          <p:nvPr/>
        </p:nvSpPr>
        <p:spPr>
          <a:xfrm flipV="1">
            <a:off x="11291652" y="2396197"/>
            <a:ext cx="472176" cy="38604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0B9F17-3CBC-F540-A449-79EE54B777C9}"/>
              </a:ext>
            </a:extLst>
          </p:cNvPr>
          <p:cNvSpPr/>
          <p:nvPr/>
        </p:nvSpPr>
        <p:spPr>
          <a:xfrm flipV="1">
            <a:off x="7488976" y="2330144"/>
            <a:ext cx="472176" cy="38604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63D333-4A7B-BC41-95CB-E6FA123F2551}"/>
              </a:ext>
            </a:extLst>
          </p:cNvPr>
          <p:cNvCxnSpPr>
            <a:cxnSpLocks/>
          </p:cNvCxnSpPr>
          <p:nvPr/>
        </p:nvCxnSpPr>
        <p:spPr>
          <a:xfrm flipV="1">
            <a:off x="5743371" y="2457510"/>
            <a:ext cx="1875795" cy="60772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A40856-7860-0344-8E5B-8D5B06C71608}"/>
              </a:ext>
            </a:extLst>
          </p:cNvPr>
          <p:cNvCxnSpPr>
            <a:cxnSpLocks/>
          </p:cNvCxnSpPr>
          <p:nvPr/>
        </p:nvCxnSpPr>
        <p:spPr>
          <a:xfrm flipV="1">
            <a:off x="5995788" y="2494617"/>
            <a:ext cx="2068898" cy="80461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AEF747-8C8A-6247-B4C7-9354AC5A7B70}"/>
              </a:ext>
            </a:extLst>
          </p:cNvPr>
          <p:cNvCxnSpPr>
            <a:cxnSpLocks/>
          </p:cNvCxnSpPr>
          <p:nvPr/>
        </p:nvCxnSpPr>
        <p:spPr>
          <a:xfrm flipV="1">
            <a:off x="6681268" y="2723743"/>
            <a:ext cx="1474191" cy="81867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DEC716-4891-894F-AAEC-04FB32DC4B96}"/>
              </a:ext>
            </a:extLst>
          </p:cNvPr>
          <p:cNvCxnSpPr>
            <a:cxnSpLocks/>
          </p:cNvCxnSpPr>
          <p:nvPr/>
        </p:nvCxnSpPr>
        <p:spPr>
          <a:xfrm flipV="1">
            <a:off x="6264876" y="2830749"/>
            <a:ext cx="5189838" cy="107543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2E60106-01F4-E145-8D06-260185145602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lab_05-understanding_ui/scaffolding/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E12F4-95F1-AB49-9CCE-928C441A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8452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Some fundamental Flutter Widgets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Layout in Flutter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App#1: 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layout_basics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App#2: scaffolding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ListView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b="1" dirty="0"/>
              <a:t>Exercise</a:t>
            </a: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B3762-67E3-2447-9BA6-EF0A1D74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6188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787277" cy="5334907"/>
          </a:xfrm>
        </p:spPr>
        <p:txBody>
          <a:bodyPr>
            <a:normAutofit/>
          </a:bodyPr>
          <a:lstStyle/>
          <a:p>
            <a:r>
              <a:rPr lang="en-GB" dirty="0"/>
              <a:t>Exercise 05.01 (easy)</a:t>
            </a:r>
          </a:p>
          <a:p>
            <a:endParaRPr lang="en-GB" dirty="0"/>
          </a:p>
          <a:p>
            <a:pPr lvl="1"/>
            <a:r>
              <a:rPr lang="en-US" dirty="0"/>
              <a:t>Create a new project ‘</a:t>
            </a:r>
            <a:r>
              <a:rPr lang="en-US" dirty="0" err="1"/>
              <a:t>reproduce_layout</a:t>
            </a:r>
            <a:r>
              <a:rPr lang="en-US" dirty="0"/>
              <a:t>’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Reproduce, as close as possible, the layout on the right.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Hint: I used the following widgets: </a:t>
            </a:r>
            <a:r>
              <a:rPr lang="en-US" dirty="0" err="1"/>
              <a:t>AppBar</a:t>
            </a:r>
            <a:r>
              <a:rPr lang="en-US" dirty="0"/>
              <a:t>, Text, Container, Icon, </a:t>
            </a:r>
            <a:r>
              <a:rPr lang="en-US" dirty="0" err="1"/>
              <a:t>SizedBox</a:t>
            </a:r>
            <a:r>
              <a:rPr lang="en-US" dirty="0"/>
              <a:t>, Column, Row, Colors, and some others…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1AA86-E502-C847-8FDA-5F3696AE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46</a:t>
            </a:fld>
            <a:endParaRPr lang="en-GB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B64064-18EE-D6EB-976B-75E0FDCB0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405" y="445366"/>
            <a:ext cx="2895630" cy="627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10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787277" cy="5334907"/>
          </a:xfrm>
        </p:spPr>
        <p:txBody>
          <a:bodyPr>
            <a:normAutofit/>
          </a:bodyPr>
          <a:lstStyle/>
          <a:p>
            <a:r>
              <a:rPr lang="en-GB" dirty="0"/>
              <a:t>Exercise 05.02 (easy)</a:t>
            </a:r>
          </a:p>
          <a:p>
            <a:endParaRPr lang="en-GB" dirty="0"/>
          </a:p>
          <a:p>
            <a:pPr lvl="1"/>
            <a:r>
              <a:rPr lang="en-GB" dirty="0"/>
              <a:t>Create a new project ‘</a:t>
            </a:r>
            <a:r>
              <a:rPr lang="en-GB" dirty="0" err="1"/>
              <a:t>exercise_listview</a:t>
            </a:r>
            <a:r>
              <a:rPr lang="en-GB" dirty="0"/>
              <a:t>’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Copy the code of </a:t>
            </a:r>
            <a:r>
              <a:rPr lang="en-GB" dirty="0" err="1"/>
              <a:t>main.dart</a:t>
            </a:r>
            <a:r>
              <a:rPr lang="en-GB" dirty="0"/>
              <a:t> of ‘scaffolding’ into the </a:t>
            </a:r>
            <a:r>
              <a:rPr lang="en-GB" dirty="0" err="1"/>
              <a:t>main.dart</a:t>
            </a:r>
            <a:r>
              <a:rPr lang="en-GB" dirty="0"/>
              <a:t> of ‘</a:t>
            </a:r>
            <a:r>
              <a:rPr lang="en-GB" dirty="0" err="1"/>
              <a:t>exercise_view</a:t>
            </a:r>
            <a:r>
              <a:rPr lang="en-GB" dirty="0"/>
              <a:t>’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Modify the </a:t>
            </a:r>
            <a:r>
              <a:rPr lang="en-GB" dirty="0" err="1"/>
              <a:t>ListView</a:t>
            </a:r>
            <a:r>
              <a:rPr lang="en-GB" dirty="0"/>
              <a:t> so that the app looks like the app on the right </a:t>
            </a:r>
            <a:r>
              <a:rPr lang="en-IT" dirty="0"/>
              <a:t>(hint: I used Icons.info)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BB973-5833-B045-A0E7-EB9FA50D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47</a:t>
            </a:fld>
            <a:endParaRPr lang="en-GB"/>
          </a:p>
        </p:txBody>
      </p: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17CE5C8A-62CD-C9F4-98B0-DA495AE47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607147"/>
            <a:ext cx="2652530" cy="574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570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787277" cy="5334907"/>
          </a:xfrm>
        </p:spPr>
        <p:txBody>
          <a:bodyPr>
            <a:normAutofit/>
          </a:bodyPr>
          <a:lstStyle/>
          <a:p>
            <a:r>
              <a:rPr lang="en-GB" dirty="0"/>
              <a:t>Exercise 05.03 (easy)</a:t>
            </a:r>
          </a:p>
          <a:p>
            <a:endParaRPr lang="en-GB" dirty="0"/>
          </a:p>
          <a:p>
            <a:pPr lvl="1"/>
            <a:r>
              <a:rPr lang="en-US" dirty="0"/>
              <a:t>Install the </a:t>
            </a:r>
            <a:r>
              <a:rPr lang="en-US" dirty="0" err="1"/>
              <a:t>english_words</a:t>
            </a:r>
            <a:r>
              <a:rPr lang="en-US" dirty="0"/>
              <a:t> package into the ‘</a:t>
            </a:r>
            <a:r>
              <a:rPr lang="en-US" dirty="0" err="1"/>
              <a:t>exercise_listview</a:t>
            </a:r>
            <a:r>
              <a:rPr lang="en-US" dirty="0"/>
              <a:t>’ app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Starting from the code of exercise 05.02, modify each </a:t>
            </a:r>
            <a:r>
              <a:rPr lang="en-US" dirty="0" err="1"/>
              <a:t>ListTile</a:t>
            </a:r>
            <a:r>
              <a:rPr lang="en-US" dirty="0"/>
              <a:t> in order to have as a title a random word in uppercase generated using the </a:t>
            </a:r>
            <a:r>
              <a:rPr lang="en-US" dirty="0" err="1"/>
              <a:t>english_words</a:t>
            </a:r>
            <a:r>
              <a:rPr lang="en-US" dirty="0"/>
              <a:t> package just installed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E98F8-E068-B648-9420-A8341281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48</a:t>
            </a:fld>
            <a:endParaRPr lang="en-GB"/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BA827384-EC48-9507-B9C7-84A8CB335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878" y="592047"/>
            <a:ext cx="2599082" cy="56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18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787277" cy="5334907"/>
          </a:xfrm>
        </p:spPr>
        <p:txBody>
          <a:bodyPr>
            <a:normAutofit/>
          </a:bodyPr>
          <a:lstStyle/>
          <a:p>
            <a:r>
              <a:rPr lang="en-GB" dirty="0"/>
              <a:t>Exercise 05.04 (medium)</a:t>
            </a:r>
          </a:p>
          <a:p>
            <a:endParaRPr lang="en-GB" dirty="0"/>
          </a:p>
          <a:p>
            <a:pPr lvl="1"/>
            <a:r>
              <a:rPr lang="en-US" dirty="0"/>
              <a:t>Starting from the code of exercise 05.03, refactor </a:t>
            </a:r>
            <a:r>
              <a:rPr lang="en-US" dirty="0" err="1"/>
              <a:t>MyApp</a:t>
            </a:r>
            <a:r>
              <a:rPr lang="en-US" dirty="0"/>
              <a:t> so that it becomes a </a:t>
            </a:r>
            <a:r>
              <a:rPr lang="en-US" dirty="0" err="1"/>
              <a:t>StatefulWidget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Add to the state of </a:t>
            </a:r>
            <a:r>
              <a:rPr lang="en-US" dirty="0" err="1"/>
              <a:t>MyApp</a:t>
            </a:r>
            <a:r>
              <a:rPr lang="en-US" dirty="0"/>
              <a:t> the current list of </a:t>
            </a:r>
            <a:r>
              <a:rPr lang="en-US" dirty="0" err="1"/>
              <a:t>ListTiles</a:t>
            </a:r>
            <a:r>
              <a:rPr lang="en-US" dirty="0"/>
              <a:t> to be displayed in the </a:t>
            </a:r>
            <a:r>
              <a:rPr lang="en-US" dirty="0" err="1"/>
              <a:t>ListView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Replace the </a:t>
            </a:r>
            <a:r>
              <a:rPr lang="en-US" dirty="0" err="1"/>
              <a:t>harcoded</a:t>
            </a:r>
            <a:r>
              <a:rPr lang="en-US" dirty="0"/>
              <a:t> list of </a:t>
            </a:r>
            <a:r>
              <a:rPr lang="en-US" dirty="0" err="1"/>
              <a:t>ListTiles</a:t>
            </a:r>
            <a:r>
              <a:rPr lang="en-US" dirty="0"/>
              <a:t> with the “state” list just implemented 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Note that when the app is reloaded or restarted, the </a:t>
            </a:r>
            <a:r>
              <a:rPr lang="en-US" dirty="0" err="1"/>
              <a:t>ListView</a:t>
            </a:r>
            <a:r>
              <a:rPr lang="en-US" dirty="0"/>
              <a:t> will look empty.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1E034-90B7-F04C-B06B-B432CA91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49</a:t>
            </a:fld>
            <a:endParaRPr lang="en-GB"/>
          </a:p>
        </p:txBody>
      </p:sp>
      <p:pic>
        <p:nvPicPr>
          <p:cNvPr id="5" name="Simulator Screen Recording - iPhone 15 Pro Max - 2024-02-06 at 13.34.59">
            <a:hlinkClick r:id="" action="ppaction://media"/>
            <a:extLst>
              <a:ext uri="{FF2B5EF4-FFF2-40B4-BE49-F238E27FC236}">
                <a16:creationId xmlns:a16="http://schemas.microsoft.com/office/drawing/2014/main" id="{CBDEA95F-1029-2170-2230-273BDACAB0A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285018" y="341870"/>
            <a:ext cx="2858959" cy="619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4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5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59BA4FA-0676-AA44-961C-9C771F48C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412" y="1097646"/>
            <a:ext cx="2340486" cy="26213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Widget for UI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68333" y="4243333"/>
            <a:ext cx="2276075" cy="2092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Of course, there are many others…</a:t>
            </a:r>
          </a:p>
        </p:txBody>
      </p:sp>
      <p:pic>
        <p:nvPicPr>
          <p:cNvPr id="14" name="Picture 13" descr="Graphical user interface, chart, waterfall chart&#10;&#10;Description automatically generated">
            <a:extLst>
              <a:ext uri="{FF2B5EF4-FFF2-40B4-BE49-F238E27FC236}">
                <a16:creationId xmlns:a16="http://schemas.microsoft.com/office/drawing/2014/main" id="{3DE110EF-1610-3D4B-AD92-49D38312D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14" y="1112046"/>
            <a:ext cx="1925331" cy="2604860"/>
          </a:xfrm>
          <a:prstGeom prst="rect">
            <a:avLst/>
          </a:prstGeom>
        </p:spPr>
      </p:pic>
      <p:pic>
        <p:nvPicPr>
          <p:cNvPr id="9" name="Picture 8" descr="Graphical user interface, chart, box and whisker chart&#10;&#10;Description automatically generated">
            <a:extLst>
              <a:ext uri="{FF2B5EF4-FFF2-40B4-BE49-F238E27FC236}">
                <a16:creationId xmlns:a16="http://schemas.microsoft.com/office/drawing/2014/main" id="{206E2FEF-30A9-5448-B8B7-F85CBA871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058" y="1112046"/>
            <a:ext cx="2037999" cy="2604860"/>
          </a:xfrm>
          <a:prstGeom prst="rect">
            <a:avLst/>
          </a:prstGeom>
        </p:spPr>
      </p:pic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28400C4-DD31-C74F-802D-BDF26A603F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411" y="1112046"/>
            <a:ext cx="2340486" cy="2604860"/>
          </a:xfrm>
          <a:prstGeom prst="rect">
            <a:avLst/>
          </a:prstGeom>
        </p:spPr>
      </p:pic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156F381-5E61-864B-BB4C-4D432D3FF4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252" y="1112046"/>
            <a:ext cx="2206896" cy="2604860"/>
          </a:xfrm>
          <a:prstGeom prst="rect">
            <a:avLst/>
          </a:prstGeom>
        </p:spPr>
      </p:pic>
      <p:pic>
        <p:nvPicPr>
          <p:cNvPr id="24" name="Picture 2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7E11096-0B3B-CD43-AC6F-15B966C73F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60" y="3735365"/>
            <a:ext cx="2206895" cy="2809435"/>
          </a:xfrm>
          <a:prstGeom prst="rect">
            <a:avLst/>
          </a:prstGeom>
        </p:spPr>
      </p:pic>
      <p:pic>
        <p:nvPicPr>
          <p:cNvPr id="26" name="Picture 25" descr="A picture containing qr code&#10;&#10;Description automatically generated">
            <a:extLst>
              <a:ext uri="{FF2B5EF4-FFF2-40B4-BE49-F238E27FC236}">
                <a16:creationId xmlns:a16="http://schemas.microsoft.com/office/drawing/2014/main" id="{80D4D1B9-794E-2042-9701-90E2733421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935" y="3738651"/>
            <a:ext cx="2206895" cy="2837436"/>
          </a:xfrm>
          <a:prstGeom prst="rect">
            <a:avLst/>
          </a:prstGeom>
        </p:spPr>
      </p:pic>
      <p:pic>
        <p:nvPicPr>
          <p:cNvPr id="28" name="Picture 27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2E954F3B-6451-6B42-8D73-74E085AABD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682" y="3794467"/>
            <a:ext cx="1986234" cy="2699933"/>
          </a:xfrm>
          <a:prstGeom prst="rect">
            <a:avLst/>
          </a:prstGeom>
        </p:spPr>
      </p:pic>
      <p:pic>
        <p:nvPicPr>
          <p:cNvPr id="30" name="Picture 2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768C557-8E57-2544-BFE8-6EEBABDA3F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252" y="3754620"/>
            <a:ext cx="2206896" cy="280549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54F5E3-D542-904C-90B6-58369ADD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2483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787277" cy="5334907"/>
          </a:xfrm>
        </p:spPr>
        <p:txBody>
          <a:bodyPr>
            <a:normAutofit/>
          </a:bodyPr>
          <a:lstStyle/>
          <a:p>
            <a:r>
              <a:rPr lang="en-GB" dirty="0"/>
              <a:t>Exercise 05.05 (medium-hard)</a:t>
            </a:r>
          </a:p>
          <a:p>
            <a:endParaRPr lang="en-GB" dirty="0"/>
          </a:p>
          <a:p>
            <a:pPr lvl="1"/>
            <a:r>
              <a:rPr lang="en-US" dirty="0"/>
              <a:t>Modify the code of exercise 05.04 so that when the user pushes the </a:t>
            </a:r>
            <a:r>
              <a:rPr lang="en-US" dirty="0" err="1"/>
              <a:t>FloatingActionButton</a:t>
            </a:r>
            <a:r>
              <a:rPr lang="en-US" dirty="0"/>
              <a:t> on the bottom right, a new </a:t>
            </a:r>
            <a:r>
              <a:rPr lang="en-US" dirty="0" err="1"/>
              <a:t>ListTile</a:t>
            </a:r>
            <a:r>
              <a:rPr lang="en-US" dirty="0"/>
              <a:t> is added to the </a:t>
            </a:r>
            <a:r>
              <a:rPr lang="en-US" dirty="0" err="1"/>
              <a:t>ListView</a:t>
            </a:r>
            <a:r>
              <a:rPr lang="en-US" dirty="0"/>
              <a:t> and displayed to the user.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Hint: </a:t>
            </a:r>
            <a:r>
              <a:rPr lang="en-US" dirty="0" err="1"/>
              <a:t>ListView</a:t>
            </a:r>
            <a:r>
              <a:rPr lang="en-US" dirty="0"/>
              <a:t> has not just 1 but 4 </a:t>
            </a:r>
            <a:r>
              <a:rPr lang="en-US" dirty="0" err="1"/>
              <a:t>constructurs</a:t>
            </a:r>
            <a:r>
              <a:rPr lang="en-US" dirty="0"/>
              <a:t>! </a:t>
            </a:r>
            <a:r>
              <a:rPr lang="en-US" dirty="0" err="1"/>
              <a:t>ListView.builder</a:t>
            </a:r>
            <a:r>
              <a:rPr lang="en-US" dirty="0"/>
              <a:t> could be of help. Look at the docs.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FB6C-D5FB-A245-89DB-26FEB892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50</a:t>
            </a:fld>
            <a:endParaRPr lang="en-GB"/>
          </a:p>
        </p:txBody>
      </p: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757064D4-CD2F-089B-99EC-1A3918CB1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859" y="1280203"/>
            <a:ext cx="2536093" cy="549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263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Some fundamental Flutter Widgets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Layout in Flutter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App#1: 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layout_basics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App#2: scaffolding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ListView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 </a:t>
            </a:r>
          </a:p>
          <a:p>
            <a:r>
              <a:rPr lang="en-GB" b="1" dirty="0"/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1A3FE-96C6-D841-931E-AFBBA90D2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5821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Get familiar with UI constraints</a:t>
            </a:r>
          </a:p>
          <a:p>
            <a:endParaRPr lang="en-GB" dirty="0"/>
          </a:p>
          <a:p>
            <a:r>
              <a:rPr lang="en-GB" dirty="0"/>
              <a:t>Get fluent in writing simple UIs</a:t>
            </a:r>
          </a:p>
          <a:p>
            <a:pPr marL="0" indent="0">
              <a:buNone/>
            </a:pPr>
            <a:br>
              <a:rPr lang="en-GB" dirty="0"/>
            </a:b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6071D-B21F-F249-B0F5-02EF48A6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3784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Some fundamental Flutter Widgets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Layout in Flutter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App#1: 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layout_basics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App#2: scaffolding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ListView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b="1" dirty="0"/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635AC-87DF-DF40-8E9F-E293A1F6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5016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Code repository of today’s lesson and exercises solution</a:t>
            </a:r>
          </a:p>
          <a:p>
            <a:pPr lvl="1"/>
            <a:r>
              <a:rPr lang="en-GB" dirty="0">
                <a:hlinkClick r:id="rId2"/>
              </a:rPr>
              <a:t>https://github.com/gcappon/bwthw/tree/master/lab_05-understanding_ui</a:t>
            </a:r>
            <a:r>
              <a:rPr lang="en-GB" dirty="0"/>
              <a:t>  </a:t>
            </a:r>
          </a:p>
          <a:p>
            <a:endParaRPr lang="en-US" dirty="0"/>
          </a:p>
          <a:p>
            <a:r>
              <a:rPr lang="en-IT"/>
              <a:t>Material </a:t>
            </a:r>
            <a:r>
              <a:rPr lang="en-IT" dirty="0"/>
              <a:t>Widgets for UI </a:t>
            </a:r>
          </a:p>
          <a:p>
            <a:pPr lvl="1"/>
            <a:r>
              <a:rPr lang="en-GB" dirty="0">
                <a:hlinkClick r:id="rId3"/>
              </a:rPr>
              <a:t>https://docs.flutter.dev/development/ui/widgets/material</a:t>
            </a:r>
            <a:endParaRPr lang="en-GB" dirty="0"/>
          </a:p>
          <a:p>
            <a:pPr lvl="1"/>
            <a:endParaRPr lang="en-IT" dirty="0"/>
          </a:p>
          <a:p>
            <a:r>
              <a:rPr lang="en-IT" dirty="0"/>
              <a:t>(Some) Widget for UI Catalog </a:t>
            </a:r>
          </a:p>
          <a:p>
            <a:pPr lvl="1"/>
            <a:r>
              <a:rPr lang="en-GB" dirty="0">
                <a:hlinkClick r:id="rId4"/>
              </a:rPr>
              <a:t>https://docs.flutter.dev/development/ui/widgets</a:t>
            </a:r>
            <a:endParaRPr lang="en-GB" dirty="0"/>
          </a:p>
          <a:p>
            <a:pPr lvl="1"/>
            <a:endParaRPr lang="en-IT" dirty="0"/>
          </a:p>
          <a:p>
            <a:r>
              <a:rPr lang="en-IT" dirty="0"/>
              <a:t>F</a:t>
            </a:r>
            <a:r>
              <a:rPr lang="en-GB" dirty="0"/>
              <a:t>l</a:t>
            </a:r>
            <a:r>
              <a:rPr lang="en-IT" dirty="0"/>
              <a:t>utter Widget list</a:t>
            </a:r>
          </a:p>
          <a:p>
            <a:pPr lvl="1"/>
            <a:r>
              <a:rPr lang="en-GB" dirty="0">
                <a:hlinkClick r:id="rId5"/>
              </a:rPr>
              <a:t>https://docs.flutter.dev/reference/widgets</a:t>
            </a:r>
            <a:endParaRPr lang="en-GB" dirty="0"/>
          </a:p>
          <a:p>
            <a:pPr lvl="1"/>
            <a:endParaRPr lang="en-IT" dirty="0"/>
          </a:p>
          <a:p>
            <a:r>
              <a:rPr lang="en-IT" dirty="0"/>
              <a:t>Understanding constraints</a:t>
            </a:r>
          </a:p>
          <a:p>
            <a:pPr lvl="1"/>
            <a:r>
              <a:rPr lang="en-GB" dirty="0">
                <a:hlinkClick r:id="rId6"/>
              </a:rPr>
              <a:t>https://docs.flutter.dev/development/ui/layout/constraints</a:t>
            </a:r>
            <a:endParaRPr lang="en-IT" dirty="0"/>
          </a:p>
          <a:p>
            <a:endParaRPr lang="en-IT" dirty="0"/>
          </a:p>
          <a:p>
            <a:r>
              <a:rPr lang="en-IT" dirty="0"/>
              <a:t>Layouts in Flutter</a:t>
            </a:r>
          </a:p>
          <a:p>
            <a:pPr lvl="1"/>
            <a:r>
              <a:rPr lang="en-GB" dirty="0">
                <a:hlinkClick r:id="rId7"/>
              </a:rPr>
              <a:t>https://docs.flutter.dev/development/ui/layout</a:t>
            </a:r>
            <a:r>
              <a:rPr lang="en-GB" dirty="0"/>
              <a:t> </a:t>
            </a: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98909-7415-7B42-B6AC-1CD2CE51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7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Widget for UI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23986" y="5222533"/>
            <a:ext cx="5404814" cy="2092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Of course, there are many others…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F4FC43A-A769-5E43-B2D1-9F9BFCD8D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828" y="1217252"/>
            <a:ext cx="1873809" cy="2584348"/>
          </a:xfrm>
          <a:prstGeom prst="rect">
            <a:avLst/>
          </a:prstGeom>
        </p:spPr>
      </p:pic>
      <p:pic>
        <p:nvPicPr>
          <p:cNvPr id="7" name="Picture 6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2A45928F-C057-FE42-B31F-00FE2387B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138" y="3867099"/>
            <a:ext cx="2042482" cy="2768101"/>
          </a:xfrm>
          <a:prstGeom prst="rect">
            <a:avLst/>
          </a:prstGeom>
        </p:spPr>
      </p:pic>
      <p:pic>
        <p:nvPicPr>
          <p:cNvPr id="10" name="Picture 9" descr="Scatter chart&#10;&#10;Description automatically generated with medium confidence">
            <a:extLst>
              <a:ext uri="{FF2B5EF4-FFF2-40B4-BE49-F238E27FC236}">
                <a16:creationId xmlns:a16="http://schemas.microsoft.com/office/drawing/2014/main" id="{7E9BDA5B-E5B5-EB45-ADFE-48F29EFDD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273" y="1217252"/>
            <a:ext cx="2027203" cy="2584348"/>
          </a:xfrm>
          <a:prstGeom prst="rect">
            <a:avLst/>
          </a:prstGeom>
        </p:spPr>
      </p:pic>
      <p:pic>
        <p:nvPicPr>
          <p:cNvPr id="12" name="Picture 11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73244BF8-0823-E64D-90DC-D789111B34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112" y="1217252"/>
            <a:ext cx="1816839" cy="2584348"/>
          </a:xfrm>
          <a:prstGeom prst="rect">
            <a:avLst/>
          </a:prstGeom>
        </p:spPr>
      </p:pic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64BCD03-7444-814A-AE1C-703B44A0B9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89" y="1217252"/>
            <a:ext cx="1930324" cy="2584348"/>
          </a:xfrm>
          <a:prstGeom prst="rect">
            <a:avLst/>
          </a:prstGeom>
        </p:spPr>
      </p:pic>
      <p:pic>
        <p:nvPicPr>
          <p:cNvPr id="19" name="Picture 18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30030F13-A51C-AD4C-86F4-27EC9836A1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587" y="1217252"/>
            <a:ext cx="2058032" cy="258434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428AF5-6EE4-4E47-A790-758FD15E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82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Widget for UI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23986" y="5222533"/>
            <a:ext cx="5404814" cy="2092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Of course, there are many others…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AE7BC3-7E11-8B46-A439-A375EFC47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477" y="1377391"/>
            <a:ext cx="2630928" cy="3122609"/>
          </a:xfrm>
          <a:prstGeom prst="rect">
            <a:avLst/>
          </a:prstGeo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6D5FEA4-73A0-7B4D-A429-D2A5D5E97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020" y="1376900"/>
            <a:ext cx="2285195" cy="3123100"/>
          </a:xfrm>
          <a:prstGeom prst="rect">
            <a:avLst/>
          </a:prstGeom>
        </p:spPr>
      </p:pic>
      <p:pic>
        <p:nvPicPr>
          <p:cNvPr id="13" name="Picture 1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6670628-0FD8-4240-9D00-63CC4B94C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64" y="1416450"/>
            <a:ext cx="2256256" cy="3083550"/>
          </a:xfrm>
          <a:prstGeom prst="rect">
            <a:avLst/>
          </a:prstGeom>
        </p:spPr>
      </p:pic>
      <p:pic>
        <p:nvPicPr>
          <p:cNvPr id="15" name="Picture 1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276DBD4E-053A-B74F-9914-A8824D5669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732" y="1376900"/>
            <a:ext cx="2298482" cy="3122609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09CD26E-F59C-D948-8D0D-0E2F73DEBDEF}"/>
              </a:ext>
            </a:extLst>
          </p:cNvPr>
          <p:cNvSpPr txBox="1">
            <a:spLocks/>
          </p:cNvSpPr>
          <p:nvPr/>
        </p:nvSpPr>
        <p:spPr>
          <a:xfrm>
            <a:off x="7476509" y="5222533"/>
            <a:ext cx="2630928" cy="7306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Extensively discussed in the next lesson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BE2700-9C9A-2C41-8773-4B1E1F69FB02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8791973" y="4499509"/>
            <a:ext cx="0" cy="72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7EC99-F320-AB4D-8A5E-E5710788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951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your UI - Material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23986" y="5222533"/>
            <a:ext cx="11136014" cy="13222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Many approaches can be followed</a:t>
            </a:r>
          </a:p>
          <a:p>
            <a:r>
              <a:rPr lang="en-IT" b="1" dirty="0"/>
              <a:t>Material</a:t>
            </a:r>
            <a:r>
              <a:rPr lang="en-IT" dirty="0"/>
              <a:t> is an adaptable system of guidelines, components, and tools to support </a:t>
            </a:r>
            <a:r>
              <a:rPr lang="en-IT" b="1" dirty="0"/>
              <a:t>best practices of UI design</a:t>
            </a:r>
          </a:p>
          <a:p>
            <a:r>
              <a:rPr lang="en-IT" dirty="0"/>
              <a:t>Flutter includes many widgets from Material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EC830AC-EB12-F240-BFB0-8D58C547D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0" y="1216938"/>
            <a:ext cx="10346400" cy="368108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46CF2-ABB9-B148-AFCF-712C25FE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466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UI Widget – App Structure and Navigation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305771" y="5736123"/>
            <a:ext cx="10969429" cy="650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Of course, there are many others…</a:t>
            </a:r>
          </a:p>
        </p:txBody>
      </p:sp>
      <p:pic>
        <p:nvPicPr>
          <p:cNvPr id="14" name="Picture 13" descr="Graphical user interface, chart, waterfall chart&#10;&#10;Description automatically generated">
            <a:extLst>
              <a:ext uri="{FF2B5EF4-FFF2-40B4-BE49-F238E27FC236}">
                <a16:creationId xmlns:a16="http://schemas.microsoft.com/office/drawing/2014/main" id="{3DE110EF-1610-3D4B-AD92-49D38312D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615" y="2231922"/>
            <a:ext cx="2082244" cy="2817154"/>
          </a:xfrm>
          <a:prstGeom prst="rect">
            <a:avLst/>
          </a:prstGeom>
        </p:spPr>
      </p:pic>
      <p:pic>
        <p:nvPicPr>
          <p:cNvPr id="16" name="Picture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8C04DEE-B9DD-FF49-B526-F380C6656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078" y="2231922"/>
            <a:ext cx="2000308" cy="2817154"/>
          </a:xfrm>
          <a:prstGeom prst="rect">
            <a:avLst/>
          </a:prstGeom>
        </p:spPr>
      </p:pic>
      <p:pic>
        <p:nvPicPr>
          <p:cNvPr id="18" name="Picture 1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B2747B8-0C12-3A41-8FE8-076B1F729A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960" y="2231921"/>
            <a:ext cx="1979798" cy="2817154"/>
          </a:xfrm>
          <a:prstGeom prst="rect">
            <a:avLst/>
          </a:prstGeom>
        </p:spPr>
      </p:pic>
      <p:pic>
        <p:nvPicPr>
          <p:cNvPr id="20" name="Picture 19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82BF137-C6B7-F648-B482-898AB6B298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807" y="2231922"/>
            <a:ext cx="1945801" cy="2817154"/>
          </a:xfrm>
          <a:prstGeom prst="rect">
            <a:avLst/>
          </a:prstGeom>
        </p:spPr>
      </p:pic>
      <p:pic>
        <p:nvPicPr>
          <p:cNvPr id="22" name="Picture 2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601A690-3F0A-7645-853D-443859380D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58" y="2231924"/>
            <a:ext cx="2152664" cy="281715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401A35-DB09-DA4F-B291-46959D09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11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10224</TotalTime>
  <Words>3408</Words>
  <Application>Microsoft Macintosh PowerPoint</Application>
  <PresentationFormat>Widescreen</PresentationFormat>
  <Paragraphs>530</Paragraphs>
  <Slides>54</Slides>
  <Notes>37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Calibri</vt:lpstr>
      <vt:lpstr>Courier</vt:lpstr>
      <vt:lpstr>Courier New</vt:lpstr>
      <vt:lpstr>Palatino</vt:lpstr>
      <vt:lpstr>Palatino Linotype</vt:lpstr>
      <vt:lpstr>Times New Roman</vt:lpstr>
      <vt:lpstr>Wingdings</vt:lpstr>
      <vt:lpstr>Tema di Office</vt:lpstr>
      <vt:lpstr>Giacomo Cappon</vt:lpstr>
      <vt:lpstr>Outline</vt:lpstr>
      <vt:lpstr>Recap: Widget tree</vt:lpstr>
      <vt:lpstr>Outline</vt:lpstr>
      <vt:lpstr>Fundamental Widget for UI</vt:lpstr>
      <vt:lpstr>Fundamental Widget for UI</vt:lpstr>
      <vt:lpstr>Fundamental Widget for UI</vt:lpstr>
      <vt:lpstr>Designing your UI - Material</vt:lpstr>
      <vt:lpstr>Material UI Widget – App Structure and Navigation</vt:lpstr>
      <vt:lpstr>Material UI Widget – Buttons</vt:lpstr>
      <vt:lpstr>Material UI Widget – Dialogs, alerts, and panels</vt:lpstr>
      <vt:lpstr>Material UI Widget – Information displays</vt:lpstr>
      <vt:lpstr>Material UI Widget – Layout</vt:lpstr>
      <vt:lpstr>Outline</vt:lpstr>
      <vt:lpstr>Layouts in Flutter </vt:lpstr>
      <vt:lpstr>Layouts in Flutter </vt:lpstr>
      <vt:lpstr>Negotiating constraints, sizes, and position</vt:lpstr>
      <vt:lpstr>Limitations</vt:lpstr>
      <vt:lpstr>Outline</vt:lpstr>
      <vt:lpstr>Dive into examples</vt:lpstr>
      <vt:lpstr>Example 1</vt:lpstr>
      <vt:lpstr>Example 2</vt:lpstr>
      <vt:lpstr>Example 3</vt:lpstr>
      <vt:lpstr>Example 6</vt:lpstr>
      <vt:lpstr>Example 7</vt:lpstr>
      <vt:lpstr>Example 14</vt:lpstr>
      <vt:lpstr>Example 18</vt:lpstr>
      <vt:lpstr>Example 19</vt:lpstr>
      <vt:lpstr>Outline</vt:lpstr>
      <vt:lpstr>Focus on the Scaffold</vt:lpstr>
      <vt:lpstr>Focus on the Scaffold</vt:lpstr>
      <vt:lpstr>Focus on the Scaffold</vt:lpstr>
      <vt:lpstr>Focus on the Scaffold</vt:lpstr>
      <vt:lpstr>Focus on the Scaffold</vt:lpstr>
      <vt:lpstr>Focus on the Scaffold</vt:lpstr>
      <vt:lpstr>Focus on the Scaffold</vt:lpstr>
      <vt:lpstr>Focus on the Scaffold</vt:lpstr>
      <vt:lpstr>Focus on the Scaffold</vt:lpstr>
      <vt:lpstr>Focus on the Scaffold</vt:lpstr>
      <vt:lpstr>Focus on the Scaffold</vt:lpstr>
      <vt:lpstr>Focus on the Scaffold</vt:lpstr>
      <vt:lpstr>Outline</vt:lpstr>
      <vt:lpstr>ListView</vt:lpstr>
      <vt:lpstr>ListView</vt:lpstr>
      <vt:lpstr>Outline</vt:lpstr>
      <vt:lpstr>Exercise</vt:lpstr>
      <vt:lpstr>Exercise</vt:lpstr>
      <vt:lpstr>Exercise</vt:lpstr>
      <vt:lpstr>Exercise</vt:lpstr>
      <vt:lpstr>Exercise</vt:lpstr>
      <vt:lpstr>Outline</vt:lpstr>
      <vt:lpstr>Homework </vt:lpstr>
      <vt:lpstr>Outline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Giacomo Cappon</cp:lastModifiedBy>
  <cp:revision>122</cp:revision>
  <dcterms:created xsi:type="dcterms:W3CDTF">2021-07-19T09:08:13Z</dcterms:created>
  <dcterms:modified xsi:type="dcterms:W3CDTF">2024-02-06T12:47:33Z</dcterms:modified>
</cp:coreProperties>
</file>