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4"/>
  </p:sldMasterIdLst>
  <p:notesMasterIdLst>
    <p:notesMasterId r:id="rId18"/>
  </p:notesMasterIdLst>
  <p:sldIdLst>
    <p:sldId id="256" r:id="rId5"/>
    <p:sldId id="277" r:id="rId6"/>
    <p:sldId id="278" r:id="rId7"/>
    <p:sldId id="281" r:id="rId8"/>
    <p:sldId id="280" r:id="rId9"/>
    <p:sldId id="283" r:id="rId10"/>
    <p:sldId id="275" r:id="rId11"/>
    <p:sldId id="290" r:id="rId12"/>
    <p:sldId id="288" r:id="rId13"/>
    <p:sldId id="289" r:id="rId14"/>
    <p:sldId id="286" r:id="rId15"/>
    <p:sldId id="292" r:id="rId16"/>
    <p:sldId id="29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FFA"/>
    <a:srgbClr val="FEAD00"/>
    <a:srgbClr val="3C3B6E"/>
    <a:srgbClr val="B22234"/>
    <a:srgbClr val="002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1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B99EC-BE31-412D-99FA-557C3787FD4E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D34F1-B315-487D-B81E-65BB87224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00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D8EE7-E606-47F3-9C80-609DE205AE2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618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D8EE7-E606-47F3-9C80-609DE205AE2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379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D8EE7-E606-47F3-9C80-609DE205AE2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313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D8EE7-E606-47F3-9C80-609DE205AE2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433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D8EE7-E606-47F3-9C80-609DE205AE2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958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D8EE7-E606-47F3-9C80-609DE205AE2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208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D8EE7-E606-47F3-9C80-609DE205AE2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08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D8EE7-E606-47F3-9C80-609DE205AE2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498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D8EE7-E606-47F3-9C80-609DE205AE2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613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2F32C-D63D-21CC-16DA-180354F1E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68703B-0348-E4E9-AD96-ED65B59EC2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08CFDA-340D-1AC8-9117-FDF9E73316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5A026-0425-F185-1608-E875DEA08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D8EE7-E606-47F3-9C80-609DE205AE2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500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D8EE7-E606-47F3-9C80-609DE205AE2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812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D8EE7-E606-47F3-9C80-609DE205AE2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943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6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4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7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1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3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5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4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4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6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46CE7D5-CF57-46EF-B807-FDD0502418D4}" type="datetimeFigureOut">
              <a:rPr lang="en-US" smtClean="0"/>
              <a:t>2/5/25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7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6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24E1E0-74E4-0612-98E5-B04B23E615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941" r="-2" b="7865"/>
          <a:stretch/>
        </p:blipFill>
        <p:spPr>
          <a:xfrm>
            <a:off x="20" y="-35447"/>
            <a:ext cx="12191980" cy="4571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EA6DCE-DF14-4CDA-51E2-E0AD7A97AD0B}"/>
              </a:ext>
            </a:extLst>
          </p:cNvPr>
          <p:cNvSpPr txBox="1"/>
          <p:nvPr/>
        </p:nvSpPr>
        <p:spPr>
          <a:xfrm>
            <a:off x="1447800" y="4408203"/>
            <a:ext cx="8991600" cy="1645759"/>
          </a:xfrm>
          <a:prstGeom prst="rect">
            <a:avLst/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cap="all" spc="200" dirty="0">
                <a:solidFill>
                  <a:srgbClr val="262626"/>
                </a:solidFill>
                <a:latin typeface="DM Sans" pitchFamily="2" charset="77"/>
                <a:ea typeface="+mj-ea"/>
                <a:cs typeface="+mj-cs"/>
              </a:rPr>
              <a:t>Twitter Analysis of the Harris-Trump Debate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39596-9453-BAB7-2C66-812AAE728CE2}"/>
              </a:ext>
            </a:extLst>
          </p:cNvPr>
          <p:cNvSpPr txBox="1"/>
          <p:nvPr/>
        </p:nvSpPr>
        <p:spPr>
          <a:xfrm>
            <a:off x="4480709" y="6186226"/>
            <a:ext cx="3230582" cy="513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1400" dirty="0">
                <a:solidFill>
                  <a:srgbClr val="0070C0"/>
                </a:solidFill>
                <a:latin typeface="DM Sans" pitchFamily="2" charset="77"/>
              </a:rPr>
              <a:t>Group 4</a:t>
            </a:r>
          </a:p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1400" b="1" dirty="0">
                <a:solidFill>
                  <a:srgbClr val="0070C0"/>
                </a:solidFill>
                <a:latin typeface="DM Sans" pitchFamily="2" charset="77"/>
              </a:rPr>
              <a:t>Gian, Pranav, Christopher, Srilekha</a:t>
            </a:r>
          </a:p>
        </p:txBody>
      </p:sp>
      <p:sp>
        <p:nvSpPr>
          <p:cNvPr id="3" name="AutoShape 2" descr="A symbolic illustration representing political discourse on the social media platform X (formerly Twitter). Two podiums stand on a digital debate stage, with a massive screen behind them displaying sentiment trend graphs with fluctuating approval ratings, hashtags, and reaction emojis. The background is filled with floating X (Twitter) logos, likes, and retweets, emphasizing the social media-driven discussion. The image does not include any political party logos, making it a more neutral representation of online debate. The atmosphere conveys the intensity of online political discussions and public sentiment analysis. Created Using: conceptual digital art, modern infographic style, clean lines, social media theme, high contrast, vibrant color palette, symbolic representation, balanced composition, hd quality, natural look.">
            <a:extLst>
              <a:ext uri="{FF2B5EF4-FFF2-40B4-BE49-F238E27FC236}">
                <a16:creationId xmlns:a16="http://schemas.microsoft.com/office/drawing/2014/main" id="{BB730909-AFC0-562F-EE5C-91523E57CD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TopLine">
            <a:extLst>
              <a:ext uri="{FF2B5EF4-FFF2-40B4-BE49-F238E27FC236}">
                <a16:creationId xmlns:a16="http://schemas.microsoft.com/office/drawing/2014/main" id="{1F80B8D2-FE1E-8D53-0F40-FB2A45C67A52}"/>
              </a:ext>
            </a:extLst>
          </p:cNvPr>
          <p:cNvCxnSpPr/>
          <p:nvPr/>
        </p:nvCxnSpPr>
        <p:spPr>
          <a:xfrm>
            <a:off x="838199" y="1497013"/>
            <a:ext cx="10515600" cy="0"/>
          </a:xfrm>
          <a:prstGeom prst="line">
            <a:avLst/>
          </a:prstGeom>
          <a:ln w="635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BottomLine">
            <a:extLst>
              <a:ext uri="{FF2B5EF4-FFF2-40B4-BE49-F238E27FC236}">
                <a16:creationId xmlns:a16="http://schemas.microsoft.com/office/drawing/2014/main" id="{1DD414C0-BAD3-C352-0EA6-0471330F6A06}"/>
              </a:ext>
            </a:extLst>
          </p:cNvPr>
          <p:cNvCxnSpPr/>
          <p:nvPr/>
        </p:nvCxnSpPr>
        <p:spPr>
          <a:xfrm>
            <a:off x="838199" y="6176963"/>
            <a:ext cx="10515600" cy="0"/>
          </a:xfrm>
          <a:prstGeom prst="line">
            <a:avLst/>
          </a:prstGeom>
          <a:ln w="635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8650B677-CF80-EFE1-3F4B-8367F5D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67" y="262358"/>
            <a:ext cx="10569102" cy="560262"/>
          </a:xfrm>
        </p:spPr>
        <p:txBody>
          <a:bodyPr anchor="t" anchorCtr="0">
            <a:noAutofit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Sentiment Analysis: Hugging Face’s BERT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F24AC1-00A1-C8AB-8DCA-108C9CFED0FE}"/>
              </a:ext>
            </a:extLst>
          </p:cNvPr>
          <p:cNvSpPr txBox="1">
            <a:spLocks/>
          </p:cNvSpPr>
          <p:nvPr/>
        </p:nvSpPr>
        <p:spPr>
          <a:xfrm>
            <a:off x="838199" y="6398749"/>
            <a:ext cx="1051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 Source: Tweets taken from X (Twitter)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2D27DD-6107-7288-FF0D-DCFBFE59D76C}"/>
              </a:ext>
            </a:extLst>
          </p:cNvPr>
          <p:cNvSpPr txBox="1"/>
          <p:nvPr/>
        </p:nvSpPr>
        <p:spPr>
          <a:xfrm>
            <a:off x="745067" y="1156502"/>
            <a:ext cx="6131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Sentiment Analysis Using Hugging Face’s BERT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43616-0145-7E72-A076-F1CB54F6B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67" y="1818152"/>
            <a:ext cx="6755484" cy="40376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A69EAC-E63C-FA77-FB62-01E8CD8FD604}"/>
              </a:ext>
            </a:extLst>
          </p:cNvPr>
          <p:cNvSpPr txBox="1"/>
          <p:nvPr/>
        </p:nvSpPr>
        <p:spPr>
          <a:xfrm>
            <a:off x="7632638" y="1677084"/>
            <a:ext cx="39456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/>
              <a:t>Sentiment Analysis Findings: </a:t>
            </a:r>
            <a:r>
              <a:rPr lang="en-US" sz="1600" dirty="0"/>
              <a:t>Tweets about Kamala Harris and Donald Trump showed distinct sentiment distributions, with noticeable differences in positive, neutral, and negative classifications.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b="1" dirty="0"/>
              <a:t>Comparison Insights: </a:t>
            </a:r>
            <a:r>
              <a:rPr lang="en-US" sz="1600" dirty="0"/>
              <a:t>One candidate had a higher proportion of negative tweets, potentially influenced by public perception or debate controversies, while the other had more neutral sentiment.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b="1" dirty="0"/>
              <a:t>Limitations &amp; Future Scope:  </a:t>
            </a:r>
            <a:r>
              <a:rPr lang="en-US" sz="1600" dirty="0"/>
              <a:t>The model may have missed nuanced expressions like sarcasm, and future improvements could involve fine-tuning for political discourse analysis.</a:t>
            </a:r>
          </a:p>
        </p:txBody>
      </p:sp>
    </p:spTree>
    <p:extLst>
      <p:ext uri="{BB962C8B-B14F-4D97-AF65-F5344CB8AC3E}">
        <p14:creationId xmlns:p14="http://schemas.microsoft.com/office/powerpoint/2010/main" val="349682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TopLine">
            <a:extLst>
              <a:ext uri="{FF2B5EF4-FFF2-40B4-BE49-F238E27FC236}">
                <a16:creationId xmlns:a16="http://schemas.microsoft.com/office/drawing/2014/main" id="{1F80B8D2-FE1E-8D53-0F40-FB2A45C67A52}"/>
              </a:ext>
            </a:extLst>
          </p:cNvPr>
          <p:cNvCxnSpPr/>
          <p:nvPr/>
        </p:nvCxnSpPr>
        <p:spPr>
          <a:xfrm>
            <a:off x="838199" y="1497013"/>
            <a:ext cx="10515600" cy="0"/>
          </a:xfrm>
          <a:prstGeom prst="line">
            <a:avLst/>
          </a:prstGeom>
          <a:ln w="635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BottomLine">
            <a:extLst>
              <a:ext uri="{FF2B5EF4-FFF2-40B4-BE49-F238E27FC236}">
                <a16:creationId xmlns:a16="http://schemas.microsoft.com/office/drawing/2014/main" id="{1DD414C0-BAD3-C352-0EA6-0471330F6A06}"/>
              </a:ext>
            </a:extLst>
          </p:cNvPr>
          <p:cNvCxnSpPr/>
          <p:nvPr/>
        </p:nvCxnSpPr>
        <p:spPr>
          <a:xfrm>
            <a:off x="838199" y="6176963"/>
            <a:ext cx="10515600" cy="0"/>
          </a:xfrm>
          <a:prstGeom prst="line">
            <a:avLst/>
          </a:prstGeom>
          <a:ln w="635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8650B677-CF80-EFE1-3F4B-8367F5D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03" y="511326"/>
            <a:ext cx="10569102" cy="474115"/>
          </a:xfrm>
        </p:spPr>
        <p:txBody>
          <a:bodyPr anchor="t" anchorCtr="0">
            <a:noAutofit/>
          </a:bodyPr>
          <a:lstStyle/>
          <a:p>
            <a:pPr algn="just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Packages used for the analysis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1A07034-3924-6D0C-681F-B999949DA883}"/>
              </a:ext>
            </a:extLst>
          </p:cNvPr>
          <p:cNvGrpSpPr/>
          <p:nvPr/>
        </p:nvGrpSpPr>
        <p:grpSpPr>
          <a:xfrm>
            <a:off x="838200" y="1512933"/>
            <a:ext cx="1613452" cy="349532"/>
            <a:chOff x="7979579" y="1579193"/>
            <a:chExt cx="3374220" cy="349532"/>
          </a:xfrm>
        </p:grpSpPr>
        <p:cxnSp>
          <p:nvCxnSpPr>
            <p:cNvPr id="7" name="TopLine">
              <a:extLst>
                <a:ext uri="{FF2B5EF4-FFF2-40B4-BE49-F238E27FC236}">
                  <a16:creationId xmlns:a16="http://schemas.microsoft.com/office/drawing/2014/main" id="{8843A491-FC28-F179-5CC2-824641C02433}"/>
                </a:ext>
              </a:extLst>
            </p:cNvPr>
            <p:cNvCxnSpPr>
              <a:cxnSpLocks/>
            </p:cNvCxnSpPr>
            <p:nvPr/>
          </p:nvCxnSpPr>
          <p:spPr>
            <a:xfrm>
              <a:off x="7979579" y="1928725"/>
              <a:ext cx="3374136" cy="0"/>
            </a:xfrm>
            <a:prstGeom prst="line">
              <a:avLst/>
            </a:prstGeom>
            <a:ln w="6350" cap="sq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EB6EBD-1F35-9ADD-38DA-E7BCA2307642}"/>
                </a:ext>
              </a:extLst>
            </p:cNvPr>
            <p:cNvSpPr txBox="1"/>
            <p:nvPr/>
          </p:nvSpPr>
          <p:spPr>
            <a:xfrm>
              <a:off x="7979579" y="1579193"/>
              <a:ext cx="33742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PACKAGE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BF6C77-1CDD-0399-94DA-BFCC4D71F98A}"/>
              </a:ext>
            </a:extLst>
          </p:cNvPr>
          <p:cNvGrpSpPr/>
          <p:nvPr/>
        </p:nvGrpSpPr>
        <p:grpSpPr>
          <a:xfrm>
            <a:off x="2560983" y="1512933"/>
            <a:ext cx="3435626" cy="349532"/>
            <a:chOff x="7979579" y="1579193"/>
            <a:chExt cx="3374220" cy="349532"/>
          </a:xfrm>
        </p:grpSpPr>
        <p:cxnSp>
          <p:nvCxnSpPr>
            <p:cNvPr id="15" name="TopLine">
              <a:extLst>
                <a:ext uri="{FF2B5EF4-FFF2-40B4-BE49-F238E27FC236}">
                  <a16:creationId xmlns:a16="http://schemas.microsoft.com/office/drawing/2014/main" id="{C78D1D5D-4482-A42A-9BEC-7ADBFBE1772B}"/>
                </a:ext>
              </a:extLst>
            </p:cNvPr>
            <p:cNvCxnSpPr>
              <a:cxnSpLocks/>
            </p:cNvCxnSpPr>
            <p:nvPr/>
          </p:nvCxnSpPr>
          <p:spPr>
            <a:xfrm>
              <a:off x="7979579" y="1928725"/>
              <a:ext cx="3374136" cy="0"/>
            </a:xfrm>
            <a:prstGeom prst="line">
              <a:avLst/>
            </a:prstGeom>
            <a:ln w="6350" cap="sq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FC0D31-195D-306A-F57F-DEFF722D5C36}"/>
                </a:ext>
              </a:extLst>
            </p:cNvPr>
            <p:cNvSpPr txBox="1"/>
            <p:nvPr/>
          </p:nvSpPr>
          <p:spPr>
            <a:xfrm>
              <a:off x="7979579" y="1579193"/>
              <a:ext cx="33742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USE CASE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1668D3E-C431-C5C6-80A1-F481DFCA892F}"/>
              </a:ext>
            </a:extLst>
          </p:cNvPr>
          <p:cNvGrpSpPr/>
          <p:nvPr/>
        </p:nvGrpSpPr>
        <p:grpSpPr>
          <a:xfrm>
            <a:off x="6195390" y="1512933"/>
            <a:ext cx="1613452" cy="349532"/>
            <a:chOff x="7979579" y="1579193"/>
            <a:chExt cx="3374220" cy="349532"/>
          </a:xfrm>
        </p:grpSpPr>
        <p:cxnSp>
          <p:nvCxnSpPr>
            <p:cNvPr id="18" name="TopLine">
              <a:extLst>
                <a:ext uri="{FF2B5EF4-FFF2-40B4-BE49-F238E27FC236}">
                  <a16:creationId xmlns:a16="http://schemas.microsoft.com/office/drawing/2014/main" id="{DA5C2A5B-53A7-610D-6299-2CD625F5C022}"/>
                </a:ext>
              </a:extLst>
            </p:cNvPr>
            <p:cNvCxnSpPr>
              <a:cxnSpLocks/>
            </p:cNvCxnSpPr>
            <p:nvPr/>
          </p:nvCxnSpPr>
          <p:spPr>
            <a:xfrm>
              <a:off x="7979579" y="1928725"/>
              <a:ext cx="3374136" cy="0"/>
            </a:xfrm>
            <a:prstGeom prst="line">
              <a:avLst/>
            </a:prstGeom>
            <a:ln w="6350" cap="sq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9B9257-594D-15B5-60EF-F1F5F8935E08}"/>
                </a:ext>
              </a:extLst>
            </p:cNvPr>
            <p:cNvSpPr txBox="1"/>
            <p:nvPr/>
          </p:nvSpPr>
          <p:spPr>
            <a:xfrm>
              <a:off x="7979579" y="1579193"/>
              <a:ext cx="33742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PACKAGE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9823E4-C2FC-FDCA-7AE4-DD5EB4CCAC89}"/>
              </a:ext>
            </a:extLst>
          </p:cNvPr>
          <p:cNvGrpSpPr/>
          <p:nvPr/>
        </p:nvGrpSpPr>
        <p:grpSpPr>
          <a:xfrm>
            <a:off x="7918173" y="1512933"/>
            <a:ext cx="3435626" cy="349532"/>
            <a:chOff x="7979579" y="1579193"/>
            <a:chExt cx="3374220" cy="349532"/>
          </a:xfrm>
        </p:grpSpPr>
        <p:cxnSp>
          <p:nvCxnSpPr>
            <p:cNvPr id="21" name="TopLine">
              <a:extLst>
                <a:ext uri="{FF2B5EF4-FFF2-40B4-BE49-F238E27FC236}">
                  <a16:creationId xmlns:a16="http://schemas.microsoft.com/office/drawing/2014/main" id="{6D786B30-5D40-AB24-8D36-B9160F0BC4A6}"/>
                </a:ext>
              </a:extLst>
            </p:cNvPr>
            <p:cNvCxnSpPr>
              <a:cxnSpLocks/>
            </p:cNvCxnSpPr>
            <p:nvPr/>
          </p:nvCxnSpPr>
          <p:spPr>
            <a:xfrm>
              <a:off x="7979579" y="1928725"/>
              <a:ext cx="3374136" cy="0"/>
            </a:xfrm>
            <a:prstGeom prst="line">
              <a:avLst/>
            </a:prstGeom>
            <a:ln w="6350" cap="sq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3A8673-4E8C-16A2-EF58-552CCBFF3996}"/>
                </a:ext>
              </a:extLst>
            </p:cNvPr>
            <p:cNvSpPr txBox="1"/>
            <p:nvPr/>
          </p:nvSpPr>
          <p:spPr>
            <a:xfrm>
              <a:off x="7979579" y="1579193"/>
              <a:ext cx="33742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USE CASE</a:t>
              </a:r>
            </a:p>
          </p:txBody>
        </p:sp>
      </p:grpSp>
      <p:cxnSp>
        <p:nvCxnSpPr>
          <p:cNvPr id="23" name="Connecteur droit 134">
            <a:extLst>
              <a:ext uri="{FF2B5EF4-FFF2-40B4-BE49-F238E27FC236}">
                <a16:creationId xmlns:a16="http://schemas.microsoft.com/office/drawing/2014/main" id="{9BAF6A57-C32C-90DE-5032-9A7035FAFD57}"/>
              </a:ext>
            </a:extLst>
          </p:cNvPr>
          <p:cNvCxnSpPr>
            <a:cxnSpLocks/>
          </p:cNvCxnSpPr>
          <p:nvPr/>
        </p:nvCxnSpPr>
        <p:spPr>
          <a:xfrm rot="16200000">
            <a:off x="3855720" y="3867178"/>
            <a:ext cx="4480560" cy="0"/>
          </a:xfrm>
          <a:prstGeom prst="line">
            <a:avLst/>
          </a:prstGeom>
          <a:ln w="9525" cap="sq">
            <a:solidFill>
              <a:schemeClr val="bg1">
                <a:lumMod val="75000"/>
              </a:schemeClr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134">
            <a:extLst>
              <a:ext uri="{FF2B5EF4-FFF2-40B4-BE49-F238E27FC236}">
                <a16:creationId xmlns:a16="http://schemas.microsoft.com/office/drawing/2014/main" id="{8EA8731C-D548-A8D3-C453-1396FCA6FA28}"/>
              </a:ext>
            </a:extLst>
          </p:cNvPr>
          <p:cNvCxnSpPr>
            <a:cxnSpLocks/>
          </p:cNvCxnSpPr>
          <p:nvPr/>
        </p:nvCxnSpPr>
        <p:spPr>
          <a:xfrm>
            <a:off x="838200" y="2479223"/>
            <a:ext cx="10515600" cy="0"/>
          </a:xfrm>
          <a:prstGeom prst="line">
            <a:avLst/>
          </a:prstGeom>
          <a:ln w="9525" cap="sq">
            <a:solidFill>
              <a:schemeClr val="bg1">
                <a:lumMod val="75000"/>
              </a:schemeClr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134">
            <a:extLst>
              <a:ext uri="{FF2B5EF4-FFF2-40B4-BE49-F238E27FC236}">
                <a16:creationId xmlns:a16="http://schemas.microsoft.com/office/drawing/2014/main" id="{97889CFA-18CD-18D9-5A21-F005AEF20934}"/>
              </a:ext>
            </a:extLst>
          </p:cNvPr>
          <p:cNvCxnSpPr>
            <a:cxnSpLocks/>
          </p:cNvCxnSpPr>
          <p:nvPr/>
        </p:nvCxnSpPr>
        <p:spPr>
          <a:xfrm>
            <a:off x="838200" y="3249468"/>
            <a:ext cx="10515600" cy="0"/>
          </a:xfrm>
          <a:prstGeom prst="line">
            <a:avLst/>
          </a:prstGeom>
          <a:ln w="9525" cap="sq">
            <a:solidFill>
              <a:schemeClr val="bg1">
                <a:lumMod val="75000"/>
              </a:schemeClr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134">
            <a:extLst>
              <a:ext uri="{FF2B5EF4-FFF2-40B4-BE49-F238E27FC236}">
                <a16:creationId xmlns:a16="http://schemas.microsoft.com/office/drawing/2014/main" id="{14AC0860-738B-6CBB-0589-E064D1048D7C}"/>
              </a:ext>
            </a:extLst>
          </p:cNvPr>
          <p:cNvCxnSpPr>
            <a:cxnSpLocks/>
          </p:cNvCxnSpPr>
          <p:nvPr/>
        </p:nvCxnSpPr>
        <p:spPr>
          <a:xfrm>
            <a:off x="833231" y="4235156"/>
            <a:ext cx="10515600" cy="0"/>
          </a:xfrm>
          <a:prstGeom prst="line">
            <a:avLst/>
          </a:prstGeom>
          <a:ln w="9525" cap="sq">
            <a:solidFill>
              <a:schemeClr val="bg1">
                <a:lumMod val="75000"/>
              </a:schemeClr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134">
            <a:extLst>
              <a:ext uri="{FF2B5EF4-FFF2-40B4-BE49-F238E27FC236}">
                <a16:creationId xmlns:a16="http://schemas.microsoft.com/office/drawing/2014/main" id="{50A8DC08-0B37-1199-4D7A-DDC10196B828}"/>
              </a:ext>
            </a:extLst>
          </p:cNvPr>
          <p:cNvCxnSpPr>
            <a:cxnSpLocks/>
          </p:cNvCxnSpPr>
          <p:nvPr/>
        </p:nvCxnSpPr>
        <p:spPr>
          <a:xfrm>
            <a:off x="891702" y="5005401"/>
            <a:ext cx="10515600" cy="0"/>
          </a:xfrm>
          <a:prstGeom prst="line">
            <a:avLst/>
          </a:prstGeom>
          <a:ln w="9525" cap="sq">
            <a:solidFill>
              <a:schemeClr val="bg1">
                <a:lumMod val="75000"/>
              </a:schemeClr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134">
            <a:extLst>
              <a:ext uri="{FF2B5EF4-FFF2-40B4-BE49-F238E27FC236}">
                <a16:creationId xmlns:a16="http://schemas.microsoft.com/office/drawing/2014/main" id="{4B7E1950-6CBB-F38B-FFA6-7FE813C2CAE9}"/>
              </a:ext>
            </a:extLst>
          </p:cNvPr>
          <p:cNvCxnSpPr>
            <a:cxnSpLocks/>
          </p:cNvCxnSpPr>
          <p:nvPr/>
        </p:nvCxnSpPr>
        <p:spPr>
          <a:xfrm>
            <a:off x="838200" y="5775646"/>
            <a:ext cx="10515600" cy="0"/>
          </a:xfrm>
          <a:prstGeom prst="line">
            <a:avLst/>
          </a:prstGeom>
          <a:ln w="9525" cap="sq">
            <a:solidFill>
              <a:schemeClr val="bg1">
                <a:lumMod val="75000"/>
              </a:schemeClr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A2EF2D8-59BB-6D8A-6CBC-AE111495E119}"/>
              </a:ext>
            </a:extLst>
          </p:cNvPr>
          <p:cNvSpPr txBox="1"/>
          <p:nvPr/>
        </p:nvSpPr>
        <p:spPr>
          <a:xfrm>
            <a:off x="833231" y="2119038"/>
            <a:ext cx="12258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andas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3942C-E9E5-704A-C097-2EE5B7838F0E}"/>
              </a:ext>
            </a:extLst>
          </p:cNvPr>
          <p:cNvSpPr txBox="1"/>
          <p:nvPr/>
        </p:nvSpPr>
        <p:spPr>
          <a:xfrm>
            <a:off x="833231" y="2631078"/>
            <a:ext cx="12258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Matplotlib.pyplot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33382C-1CC9-5E11-DD21-45C65A3748E1}"/>
              </a:ext>
            </a:extLst>
          </p:cNvPr>
          <p:cNvSpPr txBox="1"/>
          <p:nvPr/>
        </p:nvSpPr>
        <p:spPr>
          <a:xfrm>
            <a:off x="833231" y="4401658"/>
            <a:ext cx="12258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NLTK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ADF9AA-2F0B-5D2A-7F80-97A1FECF8323}"/>
              </a:ext>
            </a:extLst>
          </p:cNvPr>
          <p:cNvSpPr txBox="1"/>
          <p:nvPr/>
        </p:nvSpPr>
        <p:spPr>
          <a:xfrm>
            <a:off x="833231" y="3446436"/>
            <a:ext cx="12258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20253F-D1EE-3326-10EB-19188B7454CC}"/>
              </a:ext>
            </a:extLst>
          </p:cNvPr>
          <p:cNvSpPr txBox="1"/>
          <p:nvPr/>
        </p:nvSpPr>
        <p:spPr>
          <a:xfrm>
            <a:off x="2851387" y="2077907"/>
            <a:ext cx="3047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Used for data manipulation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D076A9-8D02-F04E-EEA7-8EDDF3934A21}"/>
              </a:ext>
            </a:extLst>
          </p:cNvPr>
          <p:cNvSpPr txBox="1"/>
          <p:nvPr/>
        </p:nvSpPr>
        <p:spPr>
          <a:xfrm>
            <a:off x="2851387" y="5142133"/>
            <a:ext cx="3047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Sentiment analysis tool that provides polarity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68E6A4-04AB-A850-AB28-DA35163A1C7E}"/>
              </a:ext>
            </a:extLst>
          </p:cNvPr>
          <p:cNvSpPr txBox="1"/>
          <p:nvPr/>
        </p:nvSpPr>
        <p:spPr>
          <a:xfrm>
            <a:off x="2851387" y="3434535"/>
            <a:ext cx="3047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Helps in text cleaning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20BD90-985B-8DC5-4B39-87879EA99FD4}"/>
              </a:ext>
            </a:extLst>
          </p:cNvPr>
          <p:cNvSpPr txBox="1"/>
          <p:nvPr/>
        </p:nvSpPr>
        <p:spPr>
          <a:xfrm>
            <a:off x="2851387" y="2818581"/>
            <a:ext cx="3047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Used for data visualization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A1F0D5-DA53-C849-5F23-E253A003FED5}"/>
              </a:ext>
            </a:extLst>
          </p:cNvPr>
          <p:cNvSpPr txBox="1"/>
          <p:nvPr/>
        </p:nvSpPr>
        <p:spPr>
          <a:xfrm>
            <a:off x="2851387" y="4402839"/>
            <a:ext cx="33187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Provides text-processing tools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EF04BC-877D-FEE2-AA99-F4E2EB2108C6}"/>
              </a:ext>
            </a:extLst>
          </p:cNvPr>
          <p:cNvSpPr txBox="1"/>
          <p:nvPr/>
        </p:nvSpPr>
        <p:spPr>
          <a:xfrm>
            <a:off x="818703" y="5132056"/>
            <a:ext cx="25254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textblob.TextBlob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E2C908-C27C-E150-BFB7-92052826682C}"/>
              </a:ext>
            </a:extLst>
          </p:cNvPr>
          <p:cNvSpPr txBox="1"/>
          <p:nvPr/>
        </p:nvSpPr>
        <p:spPr>
          <a:xfrm>
            <a:off x="6143954" y="1890911"/>
            <a:ext cx="17933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nltk.sentiment.SentimentIntensityAnalyzer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DD831E-13D9-F742-A2A6-351BEFF406B5}"/>
              </a:ext>
            </a:extLst>
          </p:cNvPr>
          <p:cNvSpPr txBox="1"/>
          <p:nvPr/>
        </p:nvSpPr>
        <p:spPr>
          <a:xfrm>
            <a:off x="7937305" y="1903595"/>
            <a:ext cx="34355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VADER sentiment analyzer for determining Positive, Negative, and Neutral scores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43BD62-FCAE-DE22-8E80-3A63285BE45F}"/>
              </a:ext>
            </a:extLst>
          </p:cNvPr>
          <p:cNvSpPr txBox="1"/>
          <p:nvPr/>
        </p:nvSpPr>
        <p:spPr>
          <a:xfrm>
            <a:off x="6195390" y="2621731"/>
            <a:ext cx="2221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transformers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59CFFE-4E8A-5454-1E10-266083E2F7AA}"/>
              </a:ext>
            </a:extLst>
          </p:cNvPr>
          <p:cNvSpPr txBox="1"/>
          <p:nvPr/>
        </p:nvSpPr>
        <p:spPr>
          <a:xfrm>
            <a:off x="7913672" y="2587217"/>
            <a:ext cx="4001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Utilized to load Hugging Face’s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model for sentiment classification.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A591E5-CA0E-050E-E4EA-729ACFDCAC91}"/>
              </a:ext>
            </a:extLst>
          </p:cNvPr>
          <p:cNvSpPr txBox="1"/>
          <p:nvPr/>
        </p:nvSpPr>
        <p:spPr>
          <a:xfrm>
            <a:off x="6213927" y="3581032"/>
            <a:ext cx="1282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emoji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A4A4B5-754B-C588-F1F2-A1322ED746B1}"/>
              </a:ext>
            </a:extLst>
          </p:cNvPr>
          <p:cNvSpPr txBox="1"/>
          <p:nvPr/>
        </p:nvSpPr>
        <p:spPr>
          <a:xfrm>
            <a:off x="7913672" y="3582995"/>
            <a:ext cx="3754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Extracting and processing emojis in tweets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1FA768-4E5D-16E0-9458-2F05C71172EA}"/>
              </a:ext>
            </a:extLst>
          </p:cNvPr>
          <p:cNvSpPr txBox="1"/>
          <p:nvPr/>
        </p:nvSpPr>
        <p:spPr>
          <a:xfrm>
            <a:off x="6195390" y="4374057"/>
            <a:ext cx="1282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langdetect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B270D2-DB5A-E72F-15ED-C2D2C17498EB}"/>
              </a:ext>
            </a:extLst>
          </p:cNvPr>
          <p:cNvSpPr txBox="1"/>
          <p:nvPr/>
        </p:nvSpPr>
        <p:spPr>
          <a:xfrm>
            <a:off x="7937305" y="4360838"/>
            <a:ext cx="3754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Detecting the language of tweets before analysis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3D5748-8989-9603-145D-141102542EAC}"/>
              </a:ext>
            </a:extLst>
          </p:cNvPr>
          <p:cNvSpPr txBox="1"/>
          <p:nvPr/>
        </p:nvSpPr>
        <p:spPr>
          <a:xfrm>
            <a:off x="6210952" y="5072277"/>
            <a:ext cx="1218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nltk.corpus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B8A5EF1-43DC-FD21-2815-77C051DDB321}"/>
              </a:ext>
            </a:extLst>
          </p:cNvPr>
          <p:cNvSpPr txBox="1"/>
          <p:nvPr/>
        </p:nvSpPr>
        <p:spPr>
          <a:xfrm>
            <a:off x="7937305" y="5063456"/>
            <a:ext cx="3754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Accessing pre-built NLP datasets (e.g., 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stopwords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60558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TopLine">
            <a:extLst>
              <a:ext uri="{FF2B5EF4-FFF2-40B4-BE49-F238E27FC236}">
                <a16:creationId xmlns:a16="http://schemas.microsoft.com/office/drawing/2014/main" id="{1F80B8D2-FE1E-8D53-0F40-FB2A45C67A52}"/>
              </a:ext>
            </a:extLst>
          </p:cNvPr>
          <p:cNvCxnSpPr/>
          <p:nvPr/>
        </p:nvCxnSpPr>
        <p:spPr>
          <a:xfrm>
            <a:off x="838198" y="1354570"/>
            <a:ext cx="10515600" cy="0"/>
          </a:xfrm>
          <a:prstGeom prst="line">
            <a:avLst/>
          </a:prstGeom>
          <a:ln w="635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BottomLine">
            <a:extLst>
              <a:ext uri="{FF2B5EF4-FFF2-40B4-BE49-F238E27FC236}">
                <a16:creationId xmlns:a16="http://schemas.microsoft.com/office/drawing/2014/main" id="{1DD414C0-BAD3-C352-0EA6-0471330F6A06}"/>
              </a:ext>
            </a:extLst>
          </p:cNvPr>
          <p:cNvCxnSpPr/>
          <p:nvPr/>
        </p:nvCxnSpPr>
        <p:spPr>
          <a:xfrm>
            <a:off x="838199" y="6176963"/>
            <a:ext cx="10515600" cy="0"/>
          </a:xfrm>
          <a:prstGeom prst="line">
            <a:avLst/>
          </a:prstGeom>
          <a:ln w="635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8650B677-CF80-EFE1-3F4B-8367F5D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67" y="262358"/>
            <a:ext cx="10569102" cy="560262"/>
          </a:xfrm>
        </p:spPr>
        <p:txBody>
          <a:bodyPr anchor="t" anchorCtr="0">
            <a:noAutofit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Challenges Encountered During the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F24AC1-00A1-C8AB-8DCA-108C9CFED0FE}"/>
              </a:ext>
            </a:extLst>
          </p:cNvPr>
          <p:cNvSpPr txBox="1">
            <a:spLocks/>
          </p:cNvSpPr>
          <p:nvPr/>
        </p:nvSpPr>
        <p:spPr>
          <a:xfrm>
            <a:off x="838199" y="6398749"/>
            <a:ext cx="1051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 Source: Tweets taken from X (Twitter)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2D27DD-6107-7288-FF0D-DCFBFE59D76C}"/>
              </a:ext>
            </a:extLst>
          </p:cNvPr>
          <p:cNvSpPr txBox="1"/>
          <p:nvPr/>
        </p:nvSpPr>
        <p:spPr>
          <a:xfrm>
            <a:off x="745066" y="1014059"/>
            <a:ext cx="6131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6399B-BB52-EA59-5DC2-C8BFF1294104}"/>
              </a:ext>
            </a:extLst>
          </p:cNvPr>
          <p:cNvSpPr txBox="1"/>
          <p:nvPr/>
        </p:nvSpPr>
        <p:spPr>
          <a:xfrm>
            <a:off x="745066" y="1427197"/>
            <a:ext cx="11043279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solidFill>
                  <a:srgbClr val="C00000"/>
                </a:solidFill>
                <a:effectLst/>
                <a:latin typeface="DM Sans" pitchFamily="2" charset="77"/>
              </a:rPr>
              <a:t>Data Collection &amp; Quality Issues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DM Sans" pitchFamily="2" charset="77"/>
              </a:rPr>
              <a:t> Difficulty in filtering out bots or spam accounts that could skew sentiment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DM Sans" pitchFamily="2" charset="77"/>
              </a:rPr>
              <a:t> P</a:t>
            </a:r>
            <a:r>
              <a:rPr lang="en-US" sz="1600" b="0" i="0" dirty="0">
                <a:effectLst/>
                <a:latin typeface="DM Sans" pitchFamily="2" charset="77"/>
              </a:rPr>
              <a:t>resence of noisy data such as irrelevant tweets, typos, and sarcasm that are hard to interpret accurately.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dirty="0">
              <a:latin typeface="DM Sans" pitchFamily="2" charset="77"/>
            </a:endParaRPr>
          </a:p>
          <a:p>
            <a:pPr algn="l"/>
            <a:r>
              <a:rPr lang="en-US" sz="1600" b="1" i="0" dirty="0">
                <a:solidFill>
                  <a:srgbClr val="C00000"/>
                </a:solidFill>
                <a:effectLst/>
                <a:latin typeface="DM Sans" pitchFamily="2" charset="77"/>
              </a:rPr>
              <a:t>Sentiment Analysis Limitations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DM Sans" pitchFamily="2" charset="77"/>
              </a:rPr>
              <a:t> VADER Challenges: Over-sensitivity to punctuation, emojis, and capitalization, which may exaggerate sentiment scores.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DM Sans" pitchFamily="2" charset="77"/>
              </a:rPr>
              <a:t> </a:t>
            </a:r>
            <a:r>
              <a:rPr lang="en-US" sz="1600" b="0" i="0" dirty="0" err="1">
                <a:effectLst/>
                <a:latin typeface="DM Sans" pitchFamily="2" charset="77"/>
              </a:rPr>
              <a:t>TextBlob</a:t>
            </a:r>
            <a:r>
              <a:rPr lang="en-US" sz="1600" b="0" i="0" dirty="0">
                <a:effectLst/>
                <a:latin typeface="DM Sans" pitchFamily="2" charset="77"/>
              </a:rPr>
              <a:t> Challenges: Less effective with short, informal text like tweets; struggles with negation and intensity modifiers.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dirty="0">
              <a:latin typeface="DM Sans" pitchFamily="2" charset="77"/>
            </a:endParaRPr>
          </a:p>
          <a:p>
            <a:pPr algn="l"/>
            <a:r>
              <a:rPr lang="en-US" sz="1600" b="1" i="0" dirty="0">
                <a:solidFill>
                  <a:srgbClr val="C00000"/>
                </a:solidFill>
                <a:effectLst/>
                <a:latin typeface="DM Sans" pitchFamily="2" charset="77"/>
              </a:rPr>
              <a:t>Bias in Sentiment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DM Sans" pitchFamily="2" charset="77"/>
              </a:rPr>
              <a:t> Lexicon-based models may not capture nuanced political language or cultural context.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DM Sans" pitchFamily="2" charset="77"/>
              </a:rPr>
              <a:t> Potential bias in sentiment scoring due to pre-defined dictionaries not accounting for evolving slang or political terms.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DM Sans" pitchFamily="2" charset="77"/>
            </a:endParaRPr>
          </a:p>
          <a:p>
            <a:pPr algn="l"/>
            <a:r>
              <a:rPr lang="en-US" sz="1600" b="1" i="0" dirty="0">
                <a:solidFill>
                  <a:srgbClr val="C00000"/>
                </a:solidFill>
                <a:effectLst/>
                <a:latin typeface="DM Sans" pitchFamily="2" charset="77"/>
              </a:rPr>
              <a:t>Polarization in Discourse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DM Sans" pitchFamily="2" charset="77"/>
              </a:rPr>
              <a:t> Highly polarized language (e.g., strong support or criticism) made it difficult to classify tweets as purely positive or negative.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DM Sans" pitchFamily="2" charset="77"/>
              </a:rPr>
              <a:t> Neutral tweets often contained mixed sentiments, complicating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1302553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TopLine">
            <a:extLst>
              <a:ext uri="{FF2B5EF4-FFF2-40B4-BE49-F238E27FC236}">
                <a16:creationId xmlns:a16="http://schemas.microsoft.com/office/drawing/2014/main" id="{1F80B8D2-FE1E-8D53-0F40-FB2A45C67A52}"/>
              </a:ext>
            </a:extLst>
          </p:cNvPr>
          <p:cNvCxnSpPr/>
          <p:nvPr/>
        </p:nvCxnSpPr>
        <p:spPr>
          <a:xfrm>
            <a:off x="838198" y="1354570"/>
            <a:ext cx="10515600" cy="0"/>
          </a:xfrm>
          <a:prstGeom prst="line">
            <a:avLst/>
          </a:prstGeom>
          <a:ln w="635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BottomLine">
            <a:extLst>
              <a:ext uri="{FF2B5EF4-FFF2-40B4-BE49-F238E27FC236}">
                <a16:creationId xmlns:a16="http://schemas.microsoft.com/office/drawing/2014/main" id="{1DD414C0-BAD3-C352-0EA6-0471330F6A06}"/>
              </a:ext>
            </a:extLst>
          </p:cNvPr>
          <p:cNvCxnSpPr/>
          <p:nvPr/>
        </p:nvCxnSpPr>
        <p:spPr>
          <a:xfrm>
            <a:off x="838199" y="6176963"/>
            <a:ext cx="10515600" cy="0"/>
          </a:xfrm>
          <a:prstGeom prst="line">
            <a:avLst/>
          </a:prstGeom>
          <a:ln w="635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8650B677-CF80-EFE1-3F4B-8367F5D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67" y="262358"/>
            <a:ext cx="10569102" cy="560262"/>
          </a:xfrm>
        </p:spPr>
        <p:txBody>
          <a:bodyPr anchor="t" anchorCtr="0">
            <a:noAutofit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F24AC1-00A1-C8AB-8DCA-108C9CFED0FE}"/>
              </a:ext>
            </a:extLst>
          </p:cNvPr>
          <p:cNvSpPr txBox="1">
            <a:spLocks/>
          </p:cNvSpPr>
          <p:nvPr/>
        </p:nvSpPr>
        <p:spPr>
          <a:xfrm>
            <a:off x="838199" y="6398749"/>
            <a:ext cx="1051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 Source: Tweets taken from X (Twitter)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6399B-BB52-EA59-5DC2-C8BFF1294104}"/>
              </a:ext>
            </a:extLst>
          </p:cNvPr>
          <p:cNvSpPr txBox="1"/>
          <p:nvPr/>
        </p:nvSpPr>
        <p:spPr>
          <a:xfrm>
            <a:off x="745066" y="1658799"/>
            <a:ext cx="11043279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0070C0"/>
                </a:solidFill>
                <a:effectLst/>
                <a:latin typeface="DM Sans" pitchFamily="2" charset="77"/>
              </a:rPr>
              <a:t>Dominant Public Sentiment Trends on Twitter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DM Sans" pitchFamily="2" charset="77"/>
              </a:rPr>
              <a:t>Kamala Harris: </a:t>
            </a:r>
            <a:r>
              <a:rPr lang="en-US" sz="1600" b="0" i="0" dirty="0">
                <a:effectLst/>
                <a:latin typeface="DM Sans" pitchFamily="2" charset="77"/>
              </a:rPr>
              <a:t>Sentiment was largely neutral to positive, focusing on policy and governance (e.g., </a:t>
            </a:r>
            <a:r>
              <a:rPr lang="en-US" sz="1600" b="0" i="1" dirty="0">
                <a:effectLst/>
                <a:latin typeface="DM Sans" pitchFamily="2" charset="77"/>
              </a:rPr>
              <a:t>“Vice President,”</a:t>
            </a:r>
            <a:r>
              <a:rPr lang="en-US" sz="1600" b="0" i="0" dirty="0">
                <a:effectLst/>
                <a:latin typeface="DM Sans" pitchFamily="2" charset="77"/>
              </a:rPr>
              <a:t> </a:t>
            </a:r>
            <a:r>
              <a:rPr lang="en-US" sz="1600" b="0" i="1" dirty="0">
                <a:effectLst/>
                <a:latin typeface="DM Sans" pitchFamily="2" charset="77"/>
              </a:rPr>
              <a:t>“</a:t>
            </a:r>
            <a:r>
              <a:rPr lang="en-US" sz="1600" b="0" i="1" dirty="0" err="1">
                <a:effectLst/>
                <a:latin typeface="DM Sans" pitchFamily="2" charset="77"/>
              </a:rPr>
              <a:t>BidenHarris</a:t>
            </a:r>
            <a:r>
              <a:rPr lang="en-US" sz="1600" b="0" i="1" dirty="0">
                <a:effectLst/>
                <a:latin typeface="DM Sans" pitchFamily="2" charset="77"/>
              </a:rPr>
              <a:t> administration”</a:t>
            </a:r>
            <a:r>
              <a:rPr lang="en-US" sz="1600" b="0" i="0" dirty="0">
                <a:effectLst/>
                <a:latin typeface="DM Sans" pitchFamily="2" charset="77"/>
              </a:rPr>
              <a:t>). Discussions were structured and less emotionally reactive.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DM Sans" pitchFamily="2" charset="77"/>
              </a:rPr>
              <a:t>Donald Trump: </a:t>
            </a:r>
            <a:r>
              <a:rPr lang="en-US" sz="1600" b="0" i="0" dirty="0">
                <a:effectLst/>
                <a:latin typeface="DM Sans" pitchFamily="2" charset="77"/>
              </a:rPr>
              <a:t>Sentiment was highly polarized, with a mix of negative and positive tweets. Discourse often included personal references and election-focused terms (e.g., </a:t>
            </a:r>
            <a:r>
              <a:rPr lang="en-US" sz="1600" b="0" i="1" dirty="0">
                <a:effectLst/>
                <a:latin typeface="DM Sans" pitchFamily="2" charset="77"/>
              </a:rPr>
              <a:t>“vote Trump,”</a:t>
            </a:r>
            <a:r>
              <a:rPr lang="en-US" sz="1600" b="0" i="0" dirty="0">
                <a:effectLst/>
                <a:latin typeface="DM Sans" pitchFamily="2" charset="77"/>
              </a:rPr>
              <a:t> </a:t>
            </a:r>
            <a:r>
              <a:rPr lang="en-US" sz="1600" b="0" i="1" dirty="0">
                <a:effectLst/>
                <a:latin typeface="DM Sans" pitchFamily="2" charset="77"/>
              </a:rPr>
              <a:t>“Trump supporters”</a:t>
            </a:r>
            <a:r>
              <a:rPr lang="en-US" sz="1600" b="0" i="0" dirty="0">
                <a:effectLst/>
                <a:latin typeface="DM Sans" pitchFamily="2" charset="77"/>
              </a:rPr>
              <a:t>).</a:t>
            </a:r>
          </a:p>
          <a:p>
            <a:endParaRPr lang="en-US" sz="1600" b="0" i="0" dirty="0">
              <a:effectLst/>
              <a:latin typeface="DM Sans" pitchFamily="2" charset="77"/>
            </a:endParaRPr>
          </a:p>
          <a:p>
            <a:r>
              <a:rPr lang="en-US" sz="1600" b="1" i="0" dirty="0">
                <a:solidFill>
                  <a:srgbClr val="0070C0"/>
                </a:solidFill>
                <a:effectLst/>
                <a:latin typeface="DM Sans" pitchFamily="2" charset="77"/>
              </a:rPr>
              <a:t>Positive vs. Negative Engagement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DM Sans" pitchFamily="2" charset="77"/>
              </a:rPr>
              <a:t>Donald Trump: </a:t>
            </a:r>
            <a:r>
              <a:rPr lang="en-US" sz="1600" b="0" i="0" dirty="0">
                <a:effectLst/>
                <a:latin typeface="DM Sans" pitchFamily="2" charset="77"/>
              </a:rPr>
              <a:t>Higher tweet volume but predominantly neutral or negative sentiment, reflecting polarized reactions.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DM Sans" pitchFamily="2" charset="77"/>
              </a:rPr>
              <a:t>Kamala Harris: </a:t>
            </a:r>
            <a:r>
              <a:rPr lang="en-US" sz="1600" b="0" i="0" dirty="0">
                <a:effectLst/>
                <a:latin typeface="DM Sans" pitchFamily="2" charset="77"/>
              </a:rPr>
              <a:t>Fewer tweets overall but a higher proportion of positive sentiment, with engagement centered on policy-driven discussions.</a:t>
            </a:r>
            <a:endParaRPr lang="en-US" sz="1600" dirty="0">
              <a:latin typeface="DM Sans" pitchFamily="2" charset="7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DM Sans" pitchFamily="2" charset="77"/>
            </a:endParaRPr>
          </a:p>
          <a:p>
            <a:r>
              <a:rPr lang="en-US" sz="1600" b="1" i="0" dirty="0">
                <a:solidFill>
                  <a:srgbClr val="0070C0"/>
                </a:solidFill>
                <a:effectLst/>
                <a:latin typeface="DM Sans" pitchFamily="2" charset="77"/>
              </a:rPr>
              <a:t>Correlation Between Public Interaction and Sentiment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DM Sans" pitchFamily="2" charset="77"/>
              </a:rPr>
              <a:t>Tweets with positive sentiment for both candidates attracted more likes and retweets, indicating audience resonance with favorable messages.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DM Sans" pitchFamily="2" charset="77"/>
              </a:rPr>
              <a:t>For Trump, negative tweets also saw significant replies, reflecting polarization and debate-driven reactions.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DM Sans" pitchFamily="2" charset="77"/>
              </a:rPr>
              <a:t>Harris's neutral or policy-focused tweets had moderate engagement, highlighting an issue-driven audience</a:t>
            </a:r>
          </a:p>
        </p:txBody>
      </p:sp>
    </p:spTree>
    <p:extLst>
      <p:ext uri="{BB962C8B-B14F-4D97-AF65-F5344CB8AC3E}">
        <p14:creationId xmlns:p14="http://schemas.microsoft.com/office/powerpoint/2010/main" val="301530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9B69-3B99-A5F8-8195-F4FB983DE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409"/>
            <a:ext cx="10515599" cy="835410"/>
          </a:xfrm>
        </p:spPr>
        <p:txBody>
          <a:bodyPr vert="horz" lIns="91440" tIns="45720" rIns="91440" bIns="45720" rtlCol="0" anchor="ctr" anchorCtr="0">
            <a:noAutofit/>
          </a:bodyPr>
          <a:lstStyle/>
          <a:p>
            <a:pPr algn="l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Understanding the Influence of Social Media on Public Sentiment During Political Events</a:t>
            </a:r>
          </a:p>
        </p:txBody>
      </p:sp>
      <p:cxnSp>
        <p:nvCxnSpPr>
          <p:cNvPr id="11" name="TopLine">
            <a:extLst>
              <a:ext uri="{FF2B5EF4-FFF2-40B4-BE49-F238E27FC236}">
                <a16:creationId xmlns:a16="http://schemas.microsoft.com/office/drawing/2014/main" id="{1F80B8D2-FE1E-8D53-0F40-FB2A45C67A52}"/>
              </a:ext>
            </a:extLst>
          </p:cNvPr>
          <p:cNvCxnSpPr/>
          <p:nvPr/>
        </p:nvCxnSpPr>
        <p:spPr>
          <a:xfrm>
            <a:off x="838199" y="1497013"/>
            <a:ext cx="10515600" cy="0"/>
          </a:xfrm>
          <a:prstGeom prst="line">
            <a:avLst/>
          </a:prstGeom>
          <a:ln w="635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54AB38-772E-FDFA-6E78-C25AC201D078}"/>
              </a:ext>
            </a:extLst>
          </p:cNvPr>
          <p:cNvSpPr txBox="1"/>
          <p:nvPr/>
        </p:nvSpPr>
        <p:spPr>
          <a:xfrm>
            <a:off x="838200" y="1147481"/>
            <a:ext cx="1051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Examining Twitter Reactions to the 2024 Presidential Debate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34548E-6A16-652B-D8CF-0DA3AC91EDBC}"/>
              </a:ext>
            </a:extLst>
          </p:cNvPr>
          <p:cNvSpPr txBox="1"/>
          <p:nvPr/>
        </p:nvSpPr>
        <p:spPr>
          <a:xfrm>
            <a:off x="3280244" y="1845861"/>
            <a:ext cx="8077629" cy="166199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goal of this analysis is to understand how public sentiment on social media shifts over time in response to key political events, particularly debates.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includes identifying fluctuations in positive, negative, and neutral sentiment towards political figures before, during, and after the debate.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Online discourse can be shaped by the rhetoric of candidates and their supporters, which may lead to heightened polarization and increased hostility.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F8CE85-EE33-87A4-903D-9F65C089A5AE}"/>
              </a:ext>
            </a:extLst>
          </p:cNvPr>
          <p:cNvSpPr txBox="1"/>
          <p:nvPr/>
        </p:nvSpPr>
        <p:spPr>
          <a:xfrm>
            <a:off x="3280244" y="4181142"/>
            <a:ext cx="8063786" cy="166199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are the dominant public sentiment trends on Twitter regarding each candidate?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political figure receives more positive or negative engagement during the debate?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does the level of public interaction (likes, retweets, replies) correlate with sentiment trends?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834E4F-BA7C-4599-2A9D-2CA8A2BE4176}"/>
              </a:ext>
            </a:extLst>
          </p:cNvPr>
          <p:cNvSpPr/>
          <p:nvPr/>
        </p:nvSpPr>
        <p:spPr>
          <a:xfrm>
            <a:off x="828430" y="3909697"/>
            <a:ext cx="1871871" cy="21945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KEY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51ADFF-0187-4E79-3D6A-F1ECD70B49DD}"/>
              </a:ext>
            </a:extLst>
          </p:cNvPr>
          <p:cNvSpPr/>
          <p:nvPr/>
        </p:nvSpPr>
        <p:spPr>
          <a:xfrm>
            <a:off x="838199" y="1569721"/>
            <a:ext cx="1871871" cy="2194560"/>
          </a:xfrm>
          <a:prstGeom prst="rect">
            <a:avLst/>
          </a:prstGeom>
          <a:solidFill>
            <a:srgbClr val="FE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002060"/>
              </a:solidFill>
            </a:endParaRPr>
          </a:p>
          <a:p>
            <a:pPr algn="ctr"/>
            <a:endParaRPr lang="en-US" sz="1400" b="1" dirty="0">
              <a:solidFill>
                <a:srgbClr val="002060"/>
              </a:solidFill>
            </a:endParaRPr>
          </a:p>
          <a:p>
            <a:pPr algn="ctr"/>
            <a:endParaRPr lang="en-US" sz="1400" b="1" dirty="0">
              <a:solidFill>
                <a:srgbClr val="002060"/>
              </a:solidFill>
            </a:endParaRPr>
          </a:p>
          <a:p>
            <a:pPr algn="ctr"/>
            <a:endParaRPr lang="en-US" sz="1400" b="1" dirty="0">
              <a:solidFill>
                <a:srgbClr val="002060"/>
              </a:solidFill>
            </a:endParaRPr>
          </a:p>
          <a:p>
            <a:pPr algn="ctr"/>
            <a:endParaRPr lang="en-US" sz="1400" b="1" dirty="0">
              <a:solidFill>
                <a:srgbClr val="002060"/>
              </a:solidFill>
            </a:endParaRPr>
          </a:p>
          <a:p>
            <a:pPr algn="ctr"/>
            <a:r>
              <a:rPr lang="en-US" sz="1400" b="1" dirty="0">
                <a:solidFill>
                  <a:srgbClr val="002060"/>
                </a:solidFill>
              </a:rPr>
              <a:t>PROBLEM</a:t>
            </a:r>
          </a:p>
          <a:p>
            <a:pPr algn="ctr"/>
            <a:r>
              <a:rPr lang="en-US" sz="1400" b="1" dirty="0">
                <a:solidFill>
                  <a:srgbClr val="002060"/>
                </a:solidFill>
              </a:rPr>
              <a:t>STATEMENT</a:t>
            </a:r>
          </a:p>
        </p:txBody>
      </p:sp>
      <p:cxnSp>
        <p:nvCxnSpPr>
          <p:cNvPr id="28" name="Connecteur droit 134">
            <a:extLst>
              <a:ext uri="{FF2B5EF4-FFF2-40B4-BE49-F238E27FC236}">
                <a16:creationId xmlns:a16="http://schemas.microsoft.com/office/drawing/2014/main" id="{497A1782-1A9C-5426-8D1F-2FBA5D766AB5}"/>
              </a:ext>
            </a:extLst>
          </p:cNvPr>
          <p:cNvCxnSpPr>
            <a:cxnSpLocks/>
          </p:cNvCxnSpPr>
          <p:nvPr/>
        </p:nvCxnSpPr>
        <p:spPr>
          <a:xfrm>
            <a:off x="828430" y="3836989"/>
            <a:ext cx="10515600" cy="0"/>
          </a:xfrm>
          <a:prstGeom prst="line">
            <a:avLst/>
          </a:prstGeom>
          <a:ln w="9525" cap="sq">
            <a:solidFill>
              <a:schemeClr val="bg1">
                <a:lumMod val="75000"/>
              </a:schemeClr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BottomLine">
            <a:extLst>
              <a:ext uri="{FF2B5EF4-FFF2-40B4-BE49-F238E27FC236}">
                <a16:creationId xmlns:a16="http://schemas.microsoft.com/office/drawing/2014/main" id="{847BD3F6-4212-7F12-28BF-57A3AEB1C345}"/>
              </a:ext>
            </a:extLst>
          </p:cNvPr>
          <p:cNvCxnSpPr/>
          <p:nvPr/>
        </p:nvCxnSpPr>
        <p:spPr>
          <a:xfrm>
            <a:off x="838199" y="6176963"/>
            <a:ext cx="10515600" cy="0"/>
          </a:xfrm>
          <a:prstGeom prst="line">
            <a:avLst/>
          </a:prstGeom>
          <a:ln w="635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Chat bubble with solid fill">
            <a:extLst>
              <a:ext uri="{FF2B5EF4-FFF2-40B4-BE49-F238E27FC236}">
                <a16:creationId xmlns:a16="http://schemas.microsoft.com/office/drawing/2014/main" id="{D6A07229-23A1-F1E0-4D64-75CD4240A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8374" y="2224297"/>
            <a:ext cx="731520" cy="731520"/>
          </a:xfrm>
          <a:prstGeom prst="rect">
            <a:avLst/>
          </a:prstGeom>
        </p:spPr>
      </p:pic>
      <p:pic>
        <p:nvPicPr>
          <p:cNvPr id="8" name="Graphic 7" descr="Siren with solid fill">
            <a:extLst>
              <a:ext uri="{FF2B5EF4-FFF2-40B4-BE49-F238E27FC236}">
                <a16:creationId xmlns:a16="http://schemas.microsoft.com/office/drawing/2014/main" id="{6F3A454E-C436-259E-BB3C-730EE929F6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98605" y="4476649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3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9B69-3B99-A5F8-8195-F4FB983DE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1629"/>
            <a:ext cx="10515600" cy="857567"/>
          </a:xfrm>
        </p:spPr>
        <p:txBody>
          <a:bodyPr anchor="ctr" anchorCtr="0">
            <a:noAutofit/>
          </a:bodyPr>
          <a:lstStyle/>
          <a:p>
            <a:pPr algn="l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Analysis Steps: Data Cleaning, Transformation &amp;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Sentiment Analysis</a:t>
            </a:r>
          </a:p>
        </p:txBody>
      </p:sp>
      <p:cxnSp>
        <p:nvCxnSpPr>
          <p:cNvPr id="12" name="BottomLine">
            <a:extLst>
              <a:ext uri="{FF2B5EF4-FFF2-40B4-BE49-F238E27FC236}">
                <a16:creationId xmlns:a16="http://schemas.microsoft.com/office/drawing/2014/main" id="{1DD414C0-BAD3-C352-0EA6-0471330F6A06}"/>
              </a:ext>
            </a:extLst>
          </p:cNvPr>
          <p:cNvCxnSpPr/>
          <p:nvPr/>
        </p:nvCxnSpPr>
        <p:spPr>
          <a:xfrm>
            <a:off x="838199" y="6176963"/>
            <a:ext cx="10515600" cy="0"/>
          </a:xfrm>
          <a:prstGeom prst="line">
            <a:avLst/>
          </a:prstGeom>
          <a:ln w="635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8046193-591C-15B3-5DB1-7894B128B350}"/>
              </a:ext>
            </a:extLst>
          </p:cNvPr>
          <p:cNvSpPr txBox="1">
            <a:spLocks/>
          </p:cNvSpPr>
          <p:nvPr/>
        </p:nvSpPr>
        <p:spPr>
          <a:xfrm>
            <a:off x="838199" y="6398749"/>
            <a:ext cx="10515600" cy="27699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 Source: Tweets taken from X (Twitter)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BEC9FE-1D6D-362F-7B23-14DCF0D315B4}"/>
              </a:ext>
            </a:extLst>
          </p:cNvPr>
          <p:cNvSpPr txBox="1"/>
          <p:nvPr/>
        </p:nvSpPr>
        <p:spPr>
          <a:xfrm>
            <a:off x="6413929" y="1649930"/>
            <a:ext cx="5511113" cy="3924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2880" indent="-182880">
              <a:buFont typeface="+mj-lt"/>
              <a:buAutoNum type="arabicPeriod"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Data Cleaning &amp; Preparation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Removed special characters, links, and stop words.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Standardized text format (lowercase, tokenization).</a:t>
            </a:r>
          </a:p>
          <a:p>
            <a:pPr marL="182880" indent="-182880">
              <a:buFont typeface="+mj-lt"/>
              <a:buAutoNum type="arabicPeriod"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Sentiment Classification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Used VADER for sentiment scoring.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Categorized tweets as Positive (&gt; 0.05), Neutral (-0.05 to 0.05), Negative (&lt; -0.05).</a:t>
            </a:r>
          </a:p>
          <a:p>
            <a:pPr marL="182880" indent="-182880">
              <a:buFont typeface="+mj-lt"/>
              <a:buAutoNum type="arabicPeriod"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Candidate-Based Sentiment Distribution: Bar chart comparing sentiment across Harris, Trump, and Both.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Key Findings:</a:t>
            </a:r>
          </a:p>
          <a:p>
            <a:pPr lvl="2"/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- Trump had a higher tweet volume.</a:t>
            </a:r>
          </a:p>
          <a:p>
            <a:pPr marL="914400" lvl="3"/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- Most tweets were neutral or negative.</a:t>
            </a:r>
          </a:p>
          <a:p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4. Model Validation &amp; AI Support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Applied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TextBlob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for secondary sentiment verification.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ChatGPT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for debugging and refining analysis.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0E6556-C6A0-CCCC-234F-39199B576170}"/>
              </a:ext>
            </a:extLst>
          </p:cNvPr>
          <p:cNvGrpSpPr/>
          <p:nvPr/>
        </p:nvGrpSpPr>
        <p:grpSpPr>
          <a:xfrm>
            <a:off x="6604646" y="1319531"/>
            <a:ext cx="4663428" cy="346782"/>
            <a:chOff x="7979579" y="1638827"/>
            <a:chExt cx="3374220" cy="338554"/>
          </a:xfrm>
        </p:grpSpPr>
        <p:cxnSp>
          <p:nvCxnSpPr>
            <p:cNvPr id="10" name="TopLine">
              <a:extLst>
                <a:ext uri="{FF2B5EF4-FFF2-40B4-BE49-F238E27FC236}">
                  <a16:creationId xmlns:a16="http://schemas.microsoft.com/office/drawing/2014/main" id="{28893903-00E9-88F3-76B6-7AB245E4ABA8}"/>
                </a:ext>
              </a:extLst>
            </p:cNvPr>
            <p:cNvCxnSpPr>
              <a:cxnSpLocks/>
            </p:cNvCxnSpPr>
            <p:nvPr/>
          </p:nvCxnSpPr>
          <p:spPr>
            <a:xfrm>
              <a:off x="7979579" y="1928725"/>
              <a:ext cx="3374136" cy="0"/>
            </a:xfrm>
            <a:prstGeom prst="line">
              <a:avLst/>
            </a:prstGeom>
            <a:ln w="6350" cap="sq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6C7548-E733-E17E-3E44-BC9356038E3B}"/>
                </a:ext>
              </a:extLst>
            </p:cNvPr>
            <p:cNvSpPr txBox="1"/>
            <p:nvPr/>
          </p:nvSpPr>
          <p:spPr>
            <a:xfrm>
              <a:off x="7979579" y="1638827"/>
              <a:ext cx="33742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STEPS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84642EB-102B-A08E-7778-D4DE63BEB1BC}"/>
              </a:ext>
            </a:extLst>
          </p:cNvPr>
          <p:cNvSpPr txBox="1"/>
          <p:nvPr/>
        </p:nvSpPr>
        <p:spPr>
          <a:xfrm>
            <a:off x="5002696" y="1695462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49077-5897-1F1F-706C-1E185A897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3" y="1616996"/>
            <a:ext cx="5392647" cy="398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8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BottomLine">
            <a:extLst>
              <a:ext uri="{FF2B5EF4-FFF2-40B4-BE49-F238E27FC236}">
                <a16:creationId xmlns:a16="http://schemas.microsoft.com/office/drawing/2014/main" id="{1DD414C0-BAD3-C352-0EA6-0471330F6A06}"/>
              </a:ext>
            </a:extLst>
          </p:cNvPr>
          <p:cNvCxnSpPr/>
          <p:nvPr/>
        </p:nvCxnSpPr>
        <p:spPr>
          <a:xfrm>
            <a:off x="838199" y="6176963"/>
            <a:ext cx="10515600" cy="0"/>
          </a:xfrm>
          <a:prstGeom prst="line">
            <a:avLst/>
          </a:prstGeom>
          <a:ln w="635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8650B677-CF80-EFE1-3F4B-8367F5D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252"/>
            <a:ext cx="10515600" cy="433552"/>
          </a:xfrm>
        </p:spPr>
        <p:txBody>
          <a:bodyPr anchor="ctr" anchorCtr="0">
            <a:noAutofit/>
          </a:bodyPr>
          <a:lstStyle/>
          <a:p>
            <a:pPr algn="l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Understanding Tweet Length Distribution &amp; Its Impact on Sentiment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F24AC1-00A1-C8AB-8DCA-108C9CFED0FE}"/>
              </a:ext>
            </a:extLst>
          </p:cNvPr>
          <p:cNvSpPr txBox="1">
            <a:spLocks/>
          </p:cNvSpPr>
          <p:nvPr/>
        </p:nvSpPr>
        <p:spPr>
          <a:xfrm>
            <a:off x="838199" y="6398749"/>
            <a:ext cx="1051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 Source: Tweets taken from X (Twitter)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4B965-F6DE-FCA3-17EE-D6586BAF7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37" y="837589"/>
            <a:ext cx="9077326" cy="46040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2D8AB3-1087-6322-5345-ACC4D71E83E0}"/>
              </a:ext>
            </a:extLst>
          </p:cNvPr>
          <p:cNvSpPr txBox="1"/>
          <p:nvPr/>
        </p:nvSpPr>
        <p:spPr>
          <a:xfrm>
            <a:off x="1557337" y="5486141"/>
            <a:ext cx="6529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Average tweet length varies between Trump &amp; Harris discussions.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Longer tweets may indicate more complex opinions, while shorter ones may show strong sentiment.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Helps validate dataset quality before deeper sentiment analysis.</a:t>
            </a:r>
          </a:p>
        </p:txBody>
      </p:sp>
    </p:spTree>
    <p:extLst>
      <p:ext uri="{BB962C8B-B14F-4D97-AF65-F5344CB8AC3E}">
        <p14:creationId xmlns:p14="http://schemas.microsoft.com/office/powerpoint/2010/main" val="349400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BottomLine">
            <a:extLst>
              <a:ext uri="{FF2B5EF4-FFF2-40B4-BE49-F238E27FC236}">
                <a16:creationId xmlns:a16="http://schemas.microsoft.com/office/drawing/2014/main" id="{1DD414C0-BAD3-C352-0EA6-0471330F6A06}"/>
              </a:ext>
            </a:extLst>
          </p:cNvPr>
          <p:cNvCxnSpPr/>
          <p:nvPr/>
        </p:nvCxnSpPr>
        <p:spPr>
          <a:xfrm>
            <a:off x="838199" y="6176963"/>
            <a:ext cx="10515600" cy="0"/>
          </a:xfrm>
          <a:prstGeom prst="line">
            <a:avLst/>
          </a:prstGeom>
          <a:ln w="635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8650B677-CF80-EFE1-3F4B-8367F5D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143696"/>
            <a:ext cx="10692926" cy="433552"/>
          </a:xfrm>
        </p:spPr>
        <p:txBody>
          <a:bodyPr anchor="ctr" anchorCtr="0">
            <a:noAutofit/>
          </a:bodyPr>
          <a:lstStyle/>
          <a:p>
            <a:pPr algn="l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Treatment – Cleaning, Normalizing &amp; Filtering Tweets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F24AC1-00A1-C8AB-8DCA-108C9CFED0FE}"/>
              </a:ext>
            </a:extLst>
          </p:cNvPr>
          <p:cNvSpPr txBox="1">
            <a:spLocks/>
          </p:cNvSpPr>
          <p:nvPr/>
        </p:nvSpPr>
        <p:spPr>
          <a:xfrm>
            <a:off x="838199" y="6398749"/>
            <a:ext cx="1051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 Source: Tweets taken from X (Twitter)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D728E6-7484-669B-CBCA-B92ADAE80A7C}"/>
              </a:ext>
            </a:extLst>
          </p:cNvPr>
          <p:cNvSpPr txBox="1"/>
          <p:nvPr/>
        </p:nvSpPr>
        <p:spPr>
          <a:xfrm>
            <a:off x="542925" y="720271"/>
            <a:ext cx="5462589" cy="5447645"/>
          </a:xfrm>
          <a:prstGeom prst="rect">
            <a:avLst/>
          </a:prstGeom>
          <a:noFill/>
        </p:spPr>
        <p:txBody>
          <a:bodyPr wrap="square" lIns="91440" tIns="0" rIns="91440" bIns="0" rtlCol="0" anchor="t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Merging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Loaded and examined Trump and Harris datasets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to ensure data integrity, and c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hecked for missing values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and inconsistencies before merging.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Standardized column names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across both datasets for seamless integration, m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erged datasets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into a unified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for further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Created a 'candidate' column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to differentiate tweets mentioning Trump, Harris, or both.</a:t>
            </a:r>
          </a:p>
          <a:p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Cleaning Tweet 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Removed redundant and irrelevant data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to focus on sentiment-bearing content.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Applied the following cleaning steps: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Retweets (RTs) removed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to eliminate repeated data points.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Mentions (@usernames) excluded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to focus on independent opinions.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Hyperlinks (URLs) filtered out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as they don’t contribute to sentiment.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Punctuation, special characters, and symbols deleted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to standardize formatting.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Hashtags eliminated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to avoid skewing analysis with metadata.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Duplicate tweets dropped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to prevent duplicate impact on sentiment trends.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Emojis converted or removed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based on sentiment analysis feasibility.</a:t>
            </a:r>
            <a:r>
              <a:rPr lang="en-US" sz="14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C5CB2-7565-8C7D-A320-4A4327444BCE}"/>
              </a:ext>
            </a:extLst>
          </p:cNvPr>
          <p:cNvSpPr txBox="1"/>
          <p:nvPr/>
        </p:nvSpPr>
        <p:spPr>
          <a:xfrm>
            <a:off x="6096000" y="720271"/>
            <a:ext cx="5662613" cy="5232202"/>
          </a:xfrm>
          <a:prstGeom prst="rect">
            <a:avLst/>
          </a:prstGeom>
          <a:noFill/>
        </p:spPr>
        <p:txBody>
          <a:bodyPr wrap="square" lIns="91440" tIns="0" rIns="91440" bIns="0" rtlCol="0" anchor="t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Normalizing 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Standardized textual structure for uniform processing.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Key normalization techniques applied: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Converted all text to lowercase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to ensure case-insensitive processing.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Tokenized text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by splitting sentences into individual words.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Applied lemmatization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to reduce words to their base/root forms.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Removed stop words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such as "and," "the," "is" to retain meaningful words.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Corrected spelling errors and abbreviations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for text integrity.</a:t>
            </a:r>
          </a:p>
          <a:p>
            <a:r>
              <a:rPr lang="en-US" sz="1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Filtering Tweets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Refined dataset to focus on relevant political discourse.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Implemented tweet categorization based on candidate mentions: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Harris-only tweets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(containing only 'Harris')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Trump-only tweets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(containing only 'Trump')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Both candidates mentioned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(referencing both Trump and Harris)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User-based aggregation applied: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Identified users tweeting multiple times to track sentiment evolution. Grouped tweets by user ID to observe engagement trends.</a:t>
            </a:r>
          </a:p>
          <a:p>
            <a:pPr>
              <a:buFont typeface="Arial"/>
              <a:buChar char="•"/>
            </a:pPr>
            <a:r>
              <a:rPr lang="en-US" sz="14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Merging Datasets Together: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Combined datasets to simplify data processing, ensuring all relevant information is efficiently in one place</a:t>
            </a:r>
          </a:p>
          <a:p>
            <a:pPr>
              <a:buFont typeface="Arial"/>
              <a:buChar char="•"/>
            </a:pPr>
            <a:r>
              <a:rPr lang="en-US" sz="14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Filtering Text: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Filtered and grouped tweets based on specific criteria (e.g., keywords like "Trump" or "Harris"), and categorized users' tweets with opposing views into separate groups for analysis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Connecteur droit 134">
            <a:extLst>
              <a:ext uri="{FF2B5EF4-FFF2-40B4-BE49-F238E27FC236}">
                <a16:creationId xmlns:a16="http://schemas.microsoft.com/office/drawing/2014/main" id="{5060B455-7FC3-DC67-DDC8-595EDE194B47}"/>
              </a:ext>
            </a:extLst>
          </p:cNvPr>
          <p:cNvCxnSpPr>
            <a:cxnSpLocks/>
          </p:cNvCxnSpPr>
          <p:nvPr/>
        </p:nvCxnSpPr>
        <p:spPr>
          <a:xfrm flipV="1">
            <a:off x="6005514" y="720271"/>
            <a:ext cx="0" cy="5170646"/>
          </a:xfrm>
          <a:prstGeom prst="line">
            <a:avLst/>
          </a:prstGeom>
          <a:ln w="9525" cap="sq">
            <a:solidFill>
              <a:schemeClr val="bg1">
                <a:lumMod val="75000"/>
              </a:schemeClr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72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BottomLine">
            <a:extLst>
              <a:ext uri="{FF2B5EF4-FFF2-40B4-BE49-F238E27FC236}">
                <a16:creationId xmlns:a16="http://schemas.microsoft.com/office/drawing/2014/main" id="{1DD414C0-BAD3-C352-0EA6-0471330F6A06}"/>
              </a:ext>
            </a:extLst>
          </p:cNvPr>
          <p:cNvCxnSpPr/>
          <p:nvPr/>
        </p:nvCxnSpPr>
        <p:spPr>
          <a:xfrm>
            <a:off x="838199" y="6176963"/>
            <a:ext cx="10515600" cy="0"/>
          </a:xfrm>
          <a:prstGeom prst="line">
            <a:avLst/>
          </a:prstGeom>
          <a:ln w="635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930DDF2-8D2E-D7EF-7286-DA0AABEE52D9}"/>
              </a:ext>
            </a:extLst>
          </p:cNvPr>
          <p:cNvSpPr txBox="1"/>
          <p:nvPr/>
        </p:nvSpPr>
        <p:spPr>
          <a:xfrm>
            <a:off x="838200" y="834802"/>
            <a:ext cx="9305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Bigram Analysis</a:t>
            </a:r>
            <a:endParaRPr lang="en-US" sz="1600" b="1" baseline="30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650B677-CF80-EFE1-3F4B-8367F5D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946"/>
            <a:ext cx="10569102" cy="593574"/>
          </a:xfrm>
        </p:spPr>
        <p:txBody>
          <a:bodyPr anchor="t" anchorCtr="0">
            <a:noAutofit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Sentiment Distribution &amp; Key Themes in Debate Tweets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F24AC1-00A1-C8AB-8DCA-108C9CFED0FE}"/>
              </a:ext>
            </a:extLst>
          </p:cNvPr>
          <p:cNvSpPr txBox="1">
            <a:spLocks/>
          </p:cNvSpPr>
          <p:nvPr/>
        </p:nvSpPr>
        <p:spPr>
          <a:xfrm>
            <a:off x="838199" y="6398749"/>
            <a:ext cx="10515600" cy="27699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 Source: Tweets taken from X (Twitter)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338710-6CC4-0F01-4D60-55006056803C}"/>
              </a:ext>
            </a:extLst>
          </p:cNvPr>
          <p:cNvSpPr txBox="1"/>
          <p:nvPr/>
        </p:nvSpPr>
        <p:spPr>
          <a:xfrm>
            <a:off x="7420533" y="855125"/>
            <a:ext cx="4186237" cy="5232202"/>
          </a:xfrm>
          <a:prstGeom prst="rect">
            <a:avLst/>
          </a:prstGeom>
          <a:noFill/>
        </p:spPr>
        <p:txBody>
          <a:bodyPr wrap="square" lIns="91440" tIns="0" rIns="91440" bIns="0" rtlCol="0" anchor="t">
            <a:spAutoFit/>
          </a:bodyPr>
          <a:lstStyle/>
          <a:p>
            <a:pPr algn="ctr"/>
            <a:r>
              <a:rPr lang="en-US" b="1" dirty="0">
                <a:solidFill>
                  <a:srgbClr val="103FF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Harris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Discussion centers around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policy &amp; governance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with bigrams like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“Vice President”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“vote Kamala”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BidenHarris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administration”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Immigration-related discourse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emerges with terms like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“Haitian migrants”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indicating a policy-oriented conversation.</a:t>
            </a:r>
          </a:p>
          <a:p>
            <a:endParaRPr lang="en-U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Lower emotional language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reflecting a more structured and issue-based engagement.</a:t>
            </a: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Trump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Tweets have a mix of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political &amp; personal references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with bigrams like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“Trump supporters”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“Melania Trump”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Stronger election focus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seen through terms like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“vote Trump”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“president Trump”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More polarized discourse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with terms reflecting support and criticism, leading to a highly reactive engagement pattern.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7AB6C3-88EA-1BD8-5FEB-DE5A582F65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6" y="1214086"/>
            <a:ext cx="6375820" cy="33574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26FADD-A112-745D-C784-C5B5A9050981}"/>
              </a:ext>
            </a:extLst>
          </p:cNvPr>
          <p:cNvSpPr txBox="1"/>
          <p:nvPr/>
        </p:nvSpPr>
        <p:spPr>
          <a:xfrm>
            <a:off x="840339" y="4635578"/>
            <a:ext cx="6373677" cy="1477328"/>
          </a:xfrm>
          <a:prstGeom prst="rect">
            <a:avLst/>
          </a:prstGeom>
          <a:noFill/>
        </p:spPr>
        <p:txBody>
          <a:bodyPr wrap="square" lIns="91440" tIns="0" rIns="91440" bIns="0" rtlCol="0" anchor="t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Key Difference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Harris’s discussions lean towards policy &amp; governance, whereas Trump’s discussions are more personality-driven and polarized.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Harris's name appears alongside administration and campaign themes, while Trump’s name is more connected with his supporters and direct election discourse.</a:t>
            </a:r>
          </a:p>
        </p:txBody>
      </p:sp>
      <p:cxnSp>
        <p:nvCxnSpPr>
          <p:cNvPr id="17" name="Connecteur droit 134">
            <a:extLst>
              <a:ext uri="{FF2B5EF4-FFF2-40B4-BE49-F238E27FC236}">
                <a16:creationId xmlns:a16="http://schemas.microsoft.com/office/drawing/2014/main" id="{205CE697-78F5-5D32-FEB5-F68D3F93008D}"/>
              </a:ext>
            </a:extLst>
          </p:cNvPr>
          <p:cNvCxnSpPr>
            <a:cxnSpLocks/>
          </p:cNvCxnSpPr>
          <p:nvPr/>
        </p:nvCxnSpPr>
        <p:spPr>
          <a:xfrm flipH="1">
            <a:off x="7509793" y="3476946"/>
            <a:ext cx="3787300" cy="0"/>
          </a:xfrm>
          <a:prstGeom prst="line">
            <a:avLst/>
          </a:prstGeom>
          <a:ln w="9525" cap="sq">
            <a:solidFill>
              <a:schemeClr val="bg1">
                <a:lumMod val="75000"/>
              </a:schemeClr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480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TopLine">
            <a:extLst>
              <a:ext uri="{FF2B5EF4-FFF2-40B4-BE49-F238E27FC236}">
                <a16:creationId xmlns:a16="http://schemas.microsoft.com/office/drawing/2014/main" id="{1F80B8D2-FE1E-8D53-0F40-FB2A45C67A52}"/>
              </a:ext>
            </a:extLst>
          </p:cNvPr>
          <p:cNvCxnSpPr/>
          <p:nvPr/>
        </p:nvCxnSpPr>
        <p:spPr>
          <a:xfrm>
            <a:off x="838199" y="1497013"/>
            <a:ext cx="10515600" cy="0"/>
          </a:xfrm>
          <a:prstGeom prst="line">
            <a:avLst/>
          </a:prstGeom>
          <a:ln w="635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BottomLine">
            <a:extLst>
              <a:ext uri="{FF2B5EF4-FFF2-40B4-BE49-F238E27FC236}">
                <a16:creationId xmlns:a16="http://schemas.microsoft.com/office/drawing/2014/main" id="{1DD414C0-BAD3-C352-0EA6-0471330F6A06}"/>
              </a:ext>
            </a:extLst>
          </p:cNvPr>
          <p:cNvCxnSpPr/>
          <p:nvPr/>
        </p:nvCxnSpPr>
        <p:spPr>
          <a:xfrm>
            <a:off x="838199" y="6176963"/>
            <a:ext cx="10515600" cy="0"/>
          </a:xfrm>
          <a:prstGeom prst="line">
            <a:avLst/>
          </a:prstGeom>
          <a:ln w="635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8650B677-CF80-EFE1-3F4B-8367F5D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67" y="262358"/>
            <a:ext cx="10569102" cy="560262"/>
          </a:xfrm>
        </p:spPr>
        <p:txBody>
          <a:bodyPr anchor="t" anchorCtr="0">
            <a:noAutofit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Sentiment Analysis: Vader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F24AC1-00A1-C8AB-8DCA-108C9CFED0FE}"/>
              </a:ext>
            </a:extLst>
          </p:cNvPr>
          <p:cNvSpPr txBox="1">
            <a:spLocks/>
          </p:cNvSpPr>
          <p:nvPr/>
        </p:nvSpPr>
        <p:spPr>
          <a:xfrm>
            <a:off x="838199" y="6398749"/>
            <a:ext cx="1051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 Source: Tweets taken from X (Twitter)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2D8D53-3EDB-B098-D577-1EB99E3A905B}"/>
              </a:ext>
            </a:extLst>
          </p:cNvPr>
          <p:cNvSpPr txBox="1"/>
          <p:nvPr/>
        </p:nvSpPr>
        <p:spPr>
          <a:xfrm>
            <a:off x="846667" y="879628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VADER (Valence Aware Dictionary and Sentiment Reasoner) is a sentiment analysis tool specifically designed to work with short text, such as tweets, reviews, and social media comments.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1F9671-123E-DB33-C61D-6ED841F8E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646" y="1733812"/>
            <a:ext cx="4371392" cy="31706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C0CC18-49AA-AA23-09CE-58943BD54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508" y="1718799"/>
            <a:ext cx="4547289" cy="31690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DCA860-4D7E-7B3A-61EC-055F0ED1882B}"/>
              </a:ext>
            </a:extLst>
          </p:cNvPr>
          <p:cNvSpPr txBox="1"/>
          <p:nvPr/>
        </p:nvSpPr>
        <p:spPr>
          <a:xfrm>
            <a:off x="1232646" y="5009533"/>
            <a:ext cx="979714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/>
              <a:t>✅ Fast &amp; Lightweight – Works in real-time applications</a:t>
            </a:r>
            <a:br>
              <a:rPr lang="en-US" sz="1700" dirty="0"/>
            </a:br>
            <a:r>
              <a:rPr lang="en-US" sz="1700" dirty="0"/>
              <a:t>✅ Understands Social Media Language – Detects slang, emojis, capitalization, and punctuation</a:t>
            </a:r>
            <a:br>
              <a:rPr lang="en-US" sz="1700" dirty="0"/>
            </a:br>
            <a:r>
              <a:rPr lang="en-US" sz="1700" dirty="0"/>
              <a:t>✅ Handles Negation &amp; Intensifiers – Recognizes phrases like "not great" or "very good"</a:t>
            </a:r>
            <a:br>
              <a:rPr lang="en-US" sz="1700" dirty="0"/>
            </a:br>
            <a:r>
              <a:rPr lang="en-US" sz="1700" dirty="0"/>
              <a:t>✅ Best used cases: Social Media, customer reviews, brand monitoring and New &amp; Political Sentiment</a:t>
            </a:r>
          </a:p>
        </p:txBody>
      </p:sp>
    </p:spTree>
    <p:extLst>
      <p:ext uri="{BB962C8B-B14F-4D97-AF65-F5344CB8AC3E}">
        <p14:creationId xmlns:p14="http://schemas.microsoft.com/office/powerpoint/2010/main" val="114040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6435B-654C-4B1E-6875-8EA722366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TopLine">
            <a:extLst>
              <a:ext uri="{FF2B5EF4-FFF2-40B4-BE49-F238E27FC236}">
                <a16:creationId xmlns:a16="http://schemas.microsoft.com/office/drawing/2014/main" id="{D976B280-CDE1-95DA-37F5-601FF8374C9B}"/>
              </a:ext>
            </a:extLst>
          </p:cNvPr>
          <p:cNvCxnSpPr/>
          <p:nvPr/>
        </p:nvCxnSpPr>
        <p:spPr>
          <a:xfrm>
            <a:off x="838199" y="1497013"/>
            <a:ext cx="10515600" cy="0"/>
          </a:xfrm>
          <a:prstGeom prst="line">
            <a:avLst/>
          </a:prstGeom>
          <a:ln w="635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BottomLine">
            <a:extLst>
              <a:ext uri="{FF2B5EF4-FFF2-40B4-BE49-F238E27FC236}">
                <a16:creationId xmlns:a16="http://schemas.microsoft.com/office/drawing/2014/main" id="{4F2439E0-C32E-E033-5CC9-A5CB96EDAF82}"/>
              </a:ext>
            </a:extLst>
          </p:cNvPr>
          <p:cNvCxnSpPr/>
          <p:nvPr/>
        </p:nvCxnSpPr>
        <p:spPr>
          <a:xfrm>
            <a:off x="838199" y="6176963"/>
            <a:ext cx="10515600" cy="0"/>
          </a:xfrm>
          <a:prstGeom prst="line">
            <a:avLst/>
          </a:prstGeom>
          <a:ln w="635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068DAAB6-41E5-A790-E704-A2E7EA9D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67" y="262358"/>
            <a:ext cx="10569102" cy="560262"/>
          </a:xfrm>
        </p:spPr>
        <p:txBody>
          <a:bodyPr anchor="t" anchorCtr="0">
            <a:noAutofit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Sentiment Analysis: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TextBLOB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B1EA8D-ECED-D445-2CC8-B4E386A4B366}"/>
              </a:ext>
            </a:extLst>
          </p:cNvPr>
          <p:cNvSpPr txBox="1">
            <a:spLocks/>
          </p:cNvSpPr>
          <p:nvPr/>
        </p:nvSpPr>
        <p:spPr>
          <a:xfrm>
            <a:off x="838199" y="6398749"/>
            <a:ext cx="1051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 Source: Tweets taken from X (Twitter)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3991B0-2D2B-5DC8-7F8B-963114BDFC2B}"/>
              </a:ext>
            </a:extLst>
          </p:cNvPr>
          <p:cNvSpPr txBox="1"/>
          <p:nvPr/>
        </p:nvSpPr>
        <p:spPr>
          <a:xfrm>
            <a:off x="846667" y="925217"/>
            <a:ext cx="9100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TextBlob</a:t>
            </a:r>
            <a:r>
              <a:rPr lang="en-US" dirty="0"/>
              <a:t> – is a simple and easy-to-use NLP library for sentiment analysis, text classification, and language processing.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FC089-1E91-F569-F22A-A14647EC8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189" y="1607218"/>
            <a:ext cx="4496427" cy="3258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7611A0-34B0-E9FD-85F6-8EE144678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386" y="1607218"/>
            <a:ext cx="4430501" cy="32580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2B0E6A-6C48-F7C3-CAC0-64AD1D0451BE}"/>
              </a:ext>
            </a:extLst>
          </p:cNvPr>
          <p:cNvSpPr txBox="1"/>
          <p:nvPr/>
        </p:nvSpPr>
        <p:spPr>
          <a:xfrm>
            <a:off x="1294189" y="5038190"/>
            <a:ext cx="9603619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/>
              <a:t>✅ Lexicon-based Sentiment Analysis – Uses a predefined word polarity dictionary</a:t>
            </a:r>
            <a:br>
              <a:rPr lang="en-US" sz="1700" dirty="0"/>
            </a:br>
            <a:r>
              <a:rPr lang="en-US" sz="1700" dirty="0"/>
              <a:t>✅ Supports Text Processing – Tokenization, POS tagging, and noun phrase extraction</a:t>
            </a:r>
            <a:br>
              <a:rPr lang="en-US" sz="1700" dirty="0"/>
            </a:br>
            <a:r>
              <a:rPr lang="en-US" sz="1700" dirty="0"/>
              <a:t>✅ Handles Subjectivity &amp; Polarity – Measures both sentiment intensity and opinion strength</a:t>
            </a:r>
            <a:br>
              <a:rPr lang="en-US" sz="1700" dirty="0"/>
            </a:br>
            <a:r>
              <a:rPr lang="en-US" sz="1700" dirty="0"/>
              <a:t>✅ Best Used Cases: Opinion-based Content,  Article, Blogs and Academic &amp; Formal Text Analysis </a:t>
            </a:r>
          </a:p>
        </p:txBody>
      </p:sp>
    </p:spTree>
    <p:extLst>
      <p:ext uri="{BB962C8B-B14F-4D97-AF65-F5344CB8AC3E}">
        <p14:creationId xmlns:p14="http://schemas.microsoft.com/office/powerpoint/2010/main" val="358070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TopLine">
            <a:extLst>
              <a:ext uri="{FF2B5EF4-FFF2-40B4-BE49-F238E27FC236}">
                <a16:creationId xmlns:a16="http://schemas.microsoft.com/office/drawing/2014/main" id="{1F80B8D2-FE1E-8D53-0F40-FB2A45C67A52}"/>
              </a:ext>
            </a:extLst>
          </p:cNvPr>
          <p:cNvCxnSpPr/>
          <p:nvPr/>
        </p:nvCxnSpPr>
        <p:spPr>
          <a:xfrm>
            <a:off x="838199" y="1497013"/>
            <a:ext cx="10515600" cy="0"/>
          </a:xfrm>
          <a:prstGeom prst="line">
            <a:avLst/>
          </a:prstGeom>
          <a:ln w="635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BottomLine">
            <a:extLst>
              <a:ext uri="{FF2B5EF4-FFF2-40B4-BE49-F238E27FC236}">
                <a16:creationId xmlns:a16="http://schemas.microsoft.com/office/drawing/2014/main" id="{1DD414C0-BAD3-C352-0EA6-0471330F6A06}"/>
              </a:ext>
            </a:extLst>
          </p:cNvPr>
          <p:cNvCxnSpPr/>
          <p:nvPr/>
        </p:nvCxnSpPr>
        <p:spPr>
          <a:xfrm>
            <a:off x="838199" y="6176963"/>
            <a:ext cx="10515600" cy="0"/>
          </a:xfrm>
          <a:prstGeom prst="line">
            <a:avLst/>
          </a:prstGeom>
          <a:ln w="635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8650B677-CF80-EFE1-3F4B-8367F5D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67" y="262358"/>
            <a:ext cx="10569102" cy="560262"/>
          </a:xfrm>
        </p:spPr>
        <p:txBody>
          <a:bodyPr anchor="t" anchorCtr="0">
            <a:noAutofit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Sentiment Analysis: VADER vs TEXTBLOB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F24AC1-00A1-C8AB-8DCA-108C9CFED0FE}"/>
              </a:ext>
            </a:extLst>
          </p:cNvPr>
          <p:cNvSpPr txBox="1">
            <a:spLocks/>
          </p:cNvSpPr>
          <p:nvPr/>
        </p:nvSpPr>
        <p:spPr>
          <a:xfrm>
            <a:off x="838199" y="6398749"/>
            <a:ext cx="1051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 Source: Tweets taken from X (Twitter)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5EA351-CB1C-5D30-C217-D01656D41796}"/>
              </a:ext>
            </a:extLst>
          </p:cNvPr>
          <p:cNvSpPr txBox="1"/>
          <p:nvPr/>
        </p:nvSpPr>
        <p:spPr>
          <a:xfrm>
            <a:off x="846667" y="10668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Vader vs </a:t>
            </a:r>
            <a:r>
              <a:rPr lang="en-US" dirty="0" err="1"/>
              <a:t>TextBlob</a:t>
            </a:r>
            <a:r>
              <a:rPr lang="en-US" dirty="0"/>
              <a:t>:  Why VADER Shows More Negativity &amp; </a:t>
            </a:r>
            <a:r>
              <a:rPr lang="en-US" dirty="0" err="1"/>
              <a:t>TextBlob</a:t>
            </a:r>
            <a:r>
              <a:rPr lang="en-US" dirty="0"/>
              <a:t> More Neutrality?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5C3FEB-59BF-22CB-482C-91F168D49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67" y="1783082"/>
            <a:ext cx="4465562" cy="3146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9BD102-3420-BF7B-0E8D-30CEC81E3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110" y="1780258"/>
            <a:ext cx="4310742" cy="3149444"/>
          </a:xfrm>
          <a:prstGeom prst="rect">
            <a:avLst/>
          </a:prstGeom>
        </p:spPr>
      </p:pic>
      <p:sp>
        <p:nvSpPr>
          <p:cNvPr id="17" name="Rectangle 3">
            <a:extLst>
              <a:ext uri="{FF2B5EF4-FFF2-40B4-BE49-F238E27FC236}">
                <a16:creationId xmlns:a16="http://schemas.microsoft.com/office/drawing/2014/main" id="{8CC45DC2-6734-0EFE-537F-A58CC2A31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5128332"/>
            <a:ext cx="10134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400" dirty="0"/>
              <a:t>VADER handles negation, intensifiers, emojis, and punctuation, making it more sensitive to extreme sentiment, while </a:t>
            </a:r>
            <a:r>
              <a:rPr lang="en-US" sz="1400" dirty="0" err="1"/>
              <a:t>TextBlob</a:t>
            </a:r>
            <a:r>
              <a:rPr lang="en-US" sz="1400" dirty="0"/>
              <a:t> is lexicon-based and more balanced.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VADER is best for short, informal text (e.g., tweets, chat messages, reviews) because it understands slang, emojis, negation, and intensity.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TextBlob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better for long-form, formal text (e.g., news articles, product reviews) but lacks negation handling and intensity awareness.</a:t>
            </a:r>
          </a:p>
        </p:txBody>
      </p:sp>
    </p:spTree>
    <p:extLst>
      <p:ext uri="{BB962C8B-B14F-4D97-AF65-F5344CB8AC3E}">
        <p14:creationId xmlns:p14="http://schemas.microsoft.com/office/powerpoint/2010/main" val="41890429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6f831e8-885c-43ab-98d0-08ef2b6f553d">
      <Terms xmlns="http://schemas.microsoft.com/office/infopath/2007/PartnerControls"/>
    </lcf76f155ced4ddcb4097134ff3c332f>
    <TaxCatchAll xmlns="fbf72bcd-ba9e-456d-983f-05b26e3e280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D2FFA302F8C4C906FAB16F84E00DE" ma:contentTypeVersion="11" ma:contentTypeDescription="Create a new document." ma:contentTypeScope="" ma:versionID="045cecc226268b899bffa830076bb468">
  <xsd:schema xmlns:xsd="http://www.w3.org/2001/XMLSchema" xmlns:xs="http://www.w3.org/2001/XMLSchema" xmlns:p="http://schemas.microsoft.com/office/2006/metadata/properties" xmlns:ns2="d6f831e8-885c-43ab-98d0-08ef2b6f553d" xmlns:ns3="fbf72bcd-ba9e-456d-983f-05b26e3e2809" targetNamespace="http://schemas.microsoft.com/office/2006/metadata/properties" ma:root="true" ma:fieldsID="35fbbe970f41de2542941d5c1fc34202" ns2:_="" ns3:_="">
    <xsd:import namespace="d6f831e8-885c-43ab-98d0-08ef2b6f553d"/>
    <xsd:import namespace="fbf72bcd-ba9e-456d-983f-05b26e3e28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f831e8-885c-43ab-98d0-08ef2b6f55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9a75bd9a-a96f-479a-871f-3d826d6e26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f72bcd-ba9e-456d-983f-05b26e3e280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7ba2132-f966-4595-a22b-ba662a15eebe}" ma:internalName="TaxCatchAll" ma:showField="CatchAllData" ma:web="fbf72bcd-ba9e-456d-983f-05b26e3e280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CBD214-7109-472E-9051-96A5D03DA3F5}">
  <ds:schemaRefs>
    <ds:schemaRef ds:uri="d6f831e8-885c-43ab-98d0-08ef2b6f553d"/>
    <ds:schemaRef ds:uri="fbf72bcd-ba9e-456d-983f-05b26e3e280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D4EA52F-7C97-4793-877B-97A3727E77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6CCFF5-0374-432C-8197-53A33079C721}">
  <ds:schemaRefs>
    <ds:schemaRef ds:uri="d6f831e8-885c-43ab-98d0-08ef2b6f553d"/>
    <ds:schemaRef ds:uri="fbf72bcd-ba9e-456d-983f-05b26e3e280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{F876389A-F4C6-B940-8C24-B92B5A601DE1}tf10001120</Template>
  <TotalTime>344</TotalTime>
  <Words>1801</Words>
  <Application>Microsoft Macintosh PowerPoint</Application>
  <PresentationFormat>Widescreen</PresentationFormat>
  <Paragraphs>190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DM Sans</vt:lpstr>
      <vt:lpstr>Gill Sans MT</vt:lpstr>
      <vt:lpstr>Parcel</vt:lpstr>
      <vt:lpstr>PowerPoint Presentation</vt:lpstr>
      <vt:lpstr>Understanding the Influence of Social Media on Public Sentiment During Political Events</vt:lpstr>
      <vt:lpstr>Analysis Steps: Data Cleaning, Transformation &amp;  Sentiment Analysis</vt:lpstr>
      <vt:lpstr>Understanding Tweet Length Distribution &amp; Its Impact on Sentiment</vt:lpstr>
      <vt:lpstr>Data Treatment – Cleaning, Normalizing &amp; Filtering Tweets</vt:lpstr>
      <vt:lpstr>Sentiment Distribution &amp; Key Themes in Debate Tweets</vt:lpstr>
      <vt:lpstr>Sentiment Analysis: Vader</vt:lpstr>
      <vt:lpstr>Sentiment Analysis: TextBLOB</vt:lpstr>
      <vt:lpstr>Sentiment Analysis: VADER vs TEXTBLOB</vt:lpstr>
      <vt:lpstr>Sentiment Analysis: Hugging Face’s BERT Model</vt:lpstr>
      <vt:lpstr>Packages used for the analysis</vt:lpstr>
      <vt:lpstr>Challenges Encountered During the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 caputi</dc:creator>
  <cp:lastModifiedBy>srilekhareddy323@gmail.com</cp:lastModifiedBy>
  <cp:revision>24</cp:revision>
  <dcterms:created xsi:type="dcterms:W3CDTF">2024-09-08T21:01:39Z</dcterms:created>
  <dcterms:modified xsi:type="dcterms:W3CDTF">2025-02-06T01:37:07Z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0x010100A2BD2FFA302F8C4C906FAB16F84E00DE</vt:lpwstr>
  </property>
  <property fmtid="{D5CDD505-2E9C-101B-9397-08002B2CF9AE}" pid="3" name="MediaServiceImageTags">
    <vt:lpwstr/>
  </property>
</Properties>
</file>