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4" r:id="rId9"/>
    <p:sldId id="265" r:id="rId10"/>
    <p:sldId id="266" r:id="rId11"/>
    <p:sldId id="267" r:id="rId12"/>
    <p:sldId id="268" r:id="rId13"/>
    <p:sldId id="269" r:id="rId14"/>
    <p:sldId id="270" r:id="rId15"/>
    <p:sldId id="272" r:id="rId16"/>
    <p:sldId id="271" r:id="rId17"/>
    <p:sldId id="273" r:id="rId18"/>
    <p:sldId id="274" r:id="rId19"/>
    <p:sldId id="275" r:id="rId20"/>
    <p:sldId id="276" r:id="rId21"/>
    <p:sldId id="278" r:id="rId22"/>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68"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MX"/>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MX"/>
          </a:p>
        </p:txBody>
      </p:sp>
      <p:sp>
        <p:nvSpPr>
          <p:cNvPr id="4" name="Date Placeholder 3"/>
          <p:cNvSpPr>
            <a:spLocks noGrp="1"/>
          </p:cNvSpPr>
          <p:nvPr>
            <p:ph type="dt" sz="half" idx="10"/>
          </p:nvPr>
        </p:nvSpPr>
        <p:spPr/>
        <p:txBody>
          <a:bodyPr/>
          <a:lstStyle/>
          <a:p>
            <a:fld id="{117FE88C-C57B-4D10-8439-81E8970187FE}" type="datetimeFigureOut">
              <a:rPr lang="es-MX" smtClean="0"/>
              <a:t>20/10/2011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DBAA561-2201-40BD-B42D-6B1C1A01AFE7}" type="slidenum">
              <a:rPr lang="es-MX" smtClean="0"/>
              <a:t>‹#›</a:t>
            </a:fld>
            <a:endParaRPr lang="es-MX"/>
          </a:p>
        </p:txBody>
      </p:sp>
    </p:spTree>
    <p:extLst>
      <p:ext uri="{BB962C8B-B14F-4D97-AF65-F5344CB8AC3E}">
        <p14:creationId xmlns:p14="http://schemas.microsoft.com/office/powerpoint/2010/main" val="100443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117FE88C-C57B-4D10-8439-81E8970187FE}" type="datetimeFigureOut">
              <a:rPr lang="es-MX" smtClean="0"/>
              <a:t>20/10/2011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DBAA561-2201-40BD-B42D-6B1C1A01AFE7}" type="slidenum">
              <a:rPr lang="es-MX" smtClean="0"/>
              <a:t>‹#›</a:t>
            </a:fld>
            <a:endParaRPr lang="es-MX"/>
          </a:p>
        </p:txBody>
      </p:sp>
    </p:spTree>
    <p:extLst>
      <p:ext uri="{BB962C8B-B14F-4D97-AF65-F5344CB8AC3E}">
        <p14:creationId xmlns:p14="http://schemas.microsoft.com/office/powerpoint/2010/main" val="3277532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MX"/>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117FE88C-C57B-4D10-8439-81E8970187FE}" type="datetimeFigureOut">
              <a:rPr lang="es-MX" smtClean="0"/>
              <a:t>20/10/2011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DBAA561-2201-40BD-B42D-6B1C1A01AFE7}" type="slidenum">
              <a:rPr lang="es-MX" smtClean="0"/>
              <a:t>‹#›</a:t>
            </a:fld>
            <a:endParaRPr lang="es-MX"/>
          </a:p>
        </p:txBody>
      </p:sp>
    </p:spTree>
    <p:extLst>
      <p:ext uri="{BB962C8B-B14F-4D97-AF65-F5344CB8AC3E}">
        <p14:creationId xmlns:p14="http://schemas.microsoft.com/office/powerpoint/2010/main" val="119092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117FE88C-C57B-4D10-8439-81E8970187FE}" type="datetimeFigureOut">
              <a:rPr lang="es-MX" smtClean="0"/>
              <a:t>20/10/2011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DBAA561-2201-40BD-B42D-6B1C1A01AFE7}" type="slidenum">
              <a:rPr lang="es-MX" smtClean="0"/>
              <a:t>‹#›</a:t>
            </a:fld>
            <a:endParaRPr lang="es-MX"/>
          </a:p>
        </p:txBody>
      </p:sp>
    </p:spTree>
    <p:extLst>
      <p:ext uri="{BB962C8B-B14F-4D97-AF65-F5344CB8AC3E}">
        <p14:creationId xmlns:p14="http://schemas.microsoft.com/office/powerpoint/2010/main" val="3660552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MX"/>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7FE88C-C57B-4D10-8439-81E8970187FE}" type="datetimeFigureOut">
              <a:rPr lang="es-MX" smtClean="0"/>
              <a:t>20/10/2011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DBAA561-2201-40BD-B42D-6B1C1A01AFE7}" type="slidenum">
              <a:rPr lang="es-MX" smtClean="0"/>
              <a:t>‹#›</a:t>
            </a:fld>
            <a:endParaRPr lang="es-MX"/>
          </a:p>
        </p:txBody>
      </p:sp>
    </p:spTree>
    <p:extLst>
      <p:ext uri="{BB962C8B-B14F-4D97-AF65-F5344CB8AC3E}">
        <p14:creationId xmlns:p14="http://schemas.microsoft.com/office/powerpoint/2010/main" val="411812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Date Placeholder 4"/>
          <p:cNvSpPr>
            <a:spLocks noGrp="1"/>
          </p:cNvSpPr>
          <p:nvPr>
            <p:ph type="dt" sz="half" idx="10"/>
          </p:nvPr>
        </p:nvSpPr>
        <p:spPr/>
        <p:txBody>
          <a:bodyPr/>
          <a:lstStyle/>
          <a:p>
            <a:fld id="{117FE88C-C57B-4D10-8439-81E8970187FE}" type="datetimeFigureOut">
              <a:rPr lang="es-MX" smtClean="0"/>
              <a:t>20/10/2011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DBAA561-2201-40BD-B42D-6B1C1A01AFE7}" type="slidenum">
              <a:rPr lang="es-MX" smtClean="0"/>
              <a:t>‹#›</a:t>
            </a:fld>
            <a:endParaRPr lang="es-MX"/>
          </a:p>
        </p:txBody>
      </p:sp>
    </p:spTree>
    <p:extLst>
      <p:ext uri="{BB962C8B-B14F-4D97-AF65-F5344CB8AC3E}">
        <p14:creationId xmlns:p14="http://schemas.microsoft.com/office/powerpoint/2010/main" val="3815010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MX"/>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7" name="Date Placeholder 6"/>
          <p:cNvSpPr>
            <a:spLocks noGrp="1"/>
          </p:cNvSpPr>
          <p:nvPr>
            <p:ph type="dt" sz="half" idx="10"/>
          </p:nvPr>
        </p:nvSpPr>
        <p:spPr/>
        <p:txBody>
          <a:bodyPr/>
          <a:lstStyle/>
          <a:p>
            <a:fld id="{117FE88C-C57B-4D10-8439-81E8970187FE}" type="datetimeFigureOut">
              <a:rPr lang="es-MX" smtClean="0"/>
              <a:t>20/10/2011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DBAA561-2201-40BD-B42D-6B1C1A01AFE7}" type="slidenum">
              <a:rPr lang="es-MX" smtClean="0"/>
              <a:t>‹#›</a:t>
            </a:fld>
            <a:endParaRPr lang="es-MX"/>
          </a:p>
        </p:txBody>
      </p:sp>
    </p:spTree>
    <p:extLst>
      <p:ext uri="{BB962C8B-B14F-4D97-AF65-F5344CB8AC3E}">
        <p14:creationId xmlns:p14="http://schemas.microsoft.com/office/powerpoint/2010/main" val="2879580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Date Placeholder 2"/>
          <p:cNvSpPr>
            <a:spLocks noGrp="1"/>
          </p:cNvSpPr>
          <p:nvPr>
            <p:ph type="dt" sz="half" idx="10"/>
          </p:nvPr>
        </p:nvSpPr>
        <p:spPr/>
        <p:txBody>
          <a:bodyPr/>
          <a:lstStyle/>
          <a:p>
            <a:fld id="{117FE88C-C57B-4D10-8439-81E8970187FE}" type="datetimeFigureOut">
              <a:rPr lang="es-MX" smtClean="0"/>
              <a:t>20/10/2011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DBAA561-2201-40BD-B42D-6B1C1A01AFE7}" type="slidenum">
              <a:rPr lang="es-MX" smtClean="0"/>
              <a:t>‹#›</a:t>
            </a:fld>
            <a:endParaRPr lang="es-MX"/>
          </a:p>
        </p:txBody>
      </p:sp>
    </p:spTree>
    <p:extLst>
      <p:ext uri="{BB962C8B-B14F-4D97-AF65-F5344CB8AC3E}">
        <p14:creationId xmlns:p14="http://schemas.microsoft.com/office/powerpoint/2010/main" val="4015260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7FE88C-C57B-4D10-8439-81E8970187FE}" type="datetimeFigureOut">
              <a:rPr lang="es-MX" smtClean="0"/>
              <a:t>20/10/2011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DBAA561-2201-40BD-B42D-6B1C1A01AFE7}" type="slidenum">
              <a:rPr lang="es-MX" smtClean="0"/>
              <a:t>‹#›</a:t>
            </a:fld>
            <a:endParaRPr lang="es-MX"/>
          </a:p>
        </p:txBody>
      </p:sp>
    </p:spTree>
    <p:extLst>
      <p:ext uri="{BB962C8B-B14F-4D97-AF65-F5344CB8AC3E}">
        <p14:creationId xmlns:p14="http://schemas.microsoft.com/office/powerpoint/2010/main" val="3752324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MX"/>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7FE88C-C57B-4D10-8439-81E8970187FE}" type="datetimeFigureOut">
              <a:rPr lang="es-MX" smtClean="0"/>
              <a:t>20/10/2011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DBAA561-2201-40BD-B42D-6B1C1A01AFE7}" type="slidenum">
              <a:rPr lang="es-MX" smtClean="0"/>
              <a:t>‹#›</a:t>
            </a:fld>
            <a:endParaRPr lang="es-MX"/>
          </a:p>
        </p:txBody>
      </p:sp>
    </p:spTree>
    <p:extLst>
      <p:ext uri="{BB962C8B-B14F-4D97-AF65-F5344CB8AC3E}">
        <p14:creationId xmlns:p14="http://schemas.microsoft.com/office/powerpoint/2010/main" val="1591917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MX"/>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7FE88C-C57B-4D10-8439-81E8970187FE}" type="datetimeFigureOut">
              <a:rPr lang="es-MX" smtClean="0"/>
              <a:t>20/10/2011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DBAA561-2201-40BD-B42D-6B1C1A01AFE7}" type="slidenum">
              <a:rPr lang="es-MX" smtClean="0"/>
              <a:t>‹#›</a:t>
            </a:fld>
            <a:endParaRPr lang="es-MX"/>
          </a:p>
        </p:txBody>
      </p:sp>
    </p:spTree>
    <p:extLst>
      <p:ext uri="{BB962C8B-B14F-4D97-AF65-F5344CB8AC3E}">
        <p14:creationId xmlns:p14="http://schemas.microsoft.com/office/powerpoint/2010/main" val="2967782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MX"/>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7FE88C-C57B-4D10-8439-81E8970187FE}" type="datetimeFigureOut">
              <a:rPr lang="es-MX" smtClean="0"/>
              <a:t>20/10/2011</a:t>
            </a:fld>
            <a:endParaRPr lang="es-MX"/>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BAA561-2201-40BD-B42D-6B1C1A01AFE7}" type="slidenum">
              <a:rPr lang="es-MX" smtClean="0"/>
              <a:t>‹#›</a:t>
            </a:fld>
            <a:endParaRPr lang="es-MX"/>
          </a:p>
        </p:txBody>
      </p:sp>
    </p:spTree>
    <p:extLst>
      <p:ext uri="{BB962C8B-B14F-4D97-AF65-F5344CB8AC3E}">
        <p14:creationId xmlns:p14="http://schemas.microsoft.com/office/powerpoint/2010/main" val="4045808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dirty="0" smtClean="0"/>
              <a:t>Peleas de mini sumo</a:t>
            </a:r>
            <a:endParaRPr lang="es-MX" dirty="0"/>
          </a:p>
        </p:txBody>
      </p:sp>
      <p:sp>
        <p:nvSpPr>
          <p:cNvPr id="3" name="Subtitle 2"/>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404572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b="1" dirty="0"/>
              <a:t>Restricciones en </a:t>
            </a:r>
            <a:r>
              <a:rPr lang="es-MX" b="1" dirty="0" smtClean="0"/>
              <a:t>diseño</a:t>
            </a:r>
            <a:endParaRPr lang="es-MX" dirty="0"/>
          </a:p>
        </p:txBody>
      </p:sp>
      <p:sp>
        <p:nvSpPr>
          <p:cNvPr id="3" name="Content Placeholder 2"/>
          <p:cNvSpPr>
            <a:spLocks noGrp="1"/>
          </p:cNvSpPr>
          <p:nvPr>
            <p:ph idx="1"/>
          </p:nvPr>
        </p:nvSpPr>
        <p:spPr>
          <a:xfrm>
            <a:off x="251520" y="1340768"/>
            <a:ext cx="8568952" cy="4536504"/>
          </a:xfrm>
        </p:spPr>
        <p:txBody>
          <a:bodyPr>
            <a:noAutofit/>
          </a:bodyPr>
          <a:lstStyle/>
          <a:p>
            <a:r>
              <a:rPr lang="es-MX" sz="2800" b="1" dirty="0"/>
              <a:t>Artículo </a:t>
            </a:r>
            <a:r>
              <a:rPr lang="es-MX" sz="2800" b="1" dirty="0" smtClean="0"/>
              <a:t>6.</a:t>
            </a:r>
            <a:endParaRPr lang="es-MX" sz="2800" dirty="0" smtClean="0"/>
          </a:p>
          <a:p>
            <a:pPr lvl="1"/>
            <a:r>
              <a:rPr lang="es-MX" sz="2400" dirty="0"/>
              <a:t>El mini robot no debe </a:t>
            </a:r>
            <a:r>
              <a:rPr lang="es-MX" sz="2400" dirty="0" smtClean="0"/>
              <a:t>incluir:</a:t>
            </a:r>
          </a:p>
          <a:p>
            <a:pPr lvl="2"/>
            <a:r>
              <a:rPr lang="es-MX" dirty="0" smtClean="0"/>
              <a:t>ninguna </a:t>
            </a:r>
            <a:r>
              <a:rPr lang="es-MX" dirty="0"/>
              <a:t>pieza que pudiera dañar o desfigurar el </a:t>
            </a:r>
            <a:r>
              <a:rPr lang="es-MX" dirty="0" err="1"/>
              <a:t>Dohyo</a:t>
            </a:r>
            <a:r>
              <a:rPr lang="es-MX" dirty="0"/>
              <a:t>.</a:t>
            </a:r>
          </a:p>
          <a:p>
            <a:pPr lvl="2"/>
            <a:r>
              <a:rPr lang="es-MX" dirty="0"/>
              <a:t>ninguna pieza que pudiera dañar el robot oponente (partes cortantes, sierras, taladros, martillos, </a:t>
            </a:r>
            <a:r>
              <a:rPr lang="es-MX" dirty="0" err="1"/>
              <a:t>etc</a:t>
            </a:r>
            <a:r>
              <a:rPr lang="es-MX" dirty="0"/>
              <a:t>).</a:t>
            </a:r>
          </a:p>
          <a:p>
            <a:pPr lvl="2"/>
            <a:r>
              <a:rPr lang="es-MX" dirty="0"/>
              <a:t>un dispositivo que dispare líquido, polvo, gas, fuego ú objetos.</a:t>
            </a:r>
          </a:p>
          <a:p>
            <a:pPr lvl="2"/>
            <a:r>
              <a:rPr lang="es-MX" dirty="0"/>
              <a:t>cualquier parte que fije al mini robot a la superficie de </a:t>
            </a:r>
            <a:r>
              <a:rPr lang="es-MX" dirty="0" err="1"/>
              <a:t>Dohyo</a:t>
            </a:r>
            <a:r>
              <a:rPr lang="es-MX" dirty="0"/>
              <a:t> y evite que se mueva (tal como succionadores, pegamento, cintas adhesivas, etc.).</a:t>
            </a:r>
          </a:p>
        </p:txBody>
      </p:sp>
    </p:spTree>
    <p:extLst>
      <p:ext uri="{BB962C8B-B14F-4D97-AF65-F5344CB8AC3E}">
        <p14:creationId xmlns:p14="http://schemas.microsoft.com/office/powerpoint/2010/main" val="2495277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b="1" dirty="0" smtClean="0"/>
              <a:t>Principios del juego</a:t>
            </a:r>
            <a:endParaRPr lang="es-MX" dirty="0"/>
          </a:p>
        </p:txBody>
      </p:sp>
      <p:sp>
        <p:nvSpPr>
          <p:cNvPr id="3" name="Content Placeholder 2"/>
          <p:cNvSpPr>
            <a:spLocks noGrp="1"/>
          </p:cNvSpPr>
          <p:nvPr>
            <p:ph idx="1"/>
          </p:nvPr>
        </p:nvSpPr>
        <p:spPr>
          <a:xfrm>
            <a:off x="251520" y="1340768"/>
            <a:ext cx="8568952" cy="4536504"/>
          </a:xfrm>
        </p:spPr>
        <p:txBody>
          <a:bodyPr>
            <a:noAutofit/>
          </a:bodyPr>
          <a:lstStyle/>
          <a:p>
            <a:r>
              <a:rPr lang="es-MX" sz="2800" b="1" dirty="0"/>
              <a:t>Artículo </a:t>
            </a:r>
            <a:r>
              <a:rPr lang="es-MX" sz="2800" b="1" dirty="0" smtClean="0"/>
              <a:t>7.</a:t>
            </a:r>
            <a:endParaRPr lang="es-MX" sz="2800" dirty="0" smtClean="0"/>
          </a:p>
          <a:p>
            <a:pPr lvl="1"/>
            <a:r>
              <a:rPr lang="es-MX" sz="2400" dirty="0"/>
              <a:t>Un juego consiste en tres combates cada uno de tres minutos.</a:t>
            </a:r>
          </a:p>
          <a:p>
            <a:pPr lvl="1"/>
            <a:r>
              <a:rPr lang="es-MX" sz="2400" dirty="0"/>
              <a:t>Los contendientes entran en el área del </a:t>
            </a:r>
            <a:r>
              <a:rPr lang="es-MX" sz="2400" dirty="0" err="1"/>
              <a:t>Dohyo</a:t>
            </a:r>
            <a:r>
              <a:rPr lang="es-MX" sz="2400" dirty="0"/>
              <a:t>, después de realizar la medición y pesaje del robot, siguiendo las instrucciones del juez principal, para colocar al mini robot en las líneas de arranque (“</a:t>
            </a:r>
            <a:r>
              <a:rPr lang="es-MX" sz="2400" dirty="0" err="1"/>
              <a:t>Sikiri-Sen</a:t>
            </a:r>
            <a:r>
              <a:rPr lang="es-MX" sz="2400" dirty="0"/>
              <a:t>”).</a:t>
            </a:r>
          </a:p>
          <a:p>
            <a:pPr lvl="1"/>
            <a:r>
              <a:rPr lang="es-MX" sz="2400" dirty="0"/>
              <a:t>El contendiente oprime el botón de inicio cuando el juez se lo indica y sale del área de </a:t>
            </a:r>
            <a:r>
              <a:rPr lang="es-MX" sz="2400" dirty="0" err="1"/>
              <a:t>Dohyo</a:t>
            </a:r>
            <a:r>
              <a:rPr lang="es-MX" sz="2400" dirty="0"/>
              <a:t>.</a:t>
            </a:r>
          </a:p>
          <a:p>
            <a:pPr lvl="1"/>
            <a:r>
              <a:rPr lang="es-MX" sz="2400" dirty="0"/>
              <a:t>El combate empieza cuando el mini robot entra en acción (después de 5 s después de haber oprimido el botón</a:t>
            </a:r>
            <a:r>
              <a:rPr lang="es-MX" sz="2400" dirty="0" smtClean="0"/>
              <a:t>).</a:t>
            </a:r>
            <a:endParaRPr lang="es-MX" sz="2400" dirty="0"/>
          </a:p>
        </p:txBody>
      </p:sp>
    </p:spTree>
    <p:extLst>
      <p:ext uri="{BB962C8B-B14F-4D97-AF65-F5344CB8AC3E}">
        <p14:creationId xmlns:p14="http://schemas.microsoft.com/office/powerpoint/2010/main" val="3635278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b="1" dirty="0" smtClean="0"/>
              <a:t>Principios del juego</a:t>
            </a:r>
            <a:endParaRPr lang="es-MX" dirty="0"/>
          </a:p>
        </p:txBody>
      </p:sp>
      <p:sp>
        <p:nvSpPr>
          <p:cNvPr id="3" name="Content Placeholder 2"/>
          <p:cNvSpPr>
            <a:spLocks noGrp="1"/>
          </p:cNvSpPr>
          <p:nvPr>
            <p:ph idx="1"/>
          </p:nvPr>
        </p:nvSpPr>
        <p:spPr>
          <a:xfrm>
            <a:off x="251520" y="1340768"/>
            <a:ext cx="8568952" cy="4536504"/>
          </a:xfrm>
        </p:spPr>
        <p:txBody>
          <a:bodyPr>
            <a:noAutofit/>
          </a:bodyPr>
          <a:lstStyle/>
          <a:p>
            <a:r>
              <a:rPr lang="es-MX" sz="2800" b="1" dirty="0"/>
              <a:t>Artículo </a:t>
            </a:r>
            <a:r>
              <a:rPr lang="es-MX" sz="2800" b="1" dirty="0" smtClean="0"/>
              <a:t>7.</a:t>
            </a:r>
            <a:endParaRPr lang="es-MX" sz="2800" dirty="0" smtClean="0"/>
          </a:p>
          <a:p>
            <a:pPr lvl="1"/>
            <a:r>
              <a:rPr lang="es-MX" sz="2400" dirty="0"/>
              <a:t>Las siguientes condiciones determinan los puntos </a:t>
            </a:r>
            <a:r>
              <a:rPr lang="es-MX" sz="2400" dirty="0" err="1"/>
              <a:t>yuko</a:t>
            </a:r>
            <a:r>
              <a:rPr lang="es-MX" sz="2400" dirty="0"/>
              <a:t>.</a:t>
            </a:r>
          </a:p>
          <a:p>
            <a:pPr lvl="2"/>
            <a:r>
              <a:rPr lang="es-MX" dirty="0"/>
              <a:t>Cuando un mini robot expulsa a su oponente del </a:t>
            </a:r>
            <a:r>
              <a:rPr lang="es-MX" dirty="0" err="1"/>
              <a:t>Dohyo</a:t>
            </a:r>
            <a:r>
              <a:rPr lang="es-MX" dirty="0"/>
              <a:t>.</a:t>
            </a:r>
          </a:p>
          <a:p>
            <a:pPr lvl="2"/>
            <a:r>
              <a:rPr lang="es-MX" dirty="0"/>
              <a:t>Cuando el oponente, es decir el otro robot, sale del </a:t>
            </a:r>
            <a:r>
              <a:rPr lang="es-MX" dirty="0" err="1"/>
              <a:t>Dohyo</a:t>
            </a:r>
            <a:r>
              <a:rPr lang="es-MX" dirty="0"/>
              <a:t> por cualquier razón.</a:t>
            </a:r>
          </a:p>
          <a:p>
            <a:pPr lvl="2"/>
            <a:r>
              <a:rPr lang="es-MX" dirty="0"/>
              <a:t>Cuando el oponente fue descalificado por tener dos advertencias.</a:t>
            </a:r>
          </a:p>
          <a:p>
            <a:pPr lvl="1"/>
            <a:r>
              <a:rPr lang="es-MX" sz="2400" dirty="0"/>
              <a:t>Un combate se repite:</a:t>
            </a:r>
          </a:p>
          <a:p>
            <a:pPr lvl="2"/>
            <a:r>
              <a:rPr lang="es-MX" dirty="0"/>
              <a:t>Cuando los mini robots se encuentran trabados uno con otro de tal forma que no puede existir más pelea entre ellos, o rotan en forma circular por un tiempo prolongado.</a:t>
            </a:r>
          </a:p>
          <a:p>
            <a:pPr lvl="2"/>
            <a:r>
              <a:rPr lang="es-MX" dirty="0"/>
              <a:t>Cuando ambos mini robots tocan el exterior del </a:t>
            </a:r>
            <a:r>
              <a:rPr lang="es-MX" dirty="0" err="1"/>
              <a:t>Dohyo</a:t>
            </a:r>
            <a:r>
              <a:rPr lang="es-MX" dirty="0"/>
              <a:t> de forma simultánea.</a:t>
            </a:r>
          </a:p>
        </p:txBody>
      </p:sp>
    </p:spTree>
    <p:extLst>
      <p:ext uri="{BB962C8B-B14F-4D97-AF65-F5344CB8AC3E}">
        <p14:creationId xmlns:p14="http://schemas.microsoft.com/office/powerpoint/2010/main" val="4062151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b="1" dirty="0" smtClean="0"/>
              <a:t>Principios del juego</a:t>
            </a:r>
            <a:endParaRPr lang="es-MX" dirty="0"/>
          </a:p>
        </p:txBody>
      </p:sp>
      <p:sp>
        <p:nvSpPr>
          <p:cNvPr id="3" name="Content Placeholder 2"/>
          <p:cNvSpPr>
            <a:spLocks noGrp="1"/>
          </p:cNvSpPr>
          <p:nvPr>
            <p:ph idx="1"/>
          </p:nvPr>
        </p:nvSpPr>
        <p:spPr>
          <a:xfrm>
            <a:off x="251520" y="1340768"/>
            <a:ext cx="8568952" cy="4536504"/>
          </a:xfrm>
        </p:spPr>
        <p:txBody>
          <a:bodyPr>
            <a:noAutofit/>
          </a:bodyPr>
          <a:lstStyle/>
          <a:p>
            <a:r>
              <a:rPr lang="es-MX" sz="2800" b="1" dirty="0"/>
              <a:t>Artículo </a:t>
            </a:r>
            <a:r>
              <a:rPr lang="es-MX" sz="2800" b="1" dirty="0" smtClean="0"/>
              <a:t>7.</a:t>
            </a:r>
            <a:endParaRPr lang="es-MX" sz="2800" dirty="0" smtClean="0"/>
          </a:p>
          <a:p>
            <a:pPr lvl="1"/>
            <a:r>
              <a:rPr lang="es-MX" sz="2400" dirty="0"/>
              <a:t>Si ninguno de los contrincantes puede ganar o perder después de una repetición de combate no se asignará ningún punto </a:t>
            </a:r>
            <a:r>
              <a:rPr lang="es-MX" sz="2400" dirty="0" err="1"/>
              <a:t>Yuko</a:t>
            </a:r>
            <a:r>
              <a:rPr lang="es-MX" sz="2400" dirty="0"/>
              <a:t> y se continuará con el siguiente combate.</a:t>
            </a:r>
          </a:p>
          <a:p>
            <a:pPr lvl="1"/>
            <a:r>
              <a:rPr lang="es-MX" sz="2400" dirty="0"/>
              <a:t>El primer concursante en ganar dos puntos de </a:t>
            </a:r>
            <a:r>
              <a:rPr lang="es-MX" sz="2400" dirty="0" err="1"/>
              <a:t>Yuko</a:t>
            </a:r>
            <a:r>
              <a:rPr lang="es-MX" sz="2400" dirty="0"/>
              <a:t> es el ganador del juego.</a:t>
            </a:r>
          </a:p>
          <a:p>
            <a:pPr lvl="1"/>
            <a:r>
              <a:rPr lang="es-MX" sz="2400" dirty="0"/>
              <a:t>Al terminar los tres combates un concursante es declarado ganador si ha conseguido por lo menos un punto </a:t>
            </a:r>
            <a:r>
              <a:rPr lang="es-MX" sz="2400" dirty="0" err="1"/>
              <a:t>Yuko</a:t>
            </a:r>
            <a:r>
              <a:rPr lang="es-MX" sz="2400" dirty="0"/>
              <a:t> más que su oponente.</a:t>
            </a:r>
          </a:p>
          <a:p>
            <a:pPr lvl="1"/>
            <a:r>
              <a:rPr lang="es-MX" sz="2400" dirty="0"/>
              <a:t>Al terminar los tres combates, si ninguno de los dos concursantes recibe ningún punto </a:t>
            </a:r>
            <a:r>
              <a:rPr lang="es-MX" sz="2400" dirty="0" err="1"/>
              <a:t>Yuko</a:t>
            </a:r>
            <a:r>
              <a:rPr lang="es-MX" sz="2400" dirty="0"/>
              <a:t>, se sorteará el ganador del juego</a:t>
            </a:r>
            <a:r>
              <a:rPr lang="es-MX" sz="2400" dirty="0" smtClean="0"/>
              <a:t>.</a:t>
            </a:r>
            <a:endParaRPr lang="es-MX" sz="2400" dirty="0"/>
          </a:p>
        </p:txBody>
      </p:sp>
    </p:spTree>
    <p:extLst>
      <p:ext uri="{BB962C8B-B14F-4D97-AF65-F5344CB8AC3E}">
        <p14:creationId xmlns:p14="http://schemas.microsoft.com/office/powerpoint/2010/main" val="2974408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b="1" dirty="0" smtClean="0"/>
              <a:t>Principios del juego</a:t>
            </a:r>
            <a:endParaRPr lang="es-MX" dirty="0"/>
          </a:p>
        </p:txBody>
      </p:sp>
      <p:sp>
        <p:nvSpPr>
          <p:cNvPr id="3" name="Content Placeholder 2"/>
          <p:cNvSpPr>
            <a:spLocks noGrp="1"/>
          </p:cNvSpPr>
          <p:nvPr>
            <p:ph idx="1"/>
          </p:nvPr>
        </p:nvSpPr>
        <p:spPr>
          <a:xfrm>
            <a:off x="251520" y="1340768"/>
            <a:ext cx="8568952" cy="4536504"/>
          </a:xfrm>
        </p:spPr>
        <p:txBody>
          <a:bodyPr>
            <a:noAutofit/>
          </a:bodyPr>
          <a:lstStyle/>
          <a:p>
            <a:r>
              <a:rPr lang="es-MX" sz="2800" b="1" dirty="0"/>
              <a:t>Artículo </a:t>
            </a:r>
            <a:r>
              <a:rPr lang="es-MX" sz="2800" b="1" dirty="0" smtClean="0"/>
              <a:t>7.</a:t>
            </a:r>
            <a:endParaRPr lang="es-MX" sz="2800" dirty="0" smtClean="0"/>
          </a:p>
          <a:p>
            <a:pPr lvl="1"/>
            <a:r>
              <a:rPr lang="es-MX" sz="2400" dirty="0"/>
              <a:t>Si algún mini robot presenta una descompostura que le impida continuar el combate, podrá hacer uso de 10 minutos para realizar reparaciones si es autorizado por el juez. Este tiempo solo podrá ser solicitado una vez por juego.</a:t>
            </a:r>
          </a:p>
        </p:txBody>
      </p:sp>
    </p:spTree>
    <p:extLst>
      <p:ext uri="{BB962C8B-B14F-4D97-AF65-F5344CB8AC3E}">
        <p14:creationId xmlns:p14="http://schemas.microsoft.com/office/powerpoint/2010/main" val="585268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b="1" dirty="0" smtClean="0"/>
              <a:t>Advertencias</a:t>
            </a:r>
            <a:endParaRPr lang="es-MX" dirty="0"/>
          </a:p>
        </p:txBody>
      </p:sp>
      <p:sp>
        <p:nvSpPr>
          <p:cNvPr id="3" name="Content Placeholder 2"/>
          <p:cNvSpPr>
            <a:spLocks noGrp="1"/>
          </p:cNvSpPr>
          <p:nvPr>
            <p:ph idx="1"/>
          </p:nvPr>
        </p:nvSpPr>
        <p:spPr>
          <a:xfrm>
            <a:off x="251520" y="1340768"/>
            <a:ext cx="8568952" cy="4536504"/>
          </a:xfrm>
        </p:spPr>
        <p:txBody>
          <a:bodyPr>
            <a:noAutofit/>
          </a:bodyPr>
          <a:lstStyle/>
          <a:p>
            <a:r>
              <a:rPr lang="es-MX" sz="2800" b="1" dirty="0"/>
              <a:t>Artículo </a:t>
            </a:r>
            <a:r>
              <a:rPr lang="es-MX" sz="2800" b="1" dirty="0" smtClean="0"/>
              <a:t>8.</a:t>
            </a:r>
            <a:endParaRPr lang="es-MX" sz="2800" dirty="0" smtClean="0"/>
          </a:p>
          <a:p>
            <a:pPr lvl="1"/>
            <a:r>
              <a:rPr lang="es-MX" sz="2400" dirty="0"/>
              <a:t>El contendiente que tome cualquiera de las siguientes acciones recibirá una </a:t>
            </a:r>
            <a:r>
              <a:rPr lang="es-MX" sz="2400" dirty="0" smtClean="0"/>
              <a:t>advertencia:</a:t>
            </a:r>
          </a:p>
          <a:p>
            <a:pPr lvl="2"/>
            <a:r>
              <a:rPr lang="es-MX" dirty="0" smtClean="0"/>
              <a:t>El </a:t>
            </a:r>
            <a:r>
              <a:rPr lang="es-MX" dirty="0"/>
              <a:t>operador o parte del operador entró al área del </a:t>
            </a:r>
            <a:r>
              <a:rPr lang="es-MX" dirty="0" err="1"/>
              <a:t>Dohyo</a:t>
            </a:r>
            <a:r>
              <a:rPr lang="es-MX" dirty="0"/>
              <a:t> antes de que el juez de por finalizado en combate.</a:t>
            </a:r>
          </a:p>
          <a:p>
            <a:pPr lvl="2"/>
            <a:r>
              <a:rPr lang="es-MX" dirty="0"/>
              <a:t>El mini robot entra en acción antes de la señal de inicio por parte del juez.</a:t>
            </a:r>
          </a:p>
          <a:p>
            <a:pPr lvl="2"/>
            <a:r>
              <a:rPr lang="es-MX" dirty="0"/>
              <a:t>Parte o partes del robot que se caigan o sean separadas del mini robot.</a:t>
            </a:r>
          </a:p>
          <a:p>
            <a:pPr lvl="2"/>
            <a:r>
              <a:rPr lang="es-MX" dirty="0"/>
              <a:t>El mini robot deja de moverse en el </a:t>
            </a:r>
            <a:r>
              <a:rPr lang="es-MX" dirty="0" err="1"/>
              <a:t>Dohyo</a:t>
            </a:r>
            <a:r>
              <a:rPr lang="es-MX" dirty="0"/>
              <a:t> por un tiempo superior a 5 segundos.</a:t>
            </a:r>
          </a:p>
          <a:p>
            <a:pPr lvl="2"/>
            <a:r>
              <a:rPr lang="es-MX" dirty="0"/>
              <a:t>Alguno de los mini robots emite humo.</a:t>
            </a:r>
          </a:p>
        </p:txBody>
      </p:sp>
    </p:spTree>
    <p:extLst>
      <p:ext uri="{BB962C8B-B14F-4D97-AF65-F5344CB8AC3E}">
        <p14:creationId xmlns:p14="http://schemas.microsoft.com/office/powerpoint/2010/main" val="545705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b="1" dirty="0" smtClean="0"/>
              <a:t>Perdida por violación</a:t>
            </a:r>
            <a:endParaRPr lang="es-MX" dirty="0"/>
          </a:p>
        </p:txBody>
      </p:sp>
      <p:sp>
        <p:nvSpPr>
          <p:cNvPr id="3" name="Content Placeholder 2"/>
          <p:cNvSpPr>
            <a:spLocks noGrp="1"/>
          </p:cNvSpPr>
          <p:nvPr>
            <p:ph idx="1"/>
          </p:nvPr>
        </p:nvSpPr>
        <p:spPr>
          <a:xfrm>
            <a:off x="251520" y="1340768"/>
            <a:ext cx="8568952" cy="4536504"/>
          </a:xfrm>
        </p:spPr>
        <p:txBody>
          <a:bodyPr>
            <a:noAutofit/>
          </a:bodyPr>
          <a:lstStyle/>
          <a:p>
            <a:r>
              <a:rPr lang="es-MX" sz="2800" b="1" dirty="0"/>
              <a:t>Artículo </a:t>
            </a:r>
            <a:r>
              <a:rPr lang="es-MX" sz="2800" b="1" dirty="0" smtClean="0"/>
              <a:t>9.</a:t>
            </a:r>
            <a:endParaRPr lang="es-MX" sz="2800" dirty="0" smtClean="0"/>
          </a:p>
          <a:p>
            <a:pPr lvl="1"/>
            <a:r>
              <a:rPr lang="es-MX" sz="2400" dirty="0"/>
              <a:t>Cualquiera de los contrincantes que tenga una de las siguientes acciones perderá el juego por violación</a:t>
            </a:r>
            <a:r>
              <a:rPr lang="es-MX" sz="2400" dirty="0" smtClean="0"/>
              <a:t>.</a:t>
            </a:r>
          </a:p>
          <a:p>
            <a:pPr lvl="2"/>
            <a:r>
              <a:rPr lang="es-MX" dirty="0" smtClean="0"/>
              <a:t>Cuando </a:t>
            </a:r>
            <a:r>
              <a:rPr lang="es-MX" dirty="0"/>
              <a:t>uno de los contendientes sea llamando al </a:t>
            </a:r>
            <a:r>
              <a:rPr lang="es-MX" dirty="0" err="1"/>
              <a:t>Dohyo</a:t>
            </a:r>
            <a:r>
              <a:rPr lang="es-MX" dirty="0"/>
              <a:t> y no se presente al principio del juego en un lapso de 5 minutos.</a:t>
            </a:r>
          </a:p>
          <a:p>
            <a:pPr lvl="2"/>
            <a:r>
              <a:rPr lang="es-MX" dirty="0"/>
              <a:t>Cuando uno de los robots raye la superficie del </a:t>
            </a:r>
            <a:r>
              <a:rPr lang="es-MX" dirty="0" err="1"/>
              <a:t>Dohyo</a:t>
            </a:r>
            <a:r>
              <a:rPr lang="es-MX" dirty="0"/>
              <a:t>.</a:t>
            </a:r>
          </a:p>
        </p:txBody>
      </p:sp>
    </p:spTree>
    <p:extLst>
      <p:ext uri="{BB962C8B-B14F-4D97-AF65-F5344CB8AC3E}">
        <p14:creationId xmlns:p14="http://schemas.microsoft.com/office/powerpoint/2010/main" val="1779928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b="1" dirty="0" smtClean="0"/>
              <a:t>Descalificación</a:t>
            </a:r>
            <a:endParaRPr lang="es-MX" dirty="0"/>
          </a:p>
        </p:txBody>
      </p:sp>
      <p:sp>
        <p:nvSpPr>
          <p:cNvPr id="3" name="Content Placeholder 2"/>
          <p:cNvSpPr>
            <a:spLocks noGrp="1"/>
          </p:cNvSpPr>
          <p:nvPr>
            <p:ph idx="1"/>
          </p:nvPr>
        </p:nvSpPr>
        <p:spPr>
          <a:xfrm>
            <a:off x="251520" y="1340768"/>
            <a:ext cx="8568952" cy="4536504"/>
          </a:xfrm>
        </p:spPr>
        <p:txBody>
          <a:bodyPr>
            <a:noAutofit/>
          </a:bodyPr>
          <a:lstStyle/>
          <a:p>
            <a:r>
              <a:rPr lang="es-MX" sz="2800" b="1" dirty="0"/>
              <a:t>Artículo </a:t>
            </a:r>
            <a:r>
              <a:rPr lang="es-MX" sz="2800" b="1" dirty="0" smtClean="0"/>
              <a:t>10.</a:t>
            </a:r>
            <a:endParaRPr lang="es-MX" sz="2800" dirty="0" smtClean="0"/>
          </a:p>
          <a:p>
            <a:pPr lvl="1"/>
            <a:r>
              <a:rPr lang="es-MX" sz="2400" dirty="0"/>
              <a:t>Cualquiera de los contendientes que encubra las siguientes acciones o actitudes será descalificado y tendrá que abandonar el torneo</a:t>
            </a:r>
            <a:r>
              <a:rPr lang="es-MX" sz="2400" dirty="0" smtClean="0"/>
              <a:t>.</a:t>
            </a:r>
          </a:p>
          <a:p>
            <a:pPr lvl="2"/>
            <a:r>
              <a:rPr lang="es-MX" dirty="0" smtClean="0"/>
              <a:t>Cualquier </a:t>
            </a:r>
            <a:r>
              <a:rPr lang="es-MX" dirty="0"/>
              <a:t>contendiente o mini robot que no cubra las especificaciones del artículo número cinco.</a:t>
            </a:r>
          </a:p>
          <a:p>
            <a:pPr lvl="2"/>
            <a:r>
              <a:rPr lang="es-MX" dirty="0"/>
              <a:t>Un contendiente que haya violado el artículo 6.</a:t>
            </a:r>
          </a:p>
          <a:p>
            <a:pPr lvl="2"/>
            <a:r>
              <a:rPr lang="es-MX" dirty="0"/>
              <a:t>Cualquier contendiente que mantenga una actitud poco decorosa o una actitud anti deportiva como lenguaje violento o burlas ante su oponente.</a:t>
            </a:r>
          </a:p>
          <a:p>
            <a:pPr lvl="2"/>
            <a:r>
              <a:rPr lang="es-MX" dirty="0"/>
              <a:t>Cualquier contendiente que intencionalmente agreda a su oponente</a:t>
            </a:r>
          </a:p>
        </p:txBody>
      </p:sp>
    </p:spTree>
    <p:extLst>
      <p:ext uri="{BB962C8B-B14F-4D97-AF65-F5344CB8AC3E}">
        <p14:creationId xmlns:p14="http://schemas.microsoft.com/office/powerpoint/2010/main" val="1770122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b="1" dirty="0"/>
              <a:t>Objeciones</a:t>
            </a:r>
            <a:endParaRPr lang="es-MX" dirty="0"/>
          </a:p>
        </p:txBody>
      </p:sp>
      <p:sp>
        <p:nvSpPr>
          <p:cNvPr id="3" name="Content Placeholder 2"/>
          <p:cNvSpPr>
            <a:spLocks noGrp="1"/>
          </p:cNvSpPr>
          <p:nvPr>
            <p:ph idx="1"/>
          </p:nvPr>
        </p:nvSpPr>
        <p:spPr>
          <a:xfrm>
            <a:off x="251520" y="1340768"/>
            <a:ext cx="8568952" cy="4536504"/>
          </a:xfrm>
        </p:spPr>
        <p:txBody>
          <a:bodyPr>
            <a:noAutofit/>
          </a:bodyPr>
          <a:lstStyle/>
          <a:p>
            <a:r>
              <a:rPr lang="es-MX" sz="2800" b="1" dirty="0"/>
              <a:t>Artículo </a:t>
            </a:r>
            <a:r>
              <a:rPr lang="es-MX" sz="2800" b="1" dirty="0" smtClean="0"/>
              <a:t>11.</a:t>
            </a:r>
            <a:endParaRPr lang="es-MX" sz="2800" dirty="0" smtClean="0"/>
          </a:p>
          <a:p>
            <a:pPr lvl="1"/>
            <a:r>
              <a:rPr lang="es-MX" sz="2400" dirty="0"/>
              <a:t>Ninguna objeción puede ser hecha al juicio del juez, todo se basará sobre el presente reglamento.</a:t>
            </a:r>
            <a:endParaRPr lang="es-MX" dirty="0"/>
          </a:p>
        </p:txBody>
      </p:sp>
    </p:spTree>
    <p:extLst>
      <p:ext uri="{BB962C8B-B14F-4D97-AF65-F5344CB8AC3E}">
        <p14:creationId xmlns:p14="http://schemas.microsoft.com/office/powerpoint/2010/main" val="2571278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b="1" dirty="0"/>
              <a:t>Identificación del mini robot</a:t>
            </a:r>
            <a:endParaRPr lang="es-MX" dirty="0"/>
          </a:p>
        </p:txBody>
      </p:sp>
      <p:sp>
        <p:nvSpPr>
          <p:cNvPr id="3" name="Content Placeholder 2"/>
          <p:cNvSpPr>
            <a:spLocks noGrp="1"/>
          </p:cNvSpPr>
          <p:nvPr>
            <p:ph idx="1"/>
          </p:nvPr>
        </p:nvSpPr>
        <p:spPr>
          <a:xfrm>
            <a:off x="251520" y="1340768"/>
            <a:ext cx="8568952" cy="4536504"/>
          </a:xfrm>
        </p:spPr>
        <p:txBody>
          <a:bodyPr>
            <a:noAutofit/>
          </a:bodyPr>
          <a:lstStyle/>
          <a:p>
            <a:r>
              <a:rPr lang="es-MX" sz="2800" b="1" dirty="0"/>
              <a:t>Artículo </a:t>
            </a:r>
            <a:r>
              <a:rPr lang="es-MX" sz="2800" b="1" dirty="0" smtClean="0"/>
              <a:t>12.</a:t>
            </a:r>
            <a:endParaRPr lang="es-MX" sz="2800" dirty="0" smtClean="0"/>
          </a:p>
          <a:p>
            <a:pPr lvl="1"/>
            <a:r>
              <a:rPr lang="es-MX" sz="2400" dirty="0"/>
              <a:t>Todos los mini robots deberán contar con algún tipo de identificador ya sea un número o nombre, el cual deberá ser puesto en el cuerpo del mini robot de tal manera que sea fácil de leer durante la competencia.</a:t>
            </a:r>
            <a:endParaRPr lang="es-MX" dirty="0"/>
          </a:p>
        </p:txBody>
      </p:sp>
    </p:spTree>
    <p:extLst>
      <p:ext uri="{BB962C8B-B14F-4D97-AF65-F5344CB8AC3E}">
        <p14:creationId xmlns:p14="http://schemas.microsoft.com/office/powerpoint/2010/main" val="3675174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Descripción</a:t>
            </a:r>
            <a:endParaRPr lang="es-MX" dirty="0"/>
          </a:p>
        </p:txBody>
      </p:sp>
      <p:sp>
        <p:nvSpPr>
          <p:cNvPr id="3" name="Content Placeholder 2"/>
          <p:cNvSpPr>
            <a:spLocks noGrp="1"/>
          </p:cNvSpPr>
          <p:nvPr>
            <p:ph idx="1"/>
          </p:nvPr>
        </p:nvSpPr>
        <p:spPr/>
        <p:txBody>
          <a:bodyPr/>
          <a:lstStyle/>
          <a:p>
            <a:r>
              <a:rPr lang="es-MX" dirty="0"/>
              <a:t>En esta categoría compiten robots completamente autónomos, el objetivo de la competencia es sacar a tu rival de la zona de combate.</a:t>
            </a:r>
          </a:p>
        </p:txBody>
      </p:sp>
    </p:spTree>
    <p:extLst>
      <p:ext uri="{BB962C8B-B14F-4D97-AF65-F5344CB8AC3E}">
        <p14:creationId xmlns:p14="http://schemas.microsoft.com/office/powerpoint/2010/main" val="3990039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b="1" dirty="0" smtClean="0"/>
              <a:t>Competencias</a:t>
            </a:r>
            <a:endParaRPr lang="es-MX" dirty="0"/>
          </a:p>
        </p:txBody>
      </p:sp>
      <p:sp>
        <p:nvSpPr>
          <p:cNvPr id="3" name="Content Placeholder 2"/>
          <p:cNvSpPr>
            <a:spLocks noGrp="1"/>
          </p:cNvSpPr>
          <p:nvPr>
            <p:ph idx="1"/>
          </p:nvPr>
        </p:nvSpPr>
        <p:spPr>
          <a:xfrm>
            <a:off x="251520" y="1340768"/>
            <a:ext cx="8568952" cy="4536504"/>
          </a:xfrm>
        </p:spPr>
        <p:txBody>
          <a:bodyPr>
            <a:noAutofit/>
          </a:bodyPr>
          <a:lstStyle/>
          <a:p>
            <a:r>
              <a:rPr lang="es-MX" sz="2800" b="1" dirty="0"/>
              <a:t>Artículo </a:t>
            </a:r>
            <a:r>
              <a:rPr lang="es-MX" sz="2800" b="1" dirty="0" smtClean="0"/>
              <a:t>13.</a:t>
            </a:r>
            <a:endParaRPr lang="es-MX" sz="2800" dirty="0" smtClean="0"/>
          </a:p>
          <a:p>
            <a:pPr lvl="1"/>
            <a:r>
              <a:rPr lang="es-MX" sz="2400" dirty="0"/>
              <a:t>El tipo de eliminatoria a trabajar en el torneo se definirá el (fecha), dependiendo el número de participantes inscritos en el torneo.</a:t>
            </a:r>
            <a:endParaRPr lang="es-MX" dirty="0"/>
          </a:p>
        </p:txBody>
      </p:sp>
    </p:spTree>
    <p:extLst>
      <p:ext uri="{BB962C8B-B14F-4D97-AF65-F5344CB8AC3E}">
        <p14:creationId xmlns:p14="http://schemas.microsoft.com/office/powerpoint/2010/main" val="3105396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Videos</a:t>
            </a:r>
            <a:endParaRPr lang="es-MX" dirty="0"/>
          </a:p>
        </p:txBody>
      </p:sp>
      <p:sp>
        <p:nvSpPr>
          <p:cNvPr id="3" name="Text Placeholder 2"/>
          <p:cNvSpPr>
            <a:spLocks noGrp="1"/>
          </p:cNvSpPr>
          <p:nvPr>
            <p:ph type="body" idx="1"/>
          </p:nvPr>
        </p:nvSpPr>
        <p:spPr/>
        <p:txBody>
          <a:bodyPr/>
          <a:lstStyle/>
          <a:p>
            <a:endParaRPr lang="es-MX"/>
          </a:p>
        </p:txBody>
      </p:sp>
    </p:spTree>
    <p:extLst>
      <p:ext uri="{BB962C8B-B14F-4D97-AF65-F5344CB8AC3E}">
        <p14:creationId xmlns:p14="http://schemas.microsoft.com/office/powerpoint/2010/main" val="1800532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Premios</a:t>
            </a:r>
            <a:endParaRPr lang="es-MX" dirty="0"/>
          </a:p>
        </p:txBody>
      </p:sp>
      <p:sp>
        <p:nvSpPr>
          <p:cNvPr id="3" name="Content Placeholder 2"/>
          <p:cNvSpPr>
            <a:spLocks noGrp="1"/>
          </p:cNvSpPr>
          <p:nvPr>
            <p:ph idx="1"/>
          </p:nvPr>
        </p:nvSpPr>
        <p:spPr/>
        <p:txBody>
          <a:bodyPr/>
          <a:lstStyle/>
          <a:p>
            <a:r>
              <a:rPr lang="es-MX" dirty="0" smtClean="0"/>
              <a:t>1º </a:t>
            </a:r>
            <a:r>
              <a:rPr lang="es-MX" dirty="0"/>
              <a:t>lugar: $ 3500 en efectivo + trofeo oficial del evento + </a:t>
            </a:r>
            <a:r>
              <a:rPr lang="es-MX" dirty="0" smtClean="0"/>
              <a:t>reconocimiento</a:t>
            </a:r>
          </a:p>
          <a:p>
            <a:r>
              <a:rPr lang="es-MX" dirty="0" smtClean="0"/>
              <a:t>2º </a:t>
            </a:r>
            <a:r>
              <a:rPr lang="es-MX" dirty="0"/>
              <a:t>lugar: $750 en efectivo + trofeo oficial del evento + </a:t>
            </a:r>
            <a:r>
              <a:rPr lang="es-MX" dirty="0" smtClean="0"/>
              <a:t>reconocimiento</a:t>
            </a:r>
          </a:p>
          <a:p>
            <a:r>
              <a:rPr lang="es-MX" dirty="0" smtClean="0"/>
              <a:t>3º </a:t>
            </a:r>
            <a:r>
              <a:rPr lang="es-MX" dirty="0"/>
              <a:t>lugar: trofeo oficial del evento + reconocimiento</a:t>
            </a:r>
          </a:p>
        </p:txBody>
      </p:sp>
    </p:spTree>
    <p:extLst>
      <p:ext uri="{BB962C8B-B14F-4D97-AF65-F5344CB8AC3E}">
        <p14:creationId xmlns:p14="http://schemas.microsoft.com/office/powerpoint/2010/main" val="1174408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Reglamento</a:t>
            </a:r>
            <a:endParaRPr lang="es-MX" dirty="0"/>
          </a:p>
        </p:txBody>
      </p:sp>
      <p:sp>
        <p:nvSpPr>
          <p:cNvPr id="3" name="Text Placeholder 2"/>
          <p:cNvSpPr>
            <a:spLocks noGrp="1"/>
          </p:cNvSpPr>
          <p:nvPr>
            <p:ph type="body" idx="1"/>
          </p:nvPr>
        </p:nvSpPr>
        <p:spPr/>
        <p:txBody>
          <a:bodyPr/>
          <a:lstStyle/>
          <a:p>
            <a:endParaRPr lang="es-MX"/>
          </a:p>
        </p:txBody>
      </p:sp>
    </p:spTree>
    <p:extLst>
      <p:ext uri="{BB962C8B-B14F-4D97-AF65-F5344CB8AC3E}">
        <p14:creationId xmlns:p14="http://schemas.microsoft.com/office/powerpoint/2010/main" val="357282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Generales</a:t>
            </a:r>
            <a:endParaRPr lang="es-MX" dirty="0"/>
          </a:p>
        </p:txBody>
      </p:sp>
      <p:sp>
        <p:nvSpPr>
          <p:cNvPr id="3" name="Content Placeholder 2"/>
          <p:cNvSpPr>
            <a:spLocks noGrp="1"/>
          </p:cNvSpPr>
          <p:nvPr>
            <p:ph idx="1"/>
          </p:nvPr>
        </p:nvSpPr>
        <p:spPr>
          <a:xfrm>
            <a:off x="457200" y="1340768"/>
            <a:ext cx="8229600" cy="4525963"/>
          </a:xfrm>
        </p:spPr>
        <p:txBody>
          <a:bodyPr>
            <a:noAutofit/>
          </a:bodyPr>
          <a:lstStyle/>
          <a:p>
            <a:r>
              <a:rPr lang="es-MX" sz="2800" b="1" dirty="0"/>
              <a:t>Artículo 1</a:t>
            </a:r>
            <a:r>
              <a:rPr lang="es-MX" sz="2800" b="1" dirty="0" smtClean="0"/>
              <a:t>.</a:t>
            </a:r>
            <a:endParaRPr lang="es-MX" sz="2800" dirty="0" smtClean="0"/>
          </a:p>
          <a:p>
            <a:pPr lvl="1"/>
            <a:r>
              <a:rPr lang="es-MX" sz="2400" dirty="0" smtClean="0"/>
              <a:t>Un </a:t>
            </a:r>
            <a:r>
              <a:rPr lang="es-MX" sz="2400" dirty="0"/>
              <a:t>combate implica a dos contendientes; se entiende por contendiente la persona que operará el mini robot.</a:t>
            </a:r>
          </a:p>
          <a:p>
            <a:pPr lvl="1"/>
            <a:r>
              <a:rPr lang="es-MX" sz="2400" dirty="0"/>
              <a:t>Sólo un contendiente por mini robot puede ser registrado, pero puede ser asistido por su mecánico o los participantes de su equipo.</a:t>
            </a:r>
          </a:p>
          <a:p>
            <a:pPr lvl="1"/>
            <a:r>
              <a:rPr lang="es-MX" sz="2400" dirty="0"/>
              <a:t>Los contendientes será los encargados de encender el mini robot, fabricado por ellos, en el anillo del sumo (“</a:t>
            </a:r>
            <a:r>
              <a:rPr lang="es-MX" sz="2400" dirty="0" err="1"/>
              <a:t>Dohyo</a:t>
            </a:r>
            <a:r>
              <a:rPr lang="es-MX" sz="2400" dirty="0"/>
              <a:t>”) y de acuerdo a las reglas del juego.</a:t>
            </a:r>
          </a:p>
          <a:p>
            <a:pPr lvl="1"/>
            <a:r>
              <a:rPr lang="es-MX" sz="2400" dirty="0"/>
              <a:t>La competencia continúa hasta que un punto es obtenido (“</a:t>
            </a:r>
            <a:r>
              <a:rPr lang="es-MX" sz="2400" dirty="0" err="1"/>
              <a:t>Yuko</a:t>
            </a:r>
            <a:r>
              <a:rPr lang="es-MX" sz="2400" dirty="0"/>
              <a:t>”) por alguno de los concursantes.</a:t>
            </a:r>
          </a:p>
          <a:p>
            <a:pPr lvl="1"/>
            <a:r>
              <a:rPr lang="es-MX" sz="2400" dirty="0"/>
              <a:t>La decisión sobre cuando se anota un punto será tomada por el árbitro.</a:t>
            </a:r>
          </a:p>
        </p:txBody>
      </p:sp>
    </p:spTree>
    <p:extLst>
      <p:ext uri="{BB962C8B-B14F-4D97-AF65-F5344CB8AC3E}">
        <p14:creationId xmlns:p14="http://schemas.microsoft.com/office/powerpoint/2010/main" val="3357946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b="1" dirty="0"/>
              <a:t>Definición del interior de </a:t>
            </a:r>
            <a:r>
              <a:rPr lang="es-MX" b="1" dirty="0" err="1"/>
              <a:t>Dohyo</a:t>
            </a:r>
            <a:endParaRPr lang="es-MX" dirty="0"/>
          </a:p>
        </p:txBody>
      </p:sp>
      <p:sp>
        <p:nvSpPr>
          <p:cNvPr id="3" name="Content Placeholder 2"/>
          <p:cNvSpPr>
            <a:spLocks noGrp="1"/>
          </p:cNvSpPr>
          <p:nvPr>
            <p:ph idx="1"/>
          </p:nvPr>
        </p:nvSpPr>
        <p:spPr>
          <a:xfrm>
            <a:off x="457200" y="1340768"/>
            <a:ext cx="8229600" cy="4525963"/>
          </a:xfrm>
        </p:spPr>
        <p:txBody>
          <a:bodyPr>
            <a:noAutofit/>
          </a:bodyPr>
          <a:lstStyle/>
          <a:p>
            <a:r>
              <a:rPr lang="es-MX" sz="2800" b="1" dirty="0"/>
              <a:t>Artículo </a:t>
            </a:r>
            <a:r>
              <a:rPr lang="es-MX" sz="2800" b="1" dirty="0" smtClean="0"/>
              <a:t>2.</a:t>
            </a:r>
            <a:endParaRPr lang="es-MX" sz="2800" dirty="0" smtClean="0"/>
          </a:p>
          <a:p>
            <a:pPr lvl="1"/>
            <a:r>
              <a:rPr lang="es-MX" sz="2400" dirty="0"/>
              <a:t>El interior de </a:t>
            </a:r>
            <a:r>
              <a:rPr lang="es-MX" sz="2400" dirty="0" err="1"/>
              <a:t>Dohyo</a:t>
            </a:r>
            <a:r>
              <a:rPr lang="es-MX" sz="2400" dirty="0"/>
              <a:t> se define como el área de color negro rodeada por una línea blanca.</a:t>
            </a:r>
          </a:p>
        </p:txBody>
      </p:sp>
    </p:spTree>
    <p:extLst>
      <p:ext uri="{BB962C8B-B14F-4D97-AF65-F5344CB8AC3E}">
        <p14:creationId xmlns:p14="http://schemas.microsoft.com/office/powerpoint/2010/main" val="100063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b="1" dirty="0" err="1" smtClean="0"/>
              <a:t>Dohyo</a:t>
            </a:r>
            <a:endParaRPr lang="es-MX" dirty="0"/>
          </a:p>
        </p:txBody>
      </p:sp>
      <p:sp>
        <p:nvSpPr>
          <p:cNvPr id="3" name="Content Placeholder 2"/>
          <p:cNvSpPr>
            <a:spLocks noGrp="1"/>
          </p:cNvSpPr>
          <p:nvPr>
            <p:ph idx="1"/>
          </p:nvPr>
        </p:nvSpPr>
        <p:spPr>
          <a:xfrm>
            <a:off x="457200" y="1340768"/>
            <a:ext cx="8229600" cy="4525963"/>
          </a:xfrm>
        </p:spPr>
        <p:txBody>
          <a:bodyPr>
            <a:noAutofit/>
          </a:bodyPr>
          <a:lstStyle/>
          <a:p>
            <a:r>
              <a:rPr lang="es-MX" sz="2800" b="1" dirty="0"/>
              <a:t>Artículo </a:t>
            </a:r>
            <a:r>
              <a:rPr lang="es-MX" sz="2800" b="1" dirty="0" smtClean="0"/>
              <a:t>3.</a:t>
            </a:r>
            <a:endParaRPr lang="es-MX" sz="2800" dirty="0" smtClean="0"/>
          </a:p>
          <a:p>
            <a:pPr lvl="1"/>
            <a:r>
              <a:rPr lang="es-MX" sz="2400" dirty="0"/>
              <a:t>El </a:t>
            </a:r>
            <a:r>
              <a:rPr lang="es-MX" sz="2400" dirty="0" err="1"/>
              <a:t>Dohyo</a:t>
            </a:r>
            <a:r>
              <a:rPr lang="es-MX" sz="2400" dirty="0"/>
              <a:t> es un cilindro de madera con una altura mínima de 2.5 cm. y un diámetro de 77cm (incluyendo frontera). La tapa del cilindro será pintado de negro mate con un acabado liso.</a:t>
            </a:r>
          </a:p>
          <a:p>
            <a:pPr lvl="1"/>
            <a:r>
              <a:rPr lang="es-MX" sz="2400" dirty="0"/>
              <a:t>Las líneas de arranque (“</a:t>
            </a:r>
            <a:r>
              <a:rPr lang="es-MX" sz="2400" dirty="0" err="1"/>
              <a:t>Sikiri-Sen</a:t>
            </a:r>
            <a:r>
              <a:rPr lang="es-MX" sz="2400" dirty="0"/>
              <a:t>”) se indican como dos líneas marrones con una anchura de 1 centímetro y de una longitud de 10 centímetros. Cada línea está situada 5 centímetros del centro del </a:t>
            </a:r>
            <a:r>
              <a:rPr lang="es-MX" sz="2400" dirty="0" err="1"/>
              <a:t>Dohyo</a:t>
            </a:r>
            <a:r>
              <a:rPr lang="es-MX" sz="2400" dirty="0"/>
              <a:t>.</a:t>
            </a:r>
          </a:p>
          <a:p>
            <a:pPr lvl="1"/>
            <a:r>
              <a:rPr lang="es-MX" sz="2400" dirty="0"/>
              <a:t>La frontera se indica como un círculo blanco con una anchura de 2.5 centímetros. “La frontera” se define como parte del </a:t>
            </a:r>
            <a:r>
              <a:rPr lang="es-MX" sz="2400" dirty="0" err="1"/>
              <a:t>Dohyo</a:t>
            </a:r>
            <a:r>
              <a:rPr lang="es-MX" sz="2400" dirty="0"/>
              <a:t>.</a:t>
            </a:r>
          </a:p>
        </p:txBody>
      </p:sp>
    </p:spTree>
    <p:extLst>
      <p:ext uri="{BB962C8B-B14F-4D97-AF65-F5344CB8AC3E}">
        <p14:creationId xmlns:p14="http://schemas.microsoft.com/office/powerpoint/2010/main" val="1841411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b="1" dirty="0" smtClean="0"/>
              <a:t>Exterior del </a:t>
            </a:r>
            <a:r>
              <a:rPr lang="es-MX" b="1" dirty="0" err="1" smtClean="0"/>
              <a:t>Dohyo</a:t>
            </a:r>
            <a:endParaRPr lang="es-MX" dirty="0"/>
          </a:p>
        </p:txBody>
      </p:sp>
      <p:sp>
        <p:nvSpPr>
          <p:cNvPr id="3" name="Content Placeholder 2"/>
          <p:cNvSpPr>
            <a:spLocks noGrp="1"/>
          </p:cNvSpPr>
          <p:nvPr>
            <p:ph idx="1"/>
          </p:nvPr>
        </p:nvSpPr>
        <p:spPr>
          <a:xfrm>
            <a:off x="457200" y="1340768"/>
            <a:ext cx="8229600" cy="4525963"/>
          </a:xfrm>
        </p:spPr>
        <p:txBody>
          <a:bodyPr>
            <a:noAutofit/>
          </a:bodyPr>
          <a:lstStyle/>
          <a:p>
            <a:r>
              <a:rPr lang="es-MX" sz="2800" b="1" dirty="0"/>
              <a:t>Artículo </a:t>
            </a:r>
            <a:r>
              <a:rPr lang="es-MX" sz="2800" b="1" dirty="0" smtClean="0"/>
              <a:t>4.</a:t>
            </a:r>
            <a:endParaRPr lang="es-MX" sz="2800" dirty="0" smtClean="0"/>
          </a:p>
          <a:p>
            <a:pPr lvl="1"/>
            <a:r>
              <a:rPr lang="es-MX" sz="2400" dirty="0"/>
              <a:t>El área exterior de un </a:t>
            </a:r>
            <a:r>
              <a:rPr lang="es-MX" sz="2400" dirty="0" err="1"/>
              <a:t>Dohyo</a:t>
            </a:r>
            <a:r>
              <a:rPr lang="es-MX" sz="2400" dirty="0"/>
              <a:t> se extiende por lo menos 50 cm. de la frontera.</a:t>
            </a:r>
          </a:p>
        </p:txBody>
      </p:sp>
    </p:spTree>
    <p:extLst>
      <p:ext uri="{BB962C8B-B14F-4D97-AF65-F5344CB8AC3E}">
        <p14:creationId xmlns:p14="http://schemas.microsoft.com/office/powerpoint/2010/main" val="3812274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b="1" dirty="0" smtClean="0"/>
              <a:t>Especificaciones</a:t>
            </a:r>
            <a:endParaRPr lang="es-MX" dirty="0"/>
          </a:p>
        </p:txBody>
      </p:sp>
      <p:sp>
        <p:nvSpPr>
          <p:cNvPr id="3" name="Content Placeholder 2"/>
          <p:cNvSpPr>
            <a:spLocks noGrp="1"/>
          </p:cNvSpPr>
          <p:nvPr>
            <p:ph idx="1"/>
          </p:nvPr>
        </p:nvSpPr>
        <p:spPr>
          <a:xfrm>
            <a:off x="251520" y="1340768"/>
            <a:ext cx="8568952" cy="4536504"/>
          </a:xfrm>
        </p:spPr>
        <p:txBody>
          <a:bodyPr>
            <a:noAutofit/>
          </a:bodyPr>
          <a:lstStyle/>
          <a:p>
            <a:r>
              <a:rPr lang="es-MX" sz="2800" b="1" dirty="0"/>
              <a:t>Artículo 5</a:t>
            </a:r>
            <a:r>
              <a:rPr lang="es-MX" sz="2800" b="1" dirty="0" smtClean="0"/>
              <a:t>.</a:t>
            </a:r>
            <a:endParaRPr lang="es-MX" sz="2800" dirty="0" smtClean="0"/>
          </a:p>
          <a:p>
            <a:pPr lvl="1"/>
            <a:r>
              <a:rPr lang="es-MX" sz="2300" dirty="0"/>
              <a:t>El mini robot debe caber en una caja con largo y ancho de 10 cm. No hay restricciones en altura.</a:t>
            </a:r>
          </a:p>
          <a:p>
            <a:pPr lvl="1"/>
            <a:r>
              <a:rPr lang="es-MX" sz="2300" dirty="0"/>
              <a:t>El peso no debe exceder 500g.</a:t>
            </a:r>
          </a:p>
          <a:p>
            <a:pPr lvl="1"/>
            <a:r>
              <a:rPr lang="es-MX" sz="2300" dirty="0"/>
              <a:t>No hay restricciones en el tipo de método de control usado con el mini robot; excepto cualquier tipo de radio control.</a:t>
            </a:r>
          </a:p>
          <a:p>
            <a:pPr lvl="1"/>
            <a:r>
              <a:rPr lang="es-MX" sz="2300" dirty="0"/>
              <a:t>Un mini robot debe de ser diseñado para entrar en acción 5 segundos después que el concursante presione un botón de inicio.</a:t>
            </a:r>
          </a:p>
          <a:p>
            <a:pPr lvl="1"/>
            <a:r>
              <a:rPr lang="es-MX" sz="2300" dirty="0"/>
              <a:t>No hay restricciones en el tipo de memoria, </a:t>
            </a:r>
            <a:r>
              <a:rPr lang="es-MX" sz="2300" dirty="0" err="1"/>
              <a:t>microcontrolador</a:t>
            </a:r>
            <a:r>
              <a:rPr lang="es-MX" sz="2300" dirty="0"/>
              <a:t> o microprocesador usado.</a:t>
            </a:r>
          </a:p>
          <a:p>
            <a:pPr lvl="1"/>
            <a:r>
              <a:rPr lang="es-MX" sz="2300" dirty="0"/>
              <a:t>El robot deberá ser de tipo autónomo, no debiendo estar conectado a ningún aparato externo como ordenadores, fuentes de alimentación o algún otro dispositivo.</a:t>
            </a:r>
          </a:p>
        </p:txBody>
      </p:sp>
    </p:spTree>
    <p:extLst>
      <p:ext uri="{BB962C8B-B14F-4D97-AF65-F5344CB8AC3E}">
        <p14:creationId xmlns:p14="http://schemas.microsoft.com/office/powerpoint/2010/main" val="282550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1219</Words>
  <Application>Microsoft Office PowerPoint</Application>
  <PresentationFormat>On-screen Show (4:3)</PresentationFormat>
  <Paragraphs>95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Peleas de mini sumo</vt:lpstr>
      <vt:lpstr>Descripción</vt:lpstr>
      <vt:lpstr>Premios</vt:lpstr>
      <vt:lpstr>Reglamento</vt:lpstr>
      <vt:lpstr>Generales</vt:lpstr>
      <vt:lpstr>Definición del interior de Dohyo</vt:lpstr>
      <vt:lpstr>Dohyo</vt:lpstr>
      <vt:lpstr>Exterior del Dohyo</vt:lpstr>
      <vt:lpstr>Especificaciones</vt:lpstr>
      <vt:lpstr>Restricciones en diseño</vt:lpstr>
      <vt:lpstr>Principios del juego</vt:lpstr>
      <vt:lpstr>Principios del juego</vt:lpstr>
      <vt:lpstr>Principios del juego</vt:lpstr>
      <vt:lpstr>Principios del juego</vt:lpstr>
      <vt:lpstr>Advertencias</vt:lpstr>
      <vt:lpstr>Perdida por violación</vt:lpstr>
      <vt:lpstr>Descalificación</vt:lpstr>
      <vt:lpstr>Objeciones</vt:lpstr>
      <vt:lpstr>Identificación del mini robot</vt:lpstr>
      <vt:lpstr>Competencias</vt:lpstr>
      <vt:lpstr>Videos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Peleas de mini sumo</dc:title>
  <dc:creator>Gerardo</dc:creator>
  <cp:lastModifiedBy>Gerardo</cp:lastModifiedBy>
  <cp:revision>5</cp:revision>
  <dcterms:created xsi:type="dcterms:W3CDTF">2011-10-20T19:20:22Z</dcterms:created>
  <dcterms:modified xsi:type="dcterms:W3CDTF">2011-10-20T21:03:05Z</dcterms:modified>
</cp:coreProperties>
</file>