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06" r:id="rId2"/>
    <p:sldId id="511" r:id="rId3"/>
    <p:sldId id="520" r:id="rId4"/>
    <p:sldId id="627" r:id="rId5"/>
    <p:sldId id="827" r:id="rId6"/>
    <p:sldId id="828" r:id="rId7"/>
    <p:sldId id="408" r:id="rId8"/>
    <p:sldId id="829" r:id="rId9"/>
    <p:sldId id="830" r:id="rId10"/>
    <p:sldId id="831" r:id="rId11"/>
    <p:sldId id="832" r:id="rId12"/>
    <p:sldId id="579" r:id="rId13"/>
    <p:sldId id="833" r:id="rId14"/>
    <p:sldId id="834" r:id="rId15"/>
    <p:sldId id="835" r:id="rId16"/>
    <p:sldId id="528" r:id="rId17"/>
    <p:sldId id="773" r:id="rId18"/>
    <p:sldId id="611" r:id="rId19"/>
    <p:sldId id="836" r:id="rId20"/>
    <p:sldId id="837" r:id="rId21"/>
    <p:sldId id="838" r:id="rId22"/>
    <p:sldId id="759" r:id="rId23"/>
    <p:sldId id="839" r:id="rId24"/>
    <p:sldId id="840" r:id="rId25"/>
    <p:sldId id="841" r:id="rId26"/>
    <p:sldId id="842" r:id="rId27"/>
    <p:sldId id="843" r:id="rId28"/>
    <p:sldId id="524" r:id="rId29"/>
    <p:sldId id="845" r:id="rId30"/>
    <p:sldId id="846" r:id="rId31"/>
    <p:sldId id="847" r:id="rId32"/>
    <p:sldId id="848" r:id="rId33"/>
    <p:sldId id="849" r:id="rId34"/>
    <p:sldId id="850" r:id="rId35"/>
    <p:sldId id="851" r:id="rId36"/>
    <p:sldId id="863" r:id="rId37"/>
    <p:sldId id="852" r:id="rId38"/>
    <p:sldId id="853" r:id="rId39"/>
    <p:sldId id="854" r:id="rId40"/>
    <p:sldId id="794" r:id="rId41"/>
    <p:sldId id="855" r:id="rId42"/>
    <p:sldId id="856" r:id="rId43"/>
    <p:sldId id="857" r:id="rId44"/>
    <p:sldId id="858" r:id="rId45"/>
    <p:sldId id="859" r:id="rId46"/>
    <p:sldId id="860" r:id="rId47"/>
    <p:sldId id="861" r:id="rId48"/>
    <p:sldId id="862" r:id="rId49"/>
    <p:sldId id="584" r:id="rId50"/>
  </p:sldIdLst>
  <p:sldSz cx="9144000" cy="5143500" type="screen16x9"/>
  <p:notesSz cx="6858000" cy="9144000"/>
  <p:defaultTextStyle>
    <a:defPPr>
      <a:defRPr lang="en-US"/>
    </a:defPPr>
    <a:lvl1pPr marL="0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sequences" id="{0B2B8E6A-5E10-0840-8588-AD02A6834380}">
          <p14:sldIdLst>
            <p14:sldId id="506"/>
            <p14:sldId id="511"/>
            <p14:sldId id="520"/>
            <p14:sldId id="627"/>
            <p14:sldId id="827"/>
            <p14:sldId id="828"/>
            <p14:sldId id="408"/>
            <p14:sldId id="829"/>
            <p14:sldId id="830"/>
            <p14:sldId id="831"/>
            <p14:sldId id="832"/>
            <p14:sldId id="579"/>
            <p14:sldId id="833"/>
            <p14:sldId id="834"/>
            <p14:sldId id="835"/>
            <p14:sldId id="528"/>
            <p14:sldId id="773"/>
            <p14:sldId id="611"/>
            <p14:sldId id="836"/>
            <p14:sldId id="837"/>
            <p14:sldId id="838"/>
          </p14:sldIdLst>
        </p14:section>
        <p14:section name="Recurrent Neural Network" id="{03FA7A29-5311-B145-905C-CB896A578D33}">
          <p14:sldIdLst>
            <p14:sldId id="759"/>
            <p14:sldId id="839"/>
            <p14:sldId id="840"/>
            <p14:sldId id="841"/>
            <p14:sldId id="842"/>
            <p14:sldId id="843"/>
            <p14:sldId id="524"/>
            <p14:sldId id="845"/>
            <p14:sldId id="846"/>
            <p14:sldId id="847"/>
            <p14:sldId id="848"/>
            <p14:sldId id="849"/>
            <p14:sldId id="850"/>
            <p14:sldId id="851"/>
            <p14:sldId id="863"/>
            <p14:sldId id="852"/>
            <p14:sldId id="853"/>
            <p14:sldId id="854"/>
            <p14:sldId id="794"/>
            <p14:sldId id="855"/>
            <p14:sldId id="856"/>
          </p14:sldIdLst>
        </p14:section>
        <p14:section name="Irregular measurements" id="{72837DC4-213C-274B-954B-FC011FFBB02F}">
          <p14:sldIdLst>
            <p14:sldId id="857"/>
            <p14:sldId id="858"/>
            <p14:sldId id="859"/>
            <p14:sldId id="860"/>
            <p14:sldId id="861"/>
            <p14:sldId id="862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  <a:srgbClr val="FF5D00"/>
    <a:srgbClr val="3F80CD"/>
    <a:srgbClr val="235F9C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4"/>
    <p:restoredTop sz="86376"/>
  </p:normalViewPr>
  <p:slideViewPr>
    <p:cSldViewPr snapToGrid="0" snapToObjects="1">
      <p:cViewPr varScale="1">
        <p:scale>
          <a:sx n="135" d="100"/>
          <a:sy n="135" d="100"/>
        </p:scale>
        <p:origin x="176" y="2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7F71E0-0D53-DC45-B2CB-C90849DC5E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5AE21-28DC-384A-9615-D2A234C172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7395-C8D8-FC4E-A947-CB2BD1422AA7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66FC-5661-134A-A28E-52A0750FBA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60C2E-86CE-434C-81DE-82F82C9B8D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DDE5-AA14-DD42-BEF8-7DF8E362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4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7A9-B8DC-384B-BF68-738F1B31EAB2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3E9F-084A-8543-BC6F-0AE70009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</a:t>
            </a:r>
            <a:r>
              <a:rPr lang="en-US" baseline="0" dirty="0"/>
              <a:t> INFO ABOUT ROC, CONFUSION MATRIX, ETC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7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Deidentification is a big challenge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 want 100% sensitive removal of PHI, but there’s a huge amount to identify and human rates are pretty low when done at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Expert systems out there – manually curated rule-set – that does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idea – we want to use an RNN approach – very similar to the one David described – to do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two datasets, including one generated specifically for this task based on discharge summaries coming from MIMIC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Point out that they say ANN instead of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0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 min window: long enough to allow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anaesthesiologist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intervene, but short enough to represent near-term risks that would benefit from immediate attention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actually what’s used for the anesthesiologist comparison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training was less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930CD-5FC8-974D-BFDA-AF3BF3DDCB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08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come back to this idea in the time-series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0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3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1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9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7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5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5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0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6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6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0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78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60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4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7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 min window: long enough to allow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anaesthesiologist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intervene, but short enough to represent near-term risks that would benefit from immediate attention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actually what’s used for the anesthesiologist comparison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training was less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930CD-5FC8-974D-BFDA-AF3BF3DDCB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4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recurrent mean? (describe)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6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Deidentification is a big challenge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 want 100% sensitive removal of PHI, but there’s a huge amount to identify and human rates are pretty low when done at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Expert systems out there – manually curated rule-set – that does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idea – we want to use an RNN approach – very similar to the one David described – to do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two datasets, including one generated specifically for this task based on discharge summaries coming from MIMIC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Point out that they say ANN instead of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4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27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7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true for diagnosis codes,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all this affect medicine?</a:t>
            </a:r>
          </a:p>
          <a:p>
            <a:r>
              <a:rPr lang="en-US" dirty="0"/>
              <a:t>There are five parts to this course. We’ll be talking about the basics of neural networks; CNNs; natural language processing; time-series modeling; and reinforcement learning. </a:t>
            </a:r>
          </a:p>
          <a:p>
            <a:endParaRPr lang="en-US" dirty="0"/>
          </a:p>
          <a:p>
            <a:r>
              <a:rPr lang="en-US" dirty="0"/>
              <a:t>Imaging is already there – we’re getting ML-based diagnostics – plain images, </a:t>
            </a:r>
            <a:r>
              <a:rPr lang="en-US" dirty="0" err="1"/>
              <a:t>dermoscopy</a:t>
            </a:r>
            <a:r>
              <a:rPr lang="en-US" dirty="0"/>
              <a:t>, ultrasound, fundoscopic images, radiology, pathology, etc.</a:t>
            </a:r>
          </a:p>
          <a:p>
            <a:r>
              <a:rPr lang="en-US" dirty="0"/>
              <a:t>NLP is right on the cusp – so far the ‘NLP’ that’s out there hasn’t been very smart – very context aware – but NLP systems are right at human-performance, and it’s going to start making a huge impact very soon. Can only hope that NLP starts reducing some of the documentation burden placed on physicians.</a:t>
            </a:r>
          </a:p>
          <a:p>
            <a:endParaRPr lang="en-US" dirty="0"/>
          </a:p>
          <a:p>
            <a:r>
              <a:rPr lang="en-US" dirty="0"/>
              <a:t>RL is also very close, though evaluation here is more difficult.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8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3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687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37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061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4pPr>
            <a:lvl5pPr marL="1826748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5pPr>
            <a:lvl6pPr marL="2283435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6pPr>
            <a:lvl7pPr marL="2740122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7pPr>
            <a:lvl8pPr marL="3196809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8pPr>
            <a:lvl9pPr marL="3653496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687" indent="0">
              <a:buNone/>
              <a:defRPr sz="1998" b="1"/>
            </a:lvl2pPr>
            <a:lvl3pPr marL="913374" indent="0">
              <a:buNone/>
              <a:defRPr sz="1798" b="1"/>
            </a:lvl3pPr>
            <a:lvl4pPr marL="1370061" indent="0">
              <a:buNone/>
              <a:defRPr sz="1598" b="1"/>
            </a:lvl4pPr>
            <a:lvl5pPr marL="1826748" indent="0">
              <a:buNone/>
              <a:defRPr sz="1598" b="1"/>
            </a:lvl5pPr>
            <a:lvl6pPr marL="2283435" indent="0">
              <a:buNone/>
              <a:defRPr sz="1598" b="1"/>
            </a:lvl6pPr>
            <a:lvl7pPr marL="2740122" indent="0">
              <a:buNone/>
              <a:defRPr sz="1598" b="1"/>
            </a:lvl7pPr>
            <a:lvl8pPr marL="3196809" indent="0">
              <a:buNone/>
              <a:defRPr sz="1598" b="1"/>
            </a:lvl8pPr>
            <a:lvl9pPr marL="3653496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6" cy="47982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687" indent="0">
              <a:buNone/>
              <a:defRPr sz="1998" b="1"/>
            </a:lvl2pPr>
            <a:lvl3pPr marL="913374" indent="0">
              <a:buNone/>
              <a:defRPr sz="1798" b="1"/>
            </a:lvl3pPr>
            <a:lvl4pPr marL="1370061" indent="0">
              <a:buNone/>
              <a:defRPr sz="1598" b="1"/>
            </a:lvl4pPr>
            <a:lvl5pPr marL="1826748" indent="0">
              <a:buNone/>
              <a:defRPr sz="1598" b="1"/>
            </a:lvl5pPr>
            <a:lvl6pPr marL="2283435" indent="0">
              <a:buNone/>
              <a:defRPr sz="1598" b="1"/>
            </a:lvl6pPr>
            <a:lvl7pPr marL="2740122" indent="0">
              <a:buNone/>
              <a:defRPr sz="1598" b="1"/>
            </a:lvl7pPr>
            <a:lvl8pPr marL="3196809" indent="0">
              <a:buNone/>
              <a:defRPr sz="1598" b="1"/>
            </a:lvl8pPr>
            <a:lvl9pPr marL="3653496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6" cy="2963466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196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398"/>
            </a:lvl1pPr>
            <a:lvl2pPr marL="456687" indent="0">
              <a:buNone/>
              <a:defRPr sz="1199"/>
            </a:lvl2pPr>
            <a:lvl3pPr marL="913374" indent="0">
              <a:buNone/>
              <a:defRPr sz="999"/>
            </a:lvl3pPr>
            <a:lvl4pPr marL="1370061" indent="0">
              <a:buNone/>
              <a:defRPr sz="899"/>
            </a:lvl4pPr>
            <a:lvl5pPr marL="1826748" indent="0">
              <a:buNone/>
              <a:defRPr sz="899"/>
            </a:lvl5pPr>
            <a:lvl6pPr marL="2283435" indent="0">
              <a:buNone/>
              <a:defRPr sz="899"/>
            </a:lvl6pPr>
            <a:lvl7pPr marL="2740122" indent="0">
              <a:buNone/>
              <a:defRPr sz="899"/>
            </a:lvl7pPr>
            <a:lvl8pPr marL="3196809" indent="0">
              <a:buNone/>
              <a:defRPr sz="899"/>
            </a:lvl8pPr>
            <a:lvl9pPr marL="3653496" indent="0">
              <a:buNone/>
              <a:defRPr sz="8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196"/>
            </a:lvl1pPr>
            <a:lvl2pPr marL="456687" indent="0">
              <a:buNone/>
              <a:defRPr sz="2797"/>
            </a:lvl2pPr>
            <a:lvl3pPr marL="913374" indent="0">
              <a:buNone/>
              <a:defRPr sz="2398"/>
            </a:lvl3pPr>
            <a:lvl4pPr marL="1370061" indent="0">
              <a:buNone/>
              <a:defRPr sz="1998"/>
            </a:lvl4pPr>
            <a:lvl5pPr marL="1826748" indent="0">
              <a:buNone/>
              <a:defRPr sz="1998"/>
            </a:lvl5pPr>
            <a:lvl6pPr marL="2283435" indent="0">
              <a:buNone/>
              <a:defRPr sz="1998"/>
            </a:lvl6pPr>
            <a:lvl7pPr marL="2740122" indent="0">
              <a:buNone/>
              <a:defRPr sz="1998"/>
            </a:lvl7pPr>
            <a:lvl8pPr marL="3196809" indent="0">
              <a:buNone/>
              <a:defRPr sz="1998"/>
            </a:lvl8pPr>
            <a:lvl9pPr marL="3653496" indent="0">
              <a:buNone/>
              <a:defRPr sz="199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398"/>
            </a:lvl1pPr>
            <a:lvl2pPr marL="456687" indent="0">
              <a:buNone/>
              <a:defRPr sz="1199"/>
            </a:lvl2pPr>
            <a:lvl3pPr marL="913374" indent="0">
              <a:buNone/>
              <a:defRPr sz="999"/>
            </a:lvl3pPr>
            <a:lvl4pPr marL="1370061" indent="0">
              <a:buNone/>
              <a:defRPr sz="899"/>
            </a:lvl4pPr>
            <a:lvl5pPr marL="1826748" indent="0">
              <a:buNone/>
              <a:defRPr sz="899"/>
            </a:lvl5pPr>
            <a:lvl6pPr marL="2283435" indent="0">
              <a:buNone/>
              <a:defRPr sz="899"/>
            </a:lvl6pPr>
            <a:lvl7pPr marL="2740122" indent="0">
              <a:buNone/>
              <a:defRPr sz="899"/>
            </a:lvl7pPr>
            <a:lvl8pPr marL="3196809" indent="0">
              <a:buNone/>
              <a:defRPr sz="899"/>
            </a:lvl8pPr>
            <a:lvl9pPr marL="3653496" indent="0">
              <a:buNone/>
              <a:defRPr sz="8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Duke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3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687" rtl="0" eaLnBrk="1" latinLnBrk="0" hangingPunct="1">
        <a:spcBef>
          <a:spcPct val="0"/>
        </a:spcBef>
        <a:buNone/>
        <a:defRPr sz="4396" kern="1200">
          <a:solidFill>
            <a:srgbClr val="001A57"/>
          </a:solidFill>
          <a:latin typeface="Helvetica"/>
          <a:ea typeface="+mj-ea"/>
          <a:cs typeface="+mj-cs"/>
        </a:defRPr>
      </a:lvl1pPr>
    </p:titleStyle>
    <p:bodyStyle>
      <a:lvl1pPr marL="342516" indent="-342516" algn="l" defTabSz="456687" rtl="0" eaLnBrk="1" latinLnBrk="0" hangingPunct="1">
        <a:spcBef>
          <a:spcPct val="20000"/>
        </a:spcBef>
        <a:buFont typeface="Arial"/>
        <a:buChar char="•"/>
        <a:defRPr sz="3196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1pPr>
      <a:lvl2pPr marL="742116" indent="-285429" algn="l" defTabSz="456687" rtl="0" eaLnBrk="1" latinLnBrk="0" hangingPunct="1">
        <a:spcBef>
          <a:spcPct val="20000"/>
        </a:spcBef>
        <a:buFont typeface="Arial"/>
        <a:buChar char="–"/>
        <a:defRPr sz="2797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2pPr>
      <a:lvl3pPr marL="1141717" indent="-228344" algn="l" defTabSz="456687" rtl="0" eaLnBrk="1" latinLnBrk="0" hangingPunct="1">
        <a:spcBef>
          <a:spcPct val="20000"/>
        </a:spcBef>
        <a:buFont typeface="Arial"/>
        <a:buChar char="•"/>
        <a:defRPr sz="2398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3pPr>
      <a:lvl4pPr marL="1598404" indent="-228344" algn="l" defTabSz="456687" rtl="0" eaLnBrk="1" latinLnBrk="0" hangingPunct="1">
        <a:spcBef>
          <a:spcPct val="20000"/>
        </a:spcBef>
        <a:buFont typeface="Arial"/>
        <a:buChar char="–"/>
        <a:defRPr sz="1998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4pPr>
      <a:lvl5pPr marL="2055091" indent="-228344" algn="l" defTabSz="456687" rtl="0" eaLnBrk="1" latinLnBrk="0" hangingPunct="1">
        <a:spcBef>
          <a:spcPct val="20000"/>
        </a:spcBef>
        <a:buFont typeface="Arial"/>
        <a:buChar char="»"/>
        <a:defRPr sz="1998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5pPr>
      <a:lvl6pPr marL="2511778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466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152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1839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687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374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061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748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435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122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809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496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emf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7.png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7.png"/><Relationship Id="rId4" Type="http://schemas.openxmlformats.org/officeDocument/2006/relationships/image" Target="../media/image10.emf"/><Relationship Id="rId9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7.png"/><Relationship Id="rId4" Type="http://schemas.openxmlformats.org/officeDocument/2006/relationships/image" Target="../media/image10.emf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7.png"/><Relationship Id="rId4" Type="http://schemas.openxmlformats.org/officeDocument/2006/relationships/image" Target="../media/image10.emf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7.png"/><Relationship Id="rId4" Type="http://schemas.openxmlformats.org/officeDocument/2006/relationships/image" Target="../media/image10.emf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7.png"/><Relationship Id="rId4" Type="http://schemas.openxmlformats.org/officeDocument/2006/relationships/image" Target="../media/image10.emf"/><Relationship Id="rId9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427"/>
            <a:ext cx="7772400" cy="2392291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Sequences and Time-Series</a:t>
            </a:r>
            <a:br>
              <a:rPr lang="en-US" dirty="0"/>
            </a:br>
            <a:br>
              <a:rPr lang="en-US" sz="2700" dirty="0"/>
            </a:br>
            <a:r>
              <a:rPr lang="en-US" sz="2700" dirty="0"/>
              <a:t>July 24, 2020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414" y="3207661"/>
            <a:ext cx="4603173" cy="124182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Applied Data Science</a:t>
            </a:r>
          </a:p>
          <a:p>
            <a:r>
              <a:rPr lang="en-US" sz="1800" dirty="0" err="1"/>
              <a:t>MMCi</a:t>
            </a:r>
            <a:r>
              <a:rPr lang="en-US" sz="1800" dirty="0"/>
              <a:t> Term 4</a:t>
            </a:r>
          </a:p>
          <a:p>
            <a:endParaRPr lang="en-US" sz="1800" dirty="0"/>
          </a:p>
          <a:p>
            <a:r>
              <a:rPr lang="en-US" sz="18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411771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r>
              <a:rPr lang="en-US" sz="3000" dirty="0"/>
              <a:t>Task 2: 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15328"/>
              </p:ext>
            </p:extLst>
          </p:nvPr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61172"/>
              </p:ext>
            </p:extLst>
          </p:nvPr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35777"/>
              </p:ext>
            </p:extLst>
          </p:nvPr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69096"/>
              </p:ext>
            </p:extLst>
          </p:nvPr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452142" y="4024645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adj.  		noun 		verb 		adj.</a:t>
            </a:r>
          </a:p>
        </p:txBody>
      </p:sp>
    </p:spTree>
    <p:extLst>
      <p:ext uri="{BB962C8B-B14F-4D97-AF65-F5344CB8AC3E}">
        <p14:creationId xmlns:p14="http://schemas.microsoft.com/office/powerpoint/2010/main" val="387232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r>
              <a:rPr lang="en-US" sz="3000" dirty="0"/>
              <a:t>Task 2: Predict a </a:t>
            </a:r>
            <a:r>
              <a:rPr lang="en-US" sz="3000" b="1" dirty="0"/>
              <a:t>label </a:t>
            </a:r>
            <a:r>
              <a:rPr lang="en-US" sz="3000" dirty="0"/>
              <a:t>(?)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452142" y="4024645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</a:t>
            </a:r>
            <a:r>
              <a:rPr lang="en-US" sz="2400" dirty="0" err="1"/>
              <a:t>pelicula</a:t>
            </a:r>
            <a:r>
              <a:rPr lang="en-US" sz="2400" dirty="0"/>
              <a:t> 	  es 		horrible</a:t>
            </a:r>
          </a:p>
        </p:txBody>
      </p:sp>
    </p:spTree>
    <p:extLst>
      <p:ext uri="{BB962C8B-B14F-4D97-AF65-F5344CB8AC3E}">
        <p14:creationId xmlns:p14="http://schemas.microsoft.com/office/powerpoint/2010/main" val="400282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6314"/>
          </a:xfrm>
        </p:spPr>
        <p:txBody>
          <a:bodyPr>
            <a:normAutofit/>
          </a:bodyPr>
          <a:lstStyle/>
          <a:p>
            <a:r>
              <a:rPr lang="en-US" sz="3000" dirty="0"/>
              <a:t>Multi-Class Logistic Regression (many classes)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99343"/>
              </p:ext>
            </p:extLst>
          </p:nvPr>
        </p:nvGraphicFramePr>
        <p:xfrm>
          <a:off x="2924187" y="139681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790689" y="3797428"/>
            <a:ext cx="671979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/>
              <a:t>v(this)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2179"/>
              </p:ext>
            </p:extLst>
          </p:nvPr>
        </p:nvGraphicFramePr>
        <p:xfrm>
          <a:off x="5407380" y="1126555"/>
          <a:ext cx="404985" cy="30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34583" y="3797428"/>
            <a:ext cx="723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</a:t>
            </a:r>
            <a:r>
              <a:rPr lang="en-US" sz="1500" dirty="0" err="1"/>
              <a:t>esta</a:t>
            </a:r>
            <a:r>
              <a:rPr lang="en-US" sz="1500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34583" y="1119540"/>
            <a:ext cx="10070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</a:t>
            </a:r>
            <a:r>
              <a:rPr lang="en-US" sz="1500" dirty="0" err="1"/>
              <a:t>pelicula</a:t>
            </a:r>
            <a:r>
              <a:rPr lang="en-US" sz="1500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34583" y="2679348"/>
            <a:ext cx="5725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p(es)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4583" y="1913666"/>
            <a:ext cx="1024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p(horrible)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03538"/>
              </p:ext>
            </p:extLst>
          </p:nvPr>
        </p:nvGraphicFramePr>
        <p:xfrm>
          <a:off x="4165783" y="1127496"/>
          <a:ext cx="404985" cy="30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886088" y="763559"/>
            <a:ext cx="9813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z(</a:t>
            </a:r>
            <a:r>
              <a:rPr lang="en-US" sz="1500" dirty="0" err="1"/>
              <a:t>pelicula</a:t>
            </a:r>
            <a:r>
              <a:rPr lang="en-US" sz="1500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0400" y="4254681"/>
            <a:ext cx="6978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z(</a:t>
            </a:r>
            <a:r>
              <a:rPr lang="en-US" sz="1500" dirty="0" err="1"/>
              <a:t>esta</a:t>
            </a:r>
            <a:r>
              <a:rPr lang="en-US" sz="1500" dirty="0"/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29171" y="1126555"/>
            <a:ext cx="836612" cy="2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29171" y="3688754"/>
            <a:ext cx="836612" cy="49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8866" y="2394862"/>
            <a:ext cx="265720" cy="29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08866" y="2395803"/>
            <a:ext cx="277222" cy="29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570768" y="1288728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570768" y="1693889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72" y="2075249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589105" y="2444847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583467" y="2838041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593896" y="3206531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583467" y="3606614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89961" y="4035776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722700" y="1129900"/>
            <a:ext cx="535730" cy="30525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350" dirty="0" err="1"/>
              <a:t>softmax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4878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r>
              <a:rPr lang="en-US" sz="3000" dirty="0"/>
              <a:t>Task 2: 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92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 		SSN 		is 			111-22-3333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216751" y="3997507"/>
            <a:ext cx="504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PHI	 not PHI	  not PHI	   PHI</a:t>
            </a:r>
          </a:p>
        </p:txBody>
      </p:sp>
    </p:spTree>
    <p:extLst>
      <p:ext uri="{BB962C8B-B14F-4D97-AF65-F5344CB8AC3E}">
        <p14:creationId xmlns:p14="http://schemas.microsoft.com/office/powerpoint/2010/main" val="217273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62"/>
            <a:ext cx="8229600" cy="857250"/>
          </a:xfrm>
        </p:spPr>
        <p:txBody>
          <a:bodyPr/>
          <a:lstStyle/>
          <a:p>
            <a:r>
              <a:rPr lang="en-US" dirty="0"/>
              <a:t>Deidentification of Patient Notes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001993"/>
            <a:ext cx="4652011" cy="280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176" y="4013189"/>
            <a:ext cx="48410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De-identification of patient notes with recurrent neural networks</a:t>
            </a: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Dernoncourt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F, Lee JY,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Uzuner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Szolovits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JAMIA 24(3), 2017, 596–606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284" y="1563044"/>
            <a:ext cx="318281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bidirectional RNN is used to identify PHI (18 HIPAA fields)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i2b2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889 discharge summaries, &gt;28k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MIMIC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1635 discharge summaries, &gt;60k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 of the art sensitivity and F1 metric on both datasets</a:t>
            </a:r>
          </a:p>
        </p:txBody>
      </p:sp>
    </p:spTree>
    <p:extLst>
      <p:ext uri="{BB962C8B-B14F-4D97-AF65-F5344CB8AC3E}">
        <p14:creationId xmlns:p14="http://schemas.microsoft.com/office/powerpoint/2010/main" val="14309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r>
              <a:rPr lang="en-US" sz="3000"/>
              <a:t>Task 2: </a:t>
            </a:r>
            <a:r>
              <a:rPr lang="en-US" sz="3000" dirty="0"/>
              <a:t>Predict label assoc. with each time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36693"/>
              </p:ext>
            </p:extLst>
          </p:nvPr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3230"/>
              </p:ext>
            </p:extLst>
          </p:nvPr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11498"/>
              </p:ext>
            </p:extLst>
          </p:nvPr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05628"/>
              </p:ext>
            </p:extLst>
          </p:nvPr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</p:spTree>
    <p:extLst>
      <p:ext uri="{BB962C8B-B14F-4D97-AF65-F5344CB8AC3E}">
        <p14:creationId xmlns:p14="http://schemas.microsoft.com/office/powerpoint/2010/main" val="411621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2BDCC-3444-2F42-919B-3E437128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119313"/>
            <a:ext cx="9067800" cy="2714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1501-DA6F-7C45-90B8-46245F6E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Hypoxemia Prediction during Surgery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68B44-B08A-F741-AB14-436EBD01F62B}"/>
              </a:ext>
            </a:extLst>
          </p:cNvPr>
          <p:cNvSpPr/>
          <p:nvPr/>
        </p:nvSpPr>
        <p:spPr>
          <a:xfrm>
            <a:off x="457201" y="899660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ora"/>
              </a:rPr>
              <a:t>Real-time Prediction Task</a:t>
            </a:r>
            <a:r>
              <a:rPr lang="en-US" dirty="0">
                <a:solidFill>
                  <a:srgbClr val="222222"/>
                </a:solidFill>
                <a:latin typeface="Lora"/>
              </a:rPr>
              <a:t>: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hypoxemia (yes/no) </a:t>
            </a:r>
            <a:r>
              <a:rPr lang="en-US" u="sng" dirty="0">
                <a:solidFill>
                  <a:srgbClr val="222222"/>
                </a:solidFill>
                <a:latin typeface="Lora"/>
              </a:rPr>
              <a:t>in the next 5 minutes</a:t>
            </a:r>
            <a:r>
              <a:rPr lang="en-US" dirty="0">
                <a:solidFill>
                  <a:srgbClr val="222222"/>
                </a:solidFill>
                <a:latin typeface="Lora"/>
              </a:rPr>
              <a:t>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based on data from the Anesthesia Information Management System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static features + real-time features collected up to that time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3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323850" y="-1720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91F3E-0DEB-904E-B9FD-E05869A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1: Sequences Vary in Length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1B8D2-69A4-0A4C-BFC9-442F3E20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517"/>
            <a:ext cx="8229600" cy="3334895"/>
          </a:xfrm>
        </p:spPr>
        <p:txBody>
          <a:bodyPr>
            <a:normAutofit/>
          </a:bodyPr>
          <a:lstStyle/>
          <a:p>
            <a:r>
              <a:rPr lang="en-US" dirty="0"/>
              <a:t>Sentences/text have different # words</a:t>
            </a:r>
          </a:p>
          <a:p>
            <a:r>
              <a:rPr lang="en-US" dirty="0"/>
              <a:t>Time-series have different # measurement times</a:t>
            </a:r>
          </a:p>
          <a:p>
            <a:endParaRPr lang="en-US" dirty="0"/>
          </a:p>
          <a:p>
            <a:r>
              <a:rPr lang="en-US" u="sng" dirty="0"/>
              <a:t>Solution 1:</a:t>
            </a:r>
            <a:r>
              <a:rPr lang="en-US" dirty="0"/>
              <a:t> aggregate over words/time points</a:t>
            </a:r>
          </a:p>
        </p:txBody>
      </p:sp>
    </p:spTree>
    <p:extLst>
      <p:ext uri="{BB962C8B-B14F-4D97-AF65-F5344CB8AC3E}">
        <p14:creationId xmlns:p14="http://schemas.microsoft.com/office/powerpoint/2010/main" val="16374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r>
              <a:rPr lang="en-US" sz="2700" dirty="0"/>
              <a:t>VSWEM allows us to convert a variable-length </a:t>
            </a:r>
            <a:br>
              <a:rPr lang="en-US" sz="2700" dirty="0"/>
            </a:br>
            <a:r>
              <a:rPr lang="en-US" sz="2700" dirty="0"/>
              <a:t>sentence to a fixed-length feature vector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3376" y="1686969"/>
            <a:ext cx="547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is 			a 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30393" y="4258668"/>
            <a:ext cx="4684143" cy="56210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6414603" y="436659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017623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7049713" y="4539720"/>
            <a:ext cx="869336" cy="11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4392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88390" y="1686969"/>
            <a:ext cx="70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349706" y="1151627"/>
            <a:ext cx="0" cy="3881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5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79"/>
            <a:ext cx="9144000" cy="857250"/>
          </a:xfrm>
        </p:spPr>
        <p:txBody>
          <a:bodyPr>
            <a:noAutofit/>
          </a:bodyPr>
          <a:lstStyle/>
          <a:p>
            <a:r>
              <a:rPr lang="en-US" sz="2400" dirty="0"/>
              <a:t>Similarly, we can aggregate measurements in a time-series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B191E-7549-A943-A075-4876C5DC7814}"/>
              </a:ext>
            </a:extLst>
          </p:cNvPr>
          <p:cNvSpPr/>
          <p:nvPr/>
        </p:nvSpPr>
        <p:spPr>
          <a:xfrm>
            <a:off x="1692936" y="1580733"/>
            <a:ext cx="3324420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2017-A3BB-DA43-AB38-3AAC0835AADD}"/>
              </a:ext>
            </a:extLst>
          </p:cNvPr>
          <p:cNvSpPr txBox="1"/>
          <p:nvPr/>
        </p:nvSpPr>
        <p:spPr>
          <a:xfrm>
            <a:off x="7170068" y="3074759"/>
            <a:ext cx="561991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AF4DF-B06C-9A4E-9F85-AB7D8E55B12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17356" y="3282348"/>
            <a:ext cx="215271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7C9-ED62-284B-87CA-FC0E1FC2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1" y="325755"/>
            <a:ext cx="5110479" cy="1015365"/>
          </a:xfrm>
        </p:spPr>
        <p:txBody>
          <a:bodyPr>
            <a:normAutofit/>
          </a:bodyPr>
          <a:lstStyle/>
          <a:p>
            <a:r>
              <a:rPr lang="en-US" dirty="0"/>
              <a:t>Recall: Word embeddings</a:t>
            </a:r>
            <a:br>
              <a:rPr lang="en-US" dirty="0"/>
            </a:br>
            <a:r>
              <a:rPr lang="en-US" dirty="0"/>
              <a:t>allow us to quantify word </a:t>
            </a:r>
            <a:br>
              <a:rPr lang="en-US" dirty="0"/>
            </a:br>
            <a:r>
              <a:rPr lang="en-US" dirty="0"/>
              <a:t>meaning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4DBC-50FB-274F-9C21-A83759BF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84960"/>
            <a:ext cx="3008313" cy="3009664"/>
          </a:xfrm>
        </p:spPr>
        <p:txBody>
          <a:bodyPr/>
          <a:lstStyle/>
          <a:p>
            <a:r>
              <a:rPr lang="en-US" dirty="0"/>
              <a:t>If we zoom in on a small region of our word map, it’s all related words.</a:t>
            </a:r>
          </a:p>
          <a:p>
            <a:endParaRPr lang="en-US" dirty="0"/>
          </a:p>
          <a:p>
            <a:r>
              <a:rPr lang="en-US" dirty="0"/>
              <a:t>Note the similarity of all the words as a whole, but also of the individual neighbors.</a:t>
            </a:r>
          </a:p>
          <a:p>
            <a:endParaRPr lang="en-US" dirty="0"/>
          </a:p>
          <a:p>
            <a:r>
              <a:rPr lang="en-US" dirty="0"/>
              <a:t>“Lawyer” and “attorney” are nearly identical in space!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CF9A3-E571-D146-9272-BAAA99AFD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6238" y="204789"/>
            <a:ext cx="5029375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4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79"/>
            <a:ext cx="9144000" cy="857250"/>
          </a:xfrm>
        </p:spPr>
        <p:txBody>
          <a:bodyPr>
            <a:noAutofit/>
          </a:bodyPr>
          <a:lstStyle/>
          <a:p>
            <a:r>
              <a:rPr lang="en-US" sz="2400" dirty="0"/>
              <a:t>Similarly, we can aggregate measurements in a time-series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B191E-7549-A943-A075-4876C5DC7814}"/>
              </a:ext>
            </a:extLst>
          </p:cNvPr>
          <p:cNvSpPr/>
          <p:nvPr/>
        </p:nvSpPr>
        <p:spPr>
          <a:xfrm>
            <a:off x="1692936" y="1580733"/>
            <a:ext cx="3324420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2017-A3BB-DA43-AB38-3AAC0835AADD}"/>
              </a:ext>
            </a:extLst>
          </p:cNvPr>
          <p:cNvSpPr txBox="1"/>
          <p:nvPr/>
        </p:nvSpPr>
        <p:spPr>
          <a:xfrm>
            <a:off x="8391867" y="3074759"/>
            <a:ext cx="561991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AF4DF-B06C-9A4E-9F85-AB7D8E55B129}"/>
              </a:ext>
            </a:extLst>
          </p:cNvPr>
          <p:cNvCxnSpPr>
            <a:cxnSpLocks/>
          </p:cNvCxnSpPr>
          <p:nvPr/>
        </p:nvCxnSpPr>
        <p:spPr>
          <a:xfrm>
            <a:off x="5017356" y="3282348"/>
            <a:ext cx="189467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C7D514F-E669-7843-970E-C685A6F26844}"/>
              </a:ext>
            </a:extLst>
          </p:cNvPr>
          <p:cNvSpPr/>
          <p:nvPr/>
        </p:nvSpPr>
        <p:spPr>
          <a:xfrm>
            <a:off x="6939124" y="1519435"/>
            <a:ext cx="423530" cy="2908886"/>
          </a:xfrm>
          <a:prstGeom prst="leftBrace">
            <a:avLst>
              <a:gd name="adj1" fmla="val 8333"/>
              <a:gd name="adj2" fmla="val 61204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FF391A6-D008-B64C-A6C6-0D7506566256}"/>
              </a:ext>
            </a:extLst>
          </p:cNvPr>
          <p:cNvSpPr/>
          <p:nvPr/>
        </p:nvSpPr>
        <p:spPr>
          <a:xfrm rot="10800000">
            <a:off x="7968337" y="1519435"/>
            <a:ext cx="423530" cy="2908886"/>
          </a:xfrm>
          <a:prstGeom prst="leftBrace">
            <a:avLst>
              <a:gd name="adj1" fmla="val 8333"/>
              <a:gd name="adj2" fmla="val 39106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15C406-7B08-2146-8677-35E9CB171902}"/>
              </a:ext>
            </a:extLst>
          </p:cNvPr>
          <p:cNvSpPr txBox="1"/>
          <p:nvPr/>
        </p:nvSpPr>
        <p:spPr>
          <a:xfrm>
            <a:off x="7023784" y="1623571"/>
            <a:ext cx="1283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</a:t>
            </a:r>
          </a:p>
          <a:p>
            <a:pPr algn="ctr"/>
            <a:r>
              <a:rPr lang="en-US" sz="2400" dirty="0"/>
              <a:t>Min</a:t>
            </a:r>
          </a:p>
          <a:p>
            <a:pPr algn="ctr"/>
            <a:r>
              <a:rPr lang="en-US" sz="2400" dirty="0"/>
              <a:t>Avg</a:t>
            </a:r>
          </a:p>
          <a:p>
            <a:pPr algn="ctr"/>
            <a:r>
              <a:rPr lang="en-US" sz="2400" dirty="0"/>
              <a:t>Slope</a:t>
            </a:r>
          </a:p>
          <a:p>
            <a:pPr algn="ctr"/>
            <a:r>
              <a:rPr lang="en-US" sz="2400" dirty="0"/>
              <a:t>SD</a:t>
            </a:r>
          </a:p>
          <a:p>
            <a:pPr algn="ctr"/>
            <a:r>
              <a:rPr lang="en-US" sz="2400" dirty="0"/>
              <a:t>Skew</a:t>
            </a:r>
          </a:p>
          <a:p>
            <a:pPr algn="ctr"/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19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323850" y="-1720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91F3E-0DEB-904E-B9FD-E05869A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2: Interpret Words or Measurements </a:t>
            </a:r>
            <a:r>
              <a:rPr lang="en-US" i="1" dirty="0"/>
              <a:t>in 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1B8D2-69A4-0A4C-BFC9-442F3E20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9" y="1685695"/>
            <a:ext cx="8890502" cy="3031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sentence is more than the average (or max) of its words</a:t>
            </a:r>
          </a:p>
          <a:p>
            <a:endParaRPr lang="en-US" dirty="0"/>
          </a:p>
          <a:p>
            <a:r>
              <a:rPr lang="en-US" dirty="0"/>
              <a:t>A time-series is more than the average / min / max / SD of individual measurements</a:t>
            </a:r>
          </a:p>
          <a:p>
            <a:endParaRPr lang="en-US" dirty="0"/>
          </a:p>
          <a:p>
            <a:r>
              <a:rPr lang="en-US" u="sng" dirty="0"/>
              <a:t>Deep learning</a:t>
            </a:r>
            <a:r>
              <a:rPr lang="en-US" dirty="0"/>
              <a:t>: we </a:t>
            </a:r>
            <a:r>
              <a:rPr lang="en-US" i="1" dirty="0"/>
              <a:t>learn</a:t>
            </a:r>
            <a:r>
              <a:rPr lang="en-US" dirty="0"/>
              <a:t> what’s important about the sequence rather than choosing features or summary stats</a:t>
            </a:r>
          </a:p>
        </p:txBody>
      </p:sp>
    </p:spTree>
    <p:extLst>
      <p:ext uri="{BB962C8B-B14F-4D97-AF65-F5344CB8AC3E}">
        <p14:creationId xmlns:p14="http://schemas.microsoft.com/office/powerpoint/2010/main" val="270503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4395019" y="5456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r>
              <a:rPr lang="en-US" sz="3000" dirty="0"/>
              <a:t>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89927"/>
              </p:ext>
            </p:extLst>
          </p:nvPr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17377"/>
              </p:ext>
            </p:extLst>
          </p:nvPr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81482"/>
              </p:ext>
            </p:extLst>
          </p:nvPr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32231"/>
              </p:ext>
            </p:extLst>
          </p:nvPr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85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r>
              <a:rPr lang="en-US" sz="3000" dirty="0"/>
              <a:t>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29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</p:spTree>
    <p:extLst>
      <p:ext uri="{BB962C8B-B14F-4D97-AF65-F5344CB8AC3E}">
        <p14:creationId xmlns:p14="http://schemas.microsoft.com/office/powerpoint/2010/main" val="64223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0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08BDBB-042C-494C-A05E-EDFA7D0FB2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2193" y="1179475"/>
                <a:ext cx="3290963" cy="1512967"/>
              </a:xfrm>
            </p:spPr>
            <p:txBody>
              <a:bodyPr anchor="t"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Instead of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 directly from our feature vector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, introduce a vector of </a:t>
                </a:r>
                <a:r>
                  <a:rPr lang="en-US" sz="1500" b="1" dirty="0">
                    <a:solidFill>
                      <a:schemeClr val="tx1"/>
                    </a:solidFill>
                    <a:latin typeface="+mn-lt"/>
                  </a:rPr>
                  <a:t>“latent” features</a:t>
                </a: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500" i="1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(zeta) that we will use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i="1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08BDBB-042C-494C-A05E-EDFA7D0FB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2193" y="1179475"/>
                <a:ext cx="3290963" cy="1512967"/>
              </a:xfrm>
              <a:blipFill>
                <a:blip r:embed="rId3"/>
                <a:stretch>
                  <a:fillRect l="-769" t="-833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0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(probability of hypoxemia)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046909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75904" y="2766740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 txBox="1">
            <a:spLocks/>
          </p:cNvSpPr>
          <p:nvPr/>
        </p:nvSpPr>
        <p:spPr>
          <a:xfrm>
            <a:off x="5722193" y="2719726"/>
            <a:ext cx="3290963" cy="10847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  <a:latin typeface="+mn-lt"/>
              </a:rPr>
              <a:t>Think of 𝜁 as a </a:t>
            </a:r>
            <a:r>
              <a:rPr lang="en-US" sz="1500" u="sng" dirty="0">
                <a:solidFill>
                  <a:schemeClr val="accent2"/>
                </a:solidFill>
                <a:latin typeface="+mn-lt"/>
              </a:rPr>
              <a:t>learned representation</a:t>
            </a:r>
            <a:r>
              <a:rPr lang="en-US" sz="1500" dirty="0">
                <a:solidFill>
                  <a:schemeClr val="accent2"/>
                </a:solidFill>
                <a:latin typeface="+mn-lt"/>
              </a:rPr>
              <a:t> that is useful for predicting </a:t>
            </a:r>
            <a:r>
              <a:rPr lang="en-US" sz="1500" i="1" dirty="0">
                <a:solidFill>
                  <a:schemeClr val="accent2"/>
                </a:solidFill>
                <a:latin typeface="+mn-lt"/>
              </a:rPr>
              <a:t>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3112463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275" y="3734410"/>
            <a:ext cx="24676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Since they are neither an input nor an output, the features </a:t>
            </a:r>
            <a:r>
              <a:rPr lang="el-GR" sz="1350" i="1" dirty="0"/>
              <a:t>ζ</a:t>
            </a:r>
            <a:r>
              <a:rPr lang="en-US" sz="1350" dirty="0"/>
              <a:t> are said to be a “hidden” layer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21E749F-AE57-9A42-ACD1-621BC1860B18}"/>
              </a:ext>
            </a:extLst>
          </p:cNvPr>
          <p:cNvSpPr txBox="1">
            <a:spLocks/>
          </p:cNvSpPr>
          <p:nvPr/>
        </p:nvSpPr>
        <p:spPr>
          <a:xfrm>
            <a:off x="5008908" y="11893"/>
            <a:ext cx="4381877" cy="618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6687" rtl="0" eaLnBrk="1" latinLnBrk="0" hangingPunct="1">
              <a:spcBef>
                <a:spcPct val="0"/>
              </a:spcBef>
              <a:buNone/>
              <a:defRPr sz="4396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3000" dirty="0"/>
              <a:t>Back to Lecture 1…</a:t>
            </a:r>
          </a:p>
        </p:txBody>
      </p:sp>
    </p:spTree>
    <p:extLst>
      <p:ext uri="{BB962C8B-B14F-4D97-AF65-F5344CB8AC3E}">
        <p14:creationId xmlns:p14="http://schemas.microsoft.com/office/powerpoint/2010/main" val="298839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ζ</m:t>
                    </m:r>
                    <m:r>
                      <m:rPr>
                        <m:nor/>
                      </m:rPr>
                      <a:rPr lang="en-US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75904" y="2766740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3112463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275" y="3734410"/>
            <a:ext cx="24676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Since they are neither an input nor an output, the features </a:t>
            </a:r>
            <a:r>
              <a:rPr lang="el-GR" sz="1350" i="1" dirty="0"/>
              <a:t>ζ</a:t>
            </a:r>
            <a:r>
              <a:rPr lang="en-US" sz="1350" dirty="0"/>
              <a:t> are said to be a “hidden”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2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r>
              <a:rPr lang="en-US" sz="3000" dirty="0"/>
              <a:t>Applying Word Embeddings to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2223-D0C8-6644-A01C-7C0BE1C4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726006"/>
          </a:xfrm>
        </p:spPr>
        <p:txBody>
          <a:bodyPr>
            <a:normAutofit/>
          </a:bodyPr>
          <a:lstStyle/>
          <a:p>
            <a:r>
              <a:rPr lang="en-US" sz="1800" dirty="0"/>
              <a:t>Look up words individually to obtain their vectors</a:t>
            </a:r>
          </a:p>
          <a:p>
            <a:r>
              <a:rPr lang="en-US" sz="1800" dirty="0"/>
              <a:t>Construct a sequence of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6365" y="1696330"/>
            <a:ext cx="547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is 			a 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37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01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1833966" y="2030744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912876" y="3484418"/>
            <a:ext cx="2062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current word / measurements</a:t>
            </a:r>
          </a:p>
        </p:txBody>
      </p:sp>
    </p:spTree>
    <p:extLst>
      <p:ext uri="{BB962C8B-B14F-4D97-AF65-F5344CB8AC3E}">
        <p14:creationId xmlns:p14="http://schemas.microsoft.com/office/powerpoint/2010/main" val="3829990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1869852" y="883127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1131316" y="2336801"/>
            <a:ext cx="1697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used to 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212145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4519262" y="2005245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2950920" y="3458919"/>
            <a:ext cx="3357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learned representation of previous words / history</a:t>
            </a:r>
          </a:p>
        </p:txBody>
      </p:sp>
    </p:spTree>
    <p:extLst>
      <p:ext uri="{BB962C8B-B14F-4D97-AF65-F5344CB8AC3E}">
        <p14:creationId xmlns:p14="http://schemas.microsoft.com/office/powerpoint/2010/main" val="3482799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5400000">
            <a:off x="4548612" y="251690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2973523" y="1143460"/>
            <a:ext cx="3371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updated representation of previous words / history</a:t>
            </a:r>
          </a:p>
        </p:txBody>
      </p:sp>
    </p:spTree>
    <p:extLst>
      <p:ext uri="{BB962C8B-B14F-4D97-AF65-F5344CB8AC3E}">
        <p14:creationId xmlns:p14="http://schemas.microsoft.com/office/powerpoint/2010/main" val="34761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r>
              <a:rPr lang="en-US" sz="3000" dirty="0"/>
              <a:t>We </a:t>
            </a:r>
            <a:r>
              <a:rPr lang="en-US" sz="3000" i="1" u="sng" dirty="0"/>
              <a:t>learn</a:t>
            </a:r>
            <a:r>
              <a:rPr lang="en-US" sz="3000" dirty="0"/>
              <a:t> what’s important about previous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r>
              <a:rPr lang="en-US" sz="2400" u="sng" dirty="0"/>
              <a:t>Recurrent</a:t>
            </a:r>
            <a:r>
              <a:rPr lang="en-US" sz="2400" dirty="0"/>
              <a:t> MLP (NN): these are all the same / have same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7FBEE0-A283-2B40-B70A-42E2197872FE}"/>
              </a:ext>
            </a:extLst>
          </p:cNvPr>
          <p:cNvSpPr/>
          <p:nvPr/>
        </p:nvSpPr>
        <p:spPr>
          <a:xfrm>
            <a:off x="85739" y="3563283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DDF848-17EC-CC49-B7C5-6942F2BDC09A}"/>
              </a:ext>
            </a:extLst>
          </p:cNvPr>
          <p:cNvSpPr/>
          <p:nvPr/>
        </p:nvSpPr>
        <p:spPr>
          <a:xfrm>
            <a:off x="4714060" y="3594146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839213-5D29-794F-959E-9E9AEEC14384}"/>
              </a:ext>
            </a:extLst>
          </p:cNvPr>
          <p:cNvSpPr/>
          <p:nvPr/>
        </p:nvSpPr>
        <p:spPr>
          <a:xfrm>
            <a:off x="6929895" y="3594145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7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1">
            <a:extLst>
              <a:ext uri="{FF2B5EF4-FFF2-40B4-BE49-F238E27FC236}">
                <a16:creationId xmlns:a16="http://schemas.microsoft.com/office/drawing/2014/main" id="{BE3C71C4-17EF-544E-ADE7-17DF9420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016"/>
          </a:xfrm>
        </p:spPr>
        <p:txBody>
          <a:bodyPr>
            <a:noAutofit/>
          </a:bodyPr>
          <a:lstStyle/>
          <a:p>
            <a:r>
              <a:rPr lang="en-US" sz="3000" dirty="0"/>
              <a:t>Task 1: Predict a label associated with the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1B4C8E-5AEB-1C44-B6A3-B4DCF5208A85}"/>
              </a:ext>
            </a:extLst>
          </p:cNvPr>
          <p:cNvSpPr txBox="1"/>
          <p:nvPr/>
        </p:nvSpPr>
        <p:spPr>
          <a:xfrm>
            <a:off x="7517436" y="4364118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12904-C5F0-0D47-B454-180EDA7B8D37}"/>
              </a:ext>
            </a:extLst>
          </p:cNvPr>
          <p:cNvSpPr txBox="1"/>
          <p:nvPr/>
        </p:nvSpPr>
        <p:spPr>
          <a:xfrm>
            <a:off x="7096747" y="4208242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(survival)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7755B0-EAB2-3F40-A996-68639173697F}"/>
              </a:ext>
            </a:extLst>
          </p:cNvPr>
          <p:cNvCxnSpPr>
            <a:cxnSpLocks/>
          </p:cNvCxnSpPr>
          <p:nvPr/>
        </p:nvCxnSpPr>
        <p:spPr>
          <a:xfrm flipH="1">
            <a:off x="7740795" y="4130731"/>
            <a:ext cx="1" cy="20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73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2BDCC-3444-2F42-919B-3E437128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119313"/>
            <a:ext cx="9067800" cy="2714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1501-DA6F-7C45-90B8-46245F6E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r>
              <a:rPr lang="en-US" sz="2800" dirty="0"/>
              <a:t>Hypoxemia Prediction: Use learned</a:t>
            </a:r>
            <a:br>
              <a:rPr lang="en-US" sz="2800" dirty="0"/>
            </a:br>
            <a:r>
              <a:rPr lang="en-US" sz="2800" dirty="0"/>
              <a:t>representation of previous measurements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68B44-B08A-F741-AB14-436EBD01F62B}"/>
              </a:ext>
            </a:extLst>
          </p:cNvPr>
          <p:cNvSpPr/>
          <p:nvPr/>
        </p:nvSpPr>
        <p:spPr>
          <a:xfrm>
            <a:off x="457201" y="899660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ora"/>
              </a:rPr>
              <a:t>Real-time Prediction Task</a:t>
            </a:r>
            <a:r>
              <a:rPr lang="en-US" dirty="0">
                <a:solidFill>
                  <a:srgbClr val="222222"/>
                </a:solidFill>
                <a:latin typeface="Lora"/>
              </a:rPr>
              <a:t>: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hypoxemia (yes/no) </a:t>
            </a:r>
            <a:r>
              <a:rPr lang="en-US" u="sng" dirty="0">
                <a:solidFill>
                  <a:srgbClr val="222222"/>
                </a:solidFill>
                <a:latin typeface="Lora"/>
              </a:rPr>
              <a:t>in the next 5 minutes</a:t>
            </a:r>
            <a:r>
              <a:rPr lang="en-US" dirty="0">
                <a:solidFill>
                  <a:srgbClr val="222222"/>
                </a:solidFill>
                <a:latin typeface="Lora"/>
              </a:rPr>
              <a:t>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based on data from the Anesthesia Information Management System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static features + real-time features collected up to that time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9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C3E-2234-9F4D-B339-BF694344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3FEA-0AB9-6942-9FD0-967FF019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Gated Recurrent Unit (GRU)</a:t>
            </a:r>
          </a:p>
          <a:p>
            <a:endParaRPr lang="en-US" dirty="0"/>
          </a:p>
          <a:p>
            <a:r>
              <a:rPr lang="en-US" dirty="0"/>
              <a:t>Long Short Term Memory (LSTM)</a:t>
            </a:r>
          </a:p>
          <a:p>
            <a:endParaRPr lang="en-US" dirty="0"/>
          </a:p>
          <a:p>
            <a:r>
              <a:rPr lang="en-US" dirty="0"/>
              <a:t>Bidirectional RNNs</a:t>
            </a:r>
          </a:p>
          <a:p>
            <a:pPr lvl="1"/>
            <a:r>
              <a:rPr lang="en-US" dirty="0"/>
              <a:t>Look at previous words and upcoming words</a:t>
            </a:r>
          </a:p>
          <a:p>
            <a:pPr lvl="1"/>
            <a:r>
              <a:rPr lang="en-US" dirty="0"/>
              <a:t>Usually not appropriate for time-series</a:t>
            </a:r>
          </a:p>
        </p:txBody>
      </p:sp>
    </p:spTree>
    <p:extLst>
      <p:ext uri="{BB962C8B-B14F-4D97-AF65-F5344CB8AC3E}">
        <p14:creationId xmlns:p14="http://schemas.microsoft.com/office/powerpoint/2010/main" val="81986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r>
              <a:rPr lang="en-US" sz="3000" dirty="0"/>
              <a:t>Sequences of measurements: </a:t>
            </a:r>
            <a:r>
              <a:rPr lang="en-US" sz="3000" i="1" dirty="0"/>
              <a:t>same structure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793376" y="1686969"/>
            <a:ext cx="5034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Day 1		Day 2		Day 3		Day 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353086" y="2440506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3E42-676D-C747-B6B1-47A59C4BBBCD}"/>
              </a:ext>
            </a:extLst>
          </p:cNvPr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230DC-9701-D546-9D77-415369CAC487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55E5C-8DA2-264A-8E42-207A389339ED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1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62"/>
            <a:ext cx="8229600" cy="857250"/>
          </a:xfrm>
        </p:spPr>
        <p:txBody>
          <a:bodyPr/>
          <a:lstStyle/>
          <a:p>
            <a:r>
              <a:rPr lang="en-US" dirty="0"/>
              <a:t>Deidentification of Patient Notes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001993"/>
            <a:ext cx="4652011" cy="280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176" y="4013189"/>
            <a:ext cx="48410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De-identification of patient notes with recurrent neural networks</a:t>
            </a: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Dernoncourt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F, Lee JY,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Uzuner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Szolovits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JAMIA 24(3), 2017, 596–606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284" y="1563044"/>
            <a:ext cx="318281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RNN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used to identify PHI (18 HIPAA fields)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i2b2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889 discharge summaries, &gt;28k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MIMIC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1635 discharge summaries, &gt;60k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 of the art sensitivity and F1 metric on both datasets</a:t>
            </a:r>
          </a:p>
        </p:txBody>
      </p:sp>
    </p:spTree>
    <p:extLst>
      <p:ext uri="{BB962C8B-B14F-4D97-AF65-F5344CB8AC3E}">
        <p14:creationId xmlns:p14="http://schemas.microsoft.com/office/powerpoint/2010/main" val="80507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r>
              <a:rPr lang="en-US" sz="3000" dirty="0"/>
              <a:t>Note: we can also </a:t>
            </a:r>
            <a:r>
              <a:rPr lang="en-US" sz="3000" i="1" dirty="0"/>
              <a:t>generate</a:t>
            </a:r>
            <a:r>
              <a:rPr lang="en-US" sz="3000" dirty="0"/>
              <a:t> text this 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49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r>
              <a:rPr lang="en-US" sz="3000" dirty="0"/>
              <a:t>Note: we can also </a:t>
            </a:r>
            <a:r>
              <a:rPr lang="en-US" sz="3000" i="1" dirty="0"/>
              <a:t>generate</a:t>
            </a:r>
            <a:r>
              <a:rPr lang="en-US" sz="3000" dirty="0"/>
              <a:t> text this 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517" y="429191"/>
            <a:ext cx="778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[Start]  			 this 				 movie 				    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	   movie 	  			   is 			 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11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irregularly spaced measurements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4395019" y="5456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93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323850" y="-1720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91F3E-0DEB-904E-B9FD-E05869A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r>
              <a:rPr lang="en-US" dirty="0"/>
              <a:t>Still Another Problem…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1B8D2-69A4-0A4C-BFC9-442F3E20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9" y="1063229"/>
            <a:ext cx="8890502" cy="34091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of this supposes we have a nice grid of complete measurements</a:t>
            </a:r>
          </a:p>
          <a:p>
            <a:endParaRPr lang="en-US" dirty="0"/>
          </a:p>
          <a:p>
            <a:r>
              <a:rPr lang="en-US" dirty="0"/>
              <a:t>For text, we do have this.</a:t>
            </a:r>
          </a:p>
          <a:p>
            <a:endParaRPr lang="en-US" dirty="0"/>
          </a:p>
          <a:p>
            <a:r>
              <a:rPr lang="en-US" dirty="0"/>
              <a:t>But in real-world time-series data – and particularly in healthcare – we usually have incomplete sets of measurements at irregular intervals</a:t>
            </a:r>
          </a:p>
          <a:p>
            <a:endParaRPr lang="en-US" dirty="0"/>
          </a:p>
          <a:p>
            <a:r>
              <a:rPr lang="en-US" dirty="0"/>
              <a:t>How do we use an RNN?</a:t>
            </a:r>
          </a:p>
        </p:txBody>
      </p:sp>
    </p:spTree>
    <p:extLst>
      <p:ext uri="{BB962C8B-B14F-4D97-AF65-F5344CB8AC3E}">
        <p14:creationId xmlns:p14="http://schemas.microsoft.com/office/powerpoint/2010/main" val="3433927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7E98-3AE9-5A45-A747-8A94A747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r>
              <a:rPr lang="en-US" dirty="0"/>
              <a:t>Measurements on the Wards…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F1BF1-1F9D-394D-8501-E4D97BD39F84}"/>
              </a:ext>
            </a:extLst>
          </p:cNvPr>
          <p:cNvCxnSpPr>
            <a:cxnSpLocks/>
          </p:cNvCxnSpPr>
          <p:nvPr/>
        </p:nvCxnSpPr>
        <p:spPr>
          <a:xfrm>
            <a:off x="914400" y="1665838"/>
            <a:ext cx="7315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2F1FE0-9FC9-FC4D-B31B-74AA40F2EBA5}"/>
              </a:ext>
            </a:extLst>
          </p:cNvPr>
          <p:cNvSpPr txBox="1"/>
          <p:nvPr/>
        </p:nvSpPr>
        <p:spPr>
          <a:xfrm>
            <a:off x="8229600" y="148117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DF2DD-1052-7545-89BF-3056FCE32BBC}"/>
              </a:ext>
            </a:extLst>
          </p:cNvPr>
          <p:cNvSpPr txBox="1"/>
          <p:nvPr/>
        </p:nvSpPr>
        <p:spPr>
          <a:xfrm>
            <a:off x="534154" y="2454055"/>
            <a:ext cx="15860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blood pressure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634BC4-2491-704D-BD65-75F202F6A3A8}"/>
              </a:ext>
            </a:extLst>
          </p:cNvPr>
          <p:cNvCxnSpPr>
            <a:stCxn id="8" idx="0"/>
          </p:cNvCxnSpPr>
          <p:nvPr/>
        </p:nvCxnSpPr>
        <p:spPr>
          <a:xfrm flipV="1">
            <a:off x="1327192" y="1765427"/>
            <a:ext cx="112309" cy="68862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4EC7B9-3FDD-8A46-9EDA-0493EBDB4000}"/>
              </a:ext>
            </a:extLst>
          </p:cNvPr>
          <p:cNvSpPr txBox="1"/>
          <p:nvPr/>
        </p:nvSpPr>
        <p:spPr>
          <a:xfrm>
            <a:off x="1466933" y="3611603"/>
            <a:ext cx="8912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glucose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B242F-3667-B646-BBFE-F13AE231311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912568" y="1765427"/>
            <a:ext cx="469890" cy="18461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11E67C-7398-A444-90FF-7210471CD72C}"/>
              </a:ext>
            </a:extLst>
          </p:cNvPr>
          <p:cNvSpPr txBox="1"/>
          <p:nvPr/>
        </p:nvSpPr>
        <p:spPr>
          <a:xfrm>
            <a:off x="2517641" y="2957076"/>
            <a:ext cx="11220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chest </a:t>
            </a:r>
            <a:r>
              <a:rPr lang="en-US" dirty="0" err="1">
                <a:solidFill>
                  <a:schemeClr val="accent3"/>
                </a:solidFill>
              </a:rPr>
              <a:t>xray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F8166B-1A26-1E43-959A-610341F32F7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8660" y="1765427"/>
            <a:ext cx="741105" cy="11916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F29578-0759-8F48-90D4-DE3AE8657B60}"/>
              </a:ext>
            </a:extLst>
          </p:cNvPr>
          <p:cNvSpPr txBox="1"/>
          <p:nvPr/>
        </p:nvSpPr>
        <p:spPr>
          <a:xfrm>
            <a:off x="3835956" y="3849283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1FC945-1F6C-0144-8141-47F0453B435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47901" y="1765427"/>
            <a:ext cx="861772" cy="208385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BABAED-8DB9-D94E-A0EB-85629123BB57}"/>
              </a:ext>
            </a:extLst>
          </p:cNvPr>
          <p:cNvSpPr txBox="1"/>
          <p:nvPr/>
        </p:nvSpPr>
        <p:spPr>
          <a:xfrm>
            <a:off x="5517895" y="3816816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CBC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655B75-F586-4047-B443-DC4581BED0D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517895" y="1794403"/>
            <a:ext cx="278282" cy="202241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FA14F5-10C4-FB41-A988-A1D16CE1F891}"/>
              </a:ext>
            </a:extLst>
          </p:cNvPr>
          <p:cNvSpPr txBox="1"/>
          <p:nvPr/>
        </p:nvSpPr>
        <p:spPr>
          <a:xfrm>
            <a:off x="6582680" y="3449773"/>
            <a:ext cx="8485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culture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46C72-96A8-E44C-90A3-4FC196167CC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006931" y="1765427"/>
            <a:ext cx="264813" cy="16843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35BD10-B3EF-CA4F-A263-DBDEA73FCC32}"/>
              </a:ext>
            </a:extLst>
          </p:cNvPr>
          <p:cNvSpPr txBox="1"/>
          <p:nvPr/>
        </p:nvSpPr>
        <p:spPr>
          <a:xfrm>
            <a:off x="3342230" y="4333391"/>
            <a:ext cx="247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This is a major difficulty!</a:t>
            </a:r>
          </a:p>
        </p:txBody>
      </p:sp>
    </p:spTree>
    <p:extLst>
      <p:ext uri="{BB962C8B-B14F-4D97-AF65-F5344CB8AC3E}">
        <p14:creationId xmlns:p14="http://schemas.microsoft.com/office/powerpoint/2010/main" val="34822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5" grpId="0"/>
      <p:bldP spid="17" grpId="0"/>
      <p:bldP spid="19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72CD-C3A4-AC4A-AD9B-CA1510E1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03"/>
            <a:ext cx="8229600" cy="857250"/>
          </a:xfrm>
        </p:spPr>
        <p:txBody>
          <a:bodyPr/>
          <a:lstStyle/>
          <a:p>
            <a:r>
              <a:rPr lang="en-US" dirty="0"/>
              <a:t>DIHI Sepsis 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28DE-BBFE-1E43-B005-8061D3C8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6" y="864053"/>
            <a:ext cx="5891684" cy="3915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91217-81A0-294E-89A7-926B3B49C24C}"/>
              </a:ext>
            </a:extLst>
          </p:cNvPr>
          <p:cNvSpPr txBox="1"/>
          <p:nvPr/>
        </p:nvSpPr>
        <p:spPr>
          <a:xfrm>
            <a:off x="6455120" y="1437012"/>
            <a:ext cx="241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Use GP regression to predict measurements at regular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EE409-4EB8-884F-A751-ED556014F313}"/>
              </a:ext>
            </a:extLst>
          </p:cNvPr>
          <p:cNvSpPr txBox="1"/>
          <p:nvPr/>
        </p:nvSpPr>
        <p:spPr>
          <a:xfrm>
            <a:off x="6455120" y="3581175"/>
            <a:ext cx="241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Predict sepsis risk using an RNN</a:t>
            </a:r>
          </a:p>
        </p:txBody>
      </p:sp>
    </p:spTree>
    <p:extLst>
      <p:ext uri="{BB962C8B-B14F-4D97-AF65-F5344CB8AC3E}">
        <p14:creationId xmlns:p14="http://schemas.microsoft.com/office/powerpoint/2010/main" val="1809168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7613-64B7-C246-8175-2B0C31C3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Method…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62CCA7-71A8-1448-B6DE-EA1054362A13}"/>
              </a:ext>
            </a:extLst>
          </p:cNvPr>
          <p:cNvCxnSpPr>
            <a:cxnSpLocks/>
          </p:cNvCxnSpPr>
          <p:nvPr/>
        </p:nvCxnSpPr>
        <p:spPr>
          <a:xfrm>
            <a:off x="914400" y="1665838"/>
            <a:ext cx="7315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6B656-6D06-154B-BBF8-173C1BB8C181}"/>
              </a:ext>
            </a:extLst>
          </p:cNvPr>
          <p:cNvSpPr txBox="1"/>
          <p:nvPr/>
        </p:nvSpPr>
        <p:spPr>
          <a:xfrm>
            <a:off x="8229600" y="148117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97487-E021-D841-8E64-9C63494B1052}"/>
              </a:ext>
            </a:extLst>
          </p:cNvPr>
          <p:cNvSpPr txBox="1"/>
          <p:nvPr/>
        </p:nvSpPr>
        <p:spPr>
          <a:xfrm>
            <a:off x="534154" y="2454055"/>
            <a:ext cx="15860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blood pressure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55C994-C4BA-B145-88F2-65E6A98C64C6}"/>
              </a:ext>
            </a:extLst>
          </p:cNvPr>
          <p:cNvCxnSpPr>
            <a:stCxn id="6" idx="0"/>
          </p:cNvCxnSpPr>
          <p:nvPr/>
        </p:nvCxnSpPr>
        <p:spPr>
          <a:xfrm flipV="1">
            <a:off x="1327192" y="1765427"/>
            <a:ext cx="112309" cy="68862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8CD848-16A2-4B4A-BDEC-6EA3AF63CE58}"/>
              </a:ext>
            </a:extLst>
          </p:cNvPr>
          <p:cNvSpPr txBox="1"/>
          <p:nvPr/>
        </p:nvSpPr>
        <p:spPr>
          <a:xfrm>
            <a:off x="1466933" y="3611603"/>
            <a:ext cx="8912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glucose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714A9-55A8-BA43-85A5-1E67BEA3EDE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12568" y="1765427"/>
            <a:ext cx="469890" cy="18461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80FF67-191A-124D-92CB-FF369DB26BC1}"/>
              </a:ext>
            </a:extLst>
          </p:cNvPr>
          <p:cNvSpPr txBox="1"/>
          <p:nvPr/>
        </p:nvSpPr>
        <p:spPr>
          <a:xfrm>
            <a:off x="2517641" y="2957076"/>
            <a:ext cx="11220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chest </a:t>
            </a:r>
            <a:r>
              <a:rPr lang="en-US" dirty="0" err="1">
                <a:solidFill>
                  <a:schemeClr val="accent3"/>
                </a:solidFill>
              </a:rPr>
              <a:t>xray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5449E3-4760-084D-BCA0-A81AB2C8CE9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078660" y="1765427"/>
            <a:ext cx="741105" cy="11916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D6CCEA-CE9C-6745-84DF-B0DE5790018E}"/>
              </a:ext>
            </a:extLst>
          </p:cNvPr>
          <p:cNvSpPr txBox="1"/>
          <p:nvPr/>
        </p:nvSpPr>
        <p:spPr>
          <a:xfrm>
            <a:off x="3835956" y="3849283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CMP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96668A-8550-B64C-8A32-A45B6849C65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47901" y="1765427"/>
            <a:ext cx="861772" cy="208385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CB74E-9D59-0D44-B22D-CF2583E51429}"/>
              </a:ext>
            </a:extLst>
          </p:cNvPr>
          <p:cNvSpPr txBox="1"/>
          <p:nvPr/>
        </p:nvSpPr>
        <p:spPr>
          <a:xfrm>
            <a:off x="5517895" y="3816816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CBC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0BEE4A-DAD6-5D4C-B5BB-78DFC1B952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517895" y="1794403"/>
            <a:ext cx="278282" cy="202241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46D8C5-7B09-8349-95EC-06D0756D46C4}"/>
              </a:ext>
            </a:extLst>
          </p:cNvPr>
          <p:cNvSpPr txBox="1"/>
          <p:nvPr/>
        </p:nvSpPr>
        <p:spPr>
          <a:xfrm>
            <a:off x="6582680" y="3449773"/>
            <a:ext cx="8485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culture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1A819-28C4-0042-94A5-C7EC7D7B1478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006931" y="1765427"/>
            <a:ext cx="264813" cy="16843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64920-EC64-704F-8495-7BF4A11A5FD5}"/>
              </a:ext>
            </a:extLst>
          </p:cNvPr>
          <p:cNvSpPr/>
          <p:nvPr/>
        </p:nvSpPr>
        <p:spPr>
          <a:xfrm>
            <a:off x="851026" y="977774"/>
            <a:ext cx="1899498" cy="3208374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7770C-B64A-BE48-AAC8-8B208B3D301C}"/>
              </a:ext>
            </a:extLst>
          </p:cNvPr>
          <p:cNvSpPr txBox="1"/>
          <p:nvPr/>
        </p:nvSpPr>
        <p:spPr>
          <a:xfrm>
            <a:off x="797231" y="4313530"/>
            <a:ext cx="20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aggregate in hour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BB09D-673D-444D-902B-7C4D3CD14D95}"/>
              </a:ext>
            </a:extLst>
          </p:cNvPr>
          <p:cNvSpPr/>
          <p:nvPr/>
        </p:nvSpPr>
        <p:spPr>
          <a:xfrm>
            <a:off x="2805831" y="977774"/>
            <a:ext cx="1899498" cy="3208374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9D753-92CE-1042-85F2-FDBC1A09D1AB}"/>
              </a:ext>
            </a:extLst>
          </p:cNvPr>
          <p:cNvSpPr txBox="1"/>
          <p:nvPr/>
        </p:nvSpPr>
        <p:spPr>
          <a:xfrm>
            <a:off x="2752036" y="4313530"/>
            <a:ext cx="20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aggregate in hour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3C5F3-6837-8548-BE65-293FED32A89A}"/>
              </a:ext>
            </a:extLst>
          </p:cNvPr>
          <p:cNvSpPr/>
          <p:nvPr/>
        </p:nvSpPr>
        <p:spPr>
          <a:xfrm>
            <a:off x="4768703" y="977774"/>
            <a:ext cx="1899498" cy="3208374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7D8FF-7CFF-9340-BE63-D821978C12DB}"/>
              </a:ext>
            </a:extLst>
          </p:cNvPr>
          <p:cNvSpPr txBox="1"/>
          <p:nvPr/>
        </p:nvSpPr>
        <p:spPr>
          <a:xfrm>
            <a:off x="4714908" y="4313530"/>
            <a:ext cx="20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aggregate in hour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2C172B-B225-0F4F-86AD-A235A17C2A45}"/>
              </a:ext>
            </a:extLst>
          </p:cNvPr>
          <p:cNvSpPr/>
          <p:nvPr/>
        </p:nvSpPr>
        <p:spPr>
          <a:xfrm>
            <a:off x="6723606" y="977774"/>
            <a:ext cx="1899498" cy="3208374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29174F-01D5-D34A-9870-DBE65397B9A8}"/>
              </a:ext>
            </a:extLst>
          </p:cNvPr>
          <p:cNvSpPr txBox="1"/>
          <p:nvPr/>
        </p:nvSpPr>
        <p:spPr>
          <a:xfrm>
            <a:off x="6669811" y="4313530"/>
            <a:ext cx="218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aggregate in hour 4…</a:t>
            </a:r>
          </a:p>
        </p:txBody>
      </p:sp>
    </p:spTree>
    <p:extLst>
      <p:ext uri="{BB962C8B-B14F-4D97-AF65-F5344CB8AC3E}">
        <p14:creationId xmlns:p14="http://schemas.microsoft.com/office/powerpoint/2010/main" val="4025354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4B41-C425-9947-BB6C-AAC35720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Autofit/>
          </a:bodyPr>
          <a:lstStyle/>
          <a:p>
            <a:r>
              <a:rPr lang="en-US" sz="3200" dirty="0"/>
              <a:t>In the EHR, measurements are highly “sparse”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464D-2DB0-354A-B87E-01538556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more missing measurements than non-missing</a:t>
            </a:r>
          </a:p>
          <a:p>
            <a:endParaRPr lang="en-US" dirty="0"/>
          </a:p>
          <a:p>
            <a:r>
              <a:rPr lang="en-US" dirty="0"/>
              <a:t>Consider diagnosis codes, procedure codes, uncommon labs,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want to learn from these measurements, but most patients don’t have them</a:t>
            </a:r>
          </a:p>
        </p:txBody>
      </p:sp>
    </p:spTree>
    <p:extLst>
      <p:ext uri="{BB962C8B-B14F-4D97-AF65-F5344CB8AC3E}">
        <p14:creationId xmlns:p14="http://schemas.microsoft.com/office/powerpoint/2010/main" val="3557918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Often, aggregating measurements/features is sufficient</a:t>
            </a:r>
          </a:p>
          <a:p>
            <a:endParaRPr lang="en-US" dirty="0"/>
          </a:p>
          <a:p>
            <a:r>
              <a:rPr lang="en-US" dirty="0"/>
              <a:t>RNNs allow us to learn a representation of earlier measurements (or words) that helps us make predictions. But, in can be time and memory intensive to train.</a:t>
            </a:r>
          </a:p>
          <a:p>
            <a:endParaRPr lang="en-US" dirty="0"/>
          </a:p>
          <a:p>
            <a:r>
              <a:rPr lang="en-US" dirty="0"/>
              <a:t>The RNN is just that: a recurrent / repeating MLP block</a:t>
            </a:r>
          </a:p>
          <a:p>
            <a:endParaRPr lang="en-US" dirty="0"/>
          </a:p>
          <a:p>
            <a:r>
              <a:rPr lang="en-US" dirty="0"/>
              <a:t>Sparse data (most values are missing) is common in health applications and remains very challenging</a:t>
            </a:r>
          </a:p>
        </p:txBody>
      </p:sp>
    </p:spTree>
    <p:extLst>
      <p:ext uri="{BB962C8B-B14F-4D97-AF65-F5344CB8AC3E}">
        <p14:creationId xmlns:p14="http://schemas.microsoft.com/office/powerpoint/2010/main" val="105334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r>
              <a:rPr lang="en-US" sz="3000" dirty="0"/>
              <a:t>Task 1: Predict a label associated with the sentence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6365" y="169633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88623-19BB-CC44-8B8F-D801A49C50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32" y="1410872"/>
            <a:ext cx="776911" cy="7471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4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r>
              <a:rPr lang="en-US" sz="3000" dirty="0"/>
              <a:t>Task 1: Predict a label associated with the 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961" y="1696330"/>
            <a:ext cx="55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Intracranial  	mass 		effect 		noted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88623-19BB-CC44-8B8F-D801A49C50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32" y="1410872"/>
            <a:ext cx="776911" cy="7471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0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ages.radiopaedia.org/images/1000/27c88bec9b8ef395f60b33a8ad3a30_big_gall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4380" y="1167067"/>
            <a:ext cx="2675240" cy="33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0322" y="4425014"/>
            <a:ext cx="26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Mass effect from extradural hemorrhage</a:t>
            </a:r>
          </a:p>
          <a:p>
            <a:r>
              <a:rPr lang="en-US" sz="900" dirty="0">
                <a:solidFill>
                  <a:schemeClr val="bg1"/>
                </a:solidFill>
              </a:rPr>
              <a:t>https://radiopaedia.org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3818" y="199164"/>
            <a:ext cx="3756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Classification of radiology reports using neural attention models, </a:t>
            </a:r>
            <a:r>
              <a:rPr lang="en-US" sz="1350" i="1" dirty="0"/>
              <a:t>IJCNN 2017 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1135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r>
              <a:rPr lang="en-US" sz="3000" dirty="0"/>
              <a:t>Task 1: Predict a label associated with the note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954" y="1696330"/>
            <a:ext cx="54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Child demonstrates </a:t>
            </a:r>
            <a:r>
              <a:rPr lang="en-US" sz="2400" dirty="0" err="1"/>
              <a:t>protodeclarative</a:t>
            </a:r>
            <a:r>
              <a:rPr lang="en-US" sz="2400" dirty="0"/>
              <a:t> point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3439C8-B693-F74C-97C5-843897F1441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60" y="1425491"/>
            <a:ext cx="803051" cy="8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r>
              <a:rPr lang="en-US" sz="3000" dirty="0"/>
              <a:t>Task 1: Predict label assoc. with all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3376" y="1686969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76" y="1686969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353086" y="2440506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3E42-676D-C747-B6B1-47A59C4BBBCD}"/>
              </a:ext>
            </a:extLst>
          </p:cNvPr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230DC-9701-D546-9D77-415369CAC487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55E5C-8DA2-264A-8E42-207A389339ED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530848-0488-BA4F-96E6-BBD25E07BA5C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DC978-7F76-8246-928A-278473E9E09E}"/>
              </a:ext>
            </a:extLst>
          </p:cNvPr>
          <p:cNvSpPr txBox="1"/>
          <p:nvPr/>
        </p:nvSpPr>
        <p:spPr>
          <a:xfrm>
            <a:off x="7508231" y="1811517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(survival)</a:t>
            </a:r>
          </a:p>
        </p:txBody>
      </p:sp>
    </p:spTree>
    <p:extLst>
      <p:ext uri="{BB962C8B-B14F-4D97-AF65-F5344CB8AC3E}">
        <p14:creationId xmlns:p14="http://schemas.microsoft.com/office/powerpoint/2010/main" val="329333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C20ED-7DC6-FA46-9DC3-473E7616BF38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13081</TotalTime>
  <Words>2610</Words>
  <Application>Microsoft Macintosh PowerPoint</Application>
  <PresentationFormat>On-screen Show (16:9)</PresentationFormat>
  <Paragraphs>507</Paragraphs>
  <Slides>49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Cambria Math</vt:lpstr>
      <vt:lpstr>Helvetica</vt:lpstr>
      <vt:lpstr>Helvetica Neue</vt:lpstr>
      <vt:lpstr>Lato Regular</vt:lpstr>
      <vt:lpstr>Lora</vt:lpstr>
      <vt:lpstr>Times New Roman</vt:lpstr>
      <vt:lpstr>Office Theme</vt:lpstr>
      <vt:lpstr>Sequences and Time-Series  July 24, 2020</vt:lpstr>
      <vt:lpstr>Recall: Word embeddings allow us to quantify word  meaning</vt:lpstr>
      <vt:lpstr>Applying Word Embeddings to a Sentence</vt:lpstr>
      <vt:lpstr>Sequences of measurements: same structure</vt:lpstr>
      <vt:lpstr>Task 1: Predict a label associated with the sentence</vt:lpstr>
      <vt:lpstr>Task 1: Predict a label associated with the report</vt:lpstr>
      <vt:lpstr>PowerPoint Presentation</vt:lpstr>
      <vt:lpstr>Task 1: Predict a label associated with the note</vt:lpstr>
      <vt:lpstr>Task 1: Predict label assoc. with all measurements</vt:lpstr>
      <vt:lpstr>Task 2: Predict a label associated with each word</vt:lpstr>
      <vt:lpstr>Task 2: Predict a label (?) associated with each word</vt:lpstr>
      <vt:lpstr>Multi-Class Logistic Regression (many classes)</vt:lpstr>
      <vt:lpstr>Task 2: Predict a label associated with each word</vt:lpstr>
      <vt:lpstr>Deidentification of Patient Notes</vt:lpstr>
      <vt:lpstr>Task 2: Predict label assoc. with each time point</vt:lpstr>
      <vt:lpstr>Hypoxemia Prediction during Surgery</vt:lpstr>
      <vt:lpstr>Problem 1: Sequences Vary in Length</vt:lpstr>
      <vt:lpstr>VSWEM allows us to convert a variable-length  sentence to a fixed-length feature vector</vt:lpstr>
      <vt:lpstr>Similarly, we can aggregate measurements in a time-series</vt:lpstr>
      <vt:lpstr>Similarly, we can aggregate measurements in a time-series</vt:lpstr>
      <vt:lpstr>Problem 2: Interpret Words or Measurements in Context</vt:lpstr>
      <vt:lpstr>Recurrent Neural Networks</vt:lpstr>
      <vt:lpstr>Predict a label associated with each word</vt:lpstr>
      <vt:lpstr>Predict a label associated with each word</vt:lpstr>
      <vt:lpstr>Transfer relevant information about earlier words</vt:lpstr>
      <vt:lpstr>Transfer relevant information about earlier values</vt:lpstr>
      <vt:lpstr>Transfer relevant information about earlier values</vt:lpstr>
      <vt:lpstr>Instead of predicting p_i directly from our feature vector x, introduce a vector of “latent” features ζ (zeta) that we will use to predict p_i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learn what’s important about previous values</vt:lpstr>
      <vt:lpstr>Recurrent MLP (NN): these are all the same / have same weights</vt:lpstr>
      <vt:lpstr>Task 1: Predict a label associated with the sequence</vt:lpstr>
      <vt:lpstr>Hypoxemia Prediction: Use learned representation of previous measurements</vt:lpstr>
      <vt:lpstr>Common RNN Variants</vt:lpstr>
      <vt:lpstr>Deidentification of Patient Notes</vt:lpstr>
      <vt:lpstr>Note: we can also generate text this way.</vt:lpstr>
      <vt:lpstr>Note: we can also generate text this way.</vt:lpstr>
      <vt:lpstr>Working with irregularly spaced measurements</vt:lpstr>
      <vt:lpstr>Still Another Problem…</vt:lpstr>
      <vt:lpstr>Measurements on the Wards…</vt:lpstr>
      <vt:lpstr>DIHI Sepsis Watch</vt:lpstr>
      <vt:lpstr>Simplest Method…</vt:lpstr>
      <vt:lpstr>In the EHR, measurements are highly “sparse”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Carlson, Ph.D.</dc:creator>
  <cp:lastModifiedBy>Matthew Engelhard, M.D., Ph.D.</cp:lastModifiedBy>
  <cp:revision>383</cp:revision>
  <cp:lastPrinted>2018-06-22T18:27:38Z</cp:lastPrinted>
  <dcterms:created xsi:type="dcterms:W3CDTF">2018-06-03T14:52:22Z</dcterms:created>
  <dcterms:modified xsi:type="dcterms:W3CDTF">2020-08-08T16:44:47Z</dcterms:modified>
</cp:coreProperties>
</file>