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97" r:id="rId2"/>
    <p:sldId id="454" r:id="rId3"/>
    <p:sldId id="585" r:id="rId4"/>
    <p:sldId id="511" r:id="rId5"/>
    <p:sldId id="327" r:id="rId6"/>
    <p:sldId id="328" r:id="rId7"/>
    <p:sldId id="329" r:id="rId8"/>
    <p:sldId id="514" r:id="rId9"/>
    <p:sldId id="515" r:id="rId10"/>
    <p:sldId id="516" r:id="rId11"/>
    <p:sldId id="358" r:id="rId12"/>
    <p:sldId id="517" r:id="rId13"/>
    <p:sldId id="385" r:id="rId14"/>
    <p:sldId id="387" r:id="rId15"/>
    <p:sldId id="592" r:id="rId16"/>
    <p:sldId id="386" r:id="rId17"/>
    <p:sldId id="595" r:id="rId18"/>
    <p:sldId id="445" r:id="rId19"/>
    <p:sldId id="419" r:id="rId20"/>
    <p:sldId id="422" r:id="rId21"/>
    <p:sldId id="370" r:id="rId22"/>
    <p:sldId id="342" r:id="rId23"/>
    <p:sldId id="395" r:id="rId24"/>
    <p:sldId id="344" r:id="rId25"/>
    <p:sldId id="388" r:id="rId26"/>
    <p:sldId id="389" r:id="rId27"/>
    <p:sldId id="439" r:id="rId28"/>
    <p:sldId id="440" r:id="rId29"/>
    <p:sldId id="441" r:id="rId30"/>
    <p:sldId id="383" r:id="rId31"/>
    <p:sldId id="368" r:id="rId32"/>
    <p:sldId id="5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8"/>
    <p:restoredTop sz="75432"/>
  </p:normalViewPr>
  <p:slideViewPr>
    <p:cSldViewPr snapToGrid="0" snapToObjects="1">
      <p:cViewPr>
        <p:scale>
          <a:sx n="120" d="100"/>
          <a:sy n="120" d="100"/>
        </p:scale>
        <p:origin x="134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8CFB7-74D8-884D-94AA-171CA07B4B9C}" type="datetimeFigureOut">
              <a:rPr lang="en-US" smtClean="0"/>
              <a:t>5/3/21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EE51E-09C1-C64B-98DC-95B3CDF0ACD9}" type="slidenum">
              <a:rPr lang="en-US" smtClean="0"/>
              <a:t>‹#›</a:t>
            </a:fld>
            <a:endParaRPr lang="en-US"/>
          </a:p>
        </p:txBody>
      </p:sp>
    </p:spTree>
    <p:extLst>
      <p:ext uri="{BB962C8B-B14F-4D97-AF65-F5344CB8AC3E}">
        <p14:creationId xmlns:p14="http://schemas.microsoft.com/office/powerpoint/2010/main" val="2343606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Preliminaries – Intro</a:t>
            </a:r>
          </a:p>
          <a:p>
            <a:pPr marL="171450" indent="-171450">
              <a:buFontTx/>
              <a:buChar char="-"/>
            </a:pPr>
            <a:r>
              <a:rPr lang="en-US" dirty="0"/>
              <a:t>Plan for the weekend (lecture structure, computational assignment)</a:t>
            </a:r>
          </a:p>
          <a:p>
            <a:pPr marL="171450" indent="-171450">
              <a:buFontTx/>
              <a:buChar char="-"/>
            </a:pPr>
            <a:r>
              <a:rPr lang="en-US" dirty="0"/>
              <a:t>We’ll cover the quiz during the discussion section</a:t>
            </a:r>
          </a:p>
          <a:p>
            <a:pPr marL="171450" indent="-171450">
              <a:buFontTx/>
              <a:buChar char="-"/>
            </a:pPr>
            <a:r>
              <a:rPr lang="en-US" dirty="0"/>
              <a:t>Any questions about the course to start?</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0175F3A6-6971-5D47-A3A5-1EDC47BAF5FB}" type="slidenum">
              <a:rPr lang="en-US" smtClean="0"/>
              <a:t>1</a:t>
            </a:fld>
            <a:endParaRPr lang="en-US"/>
          </a:p>
        </p:txBody>
      </p:sp>
    </p:spTree>
    <p:extLst>
      <p:ext uri="{BB962C8B-B14F-4D97-AF65-F5344CB8AC3E}">
        <p14:creationId xmlns:p14="http://schemas.microsoft.com/office/powerpoint/2010/main" val="2008625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Before we go through an example – what questions do you have?</a:t>
            </a:r>
          </a:p>
        </p:txBody>
      </p:sp>
      <p:sp>
        <p:nvSpPr>
          <p:cNvPr id="4" name="Slide Number Placeholder 3"/>
          <p:cNvSpPr>
            <a:spLocks noGrp="1"/>
          </p:cNvSpPr>
          <p:nvPr>
            <p:ph type="sldNum" sz="quarter" idx="10"/>
          </p:nvPr>
        </p:nvSpPr>
        <p:spPr/>
        <p:txBody>
          <a:bodyPr/>
          <a:lstStyle/>
          <a:p>
            <a:fld id="{DB333E9F-084A-8543-BC6F-0AE70009C29B}" type="slidenum">
              <a:rPr lang="en-US" smtClean="0"/>
              <a:t>10</a:t>
            </a:fld>
            <a:endParaRPr lang="en-US"/>
          </a:p>
        </p:txBody>
      </p:sp>
    </p:spTree>
    <p:extLst>
      <p:ext uri="{BB962C8B-B14F-4D97-AF65-F5344CB8AC3E}">
        <p14:creationId xmlns:p14="http://schemas.microsoft.com/office/powerpoint/2010/main" val="754148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11</a:t>
            </a:fld>
            <a:endParaRPr lang="en-US"/>
          </a:p>
        </p:txBody>
      </p:sp>
    </p:spTree>
    <p:extLst>
      <p:ext uri="{BB962C8B-B14F-4D97-AF65-F5344CB8AC3E}">
        <p14:creationId xmlns:p14="http://schemas.microsoft.com/office/powerpoint/2010/main" val="322910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12</a:t>
            </a:fld>
            <a:endParaRPr lang="en-US"/>
          </a:p>
        </p:txBody>
      </p:sp>
    </p:spTree>
    <p:extLst>
      <p:ext uri="{BB962C8B-B14F-4D97-AF65-F5344CB8AC3E}">
        <p14:creationId xmlns:p14="http://schemas.microsoft.com/office/powerpoint/2010/main" val="50415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13</a:t>
            </a:fld>
            <a:endParaRPr lang="en-US"/>
          </a:p>
        </p:txBody>
      </p:sp>
    </p:spTree>
    <p:extLst>
      <p:ext uri="{BB962C8B-B14F-4D97-AF65-F5344CB8AC3E}">
        <p14:creationId xmlns:p14="http://schemas.microsoft.com/office/powerpoint/2010/main" val="932000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“squashes</a:t>
            </a:r>
            <a:r>
              <a:rPr lang="en-US" baseline="0" dirty="0"/>
              <a:t>” values between zero and 1… cannot have probability outside of this range</a:t>
            </a:r>
            <a:endParaRPr lang="en-US" dirty="0"/>
          </a:p>
        </p:txBody>
      </p:sp>
      <p:sp>
        <p:nvSpPr>
          <p:cNvPr id="4" name="Slide Number Placeholder 3"/>
          <p:cNvSpPr>
            <a:spLocks noGrp="1"/>
          </p:cNvSpPr>
          <p:nvPr>
            <p:ph type="sldNum" sz="quarter" idx="10"/>
          </p:nvPr>
        </p:nvSpPr>
        <p:spPr/>
        <p:txBody>
          <a:bodyPr/>
          <a:lstStyle/>
          <a:p>
            <a:fld id="{DB333E9F-084A-8543-BC6F-0AE70009C29B}" type="slidenum">
              <a:rPr lang="en-US" smtClean="0"/>
              <a:t>14</a:t>
            </a:fld>
            <a:endParaRPr lang="en-US"/>
          </a:p>
        </p:txBody>
      </p:sp>
    </p:spTree>
    <p:extLst>
      <p:ext uri="{BB962C8B-B14F-4D97-AF65-F5344CB8AC3E}">
        <p14:creationId xmlns:p14="http://schemas.microsoft.com/office/powerpoint/2010/main" val="3063787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important thing: linear model predicting log odds</a:t>
            </a:r>
          </a:p>
        </p:txBody>
      </p:sp>
      <p:sp>
        <p:nvSpPr>
          <p:cNvPr id="4" name="Slide Number Placeholder 3"/>
          <p:cNvSpPr>
            <a:spLocks noGrp="1"/>
          </p:cNvSpPr>
          <p:nvPr>
            <p:ph type="sldNum" sz="quarter" idx="5"/>
          </p:nvPr>
        </p:nvSpPr>
        <p:spPr/>
        <p:txBody>
          <a:bodyPr/>
          <a:lstStyle/>
          <a:p>
            <a:fld id="{F78BAB2F-C783-9D4B-A4CB-0337EE734A25}" type="slidenum">
              <a:rPr lang="en-US" smtClean="0"/>
              <a:t>15</a:t>
            </a:fld>
            <a:endParaRPr lang="en-US"/>
          </a:p>
        </p:txBody>
      </p:sp>
    </p:spTree>
    <p:extLst>
      <p:ext uri="{BB962C8B-B14F-4D97-AF65-F5344CB8AC3E}">
        <p14:creationId xmlns:p14="http://schemas.microsoft.com/office/powerpoint/2010/main" val="2037401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16</a:t>
            </a:fld>
            <a:endParaRPr lang="en-US"/>
          </a:p>
        </p:txBody>
      </p:sp>
    </p:spTree>
    <p:extLst>
      <p:ext uri="{BB962C8B-B14F-4D97-AF65-F5344CB8AC3E}">
        <p14:creationId xmlns:p14="http://schemas.microsoft.com/office/powerpoint/2010/main" val="1477678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17</a:t>
            </a:fld>
            <a:endParaRPr lang="en-US"/>
          </a:p>
        </p:txBody>
      </p:sp>
    </p:spTree>
    <p:extLst>
      <p:ext uri="{BB962C8B-B14F-4D97-AF65-F5344CB8AC3E}">
        <p14:creationId xmlns:p14="http://schemas.microsoft.com/office/powerpoint/2010/main" val="3005161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18</a:t>
            </a:fld>
            <a:endParaRPr lang="en-US"/>
          </a:p>
        </p:txBody>
      </p:sp>
    </p:spTree>
    <p:extLst>
      <p:ext uri="{BB962C8B-B14F-4D97-AF65-F5344CB8AC3E}">
        <p14:creationId xmlns:p14="http://schemas.microsoft.com/office/powerpoint/2010/main" val="964208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19</a:t>
            </a:fld>
            <a:endParaRPr lang="en-US"/>
          </a:p>
        </p:txBody>
      </p:sp>
    </p:spTree>
    <p:extLst>
      <p:ext uri="{BB962C8B-B14F-4D97-AF65-F5344CB8AC3E}">
        <p14:creationId xmlns:p14="http://schemas.microsoft.com/office/powerpoint/2010/main" val="670774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en-US" dirty="0"/>
              <a:t>Suppose we have a vector of measurements (x)</a:t>
            </a:r>
          </a:p>
          <a:p>
            <a:pPr marL="171450" indent="-171450">
              <a:buFontTx/>
              <a:buChar char="-"/>
            </a:pPr>
            <a:r>
              <a:rPr lang="en-US" dirty="0"/>
              <a:t>Associated with those measurements is an outcome – or a label – or another measurement (y)</a:t>
            </a:r>
          </a:p>
          <a:p>
            <a:pPr marL="171450" indent="-171450">
              <a:buFontTx/>
              <a:buChar char="-"/>
            </a:pPr>
            <a:r>
              <a:rPr lang="en-US" dirty="0"/>
              <a:t>We’d like to make a prediction about (y) that is based on (x)</a:t>
            </a:r>
          </a:p>
          <a:p>
            <a:pPr marL="171450" indent="-171450">
              <a:buFontTx/>
              <a:buChar char="-"/>
            </a:pPr>
            <a:endParaRPr lang="en-US" dirty="0"/>
          </a:p>
          <a:p>
            <a:pPr marL="171450" indent="-171450">
              <a:buFontTx/>
              <a:buChar char="-"/>
            </a:pPr>
            <a:r>
              <a:rPr lang="en-US" dirty="0"/>
              <a:t>Maybe (y) is a home price. X is a bunch of information about that home, e.g. square footage, number of bedrooms, how old, neighborhood, school district. Let’s say we’d like to make an informed guess about the home price based on all that information. What we need is a predictive model.</a:t>
            </a:r>
          </a:p>
          <a:p>
            <a:pPr marL="171450" indent="-171450">
              <a:buFontTx/>
              <a:buChar char="-"/>
            </a:pPr>
            <a:endParaRPr lang="en-US" dirty="0"/>
          </a:p>
          <a:p>
            <a:pPr marL="171450" indent="-171450">
              <a:buFontTx/>
              <a:buChar char="-"/>
            </a:pPr>
            <a:r>
              <a:rPr lang="en-US" dirty="0"/>
              <a:t>Might call them covariates, might call them predictors. In this class, we will most often call them ‘features’</a:t>
            </a:r>
          </a:p>
        </p:txBody>
      </p:sp>
      <p:sp>
        <p:nvSpPr>
          <p:cNvPr id="4" name="Slide Number Placeholder 3"/>
          <p:cNvSpPr>
            <a:spLocks noGrp="1"/>
          </p:cNvSpPr>
          <p:nvPr>
            <p:ph type="sldNum" sz="quarter" idx="10"/>
          </p:nvPr>
        </p:nvSpPr>
        <p:spPr/>
        <p:txBody>
          <a:bodyPr/>
          <a:lstStyle/>
          <a:p>
            <a:fld id="{DB333E9F-084A-8543-BC6F-0AE70009C29B}" type="slidenum">
              <a:rPr lang="en-US" smtClean="0"/>
              <a:t>2</a:t>
            </a:fld>
            <a:endParaRPr lang="en-US"/>
          </a:p>
        </p:txBody>
      </p:sp>
    </p:spTree>
    <p:extLst>
      <p:ext uri="{BB962C8B-B14F-4D97-AF65-F5344CB8AC3E}">
        <p14:creationId xmlns:p14="http://schemas.microsoft.com/office/powerpoint/2010/main" val="1860936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20</a:t>
            </a:fld>
            <a:endParaRPr lang="en-US"/>
          </a:p>
        </p:txBody>
      </p:sp>
    </p:spTree>
    <p:extLst>
      <p:ext uri="{BB962C8B-B14F-4D97-AF65-F5344CB8AC3E}">
        <p14:creationId xmlns:p14="http://schemas.microsoft.com/office/powerpoint/2010/main" val="1689390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21</a:t>
            </a:fld>
            <a:endParaRPr lang="en-US"/>
          </a:p>
        </p:txBody>
      </p:sp>
    </p:spTree>
    <p:extLst>
      <p:ext uri="{BB962C8B-B14F-4D97-AF65-F5344CB8AC3E}">
        <p14:creationId xmlns:p14="http://schemas.microsoft.com/office/powerpoint/2010/main" val="3169614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22</a:t>
            </a:fld>
            <a:endParaRPr lang="en-US"/>
          </a:p>
        </p:txBody>
      </p:sp>
    </p:spTree>
    <p:extLst>
      <p:ext uri="{BB962C8B-B14F-4D97-AF65-F5344CB8AC3E}">
        <p14:creationId xmlns:p14="http://schemas.microsoft.com/office/powerpoint/2010/main" val="2544224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23</a:t>
            </a:fld>
            <a:endParaRPr lang="en-US"/>
          </a:p>
        </p:txBody>
      </p:sp>
    </p:spTree>
    <p:extLst>
      <p:ext uri="{BB962C8B-B14F-4D97-AF65-F5344CB8AC3E}">
        <p14:creationId xmlns:p14="http://schemas.microsoft.com/office/powerpoint/2010/main" val="1309675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24</a:t>
            </a:fld>
            <a:endParaRPr lang="en-US"/>
          </a:p>
        </p:txBody>
      </p:sp>
    </p:spTree>
    <p:extLst>
      <p:ext uri="{BB962C8B-B14F-4D97-AF65-F5344CB8AC3E}">
        <p14:creationId xmlns:p14="http://schemas.microsoft.com/office/powerpoint/2010/main" val="29062111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25</a:t>
            </a:fld>
            <a:endParaRPr lang="en-US"/>
          </a:p>
        </p:txBody>
      </p:sp>
    </p:spTree>
    <p:extLst>
      <p:ext uri="{BB962C8B-B14F-4D97-AF65-F5344CB8AC3E}">
        <p14:creationId xmlns:p14="http://schemas.microsoft.com/office/powerpoint/2010/main" val="1892591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333E9F-084A-8543-BC6F-0AE70009C29B}" type="slidenum">
              <a:rPr lang="en-US" smtClean="0"/>
              <a:t>26</a:t>
            </a:fld>
            <a:endParaRPr lang="en-US"/>
          </a:p>
        </p:txBody>
      </p:sp>
    </p:spTree>
    <p:extLst>
      <p:ext uri="{BB962C8B-B14F-4D97-AF65-F5344CB8AC3E}">
        <p14:creationId xmlns:p14="http://schemas.microsoft.com/office/powerpoint/2010/main" val="2358167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27</a:t>
            </a:fld>
            <a:endParaRPr lang="en-US"/>
          </a:p>
        </p:txBody>
      </p:sp>
    </p:spTree>
    <p:extLst>
      <p:ext uri="{BB962C8B-B14F-4D97-AF65-F5344CB8AC3E}">
        <p14:creationId xmlns:p14="http://schemas.microsoft.com/office/powerpoint/2010/main" val="2852850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28</a:t>
            </a:fld>
            <a:endParaRPr lang="en-US"/>
          </a:p>
        </p:txBody>
      </p:sp>
    </p:spTree>
    <p:extLst>
      <p:ext uri="{BB962C8B-B14F-4D97-AF65-F5344CB8AC3E}">
        <p14:creationId xmlns:p14="http://schemas.microsoft.com/office/powerpoint/2010/main" val="42525405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29</a:t>
            </a:fld>
            <a:endParaRPr lang="en-US"/>
          </a:p>
        </p:txBody>
      </p:sp>
    </p:spTree>
    <p:extLst>
      <p:ext uri="{BB962C8B-B14F-4D97-AF65-F5344CB8AC3E}">
        <p14:creationId xmlns:p14="http://schemas.microsoft.com/office/powerpoint/2010/main" val="3911511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Remember, we want to use the simplest model we possibly can</a:t>
            </a:r>
          </a:p>
          <a:p>
            <a:pPr marL="171450" indent="-171450">
              <a:buFontTx/>
              <a:buChar char="-"/>
            </a:pPr>
            <a:r>
              <a:rPr lang="en-US" dirty="0"/>
              <a:t>For now I’m asking you to take my word for it, but simple models tend to work quite well for data like this – distinct clinical variables as we have here</a:t>
            </a:r>
          </a:p>
          <a:p>
            <a:pPr marL="171450" indent="-171450">
              <a:buFontTx/>
              <a:buChar char="-"/>
            </a:pPr>
            <a:r>
              <a:rPr lang="en-US" dirty="0"/>
              <a:t>So let’s use the simplest model we can think of</a:t>
            </a:r>
          </a:p>
        </p:txBody>
      </p:sp>
      <p:sp>
        <p:nvSpPr>
          <p:cNvPr id="4" name="Slide Number Placeholder 3"/>
          <p:cNvSpPr>
            <a:spLocks noGrp="1"/>
          </p:cNvSpPr>
          <p:nvPr>
            <p:ph type="sldNum" sz="quarter" idx="5"/>
          </p:nvPr>
        </p:nvSpPr>
        <p:spPr/>
        <p:txBody>
          <a:bodyPr/>
          <a:lstStyle/>
          <a:p>
            <a:fld id="{9FCDE58F-843A-8447-AF7F-7BD31329CDC1}" type="slidenum">
              <a:rPr lang="en-US" smtClean="0"/>
              <a:t>3</a:t>
            </a:fld>
            <a:endParaRPr lang="en-US"/>
          </a:p>
        </p:txBody>
      </p:sp>
    </p:spTree>
    <p:extLst>
      <p:ext uri="{BB962C8B-B14F-4D97-AF65-F5344CB8AC3E}">
        <p14:creationId xmlns:p14="http://schemas.microsoft.com/office/powerpoint/2010/main" val="24963736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30</a:t>
            </a:fld>
            <a:endParaRPr lang="en-US"/>
          </a:p>
        </p:txBody>
      </p:sp>
    </p:spTree>
    <p:extLst>
      <p:ext uri="{BB962C8B-B14F-4D97-AF65-F5344CB8AC3E}">
        <p14:creationId xmlns:p14="http://schemas.microsoft.com/office/powerpoint/2010/main" val="32959878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31</a:t>
            </a:fld>
            <a:endParaRPr lang="en-US"/>
          </a:p>
        </p:txBody>
      </p:sp>
    </p:spTree>
    <p:extLst>
      <p:ext uri="{BB962C8B-B14F-4D97-AF65-F5344CB8AC3E}">
        <p14:creationId xmlns:p14="http://schemas.microsoft.com/office/powerpoint/2010/main" val="3623269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equation that links the features to the prediction is a linear equation</a:t>
            </a:r>
          </a:p>
          <a:p>
            <a:r>
              <a:rPr lang="en-US" dirty="0"/>
              <a:t>We get to multiply each feature by a parameter – these are the b values, which will be learned during training – and then we add everything up</a:t>
            </a:r>
          </a:p>
          <a:p>
            <a:endParaRPr lang="en-US" dirty="0"/>
          </a:p>
          <a:p>
            <a:r>
              <a:rPr lang="en-US" dirty="0"/>
              <a:t>In this course, we will use a graph structure like the one you see above to represent this and other equations</a:t>
            </a:r>
          </a:p>
          <a:p>
            <a:r>
              <a:rPr lang="en-US" dirty="0"/>
              <a:t>Remember that each of these boxes on the bottom is a single numeric value</a:t>
            </a:r>
          </a:p>
          <a:p>
            <a:endParaRPr lang="en-US" dirty="0"/>
          </a:p>
          <a:p>
            <a:r>
              <a:rPr lang="en-US" dirty="0"/>
              <a:t>When we see an arrow going from one box to another, it means that we take the value in the first box – the one where the arrow starts – multiply it by a parameter of the model, which is associated with the edge – here we see that parameter b_1 is associated with that leftmost edge – and we add it to the other box, in this case </a:t>
            </a:r>
            <a:r>
              <a:rPr lang="en-US" dirty="0" err="1"/>
              <a:t>z_i</a:t>
            </a:r>
            <a:r>
              <a:rPr lang="en-US" dirty="0"/>
              <a:t>, where the arrow terminates</a:t>
            </a:r>
          </a:p>
          <a:p>
            <a:endParaRPr lang="en-US" dirty="0"/>
          </a:p>
          <a:p>
            <a:r>
              <a:rPr lang="en-US" dirty="0"/>
              <a:t>So here, the value </a:t>
            </a:r>
            <a:r>
              <a:rPr lang="en-US" dirty="0" err="1"/>
              <a:t>z_i</a:t>
            </a:r>
            <a:r>
              <a:rPr lang="en-US" dirty="0"/>
              <a:t> is obtained by taking the x values, multiplying them by their respective parameters (the values on the edges), and adding up the result</a:t>
            </a:r>
          </a:p>
          <a:p>
            <a:pPr marL="171450" indent="-171450">
              <a:buFontTx/>
              <a:buChar char="-"/>
            </a:pPr>
            <a:endParaRPr lang="en-US" dirty="0"/>
          </a:p>
          <a:p>
            <a:pPr marL="171450" indent="-171450">
              <a:buFontTx/>
              <a:buChar char="-"/>
            </a:pPr>
            <a:r>
              <a:rPr lang="en-US" dirty="0"/>
              <a:t>A good question to ask yourself at this point: how many parameters are in this model?</a:t>
            </a:r>
          </a:p>
          <a:p>
            <a:pPr marL="171450" indent="-171450">
              <a:buFontTx/>
              <a:buChar char="-"/>
            </a:pPr>
            <a:endParaRPr lang="en-US" dirty="0"/>
          </a:p>
          <a:p>
            <a:pPr marL="171450" indent="-171450">
              <a:buFontTx/>
              <a:buChar char="-"/>
            </a:pPr>
            <a:r>
              <a:rPr lang="en-US" dirty="0"/>
              <a:t>Now, what’s the problem with this model?</a:t>
            </a:r>
          </a:p>
          <a:p>
            <a:pPr marL="171450" indent="-171450">
              <a:buFontTx/>
              <a:buChar char="-"/>
            </a:pPr>
            <a:r>
              <a:rPr lang="en-US" dirty="0"/>
              <a:t>Note that this model, exactly as written, is linear regression</a:t>
            </a:r>
          </a:p>
          <a:p>
            <a:pPr marL="171450" indent="-171450">
              <a:buFontTx/>
              <a:buChar char="-"/>
            </a:pPr>
            <a:endParaRPr lang="en-US" dirty="0"/>
          </a:p>
          <a:p>
            <a:pPr marL="171450" indent="-171450">
              <a:buFontTx/>
              <a:buChar char="-"/>
            </a:pPr>
            <a:r>
              <a:rPr lang="en-US" dirty="0"/>
              <a:t>But, linear regression is good for numeric values; in our case, we have an event that may or may not occur. And what we really want to do is to predict the probability of event occurrence</a:t>
            </a:r>
          </a:p>
          <a:p>
            <a:pPr marL="171450" indent="-171450">
              <a:buFontTx/>
              <a:buChar char="-"/>
            </a:pPr>
            <a:r>
              <a:rPr lang="en-US" dirty="0"/>
              <a:t>As you know, probabilities range from 0 to 1</a:t>
            </a:r>
          </a:p>
          <a:p>
            <a:pPr marL="171450" indent="-171450">
              <a:buFontTx/>
              <a:buChar char="-"/>
            </a:pPr>
            <a:endParaRPr lang="en-US" dirty="0"/>
          </a:p>
          <a:p>
            <a:pPr marL="171450" indent="-171450">
              <a:buFontTx/>
              <a:buChar char="-"/>
            </a:pPr>
            <a:r>
              <a:rPr lang="en-US" dirty="0"/>
              <a:t>But there’s nothing stopping </a:t>
            </a:r>
            <a:r>
              <a:rPr lang="en-US" dirty="0" err="1"/>
              <a:t>z_i</a:t>
            </a:r>
            <a:r>
              <a:rPr lang="en-US" dirty="0"/>
              <a:t> from being well outside that range</a:t>
            </a:r>
          </a:p>
          <a:p>
            <a:pPr marL="171450" indent="-171450">
              <a:buFontTx/>
              <a:buChar char="-"/>
            </a:pPr>
            <a:endParaRPr lang="en-US" dirty="0"/>
          </a:p>
          <a:p>
            <a:pPr marL="171450" indent="-171450">
              <a:buFontTx/>
              <a:buChar char="-"/>
            </a:pPr>
            <a:r>
              <a:rPr lang="en-US" dirty="0"/>
              <a:t>As a result, what we’ll need is a ”link” function – a function that will ensure that the output of our model is a valid probability rather than an unbounded numeric value</a:t>
            </a:r>
          </a:p>
        </p:txBody>
      </p:sp>
      <p:sp>
        <p:nvSpPr>
          <p:cNvPr id="4" name="Slide Number Placeholder 3"/>
          <p:cNvSpPr>
            <a:spLocks noGrp="1"/>
          </p:cNvSpPr>
          <p:nvPr>
            <p:ph type="sldNum" sz="quarter" idx="5"/>
          </p:nvPr>
        </p:nvSpPr>
        <p:spPr/>
        <p:txBody>
          <a:bodyPr/>
          <a:lstStyle/>
          <a:p>
            <a:fld id="{4DCBF740-D535-F744-89A8-4E42B3D6BD32}" type="slidenum">
              <a:rPr lang="en-US" smtClean="0"/>
              <a:t>4</a:t>
            </a:fld>
            <a:endParaRPr lang="en-US"/>
          </a:p>
        </p:txBody>
      </p:sp>
    </p:spTree>
    <p:extLst>
      <p:ext uri="{BB962C8B-B14F-4D97-AF65-F5344CB8AC3E}">
        <p14:creationId xmlns:p14="http://schemas.microsoft.com/office/powerpoint/2010/main" val="1134519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aseline="0" dirty="0"/>
              <a:t>For logistic regression, we use the logistic function – often called the sigmoid function, because it is ‘S’ shaped – to perform that conversion to a valid probability.</a:t>
            </a:r>
          </a:p>
          <a:p>
            <a:endParaRPr lang="en-US" dirty="0"/>
          </a:p>
          <a:p>
            <a:r>
              <a:rPr lang="en-US" dirty="0"/>
              <a:t>One miscellaneous thing to note at this point is that, in addition to the predictors and corresponding coefficients, we do typically include one additional model parameter, called the bias or intercept, that is added to </a:t>
            </a:r>
            <a:r>
              <a:rPr lang="en-US" dirty="0" err="1"/>
              <a:t>z_i</a:t>
            </a:r>
            <a:endParaRPr lang="en-US" dirty="0"/>
          </a:p>
          <a:p>
            <a:r>
              <a:rPr lang="en-US" dirty="0"/>
              <a:t>This parameter is related to the baseline event rate. If the event is unlikely, the bias will be negative, and if the event is likely, it will be positive</a:t>
            </a:r>
          </a:p>
          <a:p>
            <a:endParaRPr lang="en-US" dirty="0"/>
          </a:p>
          <a:p>
            <a:r>
              <a:rPr lang="en-US" dirty="0"/>
              <a:t>When we apply this function, denoted by sigma, to </a:t>
            </a:r>
            <a:r>
              <a:rPr lang="en-US" dirty="0" err="1"/>
              <a:t>z_i</a:t>
            </a:r>
            <a:r>
              <a:rPr lang="en-US" dirty="0"/>
              <a:t>, we can see that the output always ranges between 0 and 1 –here we’re looking at the y axis -- no matter how big </a:t>
            </a:r>
            <a:r>
              <a:rPr lang="en-US" dirty="0" err="1"/>
              <a:t>z_i</a:t>
            </a:r>
            <a:r>
              <a:rPr lang="en-US" dirty="0"/>
              <a:t> gets – here we’re looking at the x axis</a:t>
            </a:r>
          </a:p>
          <a:p>
            <a:r>
              <a:rPr lang="en-US" dirty="0"/>
              <a:t>This equation – </a:t>
            </a:r>
            <a:r>
              <a:rPr lang="en-US" dirty="0" err="1"/>
              <a:t>z_i</a:t>
            </a:r>
            <a:r>
              <a:rPr lang="en-US" dirty="0"/>
              <a:t> is linear in the predictors, and converted to a probability by the logistic function – fully describes the logistic regression model</a:t>
            </a:r>
          </a:p>
        </p:txBody>
      </p:sp>
      <p:sp>
        <p:nvSpPr>
          <p:cNvPr id="4" name="Slide Number Placeholder 3"/>
          <p:cNvSpPr>
            <a:spLocks noGrp="1"/>
          </p:cNvSpPr>
          <p:nvPr>
            <p:ph type="sldNum" sz="quarter" idx="10"/>
          </p:nvPr>
        </p:nvSpPr>
        <p:spPr/>
        <p:txBody>
          <a:bodyPr/>
          <a:lstStyle/>
          <a:p>
            <a:fld id="{DB333E9F-084A-8543-BC6F-0AE70009C29B}" type="slidenum">
              <a:rPr lang="en-US" smtClean="0"/>
              <a:t>5</a:t>
            </a:fld>
            <a:endParaRPr lang="en-US"/>
          </a:p>
        </p:txBody>
      </p:sp>
    </p:spTree>
    <p:extLst>
      <p:ext uri="{BB962C8B-B14F-4D97-AF65-F5344CB8AC3E}">
        <p14:creationId xmlns:p14="http://schemas.microsoft.com/office/powerpoint/2010/main" val="1988511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Inverse of the log link function is log(p / 1-p) – this is the log of the ratio between the probability the event will occur and the probability that it won’t. This allows us to interpret the output of our linear model as the “log-odds”.</a:t>
            </a:r>
          </a:p>
        </p:txBody>
      </p:sp>
      <p:sp>
        <p:nvSpPr>
          <p:cNvPr id="4" name="Slide Number Placeholder 3"/>
          <p:cNvSpPr>
            <a:spLocks noGrp="1"/>
          </p:cNvSpPr>
          <p:nvPr>
            <p:ph type="sldNum" sz="quarter" idx="10"/>
          </p:nvPr>
        </p:nvSpPr>
        <p:spPr/>
        <p:txBody>
          <a:bodyPr/>
          <a:lstStyle/>
          <a:p>
            <a:fld id="{DB333E9F-084A-8543-BC6F-0AE70009C29B}" type="slidenum">
              <a:rPr lang="en-US" smtClean="0"/>
              <a:t>6</a:t>
            </a:fld>
            <a:endParaRPr lang="en-US"/>
          </a:p>
        </p:txBody>
      </p:sp>
    </p:spTree>
    <p:extLst>
      <p:ext uri="{BB962C8B-B14F-4D97-AF65-F5344CB8AC3E}">
        <p14:creationId xmlns:p14="http://schemas.microsoft.com/office/powerpoint/2010/main" val="638164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By combining these two, we get logistic regression</a:t>
            </a:r>
          </a:p>
          <a:p>
            <a:endParaRPr lang="en-US" dirty="0"/>
          </a:p>
          <a:p>
            <a:r>
              <a:rPr lang="en-US" dirty="0"/>
              <a:t>Note that the arrows going to z are hidden – it just gets messy. But all arrows will be going in the same direction for any graph we’ll consider in this course</a:t>
            </a:r>
          </a:p>
        </p:txBody>
      </p:sp>
      <p:sp>
        <p:nvSpPr>
          <p:cNvPr id="4" name="Slide Number Placeholder 3"/>
          <p:cNvSpPr>
            <a:spLocks noGrp="1"/>
          </p:cNvSpPr>
          <p:nvPr>
            <p:ph type="sldNum" sz="quarter" idx="10"/>
          </p:nvPr>
        </p:nvSpPr>
        <p:spPr/>
        <p:txBody>
          <a:bodyPr/>
          <a:lstStyle/>
          <a:p>
            <a:fld id="{DB333E9F-084A-8543-BC6F-0AE70009C29B}" type="slidenum">
              <a:rPr lang="en-US" smtClean="0"/>
              <a:t>7</a:t>
            </a:fld>
            <a:endParaRPr lang="en-US"/>
          </a:p>
        </p:txBody>
      </p:sp>
    </p:spTree>
    <p:extLst>
      <p:ext uri="{BB962C8B-B14F-4D97-AF65-F5344CB8AC3E}">
        <p14:creationId xmlns:p14="http://schemas.microsoft.com/office/powerpoint/2010/main" val="2403657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8</a:t>
            </a:fld>
            <a:endParaRPr lang="en-US"/>
          </a:p>
        </p:txBody>
      </p:sp>
    </p:spTree>
    <p:extLst>
      <p:ext uri="{BB962C8B-B14F-4D97-AF65-F5344CB8AC3E}">
        <p14:creationId xmlns:p14="http://schemas.microsoft.com/office/powerpoint/2010/main" val="3998185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9</a:t>
            </a:fld>
            <a:endParaRPr lang="en-US"/>
          </a:p>
        </p:txBody>
      </p:sp>
    </p:spTree>
    <p:extLst>
      <p:ext uri="{BB962C8B-B14F-4D97-AF65-F5344CB8AC3E}">
        <p14:creationId xmlns:p14="http://schemas.microsoft.com/office/powerpoint/2010/main" val="3277685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0EAC0-7EE4-8E42-B1C2-4CB870E8B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1ADB64-E88E-334C-9727-26D241B11F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5AA4D4-C81F-2A46-9CE0-408304C5E100}"/>
              </a:ext>
            </a:extLst>
          </p:cNvPr>
          <p:cNvSpPr>
            <a:spLocks noGrp="1"/>
          </p:cNvSpPr>
          <p:nvPr>
            <p:ph type="dt" sz="half" idx="10"/>
          </p:nvPr>
        </p:nvSpPr>
        <p:spPr/>
        <p:txBody>
          <a:bodyPr/>
          <a:lstStyle/>
          <a:p>
            <a:fld id="{0790BDD8-83A3-CF42-82E3-F301E055AE8B}" type="datetimeFigureOut">
              <a:rPr lang="en-US" smtClean="0"/>
              <a:t>5/3/21</a:t>
            </a:fld>
            <a:endParaRPr lang="en-US"/>
          </a:p>
        </p:txBody>
      </p:sp>
      <p:sp>
        <p:nvSpPr>
          <p:cNvPr id="5" name="Footer Placeholder 4">
            <a:extLst>
              <a:ext uri="{FF2B5EF4-FFF2-40B4-BE49-F238E27FC236}">
                <a16:creationId xmlns:a16="http://schemas.microsoft.com/office/drawing/2014/main" id="{6F22B524-D131-C14A-B4EA-7674222B1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D6ECC-2319-4C4D-BAA8-6F07B6B50C64}"/>
              </a:ext>
            </a:extLst>
          </p:cNvPr>
          <p:cNvSpPr>
            <a:spLocks noGrp="1"/>
          </p:cNvSpPr>
          <p:nvPr>
            <p:ph type="sldNum" sz="quarter" idx="12"/>
          </p:nvPr>
        </p:nvSpPr>
        <p:spPr/>
        <p:txBody>
          <a:bodyPr/>
          <a:lstStyle/>
          <a:p>
            <a:fld id="{C9D4DB5E-8925-274B-993D-8E46521659E9}" type="slidenum">
              <a:rPr lang="en-US" smtClean="0"/>
              <a:t>‹#›</a:t>
            </a:fld>
            <a:endParaRPr lang="en-US"/>
          </a:p>
        </p:txBody>
      </p:sp>
    </p:spTree>
    <p:extLst>
      <p:ext uri="{BB962C8B-B14F-4D97-AF65-F5344CB8AC3E}">
        <p14:creationId xmlns:p14="http://schemas.microsoft.com/office/powerpoint/2010/main" val="220648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79A54-7104-6D43-B77B-E31A8ABCC6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9DE50B-25D8-F54B-AF6F-45F9C8F421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11B50-4759-7E48-A3B3-084CC9281F1B}"/>
              </a:ext>
            </a:extLst>
          </p:cNvPr>
          <p:cNvSpPr>
            <a:spLocks noGrp="1"/>
          </p:cNvSpPr>
          <p:nvPr>
            <p:ph type="dt" sz="half" idx="10"/>
          </p:nvPr>
        </p:nvSpPr>
        <p:spPr/>
        <p:txBody>
          <a:bodyPr/>
          <a:lstStyle/>
          <a:p>
            <a:fld id="{0790BDD8-83A3-CF42-82E3-F301E055AE8B}" type="datetimeFigureOut">
              <a:rPr lang="en-US" smtClean="0"/>
              <a:t>5/3/21</a:t>
            </a:fld>
            <a:endParaRPr lang="en-US"/>
          </a:p>
        </p:txBody>
      </p:sp>
      <p:sp>
        <p:nvSpPr>
          <p:cNvPr id="5" name="Footer Placeholder 4">
            <a:extLst>
              <a:ext uri="{FF2B5EF4-FFF2-40B4-BE49-F238E27FC236}">
                <a16:creationId xmlns:a16="http://schemas.microsoft.com/office/drawing/2014/main" id="{AD7FDAF0-09F4-094A-A55B-1F0BBAD32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48051-800F-114C-8C45-C1277DA67AD4}"/>
              </a:ext>
            </a:extLst>
          </p:cNvPr>
          <p:cNvSpPr>
            <a:spLocks noGrp="1"/>
          </p:cNvSpPr>
          <p:nvPr>
            <p:ph type="sldNum" sz="quarter" idx="12"/>
          </p:nvPr>
        </p:nvSpPr>
        <p:spPr/>
        <p:txBody>
          <a:bodyPr/>
          <a:lstStyle/>
          <a:p>
            <a:fld id="{C9D4DB5E-8925-274B-993D-8E46521659E9}" type="slidenum">
              <a:rPr lang="en-US" smtClean="0"/>
              <a:t>‹#›</a:t>
            </a:fld>
            <a:endParaRPr lang="en-US"/>
          </a:p>
        </p:txBody>
      </p:sp>
    </p:spTree>
    <p:extLst>
      <p:ext uri="{BB962C8B-B14F-4D97-AF65-F5344CB8AC3E}">
        <p14:creationId xmlns:p14="http://schemas.microsoft.com/office/powerpoint/2010/main" val="46826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8658FD-490A-E241-912E-99568E7336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E67947-8066-AA4C-94BF-1C127F65F5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18EC4B-186A-5944-98F5-06F3BBA10BE6}"/>
              </a:ext>
            </a:extLst>
          </p:cNvPr>
          <p:cNvSpPr>
            <a:spLocks noGrp="1"/>
          </p:cNvSpPr>
          <p:nvPr>
            <p:ph type="dt" sz="half" idx="10"/>
          </p:nvPr>
        </p:nvSpPr>
        <p:spPr/>
        <p:txBody>
          <a:bodyPr/>
          <a:lstStyle/>
          <a:p>
            <a:fld id="{0790BDD8-83A3-CF42-82E3-F301E055AE8B}" type="datetimeFigureOut">
              <a:rPr lang="en-US" smtClean="0"/>
              <a:t>5/3/21</a:t>
            </a:fld>
            <a:endParaRPr lang="en-US"/>
          </a:p>
        </p:txBody>
      </p:sp>
      <p:sp>
        <p:nvSpPr>
          <p:cNvPr id="5" name="Footer Placeholder 4">
            <a:extLst>
              <a:ext uri="{FF2B5EF4-FFF2-40B4-BE49-F238E27FC236}">
                <a16:creationId xmlns:a16="http://schemas.microsoft.com/office/drawing/2014/main" id="{D74B9FC9-BBC3-A646-B4B3-20AAEE83F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7C1E8-0E9B-2744-8371-43EE12CA6155}"/>
              </a:ext>
            </a:extLst>
          </p:cNvPr>
          <p:cNvSpPr>
            <a:spLocks noGrp="1"/>
          </p:cNvSpPr>
          <p:nvPr>
            <p:ph type="sldNum" sz="quarter" idx="12"/>
          </p:nvPr>
        </p:nvSpPr>
        <p:spPr/>
        <p:txBody>
          <a:bodyPr/>
          <a:lstStyle/>
          <a:p>
            <a:fld id="{C9D4DB5E-8925-274B-993D-8E46521659E9}" type="slidenum">
              <a:rPr lang="en-US" smtClean="0"/>
              <a:t>‹#›</a:t>
            </a:fld>
            <a:endParaRPr lang="en-US"/>
          </a:p>
        </p:txBody>
      </p:sp>
    </p:spTree>
    <p:extLst>
      <p:ext uri="{BB962C8B-B14F-4D97-AF65-F5344CB8AC3E}">
        <p14:creationId xmlns:p14="http://schemas.microsoft.com/office/powerpoint/2010/main" val="28003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4B84-5F70-5941-AF11-7EF39322EA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CEEC53-AE0B-F548-B2B6-CAF6F48BA5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86525-A116-0443-A498-4703EC850C92}"/>
              </a:ext>
            </a:extLst>
          </p:cNvPr>
          <p:cNvSpPr>
            <a:spLocks noGrp="1"/>
          </p:cNvSpPr>
          <p:nvPr>
            <p:ph type="dt" sz="half" idx="10"/>
          </p:nvPr>
        </p:nvSpPr>
        <p:spPr/>
        <p:txBody>
          <a:bodyPr/>
          <a:lstStyle/>
          <a:p>
            <a:fld id="{0790BDD8-83A3-CF42-82E3-F301E055AE8B}" type="datetimeFigureOut">
              <a:rPr lang="en-US" smtClean="0"/>
              <a:t>5/3/21</a:t>
            </a:fld>
            <a:endParaRPr lang="en-US"/>
          </a:p>
        </p:txBody>
      </p:sp>
      <p:sp>
        <p:nvSpPr>
          <p:cNvPr id="5" name="Footer Placeholder 4">
            <a:extLst>
              <a:ext uri="{FF2B5EF4-FFF2-40B4-BE49-F238E27FC236}">
                <a16:creationId xmlns:a16="http://schemas.microsoft.com/office/drawing/2014/main" id="{4BAFFA22-7A3A-0345-AD0B-78457EB00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9064A-C236-9D4C-88C1-EE1B733482BD}"/>
              </a:ext>
            </a:extLst>
          </p:cNvPr>
          <p:cNvSpPr>
            <a:spLocks noGrp="1"/>
          </p:cNvSpPr>
          <p:nvPr>
            <p:ph type="sldNum" sz="quarter" idx="12"/>
          </p:nvPr>
        </p:nvSpPr>
        <p:spPr/>
        <p:txBody>
          <a:bodyPr/>
          <a:lstStyle/>
          <a:p>
            <a:fld id="{C9D4DB5E-8925-274B-993D-8E46521659E9}" type="slidenum">
              <a:rPr lang="en-US" smtClean="0"/>
              <a:t>‹#›</a:t>
            </a:fld>
            <a:endParaRPr lang="en-US"/>
          </a:p>
        </p:txBody>
      </p:sp>
    </p:spTree>
    <p:extLst>
      <p:ext uri="{BB962C8B-B14F-4D97-AF65-F5344CB8AC3E}">
        <p14:creationId xmlns:p14="http://schemas.microsoft.com/office/powerpoint/2010/main" val="327787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886C2-F26A-2F4A-8AE8-776C6038AA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1CA6DA-B73F-C24E-B76B-B65328E1D2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8C9387-8FC3-6347-BE1E-74ED125F3DEE}"/>
              </a:ext>
            </a:extLst>
          </p:cNvPr>
          <p:cNvSpPr>
            <a:spLocks noGrp="1"/>
          </p:cNvSpPr>
          <p:nvPr>
            <p:ph type="dt" sz="half" idx="10"/>
          </p:nvPr>
        </p:nvSpPr>
        <p:spPr/>
        <p:txBody>
          <a:bodyPr/>
          <a:lstStyle/>
          <a:p>
            <a:fld id="{0790BDD8-83A3-CF42-82E3-F301E055AE8B}" type="datetimeFigureOut">
              <a:rPr lang="en-US" smtClean="0"/>
              <a:t>5/3/21</a:t>
            </a:fld>
            <a:endParaRPr lang="en-US"/>
          </a:p>
        </p:txBody>
      </p:sp>
      <p:sp>
        <p:nvSpPr>
          <p:cNvPr id="5" name="Footer Placeholder 4">
            <a:extLst>
              <a:ext uri="{FF2B5EF4-FFF2-40B4-BE49-F238E27FC236}">
                <a16:creationId xmlns:a16="http://schemas.microsoft.com/office/drawing/2014/main" id="{303DD8B0-E27E-CE40-8CC0-A79C6B918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E5FDF-F805-C446-A59B-C53A780FDEFE}"/>
              </a:ext>
            </a:extLst>
          </p:cNvPr>
          <p:cNvSpPr>
            <a:spLocks noGrp="1"/>
          </p:cNvSpPr>
          <p:nvPr>
            <p:ph type="sldNum" sz="quarter" idx="12"/>
          </p:nvPr>
        </p:nvSpPr>
        <p:spPr/>
        <p:txBody>
          <a:bodyPr/>
          <a:lstStyle/>
          <a:p>
            <a:fld id="{C9D4DB5E-8925-274B-993D-8E46521659E9}" type="slidenum">
              <a:rPr lang="en-US" smtClean="0"/>
              <a:t>‹#›</a:t>
            </a:fld>
            <a:endParaRPr lang="en-US"/>
          </a:p>
        </p:txBody>
      </p:sp>
    </p:spTree>
    <p:extLst>
      <p:ext uri="{BB962C8B-B14F-4D97-AF65-F5344CB8AC3E}">
        <p14:creationId xmlns:p14="http://schemas.microsoft.com/office/powerpoint/2010/main" val="3608604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73949-5351-1345-8056-08EDEC2860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4F1255-ADE2-8745-A338-7425897E86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D70AC3-0502-0541-9EE4-05DFB82E7C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7A94A2-98A9-1F45-95B5-87A0A27758CA}"/>
              </a:ext>
            </a:extLst>
          </p:cNvPr>
          <p:cNvSpPr>
            <a:spLocks noGrp="1"/>
          </p:cNvSpPr>
          <p:nvPr>
            <p:ph type="dt" sz="half" idx="10"/>
          </p:nvPr>
        </p:nvSpPr>
        <p:spPr/>
        <p:txBody>
          <a:bodyPr/>
          <a:lstStyle/>
          <a:p>
            <a:fld id="{0790BDD8-83A3-CF42-82E3-F301E055AE8B}" type="datetimeFigureOut">
              <a:rPr lang="en-US" smtClean="0"/>
              <a:t>5/3/21</a:t>
            </a:fld>
            <a:endParaRPr lang="en-US"/>
          </a:p>
        </p:txBody>
      </p:sp>
      <p:sp>
        <p:nvSpPr>
          <p:cNvPr id="6" name="Footer Placeholder 5">
            <a:extLst>
              <a:ext uri="{FF2B5EF4-FFF2-40B4-BE49-F238E27FC236}">
                <a16:creationId xmlns:a16="http://schemas.microsoft.com/office/drawing/2014/main" id="{D982EBF9-E649-234D-ADF8-CB8410EED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E0F7B-E5C9-5C4F-A3F3-B3FD3EDF337E}"/>
              </a:ext>
            </a:extLst>
          </p:cNvPr>
          <p:cNvSpPr>
            <a:spLocks noGrp="1"/>
          </p:cNvSpPr>
          <p:nvPr>
            <p:ph type="sldNum" sz="quarter" idx="12"/>
          </p:nvPr>
        </p:nvSpPr>
        <p:spPr/>
        <p:txBody>
          <a:bodyPr/>
          <a:lstStyle/>
          <a:p>
            <a:fld id="{C9D4DB5E-8925-274B-993D-8E46521659E9}" type="slidenum">
              <a:rPr lang="en-US" smtClean="0"/>
              <a:t>‹#›</a:t>
            </a:fld>
            <a:endParaRPr lang="en-US"/>
          </a:p>
        </p:txBody>
      </p:sp>
    </p:spTree>
    <p:extLst>
      <p:ext uri="{BB962C8B-B14F-4D97-AF65-F5344CB8AC3E}">
        <p14:creationId xmlns:p14="http://schemas.microsoft.com/office/powerpoint/2010/main" val="861361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48A7-6AA9-0349-B413-CFB697856A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F5BD36-E274-E84E-AFB2-7069B75155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E68C76-5C2F-CC47-8356-55FB59F8DA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3A3B1E-A87F-D74C-8162-609999F0AA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6BB5F7-8A27-BB46-8AB8-F584910DB4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300081-0EA9-4B47-B39A-06D0A0503F7A}"/>
              </a:ext>
            </a:extLst>
          </p:cNvPr>
          <p:cNvSpPr>
            <a:spLocks noGrp="1"/>
          </p:cNvSpPr>
          <p:nvPr>
            <p:ph type="dt" sz="half" idx="10"/>
          </p:nvPr>
        </p:nvSpPr>
        <p:spPr/>
        <p:txBody>
          <a:bodyPr/>
          <a:lstStyle/>
          <a:p>
            <a:fld id="{0790BDD8-83A3-CF42-82E3-F301E055AE8B}" type="datetimeFigureOut">
              <a:rPr lang="en-US" smtClean="0"/>
              <a:t>5/3/21</a:t>
            </a:fld>
            <a:endParaRPr lang="en-US"/>
          </a:p>
        </p:txBody>
      </p:sp>
      <p:sp>
        <p:nvSpPr>
          <p:cNvPr id="8" name="Footer Placeholder 7">
            <a:extLst>
              <a:ext uri="{FF2B5EF4-FFF2-40B4-BE49-F238E27FC236}">
                <a16:creationId xmlns:a16="http://schemas.microsoft.com/office/drawing/2014/main" id="{5E301329-D01F-E544-8BE8-3886F45530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639FBF-C662-0445-9853-34B53B3BFED5}"/>
              </a:ext>
            </a:extLst>
          </p:cNvPr>
          <p:cNvSpPr>
            <a:spLocks noGrp="1"/>
          </p:cNvSpPr>
          <p:nvPr>
            <p:ph type="sldNum" sz="quarter" idx="12"/>
          </p:nvPr>
        </p:nvSpPr>
        <p:spPr/>
        <p:txBody>
          <a:bodyPr/>
          <a:lstStyle/>
          <a:p>
            <a:fld id="{C9D4DB5E-8925-274B-993D-8E46521659E9}" type="slidenum">
              <a:rPr lang="en-US" smtClean="0"/>
              <a:t>‹#›</a:t>
            </a:fld>
            <a:endParaRPr lang="en-US"/>
          </a:p>
        </p:txBody>
      </p:sp>
    </p:spTree>
    <p:extLst>
      <p:ext uri="{BB962C8B-B14F-4D97-AF65-F5344CB8AC3E}">
        <p14:creationId xmlns:p14="http://schemas.microsoft.com/office/powerpoint/2010/main" val="206301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5CEA-65A5-174E-B09E-EA9E6F58DF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31C386-88A6-2B42-A209-82AC02ABBB0D}"/>
              </a:ext>
            </a:extLst>
          </p:cNvPr>
          <p:cNvSpPr>
            <a:spLocks noGrp="1"/>
          </p:cNvSpPr>
          <p:nvPr>
            <p:ph type="dt" sz="half" idx="10"/>
          </p:nvPr>
        </p:nvSpPr>
        <p:spPr/>
        <p:txBody>
          <a:bodyPr/>
          <a:lstStyle/>
          <a:p>
            <a:fld id="{0790BDD8-83A3-CF42-82E3-F301E055AE8B}" type="datetimeFigureOut">
              <a:rPr lang="en-US" smtClean="0"/>
              <a:t>5/3/21</a:t>
            </a:fld>
            <a:endParaRPr lang="en-US"/>
          </a:p>
        </p:txBody>
      </p:sp>
      <p:sp>
        <p:nvSpPr>
          <p:cNvPr id="4" name="Footer Placeholder 3">
            <a:extLst>
              <a:ext uri="{FF2B5EF4-FFF2-40B4-BE49-F238E27FC236}">
                <a16:creationId xmlns:a16="http://schemas.microsoft.com/office/drawing/2014/main" id="{AC031FD6-FBAD-5D41-96CF-497610F2E7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D25731-159B-A342-B8C4-8832563E2BCB}"/>
              </a:ext>
            </a:extLst>
          </p:cNvPr>
          <p:cNvSpPr>
            <a:spLocks noGrp="1"/>
          </p:cNvSpPr>
          <p:nvPr>
            <p:ph type="sldNum" sz="quarter" idx="12"/>
          </p:nvPr>
        </p:nvSpPr>
        <p:spPr/>
        <p:txBody>
          <a:bodyPr/>
          <a:lstStyle/>
          <a:p>
            <a:fld id="{C9D4DB5E-8925-274B-993D-8E46521659E9}" type="slidenum">
              <a:rPr lang="en-US" smtClean="0"/>
              <a:t>‹#›</a:t>
            </a:fld>
            <a:endParaRPr lang="en-US"/>
          </a:p>
        </p:txBody>
      </p:sp>
    </p:spTree>
    <p:extLst>
      <p:ext uri="{BB962C8B-B14F-4D97-AF65-F5344CB8AC3E}">
        <p14:creationId xmlns:p14="http://schemas.microsoft.com/office/powerpoint/2010/main" val="3219855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281738-DBE5-AA4B-9819-90A2A7A42B45}"/>
              </a:ext>
            </a:extLst>
          </p:cNvPr>
          <p:cNvSpPr>
            <a:spLocks noGrp="1"/>
          </p:cNvSpPr>
          <p:nvPr>
            <p:ph type="dt" sz="half" idx="10"/>
          </p:nvPr>
        </p:nvSpPr>
        <p:spPr/>
        <p:txBody>
          <a:bodyPr/>
          <a:lstStyle/>
          <a:p>
            <a:fld id="{0790BDD8-83A3-CF42-82E3-F301E055AE8B}" type="datetimeFigureOut">
              <a:rPr lang="en-US" smtClean="0"/>
              <a:t>5/3/21</a:t>
            </a:fld>
            <a:endParaRPr lang="en-US"/>
          </a:p>
        </p:txBody>
      </p:sp>
      <p:sp>
        <p:nvSpPr>
          <p:cNvPr id="3" name="Footer Placeholder 2">
            <a:extLst>
              <a:ext uri="{FF2B5EF4-FFF2-40B4-BE49-F238E27FC236}">
                <a16:creationId xmlns:a16="http://schemas.microsoft.com/office/drawing/2014/main" id="{9025D9AE-9F82-3642-B04C-4E542DE2B2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D643A5-DD80-824E-9730-F6B5C60A4431}"/>
              </a:ext>
            </a:extLst>
          </p:cNvPr>
          <p:cNvSpPr>
            <a:spLocks noGrp="1"/>
          </p:cNvSpPr>
          <p:nvPr>
            <p:ph type="sldNum" sz="quarter" idx="12"/>
          </p:nvPr>
        </p:nvSpPr>
        <p:spPr/>
        <p:txBody>
          <a:bodyPr/>
          <a:lstStyle/>
          <a:p>
            <a:fld id="{C9D4DB5E-8925-274B-993D-8E46521659E9}" type="slidenum">
              <a:rPr lang="en-US" smtClean="0"/>
              <a:t>‹#›</a:t>
            </a:fld>
            <a:endParaRPr lang="en-US"/>
          </a:p>
        </p:txBody>
      </p:sp>
    </p:spTree>
    <p:extLst>
      <p:ext uri="{BB962C8B-B14F-4D97-AF65-F5344CB8AC3E}">
        <p14:creationId xmlns:p14="http://schemas.microsoft.com/office/powerpoint/2010/main" val="97319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2A58-4D0F-CE4A-9FC3-02A7FE12C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80B8D7-968F-BA41-A577-20E5B0BBBB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D7E873-ABFD-4249-AA2E-A910D04D2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379B46-4EFA-7D48-98BD-1E62243B0DB9}"/>
              </a:ext>
            </a:extLst>
          </p:cNvPr>
          <p:cNvSpPr>
            <a:spLocks noGrp="1"/>
          </p:cNvSpPr>
          <p:nvPr>
            <p:ph type="dt" sz="half" idx="10"/>
          </p:nvPr>
        </p:nvSpPr>
        <p:spPr/>
        <p:txBody>
          <a:bodyPr/>
          <a:lstStyle/>
          <a:p>
            <a:fld id="{0790BDD8-83A3-CF42-82E3-F301E055AE8B}" type="datetimeFigureOut">
              <a:rPr lang="en-US" smtClean="0"/>
              <a:t>5/3/21</a:t>
            </a:fld>
            <a:endParaRPr lang="en-US"/>
          </a:p>
        </p:txBody>
      </p:sp>
      <p:sp>
        <p:nvSpPr>
          <p:cNvPr id="6" name="Footer Placeholder 5">
            <a:extLst>
              <a:ext uri="{FF2B5EF4-FFF2-40B4-BE49-F238E27FC236}">
                <a16:creationId xmlns:a16="http://schemas.microsoft.com/office/drawing/2014/main" id="{E2D1FE4C-EBA3-DC46-832A-DFF70DA2CE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0D4AED-17D6-D84F-A605-723C79D38E3D}"/>
              </a:ext>
            </a:extLst>
          </p:cNvPr>
          <p:cNvSpPr>
            <a:spLocks noGrp="1"/>
          </p:cNvSpPr>
          <p:nvPr>
            <p:ph type="sldNum" sz="quarter" idx="12"/>
          </p:nvPr>
        </p:nvSpPr>
        <p:spPr/>
        <p:txBody>
          <a:bodyPr/>
          <a:lstStyle/>
          <a:p>
            <a:fld id="{C9D4DB5E-8925-274B-993D-8E46521659E9}" type="slidenum">
              <a:rPr lang="en-US" smtClean="0"/>
              <a:t>‹#›</a:t>
            </a:fld>
            <a:endParaRPr lang="en-US"/>
          </a:p>
        </p:txBody>
      </p:sp>
    </p:spTree>
    <p:extLst>
      <p:ext uri="{BB962C8B-B14F-4D97-AF65-F5344CB8AC3E}">
        <p14:creationId xmlns:p14="http://schemas.microsoft.com/office/powerpoint/2010/main" val="210747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C667C-F701-B947-AD78-79E0BC6879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3A8343-4249-B24B-9238-A2FB875F9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CF6BD6-63E1-DD4A-B603-D5785A2B4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6E3CA6-5D87-AC43-80AF-4CE3DFD55F55}"/>
              </a:ext>
            </a:extLst>
          </p:cNvPr>
          <p:cNvSpPr>
            <a:spLocks noGrp="1"/>
          </p:cNvSpPr>
          <p:nvPr>
            <p:ph type="dt" sz="half" idx="10"/>
          </p:nvPr>
        </p:nvSpPr>
        <p:spPr/>
        <p:txBody>
          <a:bodyPr/>
          <a:lstStyle/>
          <a:p>
            <a:fld id="{0790BDD8-83A3-CF42-82E3-F301E055AE8B}" type="datetimeFigureOut">
              <a:rPr lang="en-US" smtClean="0"/>
              <a:t>5/3/21</a:t>
            </a:fld>
            <a:endParaRPr lang="en-US"/>
          </a:p>
        </p:txBody>
      </p:sp>
      <p:sp>
        <p:nvSpPr>
          <p:cNvPr id="6" name="Footer Placeholder 5">
            <a:extLst>
              <a:ext uri="{FF2B5EF4-FFF2-40B4-BE49-F238E27FC236}">
                <a16:creationId xmlns:a16="http://schemas.microsoft.com/office/drawing/2014/main" id="{0ED0BF1E-DA2D-AB45-B78A-47ED813F29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EC246A-13EC-ED4B-919C-887EE639DE4D}"/>
              </a:ext>
            </a:extLst>
          </p:cNvPr>
          <p:cNvSpPr>
            <a:spLocks noGrp="1"/>
          </p:cNvSpPr>
          <p:nvPr>
            <p:ph type="sldNum" sz="quarter" idx="12"/>
          </p:nvPr>
        </p:nvSpPr>
        <p:spPr/>
        <p:txBody>
          <a:bodyPr/>
          <a:lstStyle/>
          <a:p>
            <a:fld id="{C9D4DB5E-8925-274B-993D-8E46521659E9}" type="slidenum">
              <a:rPr lang="en-US" smtClean="0"/>
              <a:t>‹#›</a:t>
            </a:fld>
            <a:endParaRPr lang="en-US"/>
          </a:p>
        </p:txBody>
      </p:sp>
    </p:spTree>
    <p:extLst>
      <p:ext uri="{BB962C8B-B14F-4D97-AF65-F5344CB8AC3E}">
        <p14:creationId xmlns:p14="http://schemas.microsoft.com/office/powerpoint/2010/main" val="3993819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26EF74-DDEA-A641-8E29-D28E769823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1BFA0-6D86-114F-A0DD-DF94A4392E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DD773-A3C1-6049-BBC0-9C6F0A8B9C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0BDD8-83A3-CF42-82E3-F301E055AE8B}" type="datetimeFigureOut">
              <a:rPr lang="en-US" smtClean="0"/>
              <a:t>5/3/21</a:t>
            </a:fld>
            <a:endParaRPr lang="en-US"/>
          </a:p>
        </p:txBody>
      </p:sp>
      <p:sp>
        <p:nvSpPr>
          <p:cNvPr id="5" name="Footer Placeholder 4">
            <a:extLst>
              <a:ext uri="{FF2B5EF4-FFF2-40B4-BE49-F238E27FC236}">
                <a16:creationId xmlns:a16="http://schemas.microsoft.com/office/drawing/2014/main" id="{07C9C429-B280-3346-95E2-220748FFB7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CB8FCF-087D-E247-AD6E-3137E2A25B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D4DB5E-8925-274B-993D-8E46521659E9}" type="slidenum">
              <a:rPr lang="en-US" smtClean="0"/>
              <a:t>‹#›</a:t>
            </a:fld>
            <a:endParaRPr lang="en-US"/>
          </a:p>
        </p:txBody>
      </p:sp>
    </p:spTree>
    <p:extLst>
      <p:ext uri="{BB962C8B-B14F-4D97-AF65-F5344CB8AC3E}">
        <p14:creationId xmlns:p14="http://schemas.microsoft.com/office/powerpoint/2010/main" val="2639437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7"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9.png"/><Relationship Id="rId18" Type="http://schemas.openxmlformats.org/officeDocument/2006/relationships/image" Target="../media/image84.png"/><Relationship Id="rId7" Type="http://schemas.openxmlformats.org/officeDocument/2006/relationships/image" Target="../media/image73.png"/><Relationship Id="rId12" Type="http://schemas.openxmlformats.org/officeDocument/2006/relationships/image" Target="../media/image78.png"/><Relationship Id="rId17" Type="http://schemas.openxmlformats.org/officeDocument/2006/relationships/image" Target="../media/image83.png"/><Relationship Id="rId2" Type="http://schemas.openxmlformats.org/officeDocument/2006/relationships/notesSlide" Target="../notesSlides/notesSlide18.xml"/><Relationship Id="rId16" Type="http://schemas.openxmlformats.org/officeDocument/2006/relationships/image" Target="../media/image82.png"/><Relationship Id="rId20"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72.png"/><Relationship Id="rId11" Type="http://schemas.openxmlformats.org/officeDocument/2006/relationships/image" Target="../media/image77.png"/><Relationship Id="rId5" Type="http://schemas.openxmlformats.org/officeDocument/2006/relationships/image" Target="../media/image71.png"/><Relationship Id="rId15" Type="http://schemas.openxmlformats.org/officeDocument/2006/relationships/image" Target="../media/image81.png"/><Relationship Id="rId10" Type="http://schemas.openxmlformats.org/officeDocument/2006/relationships/image" Target="../media/image76.png"/><Relationship Id="rId19" Type="http://schemas.openxmlformats.org/officeDocument/2006/relationships/image" Target="../media/image85.png"/><Relationship Id="rId4" Type="http://schemas.openxmlformats.org/officeDocument/2006/relationships/image" Target="../media/image70.png"/><Relationship Id="rId9" Type="http://schemas.openxmlformats.org/officeDocument/2006/relationships/image" Target="../media/image75.png"/><Relationship Id="rId14" Type="http://schemas.openxmlformats.org/officeDocument/2006/relationships/image" Target="../media/image80.png"/></Relationships>
</file>

<file path=ppt/slides/_rels/slide19.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9.png"/><Relationship Id="rId18" Type="http://schemas.openxmlformats.org/officeDocument/2006/relationships/image" Target="../media/image84.png"/><Relationship Id="rId21" Type="http://schemas.openxmlformats.org/officeDocument/2006/relationships/image" Target="../media/image44.png"/><Relationship Id="rId7" Type="http://schemas.openxmlformats.org/officeDocument/2006/relationships/image" Target="../media/image73.png"/><Relationship Id="rId12" Type="http://schemas.openxmlformats.org/officeDocument/2006/relationships/image" Target="../media/image78.png"/><Relationship Id="rId17" Type="http://schemas.openxmlformats.org/officeDocument/2006/relationships/image" Target="../media/image83.png"/><Relationship Id="rId2" Type="http://schemas.openxmlformats.org/officeDocument/2006/relationships/notesSlide" Target="../notesSlides/notesSlide19.xml"/><Relationship Id="rId16" Type="http://schemas.openxmlformats.org/officeDocument/2006/relationships/image" Target="../media/image82.png"/><Relationship Id="rId20"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72.png"/><Relationship Id="rId11" Type="http://schemas.openxmlformats.org/officeDocument/2006/relationships/image" Target="../media/image77.png"/><Relationship Id="rId5" Type="http://schemas.openxmlformats.org/officeDocument/2006/relationships/image" Target="../media/image71.png"/><Relationship Id="rId15" Type="http://schemas.openxmlformats.org/officeDocument/2006/relationships/image" Target="../media/image81.png"/><Relationship Id="rId10" Type="http://schemas.openxmlformats.org/officeDocument/2006/relationships/image" Target="../media/image76.png"/><Relationship Id="rId19" Type="http://schemas.openxmlformats.org/officeDocument/2006/relationships/image" Target="../media/image85.png"/><Relationship Id="rId4" Type="http://schemas.openxmlformats.org/officeDocument/2006/relationships/image" Target="../media/image70.png"/><Relationship Id="rId9" Type="http://schemas.openxmlformats.org/officeDocument/2006/relationships/image" Target="../media/image75.png"/><Relationship Id="rId14" Type="http://schemas.openxmlformats.org/officeDocument/2006/relationships/image" Target="../media/image8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89.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8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3.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26.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40.png"/><Relationship Id="rId7" Type="http://schemas.openxmlformats.org/officeDocument/2006/relationships/image" Target="../media/image14.emf"/><Relationship Id="rId12"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9.emf"/><Relationship Id="rId11" Type="http://schemas.openxmlformats.org/officeDocument/2006/relationships/image" Target="../media/image58.png"/><Relationship Id="rId5" Type="http://schemas.openxmlformats.org/officeDocument/2006/relationships/image" Target="../media/image17.emf"/><Relationship Id="rId10" Type="http://schemas.openxmlformats.org/officeDocument/2006/relationships/image" Target="../media/image41.png"/><Relationship Id="rId4" Type="http://schemas.openxmlformats.org/officeDocument/2006/relationships/image" Target="../media/image16.emf"/><Relationship Id="rId9" Type="http://schemas.openxmlformats.org/officeDocument/2006/relationships/image" Target="../media/image18.emf"/></Relationships>
</file>

<file path=ppt/slides/_rels/slide2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43.emf"/><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2.emf"/><Relationship Id="rId4" Type="http://schemas.openxmlformats.org/officeDocument/2006/relationships/image" Target="../media/image43.emf"/></Relationships>
</file>

<file path=ppt/slides/_rels/slide2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4.emf"/><Relationship Id="rId4" Type="http://schemas.openxmlformats.org/officeDocument/2006/relationships/image" Target="../media/image4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44.emf"/><Relationship Id="rId7"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3.emf"/><Relationship Id="rId5" Type="http://schemas.openxmlformats.org/officeDocument/2006/relationships/image" Target="../media/image64.png"/><Relationship Id="rId4" Type="http://schemas.openxmlformats.org/officeDocument/2006/relationships/image" Target="../media/image42.emf"/><Relationship Id="rId9" Type="http://schemas.openxmlformats.org/officeDocument/2006/relationships/image" Target="../media/image67.png"/></Relationships>
</file>

<file path=ppt/slides/_rels/slide31.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8.png"/><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2.png"/><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97900"/>
            <a:ext cx="10363200" cy="3189721"/>
          </a:xfrm>
        </p:spPr>
        <p:txBody>
          <a:bodyPr>
            <a:normAutofit/>
          </a:bodyPr>
          <a:lstStyle/>
          <a:p>
            <a:pPr>
              <a:spcAft>
                <a:spcPts val="1200"/>
              </a:spcAft>
            </a:pPr>
            <a:r>
              <a:rPr lang="en-US" dirty="0"/>
              <a:t>Logistic Regression</a:t>
            </a:r>
            <a:br>
              <a:rPr lang="en-US" dirty="0"/>
            </a:br>
            <a:endParaRPr lang="en-US" sz="4800" dirty="0"/>
          </a:p>
        </p:txBody>
      </p:sp>
      <p:sp>
        <p:nvSpPr>
          <p:cNvPr id="3" name="Subtitle 2"/>
          <p:cNvSpPr>
            <a:spLocks noGrp="1"/>
          </p:cNvSpPr>
          <p:nvPr>
            <p:ph type="subTitle" idx="1"/>
          </p:nvPr>
        </p:nvSpPr>
        <p:spPr>
          <a:xfrm>
            <a:off x="3027218" y="4276881"/>
            <a:ext cx="6137564" cy="1655762"/>
          </a:xfrm>
        </p:spPr>
        <p:txBody>
          <a:bodyPr>
            <a:normAutofit/>
          </a:bodyPr>
          <a:lstStyle/>
          <a:p>
            <a:endParaRPr lang="en-US" dirty="0"/>
          </a:p>
          <a:p>
            <a:r>
              <a:rPr lang="en-US" sz="2400" dirty="0"/>
              <a:t>Matthew Engelhard</a:t>
            </a:r>
          </a:p>
        </p:txBody>
      </p:sp>
    </p:spTree>
    <p:extLst>
      <p:ext uri="{BB962C8B-B14F-4D97-AF65-F5344CB8AC3E}">
        <p14:creationId xmlns:p14="http://schemas.microsoft.com/office/powerpoint/2010/main" val="3193569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B458246D-1AA2-0B46-8422-C80506A22939}"/>
              </a:ext>
            </a:extLst>
          </p:cNvPr>
          <p:cNvSpPr>
            <a:spLocks noGrp="1"/>
          </p:cNvSpPr>
          <p:nvPr>
            <p:ph type="title"/>
          </p:nvPr>
        </p:nvSpPr>
        <p:spPr/>
        <p:txBody>
          <a:bodyPr/>
          <a:lstStyle/>
          <a:p>
            <a:r>
              <a:rPr lang="en-US" dirty="0"/>
              <a:t>Logistic Regression</a:t>
            </a:r>
          </a:p>
        </p:txBody>
      </p:sp>
      <p:cxnSp>
        <p:nvCxnSpPr>
          <p:cNvPr id="55" name="Straight Arrow Connector 54">
            <a:extLst>
              <a:ext uri="{FF2B5EF4-FFF2-40B4-BE49-F238E27FC236}">
                <a16:creationId xmlns:a16="http://schemas.microsoft.com/office/drawing/2014/main" id="{213A1C08-7264-534B-BF7D-B870FCECD83D}"/>
              </a:ext>
            </a:extLst>
          </p:cNvPr>
          <p:cNvCxnSpPr>
            <a:cxnSpLocks/>
          </p:cNvCxnSpPr>
          <p:nvPr/>
        </p:nvCxnSpPr>
        <p:spPr>
          <a:xfrm flipV="1">
            <a:off x="2217107" y="3694430"/>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C134D0CD-BAC0-5F44-839E-0CBDCB88BB08}"/>
              </a:ext>
            </a:extLst>
          </p:cNvPr>
          <p:cNvCxnSpPr>
            <a:cxnSpLocks/>
          </p:cNvCxnSpPr>
          <p:nvPr/>
        </p:nvCxnSpPr>
        <p:spPr>
          <a:xfrm flipH="1" flipV="1">
            <a:off x="2838890" y="3694430"/>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E1DE7A53-058C-B347-BC25-AB052A7D272E}"/>
              </a:ext>
            </a:extLst>
          </p:cNvPr>
          <p:cNvCxnSpPr>
            <a:cxnSpLocks/>
          </p:cNvCxnSpPr>
          <p:nvPr/>
        </p:nvCxnSpPr>
        <p:spPr>
          <a:xfrm flipV="1">
            <a:off x="1373595" y="3694430"/>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F4049EAA-17DF-7E42-A394-6984E48ED682}"/>
              </a:ext>
            </a:extLst>
          </p:cNvPr>
          <p:cNvCxnSpPr>
            <a:cxnSpLocks/>
          </p:cNvCxnSpPr>
          <p:nvPr/>
        </p:nvCxnSpPr>
        <p:spPr>
          <a:xfrm flipV="1">
            <a:off x="1791222" y="3694430"/>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D28AE069-5836-464E-9C93-A719A0595B13}"/>
              </a:ext>
            </a:extLst>
          </p:cNvPr>
          <p:cNvCxnSpPr>
            <a:cxnSpLocks/>
          </p:cNvCxnSpPr>
          <p:nvPr/>
        </p:nvCxnSpPr>
        <p:spPr>
          <a:xfrm flipV="1">
            <a:off x="2680570" y="3694430"/>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60" name="Picture 59">
            <a:extLst>
              <a:ext uri="{FF2B5EF4-FFF2-40B4-BE49-F238E27FC236}">
                <a16:creationId xmlns:a16="http://schemas.microsoft.com/office/drawing/2014/main" id="{C1F8BF20-364A-5843-8FD8-15161C5B5F23}"/>
              </a:ext>
            </a:extLst>
          </p:cNvPr>
          <p:cNvPicPr>
            <a:picLocks noChangeAspect="1"/>
          </p:cNvPicPr>
          <p:nvPr/>
        </p:nvPicPr>
        <p:blipFill>
          <a:blip r:embed="rId3"/>
          <a:stretch>
            <a:fillRect/>
          </a:stretch>
        </p:blipFill>
        <p:spPr>
          <a:xfrm>
            <a:off x="1126908" y="5190586"/>
            <a:ext cx="3520249" cy="473439"/>
          </a:xfrm>
          <a:prstGeom prst="rect">
            <a:avLst/>
          </a:prstGeom>
        </p:spPr>
      </p:pic>
      <p:sp>
        <p:nvSpPr>
          <p:cNvPr id="61" name="TextBox 60">
            <a:extLst>
              <a:ext uri="{FF2B5EF4-FFF2-40B4-BE49-F238E27FC236}">
                <a16:creationId xmlns:a16="http://schemas.microsoft.com/office/drawing/2014/main" id="{B7196F96-9B92-C84B-B33C-4585B8AE5240}"/>
              </a:ext>
            </a:extLst>
          </p:cNvPr>
          <p:cNvSpPr txBox="1"/>
          <p:nvPr/>
        </p:nvSpPr>
        <p:spPr>
          <a:xfrm>
            <a:off x="1101856" y="5569635"/>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8E5E827C-A41C-9A41-A801-49CEF2580E6C}"/>
              </a:ext>
            </a:extLst>
          </p:cNvPr>
          <p:cNvSpPr txBox="1"/>
          <p:nvPr/>
        </p:nvSpPr>
        <p:spPr>
          <a:xfrm>
            <a:off x="4147603" y="5569635"/>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cxnSp>
        <p:nvCxnSpPr>
          <p:cNvPr id="65" name="Straight Arrow Connector 64">
            <a:extLst>
              <a:ext uri="{FF2B5EF4-FFF2-40B4-BE49-F238E27FC236}">
                <a16:creationId xmlns:a16="http://schemas.microsoft.com/office/drawing/2014/main" id="{FCAD43C3-5611-4743-9BA6-50F550926F4D}"/>
              </a:ext>
            </a:extLst>
          </p:cNvPr>
          <p:cNvCxnSpPr>
            <a:cxnSpLocks/>
          </p:cNvCxnSpPr>
          <p:nvPr/>
        </p:nvCxnSpPr>
        <p:spPr>
          <a:xfrm flipH="1" flipV="1">
            <a:off x="2838890" y="3694430"/>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08BE6C33-E740-FC40-A977-E150AA9A4605}"/>
              </a:ext>
            </a:extLst>
          </p:cNvPr>
          <p:cNvCxnSpPr>
            <a:cxnSpLocks/>
          </p:cNvCxnSpPr>
          <p:nvPr/>
        </p:nvCxnSpPr>
        <p:spPr>
          <a:xfrm flipH="1" flipV="1">
            <a:off x="2838890" y="3694430"/>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Straight Arrow Connector 66">
            <a:extLst>
              <a:ext uri="{FF2B5EF4-FFF2-40B4-BE49-F238E27FC236}">
                <a16:creationId xmlns:a16="http://schemas.microsoft.com/office/drawing/2014/main" id="{090EA6B8-77A2-EA4B-B703-C5ED9D5382E8}"/>
              </a:ext>
            </a:extLst>
          </p:cNvPr>
          <p:cNvCxnSpPr>
            <a:cxnSpLocks/>
          </p:cNvCxnSpPr>
          <p:nvPr/>
        </p:nvCxnSpPr>
        <p:spPr>
          <a:xfrm flipH="1" flipV="1">
            <a:off x="2838890" y="3694430"/>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8" name="TextBox 67">
            <a:extLst>
              <a:ext uri="{FF2B5EF4-FFF2-40B4-BE49-F238E27FC236}">
                <a16:creationId xmlns:a16="http://schemas.microsoft.com/office/drawing/2014/main" id="{938B7CFD-346D-414D-A4AC-DF1E1B8836E9}"/>
              </a:ext>
            </a:extLst>
          </p:cNvPr>
          <p:cNvSpPr txBox="1"/>
          <p:nvPr/>
        </p:nvSpPr>
        <p:spPr>
          <a:xfrm>
            <a:off x="1520622" y="4014065"/>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11E7216C-07F4-D446-B563-C5713BD860F6}"/>
              </a:ext>
            </a:extLst>
          </p:cNvPr>
          <p:cNvSpPr txBox="1"/>
          <p:nvPr/>
        </p:nvSpPr>
        <p:spPr>
          <a:xfrm>
            <a:off x="3700983" y="4014065"/>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70" name="Table 69">
            <a:extLst>
              <a:ext uri="{FF2B5EF4-FFF2-40B4-BE49-F238E27FC236}">
                <a16:creationId xmlns:a16="http://schemas.microsoft.com/office/drawing/2014/main" id="{8FE3AF9D-0034-BB48-8D80-5EEF7924A8E3}"/>
              </a:ext>
            </a:extLst>
          </p:cNvPr>
          <p:cNvGraphicFramePr>
            <a:graphicFrameLocks noGrp="1"/>
          </p:cNvGraphicFramePr>
          <p:nvPr/>
        </p:nvGraphicFramePr>
        <p:xfrm>
          <a:off x="2618710" y="336298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71" name="TextBox 70">
            <a:extLst>
              <a:ext uri="{FF2B5EF4-FFF2-40B4-BE49-F238E27FC236}">
                <a16:creationId xmlns:a16="http://schemas.microsoft.com/office/drawing/2014/main" id="{DCE73603-7DAB-214C-9191-92C8419239D0}"/>
              </a:ext>
            </a:extLst>
          </p:cNvPr>
          <p:cNvSpPr txBox="1"/>
          <p:nvPr/>
        </p:nvSpPr>
        <p:spPr>
          <a:xfrm>
            <a:off x="3080075" y="3299683"/>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z</a:t>
            </a:r>
            <a:r>
              <a:rPr lang="en-US" sz="2797" i="1" baseline="-25000" dirty="0" err="1">
                <a:latin typeface="Times New Roman" panose="02020603050405020304" pitchFamily="18" charset="0"/>
                <a:cs typeface="Times New Roman" panose="02020603050405020304" pitchFamily="18" charset="0"/>
              </a:rPr>
              <a:t>i</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2" name="Oval 71">
                <a:extLst>
                  <a:ext uri="{FF2B5EF4-FFF2-40B4-BE49-F238E27FC236}">
                    <a16:creationId xmlns:a16="http://schemas.microsoft.com/office/drawing/2014/main" id="{A9A3DC97-6FD7-3D44-A8F4-972C07178FC6}"/>
                  </a:ext>
                </a:extLst>
              </p:cNvPr>
              <p:cNvSpPr/>
              <p:nvPr/>
            </p:nvSpPr>
            <p:spPr>
              <a:xfrm>
                <a:off x="2614274" y="2598064"/>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2" name="Oval 71">
                <a:extLst>
                  <a:ext uri="{FF2B5EF4-FFF2-40B4-BE49-F238E27FC236}">
                    <a16:creationId xmlns:a16="http://schemas.microsoft.com/office/drawing/2014/main" id="{A9A3DC97-6FD7-3D44-A8F4-972C07178FC6}"/>
                  </a:ext>
                </a:extLst>
              </p:cNvPr>
              <p:cNvSpPr>
                <a:spLocks noRot="1" noChangeAspect="1" noMove="1" noResize="1" noEditPoints="1" noAdjustHandles="1" noChangeArrowheads="1" noChangeShapeType="1" noTextEdit="1"/>
              </p:cNvSpPr>
              <p:nvPr/>
            </p:nvSpPr>
            <p:spPr>
              <a:xfrm>
                <a:off x="2614274" y="2598064"/>
                <a:ext cx="470357" cy="459473"/>
              </a:xfrm>
              <a:prstGeom prst="ellipse">
                <a:avLst/>
              </a:prstGeom>
              <a:blipFill>
                <a:blip r:embed="rId4"/>
                <a:stretch>
                  <a:fillRect/>
                </a:stretch>
              </a:blipFill>
            </p:spPr>
            <p:txBody>
              <a:bodyPr/>
              <a:lstStyle/>
              <a:p>
                <a:r>
                  <a:rPr lang="en-US">
                    <a:noFill/>
                  </a:rPr>
                  <a:t> </a:t>
                </a:r>
              </a:p>
            </p:txBody>
          </p:sp>
        </mc:Fallback>
      </mc:AlternateContent>
      <p:cxnSp>
        <p:nvCxnSpPr>
          <p:cNvPr id="73" name="Straight Arrow Connector 72">
            <a:extLst>
              <a:ext uri="{FF2B5EF4-FFF2-40B4-BE49-F238E27FC236}">
                <a16:creationId xmlns:a16="http://schemas.microsoft.com/office/drawing/2014/main" id="{C134D0CD-BAC0-5F44-839E-0CBDCB88BB08}"/>
              </a:ext>
            </a:extLst>
          </p:cNvPr>
          <p:cNvCxnSpPr>
            <a:cxnSpLocks/>
            <a:stCxn id="70" idx="0"/>
            <a:endCxn id="72" idx="4"/>
          </p:cNvCxnSpPr>
          <p:nvPr/>
        </p:nvCxnSpPr>
        <p:spPr>
          <a:xfrm flipV="1">
            <a:off x="2849453" y="3057537"/>
            <a:ext cx="0" cy="305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4" name="Table 73">
            <a:extLst>
              <a:ext uri="{FF2B5EF4-FFF2-40B4-BE49-F238E27FC236}">
                <a16:creationId xmlns:a16="http://schemas.microsoft.com/office/drawing/2014/main" id="{8FE3AF9D-0034-BB48-8D80-5EEF7924A8E3}"/>
              </a:ext>
            </a:extLst>
          </p:cNvPr>
          <p:cNvGraphicFramePr>
            <a:graphicFrameLocks noGrp="1"/>
          </p:cNvGraphicFramePr>
          <p:nvPr/>
        </p:nvGraphicFramePr>
        <p:xfrm>
          <a:off x="2618710" y="1874273"/>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75" name="Straight Arrow Connector 74">
            <a:extLst>
              <a:ext uri="{FF2B5EF4-FFF2-40B4-BE49-F238E27FC236}">
                <a16:creationId xmlns:a16="http://schemas.microsoft.com/office/drawing/2014/main" id="{C134D0CD-BAC0-5F44-839E-0CBDCB88BB08}"/>
              </a:ext>
            </a:extLst>
          </p:cNvPr>
          <p:cNvCxnSpPr>
            <a:cxnSpLocks/>
            <a:stCxn id="72" idx="0"/>
            <a:endCxn id="74" idx="2"/>
          </p:cNvCxnSpPr>
          <p:nvPr/>
        </p:nvCxnSpPr>
        <p:spPr>
          <a:xfrm flipV="1">
            <a:off x="2849453" y="2333746"/>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DCE73603-7DAB-214C-9191-92C8419239D0}"/>
                  </a:ext>
                </a:extLst>
              </p:cNvPr>
              <p:cNvSpPr txBox="1"/>
              <p:nvPr/>
            </p:nvSpPr>
            <p:spPr>
              <a:xfrm>
                <a:off x="3054088" y="1837089"/>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i="1" dirty="0" smtClean="0">
                              <a:latin typeface="Cambria Math" panose="02040503050406030204" pitchFamily="18" charset="0"/>
                              <a:cs typeface="Times New Roman" panose="02020603050405020304" pitchFamily="18" charset="0"/>
                            </a:rPr>
                          </m:ctrlPr>
                        </m:sSubPr>
                        <m:e>
                          <m:r>
                            <a:rPr lang="en-US" sz="2797" b="0" i="1" dirty="0" smtClean="0">
                              <a:latin typeface="Cambria Math" panose="02040503050406030204" pitchFamily="18" charset="0"/>
                              <a:cs typeface="Times New Roman" panose="02020603050405020304" pitchFamily="18" charset="0"/>
                            </a:rPr>
                            <m:t>𝑝</m:t>
                          </m:r>
                        </m:e>
                        <m:sub>
                          <m:r>
                            <a:rPr lang="en-US" sz="2797" i="1" dirty="0">
                              <a:latin typeface="Cambria Math" panose="02040503050406030204" pitchFamily="18" charset="0"/>
                              <a:cs typeface="Times New Roman" panose="02020603050405020304" pitchFamily="18" charset="0"/>
                            </a:rPr>
                            <m:t>𝑖</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6" name="TextBox 75">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3054088" y="1837089"/>
                <a:ext cx="482826" cy="512576"/>
              </a:xfrm>
              <a:prstGeom prst="rect">
                <a:avLst/>
              </a:prstGeom>
              <a:blipFill>
                <a:blip r:embed="rId5"/>
                <a:stretch>
                  <a:fillRect/>
                </a:stretch>
              </a:blipFill>
            </p:spPr>
            <p:txBody>
              <a:bodyPr/>
              <a:lstStyle/>
              <a:p>
                <a:r>
                  <a:rPr lang="en-US">
                    <a:noFill/>
                  </a:rPr>
                  <a:t> </a:t>
                </a:r>
              </a:p>
            </p:txBody>
          </p:sp>
        </mc:Fallback>
      </mc:AlternateContent>
      <p:sp>
        <p:nvSpPr>
          <p:cNvPr id="23" name="Rectangle 22">
            <a:extLst>
              <a:ext uri="{FF2B5EF4-FFF2-40B4-BE49-F238E27FC236}">
                <a16:creationId xmlns:a16="http://schemas.microsoft.com/office/drawing/2014/main" id="{813C3BCE-1BF8-0E48-B331-76871CD84CA1}"/>
              </a:ext>
            </a:extLst>
          </p:cNvPr>
          <p:cNvSpPr/>
          <p:nvPr/>
        </p:nvSpPr>
        <p:spPr>
          <a:xfrm>
            <a:off x="2388118" y="1724569"/>
            <a:ext cx="3848559" cy="2289496"/>
          </a:xfrm>
          <a:prstGeom prst="rect">
            <a:avLst/>
          </a:prstGeom>
          <a:solidFill>
            <a:srgbClr val="FF5C00">
              <a:alpha val="7843"/>
            </a:srgbClr>
          </a:solid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636" dirty="0"/>
              <a:t>		</a:t>
            </a:r>
            <a:r>
              <a:rPr lang="en-US" sz="2636" dirty="0">
                <a:solidFill>
                  <a:schemeClr val="tx1"/>
                </a:solidFill>
              </a:rPr>
              <a:t>Convert to a</a:t>
            </a:r>
          </a:p>
          <a:p>
            <a:r>
              <a:rPr lang="en-US" sz="2636" dirty="0">
                <a:solidFill>
                  <a:schemeClr val="tx1"/>
                </a:solidFill>
              </a:rPr>
              <a:t>		Probability</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B0E6F50-36DB-D942-97C3-7F75BF273DCC}"/>
                  </a:ext>
                </a:extLst>
              </p:cNvPr>
              <p:cNvSpPr txBox="1"/>
              <p:nvPr/>
            </p:nvSpPr>
            <p:spPr>
              <a:xfrm>
                <a:off x="7149425" y="5246903"/>
                <a:ext cx="4707404" cy="3608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dirty="0" smtClean="0">
                              <a:solidFill>
                                <a:prstClr val="black"/>
                              </a:solidFill>
                              <a:latin typeface="Cambria Math" panose="02040503050406030204" pitchFamily="18" charset="0"/>
                              <a:cs typeface="Times New Roman" panose="02020603050405020304" pitchFamily="18" charset="0"/>
                            </a:rPr>
                          </m:ctrlPr>
                        </m:sSubPr>
                        <m:e>
                          <m:r>
                            <a:rPr lang="en-US" sz="2400" b="0" i="1" dirty="0" smtClean="0">
                              <a:solidFill>
                                <a:prstClr val="black"/>
                              </a:solidFill>
                              <a:latin typeface="Cambria Math" panose="02040503050406030204" pitchFamily="18" charset="0"/>
                              <a:cs typeface="Times New Roman" panose="02020603050405020304" pitchFamily="18" charset="0"/>
                            </a:rPr>
                            <m:t>𝑝</m:t>
                          </m:r>
                        </m:e>
                        <m:sub>
                          <m:r>
                            <a:rPr lang="en-US" sz="2400" b="0" i="1" dirty="0" smtClean="0">
                              <a:solidFill>
                                <a:prstClr val="black"/>
                              </a:solidFill>
                              <a:latin typeface="Cambria Math" panose="02040503050406030204" pitchFamily="18" charset="0"/>
                              <a:cs typeface="Times New Roman" panose="02020603050405020304" pitchFamily="18" charset="0"/>
                            </a:rPr>
                            <m:t>𝑖</m:t>
                          </m:r>
                        </m:sub>
                      </m:sSub>
                      <m:r>
                        <a:rPr lang="en-US" sz="2400" b="0" i="1" dirty="0" smtClean="0">
                          <a:solidFill>
                            <a:prstClr val="black"/>
                          </a:solidFill>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𝜎</m:t>
                      </m:r>
                      <m:r>
                        <a:rPr lang="en-US" sz="2400" b="0" i="1" dirty="0"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𝑀</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b="0" i="1" smtClean="0">
                              <a:latin typeface="Cambria Math" panose="02040503050406030204" pitchFamily="18" charset="0"/>
                            </a:rPr>
                            <m:t>𝑀</m:t>
                          </m:r>
                        </m:sub>
                      </m:sSub>
                      <m:r>
                        <a:rPr lang="en-US" sz="2400" b="0" i="1" smtClean="0">
                          <a:latin typeface="Cambria Math" panose="02040503050406030204" pitchFamily="18" charset="0"/>
                        </a:rPr>
                        <m:t>)</m:t>
                      </m:r>
                    </m:oMath>
                  </m:oMathPara>
                </a14:m>
                <a:endParaRPr lang="en-US" sz="2400" baseline="-25000" dirty="0"/>
              </a:p>
            </p:txBody>
          </p:sp>
        </mc:Choice>
        <mc:Fallback xmlns="">
          <p:sp>
            <p:nvSpPr>
              <p:cNvPr id="25" name="TextBox 24">
                <a:extLst>
                  <a:ext uri="{FF2B5EF4-FFF2-40B4-BE49-F238E27FC236}">
                    <a16:creationId xmlns:a16="http://schemas.microsoft.com/office/drawing/2014/main" id="{AB0E6F50-36DB-D942-97C3-7F75BF273DCC}"/>
                  </a:ext>
                </a:extLst>
              </p:cNvPr>
              <p:cNvSpPr txBox="1">
                <a:spLocks noRot="1" noChangeAspect="1" noMove="1" noResize="1" noEditPoints="1" noAdjustHandles="1" noChangeArrowheads="1" noChangeShapeType="1" noTextEdit="1"/>
              </p:cNvSpPr>
              <p:nvPr/>
            </p:nvSpPr>
            <p:spPr>
              <a:xfrm>
                <a:off x="7149425" y="5246903"/>
                <a:ext cx="4707404" cy="360804"/>
              </a:xfrm>
              <a:prstGeom prst="rect">
                <a:avLst/>
              </a:prstGeom>
              <a:blipFill>
                <a:blip r:embed="rId6"/>
                <a:stretch>
                  <a:fillRect l="-1036" r="-1813" b="-38983"/>
                </a:stretch>
              </a:blipFill>
            </p:spPr>
            <p:txBody>
              <a:bodyPr/>
              <a:lstStyle/>
              <a:p>
                <a:r>
                  <a:rPr lang="en-US">
                    <a:noFill/>
                  </a:rPr>
                  <a:t> </a:t>
                </a:r>
              </a:p>
            </p:txBody>
          </p:sp>
        </mc:Fallback>
      </mc:AlternateContent>
    </p:spTree>
    <p:extLst>
      <p:ext uri="{BB962C8B-B14F-4D97-AF65-F5344CB8AC3E}">
        <p14:creationId xmlns:p14="http://schemas.microsoft.com/office/powerpoint/2010/main" val="2378575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0FE1-2C70-AC4C-A85C-0A813CD545A6}"/>
              </a:ext>
            </a:extLst>
          </p:cNvPr>
          <p:cNvSpPr>
            <a:spLocks noGrp="1"/>
          </p:cNvSpPr>
          <p:nvPr>
            <p:ph type="title"/>
          </p:nvPr>
        </p:nvSpPr>
        <p:spPr/>
        <p:txBody>
          <a:bodyPr>
            <a:normAutofit/>
          </a:bodyPr>
          <a:lstStyle/>
          <a:p>
            <a:r>
              <a:rPr lang="en-US" sz="4000" dirty="0"/>
              <a:t>ICU Mortality Prediction</a:t>
            </a:r>
          </a:p>
        </p:txBody>
      </p:sp>
      <p:sp>
        <p:nvSpPr>
          <p:cNvPr id="3" name="Text Placeholder 2">
            <a:extLst>
              <a:ext uri="{FF2B5EF4-FFF2-40B4-BE49-F238E27FC236}">
                <a16:creationId xmlns:a16="http://schemas.microsoft.com/office/drawing/2014/main" id="{5715EA1B-0F1B-0E4A-AF4C-789226EECF29}"/>
              </a:ext>
            </a:extLst>
          </p:cNvPr>
          <p:cNvSpPr>
            <a:spLocks noGrp="1"/>
          </p:cNvSpPr>
          <p:nvPr>
            <p:ph type="body" idx="1"/>
          </p:nvPr>
        </p:nvSpPr>
        <p:spPr/>
        <p:txBody>
          <a:bodyPr/>
          <a:lstStyle/>
          <a:p>
            <a:r>
              <a:rPr lang="en-US" dirty="0"/>
              <a:t>A clinical example</a:t>
            </a:r>
          </a:p>
        </p:txBody>
      </p:sp>
    </p:spTree>
    <p:extLst>
      <p:ext uri="{BB962C8B-B14F-4D97-AF65-F5344CB8AC3E}">
        <p14:creationId xmlns:p14="http://schemas.microsoft.com/office/powerpoint/2010/main" val="3330771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a:extLst>
              <a:ext uri="{FF2B5EF4-FFF2-40B4-BE49-F238E27FC236}">
                <a16:creationId xmlns:a16="http://schemas.microsoft.com/office/drawing/2014/main" id="{8E5C9488-3BEA-4F24-B22D-CC9C1A83CCEC}"/>
              </a:ext>
            </a:extLst>
          </p:cNvPr>
          <p:cNvSpPr>
            <a:spLocks noGrp="1"/>
          </p:cNvSpPr>
          <p:nvPr>
            <p:ph type="title"/>
          </p:nvPr>
        </p:nvSpPr>
        <p:spPr>
          <a:xfrm>
            <a:off x="615758" y="38447"/>
            <a:ext cx="10972800" cy="1143000"/>
          </a:xfrm>
        </p:spPr>
        <p:txBody>
          <a:bodyPr>
            <a:normAutofit/>
          </a:bodyPr>
          <a:lstStyle/>
          <a:p>
            <a:r>
              <a:rPr lang="en-US" sz="4267" dirty="0">
                <a:solidFill>
                  <a:srgbClr val="002060"/>
                </a:solidFill>
              </a:rPr>
              <a:t>Example: ICU Mortality Prediction</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1FEDE59-5AC7-FF4A-A79D-0E2ADE592CE3}"/>
                  </a:ext>
                </a:extLst>
              </p:cNvPr>
              <p:cNvSpPr>
                <a:spLocks noGrp="1"/>
              </p:cNvSpPr>
              <p:nvPr>
                <p:ph idx="1"/>
              </p:nvPr>
            </p:nvSpPr>
            <p:spPr>
              <a:xfrm>
                <a:off x="615758" y="1422711"/>
                <a:ext cx="10960485" cy="3184028"/>
              </a:xfrm>
            </p:spPr>
            <p:txBody>
              <a:bodyPr>
                <a:normAutofit/>
              </a:bodyPr>
              <a:lstStyle/>
              <a:p>
                <a:r>
                  <a:rPr lang="en-US" sz="3200" dirty="0">
                    <a:solidFill>
                      <a:schemeClr val="tx1"/>
                    </a:solidFill>
                  </a:rPr>
                  <a:t>Outcome:</a:t>
                </a:r>
              </a:p>
              <a:p>
                <a:endParaRPr lang="en-US" sz="3200" dirty="0">
                  <a:solidFill>
                    <a:schemeClr val="tx1"/>
                  </a:solidFill>
                </a:endParaRPr>
              </a:p>
              <a:p>
                <a:endParaRPr lang="en-US" sz="3200" dirty="0">
                  <a:solidFill>
                    <a:schemeClr val="tx1"/>
                  </a:solidFill>
                </a:endParaRPr>
              </a:p>
              <a:p>
                <a:r>
                  <a:rPr lang="en-US" sz="3200" dirty="0">
                    <a:solidFill>
                      <a:schemeClr val="tx1"/>
                    </a:solidFill>
                  </a:rPr>
                  <a:t>Features: On admission, what is patient </a:t>
                </a:r>
                <a14:m>
                  <m:oMath xmlns:m="http://schemas.openxmlformats.org/officeDocument/2006/math">
                    <m:r>
                      <a:rPr lang="en-US" sz="3200" i="1">
                        <a:solidFill>
                          <a:schemeClr val="tx1"/>
                        </a:solidFill>
                        <a:latin typeface="Cambria Math" panose="02040503050406030204" pitchFamily="18" charset="0"/>
                      </a:rPr>
                      <m:t>𝑖</m:t>
                    </m:r>
                  </m:oMath>
                </a14:m>
                <a:r>
                  <a:rPr lang="en-US" sz="3200" dirty="0">
                    <a:solidFill>
                      <a:schemeClr val="tx1"/>
                    </a:solidFill>
                  </a:rPr>
                  <a:t>’s </a:t>
                </a:r>
              </a:p>
              <a:p>
                <a:pPr marL="609585" lvl="1" indent="0">
                  <a:buNone/>
                </a:pPr>
                <a14:m>
                  <m:oMathPara xmlns:m="http://schemas.openxmlformats.org/officeDocument/2006/math">
                    <m:oMathParaPr>
                      <m:jc m:val="centerGroup"/>
                    </m:oMathParaPr>
                    <m:oMath xmlns:m="http://schemas.openxmlformats.org/officeDocument/2006/math">
                      <m:r>
                        <a:rPr lang="en-US" sz="3197" i="1">
                          <a:solidFill>
                            <a:schemeClr val="tx1"/>
                          </a:solidFill>
                          <a:latin typeface="Cambria Math" panose="02040503050406030204" pitchFamily="18" charset="0"/>
                        </a:rPr>
                        <m:t>{</m:t>
                      </m:r>
                      <m:r>
                        <m:rPr>
                          <m:sty m:val="p"/>
                        </m:rPr>
                        <a:rPr lang="en-US" sz="3197" b="0" i="0" smtClean="0">
                          <a:solidFill>
                            <a:schemeClr val="tx1"/>
                          </a:solidFill>
                          <a:latin typeface="Cambria Math" panose="02040503050406030204" pitchFamily="18" charset="0"/>
                        </a:rPr>
                        <m:t>age</m:t>
                      </m:r>
                      <m:r>
                        <a:rPr lang="en-US" sz="3197" i="0">
                          <a:solidFill>
                            <a:schemeClr val="tx1"/>
                          </a:solidFill>
                          <a:latin typeface="Cambria Math" panose="02040503050406030204" pitchFamily="18" charset="0"/>
                        </a:rPr>
                        <m:t>, </m:t>
                      </m:r>
                      <m:r>
                        <m:rPr>
                          <m:sty m:val="p"/>
                        </m:rPr>
                        <a:rPr lang="en-US" sz="3197" b="0" i="0" smtClean="0">
                          <a:solidFill>
                            <a:schemeClr val="tx1"/>
                          </a:solidFill>
                          <a:latin typeface="Cambria Math" panose="02040503050406030204" pitchFamily="18" charset="0"/>
                        </a:rPr>
                        <m:t>sex</m:t>
                      </m:r>
                      <m:r>
                        <a:rPr lang="en-US" sz="3197" i="0">
                          <a:solidFill>
                            <a:schemeClr val="tx1"/>
                          </a:solidFill>
                          <a:latin typeface="Cambria Math" panose="02040503050406030204" pitchFamily="18" charset="0"/>
                        </a:rPr>
                        <m:t>, </m:t>
                      </m:r>
                      <m:r>
                        <m:rPr>
                          <m:sty m:val="p"/>
                        </m:rPr>
                        <a:rPr lang="en-US" sz="3197" i="0">
                          <a:solidFill>
                            <a:schemeClr val="tx1"/>
                          </a:solidFill>
                          <a:latin typeface="Cambria Math" panose="02040503050406030204" pitchFamily="18" charset="0"/>
                        </a:rPr>
                        <m:t>temperature</m:t>
                      </m:r>
                      <m:r>
                        <a:rPr lang="en-US" sz="3197" b="0" i="0" smtClean="0">
                          <a:solidFill>
                            <a:schemeClr val="tx1"/>
                          </a:solidFill>
                          <a:latin typeface="Cambria Math" panose="02040503050406030204" pitchFamily="18" charset="0"/>
                        </a:rPr>
                        <m:t>,</m:t>
                      </m:r>
                      <m:r>
                        <m:rPr>
                          <m:sty m:val="p"/>
                        </m:rPr>
                        <a:rPr lang="en-US" sz="3197" b="0" i="0" smtClean="0">
                          <a:solidFill>
                            <a:schemeClr val="tx1"/>
                          </a:solidFill>
                          <a:latin typeface="Cambria Math" panose="02040503050406030204" pitchFamily="18" charset="0"/>
                        </a:rPr>
                        <m:t>blood</m:t>
                      </m:r>
                      <m:r>
                        <a:rPr lang="en-US" sz="3197" b="0" i="0" smtClean="0">
                          <a:solidFill>
                            <a:schemeClr val="tx1"/>
                          </a:solidFill>
                          <a:latin typeface="Cambria Math" panose="02040503050406030204" pitchFamily="18" charset="0"/>
                        </a:rPr>
                        <m:t> </m:t>
                      </m:r>
                      <m:r>
                        <m:rPr>
                          <m:sty m:val="p"/>
                        </m:rPr>
                        <a:rPr lang="en-US" sz="3197" b="0" i="0" smtClean="0">
                          <a:solidFill>
                            <a:schemeClr val="tx1"/>
                          </a:solidFill>
                          <a:latin typeface="Cambria Math" panose="02040503050406030204" pitchFamily="18" charset="0"/>
                        </a:rPr>
                        <m:t>pressure</m:t>
                      </m:r>
                      <m:r>
                        <a:rPr lang="en-US" sz="3197" i="1">
                          <a:solidFill>
                            <a:schemeClr val="tx1"/>
                          </a:solidFill>
                          <a:latin typeface="Cambria Math" panose="02040503050406030204" pitchFamily="18" charset="0"/>
                        </a:rPr>
                        <m:t>,…}</m:t>
                      </m:r>
                    </m:oMath>
                  </m:oMathPara>
                </a14:m>
                <a:endParaRPr lang="en-US" dirty="0">
                  <a:solidFill>
                    <a:schemeClr val="tx1"/>
                  </a:solidFill>
                </a:endParaRPr>
              </a:p>
              <a:p>
                <a:endParaRPr lang="en-US" sz="3729" dirty="0"/>
              </a:p>
            </p:txBody>
          </p:sp>
        </mc:Choice>
        <mc:Fallback xmlns="">
          <p:sp>
            <p:nvSpPr>
              <p:cNvPr id="2" name="Content Placeholder 1">
                <a:extLst>
                  <a:ext uri="{FF2B5EF4-FFF2-40B4-BE49-F238E27FC236}">
                    <a16:creationId xmlns:a16="http://schemas.microsoft.com/office/drawing/2014/main" id="{31FEDE59-5AC7-FF4A-A79D-0E2ADE592CE3}"/>
                  </a:ext>
                </a:extLst>
              </p:cNvPr>
              <p:cNvSpPr>
                <a:spLocks noGrp="1" noRot="1" noChangeAspect="1" noMove="1" noResize="1" noEditPoints="1" noAdjustHandles="1" noChangeArrowheads="1" noChangeShapeType="1" noTextEdit="1"/>
              </p:cNvSpPr>
              <p:nvPr>
                <p:ph idx="1"/>
              </p:nvPr>
            </p:nvSpPr>
            <p:spPr>
              <a:xfrm>
                <a:off x="615758" y="1422711"/>
                <a:ext cx="10960485" cy="3184028"/>
              </a:xfrm>
              <a:blipFill>
                <a:blip r:embed="rId3"/>
                <a:stretch>
                  <a:fillRect l="-1279" t="-2486"/>
                </a:stretch>
              </a:blipFill>
            </p:spPr>
            <p:txBody>
              <a:bodyPr/>
              <a:lstStyle/>
              <a:p>
                <a:r>
                  <a:rPr lang="en-US">
                    <a:noFill/>
                  </a:rPr>
                  <a:t> </a:t>
                </a:r>
              </a:p>
            </p:txBody>
          </p:sp>
        </mc:Fallback>
      </mc:AlternateContent>
      <p:sp>
        <p:nvSpPr>
          <p:cNvPr id="26" name="Left Brace 25">
            <a:extLst>
              <a:ext uri="{FF2B5EF4-FFF2-40B4-BE49-F238E27FC236}">
                <a16:creationId xmlns:a16="http://schemas.microsoft.com/office/drawing/2014/main" id="{0D265F4C-7E74-5C48-8EF9-B2C90980CFD5}"/>
              </a:ext>
            </a:extLst>
          </p:cNvPr>
          <p:cNvSpPr/>
          <p:nvPr/>
        </p:nvSpPr>
        <p:spPr>
          <a:xfrm rot="16200000">
            <a:off x="3613828" y="3374540"/>
            <a:ext cx="350413" cy="4262411"/>
          </a:xfrm>
          <a:prstGeom prst="leftBrace">
            <a:avLst>
              <a:gd name="adj1" fmla="val 8333"/>
              <a:gd name="adj2" fmla="val 55063"/>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sz="1797"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5CECC8F-FA1B-394E-B9FA-31D20CF29FB4}"/>
                  </a:ext>
                </a:extLst>
              </p:cNvPr>
              <p:cNvSpPr txBox="1"/>
              <p:nvPr/>
            </p:nvSpPr>
            <p:spPr>
              <a:xfrm>
                <a:off x="2140408" y="5775099"/>
                <a:ext cx="3779831" cy="522772"/>
              </a:xfrm>
              <a:prstGeom prst="rect">
                <a:avLst/>
              </a:prstGeom>
              <a:noFill/>
            </p:spPr>
            <p:txBody>
              <a:bodyPr wrap="square" rtlCol="0">
                <a:spAutoFit/>
              </a:bodyPr>
              <a:lstStyle/>
              <a:p>
                <a14:m>
                  <m:oMath xmlns:m="http://schemas.openxmlformats.org/officeDocument/2006/math">
                    <m:sSub>
                      <m:sSubPr>
                        <m:ctrlPr>
                          <a:rPr lang="en-US" sz="2797" i="1" dirty="0">
                            <a:latin typeface="Cambria Math" panose="02040503050406030204" pitchFamily="18" charset="0"/>
                            <a:cs typeface="Times New Roman" panose="02020603050405020304" pitchFamily="18" charset="0"/>
                          </a:rPr>
                        </m:ctrlPr>
                      </m:sSubPr>
                      <m:e>
                        <m:r>
                          <a:rPr lang="en-US" sz="2797" i="1" dirty="0">
                            <a:latin typeface="Cambria Math" panose="02040503050406030204" pitchFamily="18" charset="0"/>
                            <a:cs typeface="Times New Roman" panose="02020603050405020304" pitchFamily="18" charset="0"/>
                          </a:rPr>
                          <m:t>𝑥</m:t>
                        </m:r>
                      </m:e>
                      <m:sub>
                        <m:r>
                          <a:rPr lang="en-US" sz="2797" i="1" dirty="0">
                            <a:latin typeface="Cambria Math" panose="02040503050406030204" pitchFamily="18" charset="0"/>
                            <a:cs typeface="Times New Roman" panose="02020603050405020304" pitchFamily="18" charset="0"/>
                          </a:rPr>
                          <m:t>𝑖</m:t>
                        </m:r>
                      </m:sub>
                    </m:sSub>
                  </m:oMath>
                </a14:m>
                <a:r>
                  <a:rPr lang="en-US" sz="2797" dirty="0">
                    <a:latin typeface="Times New Roman" panose="02020603050405020304" pitchFamily="18" charset="0"/>
                    <a:cs typeface="Times New Roman" panose="02020603050405020304" pitchFamily="18" charset="0"/>
                  </a:rPr>
                  <a:t>, features for patient </a:t>
                </a:r>
                <a14:m>
                  <m:oMath xmlns:m="http://schemas.openxmlformats.org/officeDocument/2006/math">
                    <m:r>
                      <a:rPr lang="en-US" sz="2797" i="1">
                        <a:latin typeface="Cambria Math" panose="02040503050406030204" pitchFamily="18" charset="0"/>
                        <a:cs typeface="Times New Roman" panose="02020603050405020304" pitchFamily="18" charset="0"/>
                      </a:rPr>
                      <m:t>𝑖</m:t>
                    </m:r>
                  </m:oMath>
                </a14:m>
                <a:endParaRPr lang="en-US" sz="2797" dirty="0">
                  <a:latin typeface="Times New Roman" panose="02020603050405020304" pitchFamily="18" charset="0"/>
                  <a:cs typeface="Times New Roman" panose="02020603050405020304" pitchFamily="18" charset="0"/>
                </a:endParaRPr>
              </a:p>
            </p:txBody>
          </p:sp>
        </mc:Choice>
        <mc:Fallback xmlns="">
          <p:sp>
            <p:nvSpPr>
              <p:cNvPr id="27" name="TextBox 26">
                <a:extLst>
                  <a:ext uri="{FF2B5EF4-FFF2-40B4-BE49-F238E27FC236}">
                    <a16:creationId xmlns:a16="http://schemas.microsoft.com/office/drawing/2014/main" id="{B5CECC8F-FA1B-394E-B9FA-31D20CF29FB4}"/>
                  </a:ext>
                </a:extLst>
              </p:cNvPr>
              <p:cNvSpPr txBox="1">
                <a:spLocks noRot="1" noChangeAspect="1" noMove="1" noResize="1" noEditPoints="1" noAdjustHandles="1" noChangeArrowheads="1" noChangeShapeType="1" noTextEdit="1"/>
              </p:cNvSpPr>
              <p:nvPr/>
            </p:nvSpPr>
            <p:spPr>
              <a:xfrm>
                <a:off x="2140408" y="5775099"/>
                <a:ext cx="3779831" cy="522772"/>
              </a:xfrm>
              <a:prstGeom prst="rect">
                <a:avLst/>
              </a:prstGeom>
              <a:blipFill>
                <a:blip r:embed="rId4"/>
                <a:stretch>
                  <a:fillRect t="-11628"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063AFD0E-3E46-984C-855C-1431BDB67FAC}"/>
                  </a:ext>
                </a:extLst>
              </p:cNvPr>
              <p:cNvSpPr txBox="1"/>
              <p:nvPr/>
            </p:nvSpPr>
            <p:spPr>
              <a:xfrm>
                <a:off x="6708762" y="5251090"/>
                <a:ext cx="3891595" cy="522772"/>
              </a:xfrm>
              <a:prstGeom prst="rect">
                <a:avLst/>
              </a:prstGeom>
              <a:noFill/>
            </p:spPr>
            <p:txBody>
              <a:bodyPr wrap="square" rtlCol="0">
                <a:spAutoFit/>
              </a:bodyPr>
              <a:lstStyle/>
              <a:p>
                <a14:m>
                  <m:oMath xmlns:m="http://schemas.openxmlformats.org/officeDocument/2006/math">
                    <m:sSub>
                      <m:sSubPr>
                        <m:ctrlPr>
                          <a:rPr lang="en-US" sz="2797" i="1" dirty="0" smtClean="0">
                            <a:latin typeface="Cambria Math" panose="02040503050406030204" pitchFamily="18" charset="0"/>
                            <a:cs typeface="Times New Roman" panose="02020603050405020304" pitchFamily="18" charset="0"/>
                          </a:rPr>
                        </m:ctrlPr>
                      </m:sSubPr>
                      <m:e>
                        <m:r>
                          <a:rPr lang="en-US" sz="2797" i="1" dirty="0">
                            <a:latin typeface="Cambria Math" panose="02040503050406030204" pitchFamily="18" charset="0"/>
                            <a:cs typeface="Times New Roman" panose="02020603050405020304" pitchFamily="18" charset="0"/>
                          </a:rPr>
                          <m:t>𝑦</m:t>
                        </m:r>
                      </m:e>
                      <m:sub>
                        <m:r>
                          <a:rPr lang="en-US" sz="2797" i="1" dirty="0">
                            <a:latin typeface="Cambria Math" panose="02040503050406030204" pitchFamily="18" charset="0"/>
                            <a:cs typeface="Times New Roman" panose="02020603050405020304" pitchFamily="18" charset="0"/>
                          </a:rPr>
                          <m:t>𝑖</m:t>
                        </m:r>
                      </m:sub>
                    </m:sSub>
                  </m:oMath>
                </a14:m>
                <a:r>
                  <a:rPr lang="en-US" sz="2797" dirty="0">
                    <a:latin typeface="Times New Roman" panose="02020603050405020304" pitchFamily="18" charset="0"/>
                    <a:cs typeface="Times New Roman" panose="02020603050405020304" pitchFamily="18" charset="0"/>
                  </a:rPr>
                  <a:t>, did patient </a:t>
                </a:r>
                <a:r>
                  <a:rPr lang="en-US" sz="2797" i="1" dirty="0" err="1">
                    <a:latin typeface="Times New Roman" panose="02020603050405020304" pitchFamily="18" charset="0"/>
                    <a:cs typeface="Times New Roman" panose="02020603050405020304" pitchFamily="18" charset="0"/>
                  </a:rPr>
                  <a:t>i</a:t>
                </a:r>
                <a:r>
                  <a:rPr lang="en-US" sz="2797" dirty="0">
                    <a:latin typeface="Times New Roman" panose="02020603050405020304" pitchFamily="18" charset="0"/>
                    <a:cs typeface="Times New Roman" panose="02020603050405020304" pitchFamily="18" charset="0"/>
                  </a:rPr>
                  <a:t> die</a:t>
                </a:r>
              </a:p>
            </p:txBody>
          </p:sp>
        </mc:Choice>
        <mc:Fallback xmlns="">
          <p:sp>
            <p:nvSpPr>
              <p:cNvPr id="28" name="TextBox 27">
                <a:extLst>
                  <a:ext uri="{FF2B5EF4-FFF2-40B4-BE49-F238E27FC236}">
                    <a16:creationId xmlns:a16="http://schemas.microsoft.com/office/drawing/2014/main" id="{063AFD0E-3E46-984C-855C-1431BDB67FAC}"/>
                  </a:ext>
                </a:extLst>
              </p:cNvPr>
              <p:cNvSpPr txBox="1">
                <a:spLocks noRot="1" noChangeAspect="1" noMove="1" noResize="1" noEditPoints="1" noAdjustHandles="1" noChangeArrowheads="1" noChangeShapeType="1" noTextEdit="1"/>
              </p:cNvSpPr>
              <p:nvPr/>
            </p:nvSpPr>
            <p:spPr>
              <a:xfrm>
                <a:off x="6708762" y="5251090"/>
                <a:ext cx="3891595" cy="522772"/>
              </a:xfrm>
              <a:prstGeom prst="rect">
                <a:avLst/>
              </a:prstGeom>
              <a:blipFill>
                <a:blip r:embed="rId5"/>
                <a:stretch>
                  <a:fillRect t="-11628" b="-31395"/>
                </a:stretch>
              </a:blipFill>
            </p:spPr>
            <p:txBody>
              <a:bodyPr/>
              <a:lstStyle/>
              <a:p>
                <a:r>
                  <a:rPr lang="en-US">
                    <a:noFill/>
                  </a:rPr>
                  <a:t> </a:t>
                </a:r>
              </a:p>
            </p:txBody>
          </p:sp>
        </mc:Fallback>
      </mc:AlternateContent>
      <p:pic>
        <p:nvPicPr>
          <p:cNvPr id="30" name="Picture 29">
            <a:extLst>
              <a:ext uri="{FF2B5EF4-FFF2-40B4-BE49-F238E27FC236}">
                <a16:creationId xmlns:a16="http://schemas.microsoft.com/office/drawing/2014/main" id="{54151142-EC40-B844-9BD4-5BB502118E87}"/>
              </a:ext>
            </a:extLst>
          </p:cNvPr>
          <p:cNvPicPr>
            <a:picLocks noChangeAspect="1"/>
          </p:cNvPicPr>
          <p:nvPr/>
        </p:nvPicPr>
        <p:blipFill>
          <a:blip r:embed="rId6"/>
          <a:stretch>
            <a:fillRect/>
          </a:stretch>
        </p:blipFill>
        <p:spPr>
          <a:xfrm flipV="1">
            <a:off x="1657829" y="4700886"/>
            <a:ext cx="5560849" cy="566296"/>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1707200" y="2099151"/>
                <a:ext cx="3500325" cy="96116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d>
                        <m:dPr>
                          <m:begChr m:val="{"/>
                          <m:endChr m:val=""/>
                          <m:ctrlPr>
                            <a:rPr lang="en-US" sz="2800" i="1" smtClean="0">
                              <a:latin typeface="Cambria Math" panose="02040503050406030204" pitchFamily="18" charset="0"/>
                            </a:rPr>
                          </m:ctrlPr>
                        </m:dPr>
                        <m:e>
                          <m:eqArr>
                            <m:eqArrPr>
                              <m:ctrlPr>
                                <a:rPr lang="en-US" sz="2800" i="1" smtClean="0">
                                  <a:latin typeface="Cambria Math" panose="02040503050406030204" pitchFamily="18" charset="0"/>
                                </a:rPr>
                              </m:ctrlPr>
                            </m:eqArrPr>
                            <m:e>
                              <m:r>
                                <a:rPr lang="en-US" sz="2800" b="0" i="1" smtClean="0">
                                  <a:latin typeface="Cambria Math" panose="02040503050406030204" pitchFamily="18" charset="0"/>
                                </a:rPr>
                                <m:t>1, </m:t>
                              </m:r>
                              <m:r>
                                <m:rPr>
                                  <m:sty m:val="p"/>
                                </m:rPr>
                                <a:rPr lang="en-US" sz="2800" b="0" i="0" smtClean="0">
                                  <a:latin typeface="Cambria Math" panose="02040503050406030204" pitchFamily="18" charset="0"/>
                                </a:rPr>
                                <m:t>patient</m:t>
                              </m:r>
                              <m:r>
                                <a:rPr lang="en-US" sz="2800" b="0" i="0" smtClean="0">
                                  <a:latin typeface="Cambria Math" panose="02040503050406030204" pitchFamily="18" charset="0"/>
                                </a:rPr>
                                <m:t> </m:t>
                              </m:r>
                              <m:r>
                                <a:rPr lang="en-US" sz="2800" b="0" i="1" smtClean="0">
                                  <a:latin typeface="Cambria Math" panose="02040503050406030204" pitchFamily="18" charset="0"/>
                                </a:rPr>
                                <m:t>𝑖</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dies</m:t>
                              </m:r>
                            </m:e>
                            <m:e>
                              <m:r>
                                <a:rPr lang="en-US" sz="2800" b="0" i="1" smtClean="0">
                                  <a:latin typeface="Cambria Math" panose="02040503050406030204" pitchFamily="18" charset="0"/>
                                </a:rPr>
                                <m:t>0, </m:t>
                              </m:r>
                              <m:r>
                                <m:rPr>
                                  <m:sty m:val="p"/>
                                </m:rPr>
                                <a:rPr lang="en-US" sz="2800" b="0" i="0" smtClean="0">
                                  <a:latin typeface="Cambria Math" panose="02040503050406030204" pitchFamily="18" charset="0"/>
                                </a:rPr>
                                <m:t>patient</m:t>
                              </m:r>
                              <m:r>
                                <a:rPr lang="en-US" sz="2800" b="0" i="0" smtClean="0">
                                  <a:latin typeface="Cambria Math" panose="02040503050406030204" pitchFamily="18" charset="0"/>
                                </a:rPr>
                                <m:t> </m:t>
                              </m:r>
                              <m:r>
                                <a:rPr lang="en-US" sz="2800" b="0" i="1" smtClean="0">
                                  <a:latin typeface="Cambria Math" panose="02040503050406030204" pitchFamily="18" charset="0"/>
                                </a:rPr>
                                <m:t>𝑖</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lives</m:t>
                              </m:r>
                            </m:e>
                          </m:eqArr>
                        </m:e>
                      </m:d>
                    </m:oMath>
                  </m:oMathPara>
                </a14:m>
                <a:endParaRPr 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1707200" y="2099151"/>
                <a:ext cx="3500325" cy="96116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1974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8">
            <a:extLst>
              <a:ext uri="{FF2B5EF4-FFF2-40B4-BE49-F238E27FC236}">
                <a16:creationId xmlns:a16="http://schemas.microsoft.com/office/drawing/2014/main" id="{8E5C9488-3BEA-4F24-B22D-CC9C1A83CCEC}"/>
              </a:ext>
            </a:extLst>
          </p:cNvPr>
          <p:cNvSpPr>
            <a:spLocks noGrp="1"/>
          </p:cNvSpPr>
          <p:nvPr>
            <p:ph type="title"/>
          </p:nvPr>
        </p:nvSpPr>
        <p:spPr>
          <a:xfrm>
            <a:off x="615758" y="38447"/>
            <a:ext cx="10972800" cy="1143000"/>
          </a:xfrm>
        </p:spPr>
        <p:txBody>
          <a:bodyPr>
            <a:normAutofit/>
          </a:bodyPr>
          <a:lstStyle/>
          <a:p>
            <a:r>
              <a:rPr lang="en-US" sz="4267" dirty="0">
                <a:solidFill>
                  <a:srgbClr val="002060"/>
                </a:solidFill>
              </a:rPr>
              <a:t>Example: ICU Mortality Prediction</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1FEDE59-5AC7-FF4A-A79D-0E2ADE592CE3}"/>
                  </a:ext>
                </a:extLst>
              </p:cNvPr>
              <p:cNvSpPr>
                <a:spLocks noGrp="1"/>
              </p:cNvSpPr>
              <p:nvPr>
                <p:ph idx="1"/>
              </p:nvPr>
            </p:nvSpPr>
            <p:spPr>
              <a:xfrm>
                <a:off x="615758" y="1422711"/>
                <a:ext cx="10960485" cy="2376861"/>
              </a:xfrm>
            </p:spPr>
            <p:txBody>
              <a:bodyPr>
                <a:normAutofit/>
              </a:bodyPr>
              <a:lstStyle/>
              <a:p>
                <a:r>
                  <a:rPr lang="en-US" sz="2800" dirty="0">
                    <a:solidFill>
                      <a:schemeClr val="tx1"/>
                    </a:solidFill>
                  </a:rPr>
                  <a:t>Outcome:</a:t>
                </a:r>
              </a:p>
              <a:p>
                <a:endParaRPr lang="en-US" sz="2000" dirty="0">
                  <a:solidFill>
                    <a:schemeClr val="tx1"/>
                  </a:solidFill>
                </a:endParaRPr>
              </a:p>
              <a:p>
                <a:endParaRPr lang="en-US" sz="2800" dirty="0">
                  <a:solidFill>
                    <a:schemeClr val="tx1"/>
                  </a:solidFill>
                </a:endParaRPr>
              </a:p>
              <a:p>
                <a:r>
                  <a:rPr lang="en-US" sz="2800" dirty="0">
                    <a:solidFill>
                      <a:schemeClr val="tx1"/>
                    </a:solidFill>
                  </a:rPr>
                  <a:t>Features: On admission, what is patient 𝑖’s: </a:t>
                </a:r>
              </a:p>
              <a:p>
                <a:pPr marL="609585" lvl="1" indent="0">
                  <a:buNone/>
                </a:pPr>
                <a14:m>
                  <m:oMathPara xmlns:m="http://schemas.openxmlformats.org/officeDocument/2006/math">
                    <m:oMathParaPr>
                      <m:jc m:val="centerGroup"/>
                    </m:oMathParaPr>
                    <m:oMath xmlns:m="http://schemas.openxmlformats.org/officeDocument/2006/math">
                      <m:r>
                        <a:rPr lang="en-US" sz="2663" i="1">
                          <a:solidFill>
                            <a:schemeClr val="tx1"/>
                          </a:solidFill>
                          <a:latin typeface="Cambria Math" panose="02040503050406030204" pitchFamily="18" charset="0"/>
                        </a:rPr>
                        <m:t>{1:</m:t>
                      </m:r>
                      <m:r>
                        <m:rPr>
                          <m:sty m:val="p"/>
                        </m:rPr>
                        <a:rPr lang="en-US" sz="2663" b="0" i="0" smtClean="0">
                          <a:solidFill>
                            <a:schemeClr val="tx1"/>
                          </a:solidFill>
                          <a:latin typeface="Cambria Math" panose="02040503050406030204" pitchFamily="18" charset="0"/>
                        </a:rPr>
                        <m:t>age</m:t>
                      </m:r>
                      <m:r>
                        <a:rPr lang="en-US" sz="2663" i="1">
                          <a:solidFill>
                            <a:schemeClr val="tx1"/>
                          </a:solidFill>
                          <a:latin typeface="Cambria Math" panose="02040503050406030204" pitchFamily="18" charset="0"/>
                        </a:rPr>
                        <m:t>, 2:</m:t>
                      </m:r>
                      <m:r>
                        <m:rPr>
                          <m:sty m:val="p"/>
                        </m:rPr>
                        <a:rPr lang="en-US" sz="2663" b="0" i="0" smtClean="0">
                          <a:solidFill>
                            <a:schemeClr val="tx1"/>
                          </a:solidFill>
                          <a:latin typeface="Cambria Math" panose="02040503050406030204" pitchFamily="18" charset="0"/>
                        </a:rPr>
                        <m:t>sex</m:t>
                      </m:r>
                      <m:r>
                        <a:rPr lang="en-US" sz="2663" i="1">
                          <a:solidFill>
                            <a:schemeClr val="tx1"/>
                          </a:solidFill>
                          <a:latin typeface="Cambria Math" panose="02040503050406030204" pitchFamily="18" charset="0"/>
                        </a:rPr>
                        <m:t>, 3: </m:t>
                      </m:r>
                      <m:r>
                        <m:rPr>
                          <m:sty m:val="p"/>
                        </m:rPr>
                        <a:rPr lang="en-US" sz="2663" i="0">
                          <a:solidFill>
                            <a:schemeClr val="tx1"/>
                          </a:solidFill>
                          <a:latin typeface="Cambria Math" panose="02040503050406030204" pitchFamily="18" charset="0"/>
                        </a:rPr>
                        <m:t>temperature</m:t>
                      </m:r>
                      <m:r>
                        <a:rPr lang="en-US" sz="2663" i="1">
                          <a:solidFill>
                            <a:schemeClr val="tx1"/>
                          </a:solidFill>
                          <a:latin typeface="Cambria Math" panose="02040503050406030204" pitchFamily="18" charset="0"/>
                        </a:rPr>
                        <m:t>, </m:t>
                      </m:r>
                      <m:r>
                        <a:rPr lang="en-US" sz="2663" b="0" i="1" smtClean="0">
                          <a:solidFill>
                            <a:schemeClr val="tx1"/>
                          </a:solidFill>
                          <a:latin typeface="Cambria Math" panose="02040503050406030204" pitchFamily="18" charset="0"/>
                        </a:rPr>
                        <m:t>4:</m:t>
                      </m:r>
                      <m:r>
                        <m:rPr>
                          <m:sty m:val="p"/>
                        </m:rPr>
                        <a:rPr lang="en-US" sz="2663" b="0" i="0" smtClean="0">
                          <a:solidFill>
                            <a:schemeClr val="tx1"/>
                          </a:solidFill>
                          <a:latin typeface="Cambria Math" panose="02040503050406030204" pitchFamily="18" charset="0"/>
                        </a:rPr>
                        <m:t>blood</m:t>
                      </m:r>
                      <m:r>
                        <a:rPr lang="en-US" sz="2663" b="0" i="0" smtClean="0">
                          <a:solidFill>
                            <a:schemeClr val="tx1"/>
                          </a:solidFill>
                          <a:latin typeface="Cambria Math" panose="02040503050406030204" pitchFamily="18" charset="0"/>
                        </a:rPr>
                        <m:t> </m:t>
                      </m:r>
                      <m:r>
                        <m:rPr>
                          <m:sty m:val="p"/>
                        </m:rPr>
                        <a:rPr lang="en-US" sz="2663" b="0" i="0" smtClean="0">
                          <a:solidFill>
                            <a:schemeClr val="tx1"/>
                          </a:solidFill>
                          <a:latin typeface="Cambria Math" panose="02040503050406030204" pitchFamily="18" charset="0"/>
                        </a:rPr>
                        <m:t>pressure</m:t>
                      </m:r>
                      <m:r>
                        <a:rPr lang="en-US" sz="2663" i="1">
                          <a:solidFill>
                            <a:schemeClr val="tx1"/>
                          </a:solidFill>
                          <a:latin typeface="Cambria Math" panose="02040503050406030204" pitchFamily="18" charset="0"/>
                        </a:rPr>
                        <m:t>…}</m:t>
                      </m:r>
                    </m:oMath>
                  </m:oMathPara>
                </a14:m>
                <a:endParaRPr lang="en-US" sz="3195" dirty="0">
                  <a:solidFill>
                    <a:schemeClr val="tx1"/>
                  </a:solidFill>
                </a:endParaRPr>
              </a:p>
              <a:p>
                <a:endParaRPr lang="en-US" sz="3729" dirty="0">
                  <a:solidFill>
                    <a:schemeClr val="tx1"/>
                  </a:solidFill>
                </a:endParaRPr>
              </a:p>
            </p:txBody>
          </p:sp>
        </mc:Choice>
        <mc:Fallback xmlns="">
          <p:sp>
            <p:nvSpPr>
              <p:cNvPr id="2" name="Content Placeholder 1">
                <a:extLst>
                  <a:ext uri="{FF2B5EF4-FFF2-40B4-BE49-F238E27FC236}">
                    <a16:creationId xmlns:a16="http://schemas.microsoft.com/office/drawing/2014/main" id="{31FEDE59-5AC7-FF4A-A79D-0E2ADE592CE3}"/>
                  </a:ext>
                </a:extLst>
              </p:cNvPr>
              <p:cNvSpPr>
                <a:spLocks noGrp="1" noRot="1" noChangeAspect="1" noMove="1" noResize="1" noEditPoints="1" noAdjustHandles="1" noChangeArrowheads="1" noChangeShapeType="1" noTextEdit="1"/>
              </p:cNvSpPr>
              <p:nvPr>
                <p:ph idx="1"/>
              </p:nvPr>
            </p:nvSpPr>
            <p:spPr>
              <a:xfrm>
                <a:off x="615758" y="1422711"/>
                <a:ext cx="10960485" cy="2376861"/>
              </a:xfrm>
              <a:blipFill>
                <a:blip r:embed="rId3"/>
                <a:stretch>
                  <a:fillRect l="-1042" t="-2128" b="-266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19675828-1D13-A842-91DB-846072BCD31D}"/>
              </a:ext>
            </a:extLst>
          </p:cNvPr>
          <p:cNvSpPr txBox="1"/>
          <p:nvPr/>
        </p:nvSpPr>
        <p:spPr>
          <a:xfrm>
            <a:off x="2852543" y="4784778"/>
            <a:ext cx="704424" cy="497957"/>
          </a:xfrm>
          <a:prstGeom prst="rect">
            <a:avLst/>
          </a:prstGeom>
          <a:noFill/>
        </p:spPr>
        <p:txBody>
          <a:bodyPr wrap="none" rtlCol="0">
            <a:spAutoFit/>
          </a:bodyPr>
          <a:lstStyle/>
          <a:p>
            <a:r>
              <a:rPr lang="en-US" sz="2636" dirty="0"/>
              <a:t>Age</a:t>
            </a:r>
          </a:p>
        </p:txBody>
      </p:sp>
      <p:cxnSp>
        <p:nvCxnSpPr>
          <p:cNvPr id="11" name="Straight Arrow Connector 10">
            <a:extLst>
              <a:ext uri="{FF2B5EF4-FFF2-40B4-BE49-F238E27FC236}">
                <a16:creationId xmlns:a16="http://schemas.microsoft.com/office/drawing/2014/main" id="{ADC7D708-8662-504C-8E76-7F3E7067579C}"/>
              </a:ext>
            </a:extLst>
          </p:cNvPr>
          <p:cNvCxnSpPr>
            <a:cxnSpLocks/>
          </p:cNvCxnSpPr>
          <p:nvPr/>
        </p:nvCxnSpPr>
        <p:spPr>
          <a:xfrm flipV="1">
            <a:off x="3251155" y="4569067"/>
            <a:ext cx="248901" cy="252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0" name="Content Placeholder 1">
                <a:extLst>
                  <a:ext uri="{FF2B5EF4-FFF2-40B4-BE49-F238E27FC236}">
                    <a16:creationId xmlns:a16="http://schemas.microsoft.com/office/drawing/2014/main" id="{CF90ACDD-62B0-BB4E-A4EF-221D0E6B8E6A}"/>
                  </a:ext>
                </a:extLst>
              </p:cNvPr>
              <p:cNvSpPr txBox="1">
                <a:spLocks/>
              </p:cNvSpPr>
              <p:nvPr/>
            </p:nvSpPr>
            <p:spPr>
              <a:xfrm>
                <a:off x="615758" y="5611659"/>
                <a:ext cx="10960485" cy="659133"/>
              </a:xfrm>
              <a:prstGeom prst="rect">
                <a:avLst/>
              </a:prstGeom>
            </p:spPr>
            <p:txBody>
              <a:bodyPr vert="horz" lIns="121784" tIns="60892" rIns="121784" bIns="60892" rtlCol="0">
                <a:normAutofit/>
              </a:bodyPr>
              <a:lstStyle>
                <a:lvl1pPr marL="342900" indent="-342900" algn="l" defTabSz="457200" rtl="0" eaLnBrk="1" latinLnBrk="0" hangingPunct="1">
                  <a:spcBef>
                    <a:spcPct val="20000"/>
                  </a:spcBef>
                  <a:buFont typeface="Arial"/>
                  <a:buChar char="•"/>
                  <a:defRPr sz="3200" kern="1200">
                    <a:solidFill>
                      <a:schemeClr val="bg1">
                        <a:lumMod val="50000"/>
                      </a:schemeClr>
                    </a:solidFill>
                    <a:latin typeface="Helvetica Neue"/>
                    <a:ea typeface="+mn-ea"/>
                    <a:cs typeface="+mn-cs"/>
                  </a:defRPr>
                </a:lvl1pPr>
                <a:lvl2pPr marL="742950" indent="-285750" algn="l" defTabSz="457200" rtl="0" eaLnBrk="1" latinLnBrk="0" hangingPunct="1">
                  <a:spcBef>
                    <a:spcPct val="20000"/>
                  </a:spcBef>
                  <a:buFont typeface="Arial"/>
                  <a:buChar char="–"/>
                  <a:defRPr sz="2800" kern="1200">
                    <a:solidFill>
                      <a:schemeClr val="bg1">
                        <a:lumMod val="50000"/>
                      </a:schemeClr>
                    </a:solidFill>
                    <a:latin typeface="Helvetica Neue"/>
                    <a:ea typeface="+mn-ea"/>
                    <a:cs typeface="+mn-cs"/>
                  </a:defRPr>
                </a:lvl2pPr>
                <a:lvl3pPr marL="1143000" indent="-228600" algn="l" defTabSz="457200" rtl="0" eaLnBrk="1" latinLnBrk="0" hangingPunct="1">
                  <a:spcBef>
                    <a:spcPct val="20000"/>
                  </a:spcBef>
                  <a:buFont typeface="Arial"/>
                  <a:buChar char="•"/>
                  <a:defRPr sz="2400" kern="1200">
                    <a:solidFill>
                      <a:schemeClr val="bg1">
                        <a:lumMod val="50000"/>
                      </a:schemeClr>
                    </a:solidFill>
                    <a:latin typeface="Helvetica Neue"/>
                    <a:ea typeface="+mn-ea"/>
                    <a:cs typeface="+mn-cs"/>
                  </a:defRPr>
                </a:lvl3pPr>
                <a:lvl4pPr marL="1600200" indent="-228600" algn="l" defTabSz="457200" rtl="0" eaLnBrk="1" latinLnBrk="0" hangingPunct="1">
                  <a:spcBef>
                    <a:spcPct val="20000"/>
                  </a:spcBef>
                  <a:buFont typeface="Arial"/>
                  <a:buChar char="–"/>
                  <a:defRPr sz="2000" kern="1200">
                    <a:solidFill>
                      <a:schemeClr val="bg1">
                        <a:lumMod val="50000"/>
                      </a:schemeClr>
                    </a:solidFill>
                    <a:latin typeface="Helvetica Neue"/>
                    <a:ea typeface="+mn-ea"/>
                    <a:cs typeface="+mn-cs"/>
                  </a:defRPr>
                </a:lvl4pPr>
                <a:lvl5pPr marL="2057400" indent="-228600" algn="l" defTabSz="457200" rtl="0" eaLnBrk="1" latinLnBrk="0" hangingPunct="1">
                  <a:spcBef>
                    <a:spcPct val="20000"/>
                  </a:spcBef>
                  <a:buFont typeface="Arial"/>
                  <a:buChar char="»"/>
                  <a:defRPr sz="2000" kern="1200">
                    <a:solidFill>
                      <a:schemeClr val="bg1">
                        <a:lumMod val="50000"/>
                      </a:schemeClr>
                    </a:solidFill>
                    <a:latin typeface="Helvetica Neue"/>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If increased age increases odds of mortality,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𝑏</m:t>
                        </m:r>
                      </m:e>
                      <m:sub>
                        <m:r>
                          <a:rPr lang="en-US" sz="2400" i="1">
                            <a:solidFill>
                              <a:schemeClr val="tx1"/>
                            </a:solidFill>
                            <a:latin typeface="Cambria Math" panose="02040503050406030204" pitchFamily="18" charset="0"/>
                          </a:rPr>
                          <m:t>1</m:t>
                        </m:r>
                      </m:sub>
                    </m:sSub>
                  </m:oMath>
                </a14:m>
                <a:r>
                  <a:rPr lang="en-US" sz="2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should be positive </a:t>
                </a:r>
              </a:p>
            </p:txBody>
          </p:sp>
        </mc:Choice>
        <mc:Fallback xmlns="">
          <p:sp>
            <p:nvSpPr>
              <p:cNvPr id="30" name="Content Placeholder 1">
                <a:extLst>
                  <a:ext uri="{FF2B5EF4-FFF2-40B4-BE49-F238E27FC236}">
                    <a16:creationId xmlns:a16="http://schemas.microsoft.com/office/drawing/2014/main" id="{CF90ACDD-62B0-BB4E-A4EF-221D0E6B8E6A}"/>
                  </a:ext>
                </a:extLst>
              </p:cNvPr>
              <p:cNvSpPr txBox="1">
                <a:spLocks noRot="1" noChangeAspect="1" noMove="1" noResize="1" noEditPoints="1" noAdjustHandles="1" noChangeArrowheads="1" noChangeShapeType="1" noTextEdit="1"/>
              </p:cNvSpPr>
              <p:nvPr/>
            </p:nvSpPr>
            <p:spPr>
              <a:xfrm>
                <a:off x="615758" y="5611659"/>
                <a:ext cx="10960485" cy="659133"/>
              </a:xfrm>
              <a:prstGeom prst="rect">
                <a:avLst/>
              </a:prstGeom>
              <a:blipFill>
                <a:blip r:embed="rId4"/>
                <a:stretch>
                  <a:fillRect l="-463" t="-5660"/>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07C4EB78-7716-F24E-B9DE-E868E00DC9AF}"/>
              </a:ext>
            </a:extLst>
          </p:cNvPr>
          <p:cNvSpPr txBox="1"/>
          <p:nvPr/>
        </p:nvSpPr>
        <p:spPr>
          <a:xfrm>
            <a:off x="6579751" y="4851491"/>
            <a:ext cx="2237151" cy="497957"/>
          </a:xfrm>
          <a:prstGeom prst="rect">
            <a:avLst/>
          </a:prstGeom>
          <a:noFill/>
        </p:spPr>
        <p:txBody>
          <a:bodyPr wrap="none" rtlCol="0">
            <a:spAutoFit/>
          </a:bodyPr>
          <a:lstStyle/>
          <a:p>
            <a:r>
              <a:rPr lang="en-US" sz="2636" dirty="0"/>
              <a:t>Blood Pressure</a:t>
            </a:r>
          </a:p>
        </p:txBody>
      </p:sp>
      <p:cxnSp>
        <p:nvCxnSpPr>
          <p:cNvPr id="33" name="Straight Arrow Connector 32">
            <a:extLst>
              <a:ext uri="{FF2B5EF4-FFF2-40B4-BE49-F238E27FC236}">
                <a16:creationId xmlns:a16="http://schemas.microsoft.com/office/drawing/2014/main" id="{716DDE73-12FB-C544-9242-B73D0AFBADFC}"/>
              </a:ext>
            </a:extLst>
          </p:cNvPr>
          <p:cNvCxnSpPr/>
          <p:nvPr/>
        </p:nvCxnSpPr>
        <p:spPr>
          <a:xfrm flipH="1" flipV="1">
            <a:off x="6799420" y="4606307"/>
            <a:ext cx="80005" cy="2451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0E6F50-36DB-D942-97C3-7F75BF273DCC}"/>
                  </a:ext>
                </a:extLst>
              </p:cNvPr>
              <p:cNvSpPr txBox="1"/>
              <p:nvPr/>
            </p:nvSpPr>
            <p:spPr>
              <a:xfrm>
                <a:off x="2026091" y="4079778"/>
                <a:ext cx="6147066" cy="4209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𝑧</m:t>
                      </m:r>
                      <m:r>
                        <a:rPr lang="en-US" sz="2800" b="0" i="1" baseline="-25000" smtClean="0">
                          <a:latin typeface="Cambria Math" panose="02040503050406030204" pitchFamily="18" charset="0"/>
                        </a:rPr>
                        <m:t>𝑖</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𝑀</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r>
                            <a:rPr lang="en-US" sz="2800" b="0" i="1" smtClean="0">
                              <a:latin typeface="Cambria Math" panose="02040503050406030204" pitchFamily="18" charset="0"/>
                            </a:rPr>
                            <m:t>𝑀</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0</m:t>
                          </m:r>
                        </m:sub>
                      </m:sSub>
                    </m:oMath>
                  </m:oMathPara>
                </a14:m>
                <a:endParaRPr lang="en-US" sz="2800" baseline="-25000" dirty="0"/>
              </a:p>
            </p:txBody>
          </p:sp>
        </mc:Choice>
        <mc:Fallback xmlns="">
          <p:sp>
            <p:nvSpPr>
              <p:cNvPr id="12" name="TextBox 11">
                <a:extLst>
                  <a:ext uri="{FF2B5EF4-FFF2-40B4-BE49-F238E27FC236}">
                    <a16:creationId xmlns:a16="http://schemas.microsoft.com/office/drawing/2014/main" id="{AB0E6F50-36DB-D942-97C3-7F75BF273DCC}"/>
                  </a:ext>
                </a:extLst>
              </p:cNvPr>
              <p:cNvSpPr txBox="1">
                <a:spLocks noRot="1" noChangeAspect="1" noMove="1" noResize="1" noEditPoints="1" noAdjustHandles="1" noChangeArrowheads="1" noChangeShapeType="1" noTextEdit="1"/>
              </p:cNvSpPr>
              <p:nvPr/>
            </p:nvSpPr>
            <p:spPr>
              <a:xfrm>
                <a:off x="2026091" y="4079778"/>
                <a:ext cx="6147066" cy="420949"/>
              </a:xfrm>
              <a:prstGeom prst="rect">
                <a:avLst/>
              </a:prstGeom>
              <a:blipFill>
                <a:blip r:embed="rId5"/>
                <a:stretch>
                  <a:fillRect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642487" y="1554306"/>
                <a:ext cx="3500325" cy="96116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d>
                        <m:dPr>
                          <m:begChr m:val="{"/>
                          <m:endChr m:val=""/>
                          <m:ctrlPr>
                            <a:rPr lang="en-US" sz="2800" i="1" smtClean="0">
                              <a:latin typeface="Cambria Math" panose="02040503050406030204" pitchFamily="18" charset="0"/>
                            </a:rPr>
                          </m:ctrlPr>
                        </m:dPr>
                        <m:e>
                          <m:eqArr>
                            <m:eqArrPr>
                              <m:ctrlPr>
                                <a:rPr lang="en-US" sz="2800" i="1" smtClean="0">
                                  <a:latin typeface="Cambria Math" panose="02040503050406030204" pitchFamily="18" charset="0"/>
                                </a:rPr>
                              </m:ctrlPr>
                            </m:eqArrPr>
                            <m:e>
                              <m:r>
                                <a:rPr lang="en-US" sz="2800" b="0" i="1" smtClean="0">
                                  <a:latin typeface="Cambria Math" panose="02040503050406030204" pitchFamily="18" charset="0"/>
                                </a:rPr>
                                <m:t>1, </m:t>
                              </m:r>
                              <m:r>
                                <m:rPr>
                                  <m:sty m:val="p"/>
                                </m:rPr>
                                <a:rPr lang="en-US" sz="2800" b="0" i="0" smtClean="0">
                                  <a:latin typeface="Cambria Math" panose="02040503050406030204" pitchFamily="18" charset="0"/>
                                </a:rPr>
                                <m:t>patient</m:t>
                              </m:r>
                              <m:r>
                                <a:rPr lang="en-US" sz="2800" b="0" i="0" smtClean="0">
                                  <a:latin typeface="Cambria Math" panose="02040503050406030204" pitchFamily="18" charset="0"/>
                                </a:rPr>
                                <m:t> </m:t>
                              </m:r>
                              <m:r>
                                <a:rPr lang="en-US" sz="2800" b="0" i="1" smtClean="0">
                                  <a:latin typeface="Cambria Math" panose="02040503050406030204" pitchFamily="18" charset="0"/>
                                </a:rPr>
                                <m:t>𝑖</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dies</m:t>
                              </m:r>
                            </m:e>
                            <m:e>
                              <m:r>
                                <a:rPr lang="en-US" sz="2800" b="0" i="1" smtClean="0">
                                  <a:latin typeface="Cambria Math" panose="02040503050406030204" pitchFamily="18" charset="0"/>
                                </a:rPr>
                                <m:t>0, </m:t>
                              </m:r>
                              <m:r>
                                <m:rPr>
                                  <m:sty m:val="p"/>
                                </m:rPr>
                                <a:rPr lang="en-US" sz="2800" b="0" i="0" smtClean="0">
                                  <a:latin typeface="Cambria Math" panose="02040503050406030204" pitchFamily="18" charset="0"/>
                                </a:rPr>
                                <m:t>patient</m:t>
                              </m:r>
                              <m:r>
                                <a:rPr lang="en-US" sz="2800" b="0" i="0" smtClean="0">
                                  <a:latin typeface="Cambria Math" panose="02040503050406030204" pitchFamily="18" charset="0"/>
                                </a:rPr>
                                <m:t> </m:t>
                              </m:r>
                              <m:r>
                                <a:rPr lang="en-US" sz="2800" b="0" i="1" smtClean="0">
                                  <a:latin typeface="Cambria Math" panose="02040503050406030204" pitchFamily="18" charset="0"/>
                                </a:rPr>
                                <m:t>𝑖</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lives</m:t>
                              </m:r>
                            </m:e>
                          </m:eqArr>
                        </m:e>
                      </m:d>
                    </m:oMath>
                  </m:oMathPara>
                </a14:m>
                <a:endParaRPr lang="en-US" sz="2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642487" y="1554306"/>
                <a:ext cx="3500325" cy="961161"/>
              </a:xfrm>
              <a:prstGeom prst="rect">
                <a:avLst/>
              </a:prstGeom>
              <a:blipFill>
                <a:blip r:embed="rId6"/>
                <a:stretch>
                  <a:fillRect l="-174"/>
                </a:stretch>
              </a:blipFill>
            </p:spPr>
            <p:txBody>
              <a:bodyPr/>
              <a:lstStyle/>
              <a:p>
                <a:r>
                  <a:rPr lang="en-US">
                    <a:noFill/>
                  </a:rPr>
                  <a:t> </a:t>
                </a:r>
              </a:p>
            </p:txBody>
          </p:sp>
        </mc:Fallback>
      </mc:AlternateContent>
    </p:spTree>
    <p:extLst>
      <p:ext uri="{BB962C8B-B14F-4D97-AF65-F5344CB8AC3E}">
        <p14:creationId xmlns:p14="http://schemas.microsoft.com/office/powerpoint/2010/main" val="2306815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sz="4267" dirty="0">
                <a:solidFill>
                  <a:srgbClr val="002060"/>
                </a:solidFill>
              </a:rPr>
              <a:t>Impact on the Sigmoid Function</a:t>
            </a:r>
            <a:endParaRPr lang="en-US" sz="4267" dirty="0"/>
          </a:p>
        </p:txBody>
      </p:sp>
      <p:grpSp>
        <p:nvGrpSpPr>
          <p:cNvPr id="3" name="Group 2">
            <a:extLst>
              <a:ext uri="{FF2B5EF4-FFF2-40B4-BE49-F238E27FC236}">
                <a16:creationId xmlns:a16="http://schemas.microsoft.com/office/drawing/2014/main" id="{25AA7CF0-34BE-4337-8855-A733BD7163C3}"/>
              </a:ext>
            </a:extLst>
          </p:cNvPr>
          <p:cNvGrpSpPr/>
          <p:nvPr/>
        </p:nvGrpSpPr>
        <p:grpSpPr>
          <a:xfrm>
            <a:off x="3874518" y="2352521"/>
            <a:ext cx="4442964" cy="3467839"/>
            <a:chOff x="7226070" y="2540647"/>
            <a:chExt cx="4199892" cy="3135746"/>
          </a:xfrm>
        </p:grpSpPr>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858F1B0-66A5-475B-B04B-50D557943658}"/>
                    </a:ext>
                  </a:extLst>
                </p:cNvPr>
                <p:cNvSpPr txBox="1"/>
                <p:nvPr/>
              </p:nvSpPr>
              <p:spPr>
                <a:xfrm>
                  <a:off x="7752633" y="2540647"/>
                  <a:ext cx="2941689" cy="389219"/>
                </a:xfrm>
                <a:prstGeom prst="rect">
                  <a:avLst/>
                </a:prstGeom>
                <a:noFill/>
              </p:spPr>
              <p:txBody>
                <a:bodyPr wrap="none" lIns="0" tIns="0" rIns="0" bIns="0" rtlCol="0">
                  <a:spAutoFit/>
                </a:bodyPr>
                <a:lstStyle/>
                <a:p>
                  <a14:m>
                    <m:oMath xmlns:m="http://schemas.openxmlformats.org/officeDocument/2006/math">
                      <m:r>
                        <a:rPr lang="en-US" sz="2797" i="1">
                          <a:latin typeface="Cambria Math" panose="02040503050406030204" pitchFamily="18" charset="0"/>
                        </a:rPr>
                        <m:t>𝑝</m:t>
                      </m:r>
                      <m:d>
                        <m:dPr>
                          <m:ctrlPr>
                            <a:rPr lang="en-US" sz="2797" i="1">
                              <a:latin typeface="Cambria Math" panose="02040503050406030204" pitchFamily="18" charset="0"/>
                            </a:rPr>
                          </m:ctrlPr>
                        </m:dPr>
                        <m:e>
                          <m:sSub>
                            <m:sSubPr>
                              <m:ctrlPr>
                                <a:rPr lang="en-US" sz="2797" i="1">
                                  <a:latin typeface="Cambria Math" panose="02040503050406030204" pitchFamily="18" charset="0"/>
                                </a:rPr>
                              </m:ctrlPr>
                            </m:sSubPr>
                            <m:e>
                              <m:r>
                                <a:rPr lang="en-US" sz="2797" i="1">
                                  <a:latin typeface="Cambria Math" panose="02040503050406030204" pitchFamily="18" charset="0"/>
                                </a:rPr>
                                <m:t>𝑦</m:t>
                              </m:r>
                            </m:e>
                            <m:sub>
                              <m:r>
                                <a:rPr lang="en-US" sz="2797" i="1">
                                  <a:latin typeface="Cambria Math" panose="02040503050406030204" pitchFamily="18" charset="0"/>
                                </a:rPr>
                                <m:t>𝑖</m:t>
                              </m:r>
                            </m:sub>
                          </m:sSub>
                          <m:r>
                            <a:rPr lang="en-US" sz="2797" i="1">
                              <a:latin typeface="Cambria Math" panose="02040503050406030204" pitchFamily="18" charset="0"/>
                            </a:rPr>
                            <m:t>=1</m:t>
                          </m:r>
                        </m:e>
                        <m:e>
                          <m:sSub>
                            <m:sSubPr>
                              <m:ctrlPr>
                                <a:rPr lang="en-US" sz="2797" i="1">
                                  <a:latin typeface="Cambria Math" panose="02040503050406030204" pitchFamily="18" charset="0"/>
                                </a:rPr>
                              </m:ctrlPr>
                            </m:sSubPr>
                            <m:e>
                              <m:r>
                                <a:rPr lang="en-US" sz="2797" i="1">
                                  <a:latin typeface="Cambria Math" panose="02040503050406030204" pitchFamily="18" charset="0"/>
                                </a:rPr>
                                <m:t>𝑥</m:t>
                              </m:r>
                            </m:e>
                            <m:sub>
                              <m:r>
                                <a:rPr lang="en-US" sz="2797" i="1">
                                  <a:latin typeface="Cambria Math" panose="02040503050406030204" pitchFamily="18" charset="0"/>
                                </a:rPr>
                                <m:t>𝑖</m:t>
                              </m:r>
                            </m:sub>
                          </m:sSub>
                        </m:e>
                      </m:d>
                      <m:r>
                        <a:rPr lang="en-US" sz="2797" i="1">
                          <a:latin typeface="Cambria Math" panose="02040503050406030204" pitchFamily="18" charset="0"/>
                        </a:rPr>
                        <m:t>=</m:t>
                      </m:r>
                      <m:r>
                        <a:rPr lang="en-US" sz="2797" i="1">
                          <a:latin typeface="Cambria Math" panose="02040503050406030204" pitchFamily="18" charset="0"/>
                        </a:rPr>
                        <m:t>𝜎</m:t>
                      </m:r>
                      <m:r>
                        <a:rPr lang="en-US" sz="2797" i="1">
                          <a:latin typeface="Cambria Math" panose="02040503050406030204" pitchFamily="18" charset="0"/>
                        </a:rPr>
                        <m:t>(</m:t>
                      </m:r>
                      <m:sSub>
                        <m:sSubPr>
                          <m:ctrlPr>
                            <a:rPr lang="en-US" sz="2797" i="1">
                              <a:latin typeface="Cambria Math" panose="02040503050406030204" pitchFamily="18" charset="0"/>
                            </a:rPr>
                          </m:ctrlPr>
                        </m:sSubPr>
                        <m:e>
                          <m:r>
                            <a:rPr lang="en-US" sz="2797" i="1">
                              <a:latin typeface="Cambria Math" panose="02040503050406030204" pitchFamily="18" charset="0"/>
                            </a:rPr>
                            <m:t>𝑧</m:t>
                          </m:r>
                        </m:e>
                        <m:sub>
                          <m:r>
                            <a:rPr lang="en-US" sz="2797" i="1">
                              <a:latin typeface="Cambria Math" panose="02040503050406030204" pitchFamily="18" charset="0"/>
                            </a:rPr>
                            <m:t>𝑖</m:t>
                          </m:r>
                        </m:sub>
                      </m:sSub>
                    </m:oMath>
                  </a14:m>
                  <a:r>
                    <a:rPr lang="en-US" sz="2797" dirty="0"/>
                    <a:t>)</a:t>
                  </a:r>
                </a:p>
              </p:txBody>
            </p:sp>
          </mc:Choice>
          <mc:Fallback xmlns="">
            <p:sp>
              <p:nvSpPr>
                <p:cNvPr id="37" name="TextBox 36">
                  <a:extLst>
                    <a:ext uri="{FF2B5EF4-FFF2-40B4-BE49-F238E27FC236}">
                      <a16:creationId xmlns:a16="http://schemas.microsoft.com/office/drawing/2014/main" id="{9858F1B0-66A5-475B-B04B-50D557943658}"/>
                    </a:ext>
                  </a:extLst>
                </p:cNvPr>
                <p:cNvSpPr txBox="1">
                  <a:spLocks noRot="1" noChangeAspect="1" noMove="1" noResize="1" noEditPoints="1" noAdjustHandles="1" noChangeArrowheads="1" noChangeShapeType="1" noTextEdit="1"/>
                </p:cNvSpPr>
                <p:nvPr/>
              </p:nvSpPr>
              <p:spPr>
                <a:xfrm>
                  <a:off x="7752633" y="2540647"/>
                  <a:ext cx="2941689" cy="389219"/>
                </a:xfrm>
                <a:prstGeom prst="rect">
                  <a:avLst/>
                </a:prstGeom>
                <a:blipFill>
                  <a:blip r:embed="rId4"/>
                  <a:stretch>
                    <a:fillRect l="-3659" t="-22857" r="-5691" b="-45714"/>
                  </a:stretch>
                </a:blipFill>
              </p:spPr>
              <p:txBody>
                <a:bodyPr/>
                <a:lstStyle/>
                <a:p>
                  <a:r>
                    <a:rPr lang="en-US">
                      <a:noFill/>
                    </a:rPr>
                    <a:t> </a:t>
                  </a:r>
                </a:p>
              </p:txBody>
            </p:sp>
          </mc:Fallback>
        </mc:AlternateContent>
        <p:pic>
          <p:nvPicPr>
            <p:cNvPr id="1026" name="Picture 2" descr="https://upload.wikimedia.org/wikipedia/commons/thumb/8/88/Logistic-curve.svg/320px-Logistic-curve.svg.png">
              <a:extLst>
                <a:ext uri="{FF2B5EF4-FFF2-40B4-BE49-F238E27FC236}">
                  <a16:creationId xmlns:a16="http://schemas.microsoft.com/office/drawing/2014/main" id="{3452BF06-0C57-4F54-A85B-1AF8D416E7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6070" y="3047218"/>
              <a:ext cx="3949934" cy="26291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01B1118-88CF-45F4-85EE-BBB2420AD237}"/>
                </a:ext>
              </a:extLst>
            </p:cNvPr>
            <p:cNvPicPr>
              <a:picLocks noChangeAspect="1"/>
            </p:cNvPicPr>
            <p:nvPr/>
          </p:nvPicPr>
          <p:blipFill>
            <a:blip r:embed="rId6"/>
            <a:stretch>
              <a:fillRect/>
            </a:stretch>
          </p:blipFill>
          <p:spPr>
            <a:xfrm>
              <a:off x="11176004" y="5224225"/>
              <a:ext cx="249958" cy="249958"/>
            </a:xfrm>
            <a:prstGeom prst="rect">
              <a:avLst/>
            </a:prstGeom>
          </p:spPr>
        </p:pic>
      </p:grpSp>
      <p:sp>
        <p:nvSpPr>
          <p:cNvPr id="8" name="TextBox 7">
            <a:extLst>
              <a:ext uri="{FF2B5EF4-FFF2-40B4-BE49-F238E27FC236}">
                <a16:creationId xmlns:a16="http://schemas.microsoft.com/office/drawing/2014/main" id="{E68290F6-AAE1-8F4B-848A-A9C0F7EA02F8}"/>
              </a:ext>
            </a:extLst>
          </p:cNvPr>
          <p:cNvSpPr txBox="1"/>
          <p:nvPr/>
        </p:nvSpPr>
        <p:spPr>
          <a:xfrm>
            <a:off x="2114988" y="2536978"/>
            <a:ext cx="704424" cy="497957"/>
          </a:xfrm>
          <a:prstGeom prst="rect">
            <a:avLst/>
          </a:prstGeom>
          <a:noFill/>
        </p:spPr>
        <p:txBody>
          <a:bodyPr wrap="none" rtlCol="0">
            <a:spAutoFit/>
          </a:bodyPr>
          <a:lstStyle/>
          <a:p>
            <a:r>
              <a:rPr lang="en-US" sz="2636" dirty="0"/>
              <a:t>Age</a:t>
            </a:r>
          </a:p>
        </p:txBody>
      </p:sp>
      <p:cxnSp>
        <p:nvCxnSpPr>
          <p:cNvPr id="10" name="Straight Arrow Connector 9">
            <a:extLst>
              <a:ext uri="{FF2B5EF4-FFF2-40B4-BE49-F238E27FC236}">
                <a16:creationId xmlns:a16="http://schemas.microsoft.com/office/drawing/2014/main" id="{E689202C-8170-904D-B4CF-48EFE1BF700F}"/>
              </a:ext>
            </a:extLst>
          </p:cNvPr>
          <p:cNvCxnSpPr>
            <a:cxnSpLocks/>
          </p:cNvCxnSpPr>
          <p:nvPr/>
        </p:nvCxnSpPr>
        <p:spPr>
          <a:xfrm flipV="1">
            <a:off x="2698044" y="1865492"/>
            <a:ext cx="1586698" cy="7616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C671D7-3378-A340-93AF-B83EF113F0E7}"/>
              </a:ext>
            </a:extLst>
          </p:cNvPr>
          <p:cNvSpPr txBox="1"/>
          <p:nvPr/>
        </p:nvSpPr>
        <p:spPr>
          <a:xfrm rot="16200000">
            <a:off x="2819644" y="3878278"/>
            <a:ext cx="2109747" cy="379206"/>
          </a:xfrm>
          <a:prstGeom prst="rect">
            <a:avLst/>
          </a:prstGeom>
          <a:noFill/>
        </p:spPr>
        <p:txBody>
          <a:bodyPr wrap="square" rtlCol="0">
            <a:spAutoFit/>
          </a:bodyPr>
          <a:lstStyle/>
          <a:p>
            <a:r>
              <a:rPr lang="en-US" sz="1864" dirty="0"/>
              <a:t>Chance of Rain</a:t>
            </a:r>
          </a:p>
        </p:txBody>
      </p:sp>
      <p:cxnSp>
        <p:nvCxnSpPr>
          <p:cNvPr id="6" name="Straight Arrow Connector 5">
            <a:extLst>
              <a:ext uri="{FF2B5EF4-FFF2-40B4-BE49-F238E27FC236}">
                <a16:creationId xmlns:a16="http://schemas.microsoft.com/office/drawing/2014/main" id="{EE74E74F-8B6B-9A42-B0B2-378419685DA6}"/>
              </a:ext>
            </a:extLst>
          </p:cNvPr>
          <p:cNvCxnSpPr/>
          <p:nvPr/>
        </p:nvCxnSpPr>
        <p:spPr>
          <a:xfrm flipH="1" flipV="1">
            <a:off x="7443160" y="3183143"/>
            <a:ext cx="1735141" cy="7544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6CFBDE9-D1C1-D548-B832-C4B8493BB9E4}"/>
                  </a:ext>
                </a:extLst>
              </p:cNvPr>
              <p:cNvSpPr txBox="1"/>
              <p:nvPr/>
            </p:nvSpPr>
            <p:spPr>
              <a:xfrm>
                <a:off x="7905315" y="3937554"/>
                <a:ext cx="4472565" cy="903581"/>
              </a:xfrm>
              <a:prstGeom prst="rect">
                <a:avLst/>
              </a:prstGeom>
              <a:noFill/>
            </p:spPr>
            <p:txBody>
              <a:bodyPr wrap="square" rtlCol="0">
                <a:spAutoFit/>
              </a:bodyPr>
              <a:lstStyle/>
              <a:p>
                <a:r>
                  <a:rPr lang="en-US" sz="2636" dirty="0"/>
                  <a:t>As the value </a:t>
                </a:r>
                <a14:m>
                  <m:oMath xmlns:m="http://schemas.openxmlformats.org/officeDocument/2006/math">
                    <m:sSub>
                      <m:sSubPr>
                        <m:ctrlPr>
                          <a:rPr lang="en-US" sz="2636" i="1">
                            <a:latin typeface="Cambria Math" panose="02040503050406030204" pitchFamily="18" charset="0"/>
                          </a:rPr>
                        </m:ctrlPr>
                      </m:sSubPr>
                      <m:e>
                        <m:r>
                          <a:rPr lang="en-US" sz="2636" i="1">
                            <a:latin typeface="Cambria Math" panose="02040503050406030204" pitchFamily="18" charset="0"/>
                          </a:rPr>
                          <m:t>𝑧</m:t>
                        </m:r>
                      </m:e>
                      <m:sub>
                        <m:r>
                          <a:rPr lang="en-US" sz="2636" i="1">
                            <a:latin typeface="Cambria Math" panose="02040503050406030204" pitchFamily="18" charset="0"/>
                          </a:rPr>
                          <m:t>𝑖</m:t>
                        </m:r>
                      </m:sub>
                    </m:sSub>
                  </m:oMath>
                </a14:m>
                <a:r>
                  <a:rPr lang="en-US" sz="2636" dirty="0"/>
                  <a:t> increases, the chance of mortality increases</a:t>
                </a:r>
              </a:p>
            </p:txBody>
          </p:sp>
        </mc:Choice>
        <mc:Fallback xmlns="">
          <p:sp>
            <p:nvSpPr>
              <p:cNvPr id="7" name="TextBox 6">
                <a:extLst>
                  <a:ext uri="{FF2B5EF4-FFF2-40B4-BE49-F238E27FC236}">
                    <a16:creationId xmlns:a16="http://schemas.microsoft.com/office/drawing/2014/main" id="{16CFBDE9-D1C1-D548-B832-C4B8493BB9E4}"/>
                  </a:ext>
                </a:extLst>
              </p:cNvPr>
              <p:cNvSpPr txBox="1">
                <a:spLocks noRot="1" noChangeAspect="1" noMove="1" noResize="1" noEditPoints="1" noAdjustHandles="1" noChangeArrowheads="1" noChangeShapeType="1" noTextEdit="1"/>
              </p:cNvSpPr>
              <p:nvPr/>
            </p:nvSpPr>
            <p:spPr>
              <a:xfrm>
                <a:off x="7905315" y="3937554"/>
                <a:ext cx="4472565" cy="903581"/>
              </a:xfrm>
              <a:prstGeom prst="rect">
                <a:avLst/>
              </a:prstGeom>
              <a:blipFill>
                <a:blip r:embed="rId7"/>
                <a:stretch>
                  <a:fillRect l="-2592" t="-6081" b="-16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B0E6F50-36DB-D942-97C3-7F75BF273DCC}"/>
                  </a:ext>
                </a:extLst>
              </p:cNvPr>
              <p:cNvSpPr txBox="1"/>
              <p:nvPr/>
            </p:nvSpPr>
            <p:spPr>
              <a:xfrm>
                <a:off x="2597226" y="1368478"/>
                <a:ext cx="6733121" cy="4209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𝑧</m:t>
                      </m:r>
                      <m:r>
                        <a:rPr lang="en-US" sz="2800" b="0" i="1" baseline="-25000" smtClean="0">
                          <a:latin typeface="Cambria Math" panose="02040503050406030204" pitchFamily="18" charset="0"/>
                        </a:rPr>
                        <m:t>𝑖</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𝑀</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r>
                            <a:rPr lang="en-US" sz="2800" b="0" i="1" smtClean="0">
                              <a:latin typeface="Cambria Math" panose="02040503050406030204" pitchFamily="18" charset="0"/>
                            </a:rPr>
                            <m:t>𝑀</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0</m:t>
                          </m:r>
                        </m:sub>
                      </m:sSub>
                    </m:oMath>
                  </m:oMathPara>
                </a14:m>
                <a:endParaRPr lang="en-US" sz="2800" baseline="-25000" dirty="0"/>
              </a:p>
            </p:txBody>
          </p:sp>
        </mc:Choice>
        <mc:Fallback xmlns="">
          <p:sp>
            <p:nvSpPr>
              <p:cNvPr id="15" name="TextBox 14">
                <a:extLst>
                  <a:ext uri="{FF2B5EF4-FFF2-40B4-BE49-F238E27FC236}">
                    <a16:creationId xmlns:a16="http://schemas.microsoft.com/office/drawing/2014/main" id="{AB0E6F50-36DB-D942-97C3-7F75BF273DCC}"/>
                  </a:ext>
                </a:extLst>
              </p:cNvPr>
              <p:cNvSpPr txBox="1">
                <a:spLocks noRot="1" noChangeAspect="1" noMove="1" noResize="1" noEditPoints="1" noAdjustHandles="1" noChangeArrowheads="1" noChangeShapeType="1" noTextEdit="1"/>
              </p:cNvSpPr>
              <p:nvPr/>
            </p:nvSpPr>
            <p:spPr>
              <a:xfrm>
                <a:off x="2597226" y="1368478"/>
                <a:ext cx="6733121" cy="420949"/>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29828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AD31-1811-6445-BAB5-ED78F4465855}"/>
              </a:ext>
            </a:extLst>
          </p:cNvPr>
          <p:cNvSpPr>
            <a:spLocks noGrp="1"/>
          </p:cNvSpPr>
          <p:nvPr>
            <p:ph type="title"/>
          </p:nvPr>
        </p:nvSpPr>
        <p:spPr>
          <a:xfrm>
            <a:off x="495300" y="365125"/>
            <a:ext cx="11201400" cy="1325563"/>
          </a:xfrm>
        </p:spPr>
        <p:txBody>
          <a:bodyPr>
            <a:normAutofit fontScale="90000"/>
          </a:bodyPr>
          <a:lstStyle/>
          <a:p>
            <a:r>
              <a:rPr lang="en-US" dirty="0"/>
              <a:t>The logistic function just converts the patient’s log-odds (of mortality) to the corresponding probability.</a:t>
            </a:r>
          </a:p>
        </p:txBody>
      </p:sp>
      <p:sp>
        <p:nvSpPr>
          <p:cNvPr id="3" name="Content Placeholder 2">
            <a:extLst>
              <a:ext uri="{FF2B5EF4-FFF2-40B4-BE49-F238E27FC236}">
                <a16:creationId xmlns:a16="http://schemas.microsoft.com/office/drawing/2014/main" id="{C0998848-A6B9-224B-98B5-EA8B7A62D907}"/>
              </a:ext>
            </a:extLst>
          </p:cNvPr>
          <p:cNvSpPr>
            <a:spLocks noGrp="1"/>
          </p:cNvSpPr>
          <p:nvPr>
            <p:ph idx="1"/>
          </p:nvPr>
        </p:nvSpPr>
        <p:spPr>
          <a:xfrm>
            <a:off x="838200" y="2493817"/>
            <a:ext cx="10515600" cy="3683145"/>
          </a:xfrm>
        </p:spPr>
        <p:txBody>
          <a:bodyPr/>
          <a:lstStyle/>
          <a:p>
            <a:pPr marL="0" indent="0">
              <a:buNone/>
            </a:pPr>
            <a:r>
              <a:rPr lang="en-US" b="1" dirty="0"/>
              <a:t>An example</a:t>
            </a:r>
            <a:r>
              <a:rPr lang="en-US" dirty="0"/>
              <a:t>:</a:t>
            </a:r>
          </a:p>
          <a:p>
            <a:pPr marL="0" indent="0">
              <a:buNone/>
            </a:pPr>
            <a:endParaRPr lang="en-US" dirty="0"/>
          </a:p>
          <a:p>
            <a:r>
              <a:rPr lang="en-US" dirty="0"/>
              <a:t>Suppose the patient’s predicted log odds = 2</a:t>
            </a:r>
          </a:p>
          <a:p>
            <a:r>
              <a:rPr lang="en-US" dirty="0"/>
              <a:t>Convert log odds to odds by exponentiating: e^2 = 7.4</a:t>
            </a:r>
          </a:p>
          <a:p>
            <a:r>
              <a:rPr lang="en-US" dirty="0"/>
              <a:t>The odds are always relative to 1; in other words, they are 7.4x more likely to die than not</a:t>
            </a:r>
          </a:p>
          <a:p>
            <a:r>
              <a:rPr lang="en-US" dirty="0"/>
              <a:t>Convert odds to probability = 7.4 / (1 + 7.4) = 0.88</a:t>
            </a:r>
          </a:p>
        </p:txBody>
      </p:sp>
    </p:spTree>
    <p:extLst>
      <p:ext uri="{BB962C8B-B14F-4D97-AF65-F5344CB8AC3E}">
        <p14:creationId xmlns:p14="http://schemas.microsoft.com/office/powerpoint/2010/main" val="4281731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6775-F1F7-DC46-B19A-828E4923BB79}"/>
              </a:ext>
            </a:extLst>
          </p:cNvPr>
          <p:cNvSpPr>
            <a:spLocks noGrp="1"/>
          </p:cNvSpPr>
          <p:nvPr>
            <p:ph type="title"/>
          </p:nvPr>
        </p:nvSpPr>
        <p:spPr>
          <a:xfrm>
            <a:off x="609600" y="92922"/>
            <a:ext cx="10972800" cy="1143000"/>
          </a:xfrm>
        </p:spPr>
        <p:txBody>
          <a:bodyPr>
            <a:normAutofit/>
          </a:bodyPr>
          <a:lstStyle/>
          <a:p>
            <a:r>
              <a:rPr lang="en-US" sz="4267" dirty="0"/>
              <a:t>Building the Training 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48B7A1-45FA-DB44-BED5-7879872E5661}"/>
                  </a:ext>
                </a:extLst>
              </p:cNvPr>
              <p:cNvSpPr>
                <a:spLocks noGrp="1"/>
              </p:cNvSpPr>
              <p:nvPr>
                <p:ph idx="1"/>
              </p:nvPr>
            </p:nvSpPr>
            <p:spPr>
              <a:xfrm>
                <a:off x="339762" y="1235923"/>
                <a:ext cx="5282105" cy="4975914"/>
              </a:xfrm>
            </p:spPr>
            <p:txBody>
              <a:bodyPr>
                <a:noAutofit/>
              </a:bodyPr>
              <a:lstStyle/>
              <a:p>
                <a:r>
                  <a:rPr lang="en-US" sz="2400" dirty="0">
                    <a:solidFill>
                      <a:schemeClr val="tx1"/>
                    </a:solidFill>
                  </a:rPr>
                  <a:t>We want to learn the model parameters</a:t>
                </a:r>
              </a:p>
              <a:p>
                <a:pPr marL="0" indent="0">
                  <a:buNone/>
                </a:pPr>
                <a:r>
                  <a:rPr lang="en-US" sz="2400" dirty="0">
                    <a:solidFill>
                      <a:schemeClr val="tx1"/>
                    </a:solidFill>
                  </a:rPr>
                  <a:t>	</a:t>
                </a:r>
                <a14:m>
                  <m:oMath xmlns:m="http://schemas.openxmlformats.org/officeDocument/2006/math">
                    <m:r>
                      <a:rPr lang="en-US" sz="2400" b="0" i="1" smtClean="0">
                        <a:solidFill>
                          <a:schemeClr val="tx1"/>
                        </a:solidFill>
                        <a:latin typeface="Cambria Math" panose="02040503050406030204" pitchFamily="18" charset="0"/>
                      </a:rPr>
                      <m:t>𝑏</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𝑀</m:t>
                        </m:r>
                      </m:sub>
                    </m:sSub>
                    <m:r>
                      <a:rPr lang="en-US" sz="2400" b="0" i="1" smtClean="0">
                        <a:solidFill>
                          <a:schemeClr val="tx1"/>
                        </a:solidFill>
                        <a:latin typeface="Cambria Math" panose="02040503050406030204" pitchFamily="18" charset="0"/>
                      </a:rPr>
                      <m:t>)</m:t>
                    </m:r>
                  </m:oMath>
                </a14:m>
                <a:endParaRPr lang="en-US" sz="2400" dirty="0">
                  <a:solidFill>
                    <a:schemeClr val="tx1"/>
                  </a:solidFill>
                </a:endParaRPr>
              </a:p>
              <a:p>
                <a:endParaRPr lang="en-US" sz="2400" dirty="0">
                  <a:solidFill>
                    <a:schemeClr val="tx1"/>
                  </a:solidFill>
                </a:endParaRPr>
              </a:p>
              <a:p>
                <a:r>
                  <a:rPr lang="en-US" sz="2400" dirty="0">
                    <a:solidFill>
                      <a:schemeClr val="tx1"/>
                    </a:solidFill>
                  </a:rPr>
                  <a:t>This requires </a:t>
                </a:r>
                <a:r>
                  <a:rPr lang="en-US" sz="2400" i="1" dirty="0">
                    <a:solidFill>
                      <a:schemeClr val="tx1"/>
                    </a:solidFill>
                  </a:rPr>
                  <a:t>training data</a:t>
                </a:r>
                <a:r>
                  <a:rPr lang="en-US" sz="2400" dirty="0">
                    <a:solidFill>
                      <a:schemeClr val="tx1"/>
                    </a:solidFill>
                  </a:rPr>
                  <a:t>; we will find the </a:t>
                </a:r>
                <a:r>
                  <a:rPr lang="en-US" sz="2400" i="1" dirty="0">
                    <a:solidFill>
                      <a:schemeClr val="tx1"/>
                    </a:solidFill>
                  </a:rPr>
                  <a:t>b </a:t>
                </a:r>
                <a:r>
                  <a:rPr lang="en-US" sz="2400" dirty="0">
                    <a:solidFill>
                      <a:schemeClr val="tx1"/>
                    </a:solidFill>
                  </a:rPr>
                  <a:t>that match it best</a:t>
                </a:r>
                <a:endParaRPr lang="en-US" sz="2400" i="1" dirty="0">
                  <a:solidFill>
                    <a:schemeClr val="tx1"/>
                  </a:solidFill>
                </a:endParaRPr>
              </a:p>
              <a:p>
                <a:endParaRPr lang="en-US" sz="2400" dirty="0">
                  <a:solidFill>
                    <a:schemeClr val="tx1"/>
                  </a:solidFill>
                </a:endParaRPr>
              </a:p>
              <a:p>
                <a:r>
                  <a:rPr lang="en-US" sz="2400" dirty="0">
                    <a:solidFill>
                      <a:schemeClr val="tx1"/>
                    </a:solidFill>
                  </a:rPr>
                  <a:t>Record data from </a:t>
                </a:r>
                <a14:m>
                  <m:oMath xmlns:m="http://schemas.openxmlformats.org/officeDocument/2006/math">
                    <m:r>
                      <a:rPr lang="en-US" sz="2400" b="0" i="1" smtClean="0">
                        <a:solidFill>
                          <a:schemeClr val="tx1"/>
                        </a:solidFill>
                        <a:latin typeface="Cambria Math" panose="02040503050406030204" pitchFamily="18" charset="0"/>
                      </a:rPr>
                      <m:t>𝑁</m:t>
                    </m:r>
                  </m:oMath>
                </a14:m>
                <a:r>
                  <a:rPr lang="en-US" sz="2400" dirty="0">
                    <a:solidFill>
                      <a:schemeClr val="tx1"/>
                    </a:solidFill>
                  </a:rPr>
                  <a:t> patients</a:t>
                </a:r>
              </a:p>
              <a:p>
                <a:pPr lvl="1"/>
                <a:r>
                  <a:rPr lang="en-US" sz="2400" dirty="0">
                    <a:solidFill>
                      <a:schemeClr val="tx1"/>
                    </a:solidFill>
                  </a:rPr>
                  <a:t>Capture features: </a:t>
                </a:r>
              </a:p>
              <a:p>
                <a:pPr marL="609585" lvl="1" indent="0">
                  <a:buNone/>
                </a:pPr>
                <a:r>
                  <a:rPr lang="en-US" sz="2400" dirty="0">
                    <a:solidFill>
                      <a:schemeClr val="tx1"/>
                    </a:solidFill>
                  </a:rPr>
                  <a:t>	{age, sex, temp, BP, …}</a:t>
                </a:r>
              </a:p>
              <a:p>
                <a:pPr lvl="1"/>
                <a:r>
                  <a:rPr lang="en-US" sz="2400" dirty="0">
                    <a:solidFill>
                      <a:schemeClr val="tx1"/>
                    </a:solidFill>
                  </a:rPr>
                  <a:t>Did they survive?</a:t>
                </a:r>
              </a:p>
            </p:txBody>
          </p:sp>
        </mc:Choice>
        <mc:Fallback xmlns="">
          <p:sp>
            <p:nvSpPr>
              <p:cNvPr id="3" name="Content Placeholder 2">
                <a:extLst>
                  <a:ext uri="{FF2B5EF4-FFF2-40B4-BE49-F238E27FC236}">
                    <a16:creationId xmlns:a16="http://schemas.microsoft.com/office/drawing/2014/main" id="{2448B7A1-45FA-DB44-BED5-7879872E5661}"/>
                  </a:ext>
                </a:extLst>
              </p:cNvPr>
              <p:cNvSpPr>
                <a:spLocks noGrp="1" noRot="1" noChangeAspect="1" noMove="1" noResize="1" noEditPoints="1" noAdjustHandles="1" noChangeArrowheads="1" noChangeShapeType="1" noTextEdit="1"/>
              </p:cNvSpPr>
              <p:nvPr>
                <p:ph idx="1"/>
              </p:nvPr>
            </p:nvSpPr>
            <p:spPr>
              <a:xfrm>
                <a:off x="339762" y="1235923"/>
                <a:ext cx="5282105" cy="4975914"/>
              </a:xfrm>
              <a:blipFill>
                <a:blip r:embed="rId3"/>
                <a:stretch>
                  <a:fillRect l="-1617" t="-858" r="-2540"/>
                </a:stretch>
              </a:blipFill>
            </p:spPr>
            <p:txBody>
              <a:bodyPr/>
              <a:lstStyle/>
              <a:p>
                <a:r>
                  <a:rPr lang="en-US">
                    <a:noFill/>
                  </a:rPr>
                  <a:t> </a:t>
                </a:r>
              </a:p>
            </p:txBody>
          </p:sp>
        </mc:Fallback>
      </mc:AlternateContent>
      <p:sp>
        <p:nvSpPr>
          <p:cNvPr id="139" name="TextBox 138">
            <a:extLst>
              <a:ext uri="{FF2B5EF4-FFF2-40B4-BE49-F238E27FC236}">
                <a16:creationId xmlns:a16="http://schemas.microsoft.com/office/drawing/2014/main" id="{CC32AC06-632F-43A5-BCC3-B6853BF55ED1}"/>
              </a:ext>
            </a:extLst>
          </p:cNvPr>
          <p:cNvSpPr txBox="1"/>
          <p:nvPr/>
        </p:nvSpPr>
        <p:spPr>
          <a:xfrm>
            <a:off x="6180326" y="1735732"/>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pic>
        <p:nvPicPr>
          <p:cNvPr id="140" name="Picture 139">
            <a:extLst>
              <a:ext uri="{FF2B5EF4-FFF2-40B4-BE49-F238E27FC236}">
                <a16:creationId xmlns:a16="http://schemas.microsoft.com/office/drawing/2014/main" id="{DF949832-3210-E048-BCD9-B031071D27F2}"/>
              </a:ext>
            </a:extLst>
          </p:cNvPr>
          <p:cNvPicPr>
            <a:picLocks noChangeAspect="1"/>
          </p:cNvPicPr>
          <p:nvPr/>
        </p:nvPicPr>
        <p:blipFill>
          <a:blip r:embed="rId4"/>
          <a:stretch>
            <a:fillRect/>
          </a:stretch>
        </p:blipFill>
        <p:spPr>
          <a:xfrm flipV="1">
            <a:off x="6833811" y="1818429"/>
            <a:ext cx="4321392" cy="440075"/>
          </a:xfrm>
          <a:prstGeom prst="rect">
            <a:avLst/>
          </a:prstGeom>
        </p:spPr>
      </p:pic>
      <p:pic>
        <p:nvPicPr>
          <p:cNvPr id="141" name="Picture 140">
            <a:extLst>
              <a:ext uri="{FF2B5EF4-FFF2-40B4-BE49-F238E27FC236}">
                <a16:creationId xmlns:a16="http://schemas.microsoft.com/office/drawing/2014/main" id="{D986E90C-0D83-5245-A5C5-1EA0D395D4C2}"/>
              </a:ext>
            </a:extLst>
          </p:cNvPr>
          <p:cNvPicPr>
            <a:picLocks noChangeAspect="1"/>
          </p:cNvPicPr>
          <p:nvPr/>
        </p:nvPicPr>
        <p:blipFill>
          <a:blip r:embed="rId4"/>
          <a:stretch>
            <a:fillRect/>
          </a:stretch>
        </p:blipFill>
        <p:spPr>
          <a:xfrm flipV="1">
            <a:off x="6833811" y="5060166"/>
            <a:ext cx="4321392" cy="440075"/>
          </a:xfrm>
          <a:prstGeom prst="rect">
            <a:avLst/>
          </a:prstGeom>
        </p:spPr>
      </p:pic>
      <p:pic>
        <p:nvPicPr>
          <p:cNvPr id="142" name="Picture 141">
            <a:extLst>
              <a:ext uri="{FF2B5EF4-FFF2-40B4-BE49-F238E27FC236}">
                <a16:creationId xmlns:a16="http://schemas.microsoft.com/office/drawing/2014/main" id="{BA481802-9EF2-7E4E-95BD-7B89706DF556}"/>
              </a:ext>
            </a:extLst>
          </p:cNvPr>
          <p:cNvPicPr>
            <a:picLocks noChangeAspect="1"/>
          </p:cNvPicPr>
          <p:nvPr/>
        </p:nvPicPr>
        <p:blipFill>
          <a:blip r:embed="rId4"/>
          <a:stretch>
            <a:fillRect/>
          </a:stretch>
        </p:blipFill>
        <p:spPr>
          <a:xfrm flipV="1">
            <a:off x="6833811" y="4491985"/>
            <a:ext cx="4321392" cy="440075"/>
          </a:xfrm>
          <a:prstGeom prst="rect">
            <a:avLst/>
          </a:prstGeom>
        </p:spPr>
      </p:pic>
      <p:pic>
        <p:nvPicPr>
          <p:cNvPr id="143" name="Picture 142">
            <a:extLst>
              <a:ext uri="{FF2B5EF4-FFF2-40B4-BE49-F238E27FC236}">
                <a16:creationId xmlns:a16="http://schemas.microsoft.com/office/drawing/2014/main" id="{860D1EF4-59BA-2744-BF60-28D5DCCC75D9}"/>
              </a:ext>
            </a:extLst>
          </p:cNvPr>
          <p:cNvPicPr>
            <a:picLocks noChangeAspect="1"/>
          </p:cNvPicPr>
          <p:nvPr/>
        </p:nvPicPr>
        <p:blipFill>
          <a:blip r:embed="rId4"/>
          <a:stretch>
            <a:fillRect/>
          </a:stretch>
        </p:blipFill>
        <p:spPr>
          <a:xfrm flipV="1">
            <a:off x="6833811" y="2386610"/>
            <a:ext cx="4321392" cy="440075"/>
          </a:xfrm>
          <a:prstGeom prst="rect">
            <a:avLst/>
          </a:prstGeom>
        </p:spPr>
      </p:pic>
      <p:pic>
        <p:nvPicPr>
          <p:cNvPr id="144" name="Picture 143">
            <a:extLst>
              <a:ext uri="{FF2B5EF4-FFF2-40B4-BE49-F238E27FC236}">
                <a16:creationId xmlns:a16="http://schemas.microsoft.com/office/drawing/2014/main" id="{E8B2ECE0-2C3F-F142-A668-C41BC037476B}"/>
              </a:ext>
            </a:extLst>
          </p:cNvPr>
          <p:cNvPicPr>
            <a:picLocks noChangeAspect="1"/>
          </p:cNvPicPr>
          <p:nvPr/>
        </p:nvPicPr>
        <p:blipFill>
          <a:blip r:embed="rId4"/>
          <a:stretch>
            <a:fillRect/>
          </a:stretch>
        </p:blipFill>
        <p:spPr>
          <a:xfrm flipV="1">
            <a:off x="6833811" y="2954791"/>
            <a:ext cx="4321392" cy="440075"/>
          </a:xfrm>
          <a:prstGeom prst="rect">
            <a:avLst/>
          </a:prstGeom>
        </p:spPr>
      </p:pic>
      <p:pic>
        <p:nvPicPr>
          <p:cNvPr id="145" name="Picture 144">
            <a:extLst>
              <a:ext uri="{FF2B5EF4-FFF2-40B4-BE49-F238E27FC236}">
                <a16:creationId xmlns:a16="http://schemas.microsoft.com/office/drawing/2014/main" id="{2A742A57-DBB1-0049-BF70-A5B51379DA52}"/>
              </a:ext>
            </a:extLst>
          </p:cNvPr>
          <p:cNvPicPr>
            <a:picLocks noChangeAspect="1"/>
          </p:cNvPicPr>
          <p:nvPr/>
        </p:nvPicPr>
        <p:blipFill>
          <a:blip r:embed="rId4"/>
          <a:stretch>
            <a:fillRect/>
          </a:stretch>
        </p:blipFill>
        <p:spPr>
          <a:xfrm flipV="1">
            <a:off x="6833811" y="3522972"/>
            <a:ext cx="4321392" cy="440075"/>
          </a:xfrm>
          <a:prstGeom prst="rect">
            <a:avLst/>
          </a:prstGeom>
        </p:spPr>
      </p:pic>
      <p:sp>
        <p:nvSpPr>
          <p:cNvPr id="146" name="TextBox 145">
            <a:extLst>
              <a:ext uri="{FF2B5EF4-FFF2-40B4-BE49-F238E27FC236}">
                <a16:creationId xmlns:a16="http://schemas.microsoft.com/office/drawing/2014/main" id="{6E6BEB0E-7CAC-2C4B-BE3C-0FC7BB528639}"/>
              </a:ext>
            </a:extLst>
          </p:cNvPr>
          <p:cNvSpPr txBox="1"/>
          <p:nvPr/>
        </p:nvSpPr>
        <p:spPr>
          <a:xfrm>
            <a:off x="6180326" y="4409288"/>
            <a:ext cx="69662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N-1</a:t>
            </a:r>
            <a:endParaRPr lang="en-US" sz="2797" baseline="-25000" dirty="0">
              <a:latin typeface="Times New Roman" panose="02020603050405020304" pitchFamily="18" charset="0"/>
              <a:cs typeface="Times New Roman" panose="02020603050405020304" pitchFamily="18" charset="0"/>
            </a:endParaRPr>
          </a:p>
        </p:txBody>
      </p:sp>
      <p:sp>
        <p:nvSpPr>
          <p:cNvPr id="147" name="TextBox 146">
            <a:extLst>
              <a:ext uri="{FF2B5EF4-FFF2-40B4-BE49-F238E27FC236}">
                <a16:creationId xmlns:a16="http://schemas.microsoft.com/office/drawing/2014/main" id="{465AF3C1-3019-CB4E-975D-7C1DBF49BC61}"/>
              </a:ext>
            </a:extLst>
          </p:cNvPr>
          <p:cNvSpPr txBox="1"/>
          <p:nvPr/>
        </p:nvSpPr>
        <p:spPr>
          <a:xfrm>
            <a:off x="6180326" y="2303913"/>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2</a:t>
            </a:r>
            <a:endParaRPr lang="en-US" sz="2797" baseline="-25000" dirty="0">
              <a:latin typeface="Times New Roman" panose="02020603050405020304" pitchFamily="18" charset="0"/>
              <a:cs typeface="Times New Roman" panose="02020603050405020304" pitchFamily="18" charset="0"/>
            </a:endParaRPr>
          </a:p>
        </p:txBody>
      </p:sp>
      <p:sp>
        <p:nvSpPr>
          <p:cNvPr id="148" name="TextBox 147">
            <a:extLst>
              <a:ext uri="{FF2B5EF4-FFF2-40B4-BE49-F238E27FC236}">
                <a16:creationId xmlns:a16="http://schemas.microsoft.com/office/drawing/2014/main" id="{6D1204DE-DCAD-3D42-A018-EE1A7FB7B342}"/>
              </a:ext>
            </a:extLst>
          </p:cNvPr>
          <p:cNvSpPr txBox="1"/>
          <p:nvPr/>
        </p:nvSpPr>
        <p:spPr>
          <a:xfrm>
            <a:off x="6180326" y="4977469"/>
            <a:ext cx="543479"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N</a:t>
            </a:r>
            <a:endParaRPr lang="en-US" sz="2797" baseline="-25000" dirty="0">
              <a:latin typeface="Times New Roman" panose="02020603050405020304" pitchFamily="18" charset="0"/>
              <a:cs typeface="Times New Roman" panose="02020603050405020304" pitchFamily="18" charset="0"/>
            </a:endParaRPr>
          </a:p>
        </p:txBody>
      </p:sp>
      <p:sp>
        <p:nvSpPr>
          <p:cNvPr id="149" name="TextBox 148">
            <a:extLst>
              <a:ext uri="{FF2B5EF4-FFF2-40B4-BE49-F238E27FC236}">
                <a16:creationId xmlns:a16="http://schemas.microsoft.com/office/drawing/2014/main" id="{49241119-D9B5-5540-A9B7-A9E03ABEF578}"/>
              </a:ext>
            </a:extLst>
          </p:cNvPr>
          <p:cNvSpPr txBox="1"/>
          <p:nvPr/>
        </p:nvSpPr>
        <p:spPr>
          <a:xfrm>
            <a:off x="6180326" y="3440275"/>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4</a:t>
            </a:r>
            <a:endParaRPr lang="en-US" sz="2797" baseline="-25000" dirty="0">
              <a:latin typeface="Times New Roman" panose="02020603050405020304" pitchFamily="18" charset="0"/>
              <a:cs typeface="Times New Roman" panose="02020603050405020304" pitchFamily="18" charset="0"/>
            </a:endParaRPr>
          </a:p>
        </p:txBody>
      </p:sp>
      <p:sp>
        <p:nvSpPr>
          <p:cNvPr id="150" name="TextBox 149">
            <a:extLst>
              <a:ext uri="{FF2B5EF4-FFF2-40B4-BE49-F238E27FC236}">
                <a16:creationId xmlns:a16="http://schemas.microsoft.com/office/drawing/2014/main" id="{C904E9F7-89B4-5949-8C3E-677A00A15AE0}"/>
              </a:ext>
            </a:extLst>
          </p:cNvPr>
          <p:cNvSpPr txBox="1"/>
          <p:nvPr/>
        </p:nvSpPr>
        <p:spPr>
          <a:xfrm>
            <a:off x="6180326" y="2872094"/>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3</a:t>
            </a:r>
            <a:endParaRPr lang="en-US" sz="2797" baseline="-25000" dirty="0">
              <a:latin typeface="Times New Roman" panose="02020603050405020304" pitchFamily="18" charset="0"/>
              <a:cs typeface="Times New Roman" panose="02020603050405020304" pitchFamily="18" charset="0"/>
            </a:endParaRPr>
          </a:p>
        </p:txBody>
      </p:sp>
      <p:sp>
        <p:nvSpPr>
          <p:cNvPr id="151" name="TextBox 150">
            <a:extLst>
              <a:ext uri="{FF2B5EF4-FFF2-40B4-BE49-F238E27FC236}">
                <a16:creationId xmlns:a16="http://schemas.microsoft.com/office/drawing/2014/main" id="{2EC37B96-BC81-804B-8D34-24D748686457}"/>
              </a:ext>
            </a:extLst>
          </p:cNvPr>
          <p:cNvSpPr txBox="1"/>
          <p:nvPr/>
        </p:nvSpPr>
        <p:spPr>
          <a:xfrm>
            <a:off x="11280463" y="4977469"/>
            <a:ext cx="543479"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y</a:t>
            </a:r>
            <a:r>
              <a:rPr lang="en-US" sz="2797" i="1" baseline="-25000" dirty="0" err="1">
                <a:latin typeface="Times New Roman" panose="02020603050405020304" pitchFamily="18" charset="0"/>
                <a:cs typeface="Times New Roman" panose="02020603050405020304" pitchFamily="18" charset="0"/>
              </a:rPr>
              <a:t>N</a:t>
            </a:r>
            <a:endParaRPr lang="en-US" sz="2797" baseline="-25000" dirty="0">
              <a:latin typeface="Times New Roman" panose="02020603050405020304" pitchFamily="18" charset="0"/>
              <a:cs typeface="Times New Roman" panose="02020603050405020304" pitchFamily="18" charset="0"/>
            </a:endParaRPr>
          </a:p>
        </p:txBody>
      </p:sp>
      <p:sp>
        <p:nvSpPr>
          <p:cNvPr id="152" name="TextBox 151">
            <a:extLst>
              <a:ext uri="{FF2B5EF4-FFF2-40B4-BE49-F238E27FC236}">
                <a16:creationId xmlns:a16="http://schemas.microsoft.com/office/drawing/2014/main" id="{BD292AD3-4E90-F447-AE1D-6BE89D6DD9D4}"/>
              </a:ext>
            </a:extLst>
          </p:cNvPr>
          <p:cNvSpPr txBox="1"/>
          <p:nvPr/>
        </p:nvSpPr>
        <p:spPr>
          <a:xfrm>
            <a:off x="11280463" y="4409288"/>
            <a:ext cx="799622"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y</a:t>
            </a:r>
            <a:r>
              <a:rPr lang="en-US" sz="2797" i="1" baseline="-25000" dirty="0">
                <a:latin typeface="Times New Roman" panose="02020603050405020304" pitchFamily="18" charset="0"/>
                <a:cs typeface="Times New Roman" panose="02020603050405020304" pitchFamily="18" charset="0"/>
              </a:rPr>
              <a:t>N-1</a:t>
            </a:r>
            <a:endParaRPr lang="en-US" sz="2797" baseline="-25000" dirty="0">
              <a:latin typeface="Times New Roman" panose="02020603050405020304" pitchFamily="18" charset="0"/>
              <a:cs typeface="Times New Roman" panose="02020603050405020304" pitchFamily="18" charset="0"/>
            </a:endParaRPr>
          </a:p>
        </p:txBody>
      </p:sp>
      <p:sp>
        <p:nvSpPr>
          <p:cNvPr id="153" name="TextBox 152">
            <a:extLst>
              <a:ext uri="{FF2B5EF4-FFF2-40B4-BE49-F238E27FC236}">
                <a16:creationId xmlns:a16="http://schemas.microsoft.com/office/drawing/2014/main" id="{CB7E0F8B-C015-E04D-89EB-FCAB517F7AD5}"/>
              </a:ext>
            </a:extLst>
          </p:cNvPr>
          <p:cNvSpPr txBox="1"/>
          <p:nvPr/>
        </p:nvSpPr>
        <p:spPr>
          <a:xfrm>
            <a:off x="11280463" y="3440275"/>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y</a:t>
            </a:r>
            <a:r>
              <a:rPr lang="en-US" sz="2797" i="1" baseline="-25000" dirty="0">
                <a:latin typeface="Times New Roman" panose="02020603050405020304" pitchFamily="18" charset="0"/>
                <a:cs typeface="Times New Roman" panose="02020603050405020304" pitchFamily="18" charset="0"/>
              </a:rPr>
              <a:t>4</a:t>
            </a:r>
            <a:endParaRPr lang="en-US" sz="2797" baseline="-25000" dirty="0">
              <a:latin typeface="Times New Roman" panose="02020603050405020304" pitchFamily="18" charset="0"/>
              <a:cs typeface="Times New Roman" panose="02020603050405020304" pitchFamily="18" charset="0"/>
            </a:endParaRPr>
          </a:p>
        </p:txBody>
      </p:sp>
      <p:sp>
        <p:nvSpPr>
          <p:cNvPr id="154" name="TextBox 153">
            <a:extLst>
              <a:ext uri="{FF2B5EF4-FFF2-40B4-BE49-F238E27FC236}">
                <a16:creationId xmlns:a16="http://schemas.microsoft.com/office/drawing/2014/main" id="{9F1CEB7A-B8A9-584C-8BB0-06ED6BF0C714}"/>
              </a:ext>
            </a:extLst>
          </p:cNvPr>
          <p:cNvSpPr txBox="1"/>
          <p:nvPr/>
        </p:nvSpPr>
        <p:spPr>
          <a:xfrm>
            <a:off x="11280463" y="2872094"/>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y</a:t>
            </a:r>
            <a:r>
              <a:rPr lang="en-US" sz="2797" i="1" baseline="-25000" dirty="0">
                <a:latin typeface="Times New Roman" panose="02020603050405020304" pitchFamily="18" charset="0"/>
                <a:cs typeface="Times New Roman" panose="02020603050405020304" pitchFamily="18" charset="0"/>
              </a:rPr>
              <a:t>3</a:t>
            </a:r>
            <a:endParaRPr lang="en-US" sz="2797" baseline="-25000" dirty="0">
              <a:latin typeface="Times New Roman" panose="02020603050405020304" pitchFamily="18" charset="0"/>
              <a:cs typeface="Times New Roman" panose="02020603050405020304" pitchFamily="18" charset="0"/>
            </a:endParaRPr>
          </a:p>
        </p:txBody>
      </p:sp>
      <p:sp>
        <p:nvSpPr>
          <p:cNvPr id="155" name="TextBox 154">
            <a:extLst>
              <a:ext uri="{FF2B5EF4-FFF2-40B4-BE49-F238E27FC236}">
                <a16:creationId xmlns:a16="http://schemas.microsoft.com/office/drawing/2014/main" id="{2BF836B4-2919-894E-9669-5B41DAA4075D}"/>
              </a:ext>
            </a:extLst>
          </p:cNvPr>
          <p:cNvSpPr txBox="1"/>
          <p:nvPr/>
        </p:nvSpPr>
        <p:spPr>
          <a:xfrm>
            <a:off x="11280463" y="2303913"/>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y</a:t>
            </a:r>
            <a:r>
              <a:rPr lang="en-US" sz="2797" i="1" baseline="-25000" dirty="0">
                <a:latin typeface="Times New Roman" panose="02020603050405020304" pitchFamily="18" charset="0"/>
                <a:cs typeface="Times New Roman" panose="02020603050405020304" pitchFamily="18" charset="0"/>
              </a:rPr>
              <a:t>2</a:t>
            </a:r>
            <a:endParaRPr lang="en-US" sz="2797" baseline="-25000" dirty="0">
              <a:latin typeface="Times New Roman" panose="02020603050405020304" pitchFamily="18" charset="0"/>
              <a:cs typeface="Times New Roman" panose="02020603050405020304" pitchFamily="18" charset="0"/>
            </a:endParaRPr>
          </a:p>
        </p:txBody>
      </p:sp>
      <p:sp>
        <p:nvSpPr>
          <p:cNvPr id="156" name="TextBox 155">
            <a:extLst>
              <a:ext uri="{FF2B5EF4-FFF2-40B4-BE49-F238E27FC236}">
                <a16:creationId xmlns:a16="http://schemas.microsoft.com/office/drawing/2014/main" id="{BD5008AA-189E-3942-9502-A1FB6B6DA029}"/>
              </a:ext>
            </a:extLst>
          </p:cNvPr>
          <p:cNvSpPr txBox="1"/>
          <p:nvPr/>
        </p:nvSpPr>
        <p:spPr>
          <a:xfrm>
            <a:off x="11280463" y="1735732"/>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y</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157" name="TextBox 156">
            <a:extLst>
              <a:ext uri="{FF2B5EF4-FFF2-40B4-BE49-F238E27FC236}">
                <a16:creationId xmlns:a16="http://schemas.microsoft.com/office/drawing/2014/main" id="{87F7B0C2-A517-BB4D-BA95-F5FD1409712E}"/>
              </a:ext>
            </a:extLst>
          </p:cNvPr>
          <p:cNvSpPr txBox="1"/>
          <p:nvPr/>
        </p:nvSpPr>
        <p:spPr>
          <a:xfrm rot="5400000">
            <a:off x="8363888" y="3904351"/>
            <a:ext cx="503664" cy="646331"/>
          </a:xfrm>
          <a:prstGeom prst="rect">
            <a:avLst/>
          </a:prstGeom>
          <a:noFill/>
        </p:spPr>
        <p:txBody>
          <a:bodyPr wrap="none" rtlCol="0">
            <a:spAutoFit/>
          </a:bodyPr>
          <a:lstStyle/>
          <a:p>
            <a:r>
              <a:rPr lang="en-US" sz="3600" dirty="0"/>
              <a:t>…</a:t>
            </a:r>
          </a:p>
        </p:txBody>
      </p:sp>
      <p:sp>
        <p:nvSpPr>
          <p:cNvPr id="158" name="TextBox 157">
            <a:extLst>
              <a:ext uri="{FF2B5EF4-FFF2-40B4-BE49-F238E27FC236}">
                <a16:creationId xmlns:a16="http://schemas.microsoft.com/office/drawing/2014/main" id="{61EB7271-5058-8544-9697-2A0D44FF5656}"/>
              </a:ext>
            </a:extLst>
          </p:cNvPr>
          <p:cNvSpPr txBox="1"/>
          <p:nvPr/>
        </p:nvSpPr>
        <p:spPr>
          <a:xfrm rot="5400000">
            <a:off x="10799805" y="3913218"/>
            <a:ext cx="503664" cy="646331"/>
          </a:xfrm>
          <a:prstGeom prst="rect">
            <a:avLst/>
          </a:prstGeom>
          <a:noFill/>
        </p:spPr>
        <p:txBody>
          <a:bodyPr wrap="none" rtlCol="0">
            <a:spAutoFit/>
          </a:bodyPr>
          <a:lstStyle/>
          <a:p>
            <a:r>
              <a:rPr lang="en-US" sz="3600" dirty="0"/>
              <a:t>…</a:t>
            </a:r>
          </a:p>
        </p:txBody>
      </p:sp>
    </p:spTree>
    <p:extLst>
      <p:ext uri="{BB962C8B-B14F-4D97-AF65-F5344CB8AC3E}">
        <p14:creationId xmlns:p14="http://schemas.microsoft.com/office/powerpoint/2010/main" val="494260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D347E554-4C8A-4CB2-9A3C-30721F03A32B}"/>
                  </a:ext>
                </a:extLst>
              </p:cNvPr>
              <p:cNvSpPr txBox="1"/>
              <p:nvPr/>
            </p:nvSpPr>
            <p:spPr>
              <a:xfrm>
                <a:off x="9638866" y="5051298"/>
                <a:ext cx="1643976" cy="307328"/>
              </a:xfrm>
              <a:prstGeom prst="rect">
                <a:avLst/>
              </a:prstGeom>
              <a:noFill/>
            </p:spPr>
            <p:txBody>
              <a:bodyPr wrap="none" lIns="0" tIns="0" rIns="0" bIns="0" rtlCol="0">
                <a:spAutoFit/>
              </a:bodyPr>
              <a:lstStyle/>
              <a:p>
                <a:pPr algn="ctr"/>
                <a14:m>
                  <m:oMath xmlns:m="http://schemas.openxmlformats.org/officeDocument/2006/math">
                    <m:r>
                      <a:rPr lang="en-US" sz="1997" b="0" i="1" smtClean="0">
                        <a:latin typeface="Cambria Math" panose="02040503050406030204" pitchFamily="18" charset="0"/>
                      </a:rPr>
                      <m:t>𝑏</m:t>
                    </m:r>
                    <m:r>
                      <a:rPr lang="en-US" sz="1997" b="0" i="1" smtClean="0">
                        <a:latin typeface="Cambria Math" panose="02040503050406030204" pitchFamily="18" charset="0"/>
                      </a:rPr>
                      <m:t>=(</m:t>
                    </m:r>
                    <m:sSub>
                      <m:sSubPr>
                        <m:ctrlPr>
                          <a:rPr lang="en-US" sz="1997" i="1">
                            <a:latin typeface="Cambria Math" panose="02040503050406030204" pitchFamily="18" charset="0"/>
                          </a:rPr>
                        </m:ctrlPr>
                      </m:sSubPr>
                      <m:e>
                        <m:r>
                          <a:rPr lang="en-US" sz="1997" i="1">
                            <a:latin typeface="Cambria Math" panose="02040503050406030204" pitchFamily="18" charset="0"/>
                          </a:rPr>
                          <m:t>𝑏</m:t>
                        </m:r>
                      </m:e>
                      <m:sub>
                        <m:r>
                          <a:rPr lang="en-US" sz="1997" b="0" i="1" smtClean="0">
                            <a:latin typeface="Cambria Math" panose="02040503050406030204" pitchFamily="18" charset="0"/>
                          </a:rPr>
                          <m:t>0</m:t>
                        </m:r>
                      </m:sub>
                    </m:sSub>
                    <m:r>
                      <a:rPr lang="en-US" sz="1997" i="1">
                        <a:latin typeface="Cambria Math" panose="02040503050406030204" pitchFamily="18" charset="0"/>
                      </a:rPr>
                      <m:t>,…</m:t>
                    </m:r>
                    <m:sSub>
                      <m:sSubPr>
                        <m:ctrlPr>
                          <a:rPr lang="en-US" sz="1997" i="1">
                            <a:latin typeface="Cambria Math" panose="02040503050406030204" pitchFamily="18" charset="0"/>
                          </a:rPr>
                        </m:ctrlPr>
                      </m:sSubPr>
                      <m:e>
                        <m:r>
                          <a:rPr lang="en-US" sz="1997" i="1">
                            <a:latin typeface="Cambria Math" panose="02040503050406030204" pitchFamily="18" charset="0"/>
                          </a:rPr>
                          <m:t>𝑏</m:t>
                        </m:r>
                      </m:e>
                      <m:sub>
                        <m:r>
                          <a:rPr lang="en-US" sz="1997" b="0" i="1" smtClean="0">
                            <a:latin typeface="Cambria Math" panose="02040503050406030204" pitchFamily="18" charset="0"/>
                          </a:rPr>
                          <m:t>𝑀</m:t>
                        </m:r>
                      </m:sub>
                    </m:sSub>
                    <m:r>
                      <a:rPr lang="en-US" sz="1997" i="1">
                        <a:latin typeface="Cambria Math" panose="02040503050406030204" pitchFamily="18" charset="0"/>
                      </a:rPr>
                      <m:t>)</m:t>
                    </m:r>
                  </m:oMath>
                </a14:m>
                <a:r>
                  <a:rPr lang="en-US" sz="1997" dirty="0"/>
                  <a:t> </a:t>
                </a:r>
              </a:p>
            </p:txBody>
          </p:sp>
        </mc:Choice>
        <mc:Fallback xmlns="">
          <p:sp>
            <p:nvSpPr>
              <p:cNvPr id="200" name="TextBox 199">
                <a:extLst>
                  <a:ext uri="{FF2B5EF4-FFF2-40B4-BE49-F238E27FC236}">
                    <a16:creationId xmlns:a16="http://schemas.microsoft.com/office/drawing/2014/main" id="{D347E554-4C8A-4CB2-9A3C-30721F03A32B}"/>
                  </a:ext>
                </a:extLst>
              </p:cNvPr>
              <p:cNvSpPr txBox="1">
                <a:spLocks noRot="1" noChangeAspect="1" noMove="1" noResize="1" noEditPoints="1" noAdjustHandles="1" noChangeArrowheads="1" noChangeShapeType="1" noTextEdit="1"/>
              </p:cNvSpPr>
              <p:nvPr/>
            </p:nvSpPr>
            <p:spPr>
              <a:xfrm>
                <a:off x="9638866" y="5051298"/>
                <a:ext cx="1643976" cy="307328"/>
              </a:xfrm>
              <a:prstGeom prst="rect">
                <a:avLst/>
              </a:prstGeom>
              <a:blipFill>
                <a:blip r:embed="rId3"/>
                <a:stretch>
                  <a:fillRect l="-4815" t="-4000" r="-3333" b="-36000"/>
                </a:stretch>
              </a:blipFill>
            </p:spPr>
            <p:txBody>
              <a:bodyPr/>
              <a:lstStyle/>
              <a:p>
                <a:r>
                  <a:rPr lang="en-US">
                    <a:noFill/>
                  </a:rPr>
                  <a:t> </a:t>
                </a:r>
              </a:p>
            </p:txBody>
          </p:sp>
        </mc:Fallback>
      </mc:AlternateContent>
      <p:sp>
        <p:nvSpPr>
          <p:cNvPr id="8" name="Title 7"/>
          <p:cNvSpPr>
            <a:spLocks noGrp="1"/>
          </p:cNvSpPr>
          <p:nvPr>
            <p:ph type="title"/>
          </p:nvPr>
        </p:nvSpPr>
        <p:spPr>
          <a:xfrm>
            <a:off x="609600" y="127352"/>
            <a:ext cx="10972800" cy="1143000"/>
          </a:xfrm>
        </p:spPr>
        <p:txBody>
          <a:bodyPr>
            <a:noAutofit/>
          </a:bodyPr>
          <a:lstStyle/>
          <a:p>
            <a:r>
              <a:rPr lang="en-US" sz="4267" dirty="0"/>
              <a:t>Learning Model Parameters</a:t>
            </a:r>
          </a:p>
        </p:txBody>
      </p:sp>
      <p:sp>
        <p:nvSpPr>
          <p:cNvPr id="4" name="TextBox 3">
            <a:extLst>
              <a:ext uri="{FF2B5EF4-FFF2-40B4-BE49-F238E27FC236}">
                <a16:creationId xmlns:a16="http://schemas.microsoft.com/office/drawing/2014/main" id="{EC470171-AEFA-F940-B6E2-3B0358DFD502}"/>
              </a:ext>
            </a:extLst>
          </p:cNvPr>
          <p:cNvSpPr txBox="1"/>
          <p:nvPr/>
        </p:nvSpPr>
        <p:spPr>
          <a:xfrm>
            <a:off x="1141944" y="4616727"/>
            <a:ext cx="1783630" cy="497957"/>
          </a:xfrm>
          <a:prstGeom prst="rect">
            <a:avLst/>
          </a:prstGeom>
          <a:noFill/>
        </p:spPr>
        <p:txBody>
          <a:bodyPr wrap="none" rtlCol="0">
            <a:spAutoFit/>
          </a:bodyPr>
          <a:lstStyle/>
          <a:p>
            <a:r>
              <a:rPr lang="en-US" sz="2636" dirty="0"/>
              <a:t>Training Set</a:t>
            </a:r>
          </a:p>
        </p:txBody>
      </p:sp>
      <p:sp>
        <p:nvSpPr>
          <p:cNvPr id="7" name="TextBox 6">
            <a:extLst>
              <a:ext uri="{FF2B5EF4-FFF2-40B4-BE49-F238E27FC236}">
                <a16:creationId xmlns:a16="http://schemas.microsoft.com/office/drawing/2014/main" id="{362E1761-117C-6945-B4A7-AF128D03FD5F}"/>
              </a:ext>
            </a:extLst>
          </p:cNvPr>
          <p:cNvSpPr txBox="1"/>
          <p:nvPr/>
        </p:nvSpPr>
        <p:spPr>
          <a:xfrm>
            <a:off x="3947944" y="5445780"/>
            <a:ext cx="4296112" cy="903581"/>
          </a:xfrm>
          <a:prstGeom prst="rect">
            <a:avLst/>
          </a:prstGeom>
          <a:noFill/>
        </p:spPr>
        <p:txBody>
          <a:bodyPr wrap="none" rtlCol="0">
            <a:spAutoFit/>
          </a:bodyPr>
          <a:lstStyle/>
          <a:p>
            <a:pPr algn="ctr"/>
            <a:r>
              <a:rPr lang="en-US" sz="2636" dirty="0"/>
              <a:t>Untrained Logistic Regression </a:t>
            </a:r>
          </a:p>
          <a:p>
            <a:pPr algn="ctr"/>
            <a:r>
              <a:rPr lang="en-US" sz="2636" dirty="0"/>
              <a:t>Model (or “Network”)</a:t>
            </a:r>
          </a:p>
        </p:txBody>
      </p:sp>
      <p:sp>
        <p:nvSpPr>
          <p:cNvPr id="9" name="TextBox 8">
            <a:extLst>
              <a:ext uri="{FF2B5EF4-FFF2-40B4-BE49-F238E27FC236}">
                <a16:creationId xmlns:a16="http://schemas.microsoft.com/office/drawing/2014/main" id="{BFEE604D-6E39-3C4A-BB31-1D217AA8F371}"/>
              </a:ext>
            </a:extLst>
          </p:cNvPr>
          <p:cNvSpPr txBox="1"/>
          <p:nvPr/>
        </p:nvSpPr>
        <p:spPr>
          <a:xfrm>
            <a:off x="8919921" y="5445780"/>
            <a:ext cx="3081866" cy="903581"/>
          </a:xfrm>
          <a:prstGeom prst="rect">
            <a:avLst/>
          </a:prstGeom>
          <a:noFill/>
        </p:spPr>
        <p:txBody>
          <a:bodyPr wrap="square" rtlCol="0">
            <a:spAutoFit/>
          </a:bodyPr>
          <a:lstStyle/>
          <a:p>
            <a:pPr algn="ctr"/>
            <a:r>
              <a:rPr lang="en-US" sz="2636" dirty="0"/>
              <a:t>Trained Model (with learned parameters)</a:t>
            </a:r>
          </a:p>
        </p:txBody>
      </p:sp>
      <p:pic>
        <p:nvPicPr>
          <p:cNvPr id="3" name="Picture 2"/>
          <p:cNvPicPr>
            <a:picLocks noChangeAspect="1"/>
          </p:cNvPicPr>
          <p:nvPr/>
        </p:nvPicPr>
        <p:blipFill>
          <a:blip r:embed="rId4"/>
          <a:stretch>
            <a:fillRect/>
          </a:stretch>
        </p:blipFill>
        <p:spPr>
          <a:xfrm>
            <a:off x="272581" y="2166697"/>
            <a:ext cx="3522357" cy="2336366"/>
          </a:xfrm>
          <a:prstGeom prst="rect">
            <a:avLst/>
          </a:prstGeom>
        </p:spPr>
      </p:pic>
      <p:pic>
        <p:nvPicPr>
          <p:cNvPr id="5" name="Picture 4"/>
          <p:cNvPicPr>
            <a:picLocks noChangeAspect="1"/>
          </p:cNvPicPr>
          <p:nvPr/>
        </p:nvPicPr>
        <p:blipFill>
          <a:blip r:embed="rId5"/>
          <a:stretch>
            <a:fillRect/>
          </a:stretch>
        </p:blipFill>
        <p:spPr>
          <a:xfrm>
            <a:off x="4865911" y="2166697"/>
            <a:ext cx="2460178" cy="2839570"/>
          </a:xfrm>
          <a:prstGeom prst="rect">
            <a:avLst/>
          </a:prstGeom>
        </p:spPr>
      </p:pic>
      <p:sp>
        <p:nvSpPr>
          <p:cNvPr id="389" name="Right Arrow 388"/>
          <p:cNvSpPr/>
          <p:nvPr/>
        </p:nvSpPr>
        <p:spPr>
          <a:xfrm>
            <a:off x="7600894" y="3058001"/>
            <a:ext cx="1355067" cy="708300"/>
          </a:xfrm>
          <a:prstGeom prst="rightArrow">
            <a:avLst/>
          </a:prstGeom>
          <a:ln>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0" name="TextBox 389">
                <a:extLst>
                  <a:ext uri="{FF2B5EF4-FFF2-40B4-BE49-F238E27FC236}">
                    <a16:creationId xmlns:a16="http://schemas.microsoft.com/office/drawing/2014/main" id="{AB0E6F50-36DB-D942-97C3-7F75BF273DCC}"/>
                  </a:ext>
                </a:extLst>
              </p:cNvPr>
              <p:cNvSpPr txBox="1"/>
              <p:nvPr/>
            </p:nvSpPr>
            <p:spPr>
              <a:xfrm>
                <a:off x="3742298" y="5072150"/>
                <a:ext cx="4707404" cy="2706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prstClr val="black"/>
                              </a:solidFill>
                              <a:latin typeface="Cambria Math" panose="02040503050406030204" pitchFamily="18" charset="0"/>
                              <a:cs typeface="Times New Roman" panose="02020603050405020304" pitchFamily="18" charset="0"/>
                            </a:rPr>
                          </m:ctrlPr>
                        </m:sSubPr>
                        <m:e>
                          <m:r>
                            <a:rPr lang="en-US" b="0" i="1" dirty="0" smtClean="0">
                              <a:solidFill>
                                <a:prstClr val="black"/>
                              </a:solidFill>
                              <a:latin typeface="Cambria Math" panose="02040503050406030204" pitchFamily="18" charset="0"/>
                              <a:cs typeface="Times New Roman" panose="02020603050405020304" pitchFamily="18" charset="0"/>
                            </a:rPr>
                            <m:t>𝑝</m:t>
                          </m:r>
                        </m:e>
                        <m:sub>
                          <m:r>
                            <a:rPr lang="en-US" b="0" i="1" dirty="0" smtClean="0">
                              <a:solidFill>
                                <a:prstClr val="black"/>
                              </a:solidFill>
                              <a:latin typeface="Cambria Math" panose="02040503050406030204" pitchFamily="18" charset="0"/>
                              <a:cs typeface="Times New Roman" panose="02020603050405020304" pitchFamily="18" charset="0"/>
                            </a:rPr>
                            <m:t>𝑖</m:t>
                          </m:r>
                        </m:sub>
                      </m:sSub>
                      <m:r>
                        <a:rPr lang="en-US" b="0" i="1" dirty="0" smtClean="0">
                          <a:solidFill>
                            <a:prstClr val="black"/>
                          </a:solidFill>
                          <a:latin typeface="Cambria Math" panose="02040503050406030204" pitchFamily="18" charset="0"/>
                          <a:cs typeface="Times New Roman" panose="02020603050405020304" pitchFamily="18" charset="0"/>
                        </a:rPr>
                        <m:t>=</m:t>
                      </m:r>
                      <m:r>
                        <a:rPr lang="en-US" b="0" i="1" dirty="0" smtClean="0">
                          <a:latin typeface="Cambria Math" panose="02040503050406030204" pitchFamily="18" charset="0"/>
                          <a:cs typeface="Times New Roman" panose="02020603050405020304" pitchFamily="18" charset="0"/>
                        </a:rPr>
                        <m:t>𝜎</m:t>
                      </m:r>
                      <m:r>
                        <a:rPr lang="en-US" b="0" i="1" dirty="0" smtClean="0">
                          <a:latin typeface="Cambria Math" panose="02040503050406030204" pitchFamily="18" charset="0"/>
                          <a:cs typeface="Times New Roman" panose="02020603050405020304" pitchFamily="18" charset="0"/>
                        </a:rPr>
                        <m:t>(</m:t>
                      </m:r>
                      <m:sSub>
                        <m:sSubPr>
                          <m:ctrlPr>
                            <a:rPr lang="en-US" b="0" i="1" dirty="0" smtClean="0">
                              <a:latin typeface="Cambria Math" panose="02040503050406030204" pitchFamily="18" charset="0"/>
                              <a:cs typeface="Times New Roman" panose="02020603050405020304" pitchFamily="18" charset="0"/>
                            </a:rPr>
                          </m:ctrlPr>
                        </m:sSubPr>
                        <m:e>
                          <m:r>
                            <a:rPr lang="en-US" b="0" i="1" dirty="0" smtClean="0">
                              <a:latin typeface="Cambria Math" panose="02040503050406030204" pitchFamily="18" charset="0"/>
                              <a:cs typeface="Times New Roman" panose="02020603050405020304" pitchFamily="18" charset="0"/>
                            </a:rPr>
                            <m:t>𝑏</m:t>
                          </m:r>
                        </m:e>
                        <m:sub>
                          <m:r>
                            <a:rPr lang="en-US" b="0" i="1" dirty="0" smtClean="0">
                              <a:latin typeface="Cambria Math" panose="02040503050406030204" pitchFamily="18" charset="0"/>
                              <a:cs typeface="Times New Roman" panose="02020603050405020304" pitchFamily="18" charset="0"/>
                            </a:rPr>
                            <m:t>0</m:t>
                          </m:r>
                        </m:sub>
                      </m:sSub>
                      <m:r>
                        <a:rPr lang="en-US" b="0" i="1" dirty="0"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𝑀</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𝑀</m:t>
                          </m:r>
                        </m:sub>
                      </m:sSub>
                      <m:r>
                        <a:rPr lang="en-US" b="0" i="1" smtClean="0">
                          <a:latin typeface="Cambria Math" panose="02040503050406030204" pitchFamily="18" charset="0"/>
                        </a:rPr>
                        <m:t>)</m:t>
                      </m:r>
                    </m:oMath>
                  </m:oMathPara>
                </a14:m>
                <a:endParaRPr lang="en-US" baseline="-25000" dirty="0"/>
              </a:p>
            </p:txBody>
          </p:sp>
        </mc:Choice>
        <mc:Fallback xmlns="">
          <p:sp>
            <p:nvSpPr>
              <p:cNvPr id="390" name="TextBox 389">
                <a:extLst>
                  <a:ext uri="{FF2B5EF4-FFF2-40B4-BE49-F238E27FC236}">
                    <a16:creationId xmlns:a16="http://schemas.microsoft.com/office/drawing/2014/main" id="{AB0E6F50-36DB-D942-97C3-7F75BF273DCC}"/>
                  </a:ext>
                </a:extLst>
              </p:cNvPr>
              <p:cNvSpPr txBox="1">
                <a:spLocks noRot="1" noChangeAspect="1" noMove="1" noResize="1" noEditPoints="1" noAdjustHandles="1" noChangeArrowheads="1" noChangeShapeType="1" noTextEdit="1"/>
              </p:cNvSpPr>
              <p:nvPr/>
            </p:nvSpPr>
            <p:spPr>
              <a:xfrm>
                <a:off x="3742298" y="5072150"/>
                <a:ext cx="4707404" cy="270652"/>
              </a:xfrm>
              <a:prstGeom prst="rect">
                <a:avLst/>
              </a:prstGeom>
              <a:blipFill>
                <a:blip r:embed="rId6"/>
                <a:stretch>
                  <a:fillRect b="-40909"/>
                </a:stretch>
              </a:blipFill>
            </p:spPr>
            <p:txBody>
              <a:bodyPr/>
              <a:lstStyle/>
              <a:p>
                <a:r>
                  <a:rPr lang="en-US">
                    <a:noFill/>
                  </a:rPr>
                  <a:t> </a:t>
                </a:r>
              </a:p>
            </p:txBody>
          </p:sp>
        </mc:Fallback>
      </mc:AlternateContent>
      <p:sp>
        <p:nvSpPr>
          <p:cNvPr id="10" name="Cross 9"/>
          <p:cNvSpPr/>
          <p:nvPr/>
        </p:nvSpPr>
        <p:spPr>
          <a:xfrm>
            <a:off x="4143022" y="3058001"/>
            <a:ext cx="722889" cy="708300"/>
          </a:xfrm>
          <a:prstGeom prst="plus">
            <a:avLst>
              <a:gd name="adj" fmla="val 41061"/>
            </a:avLst>
          </a:prstGeom>
          <a:ln>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2" name="Picture 11"/>
          <p:cNvPicPr>
            <a:picLocks noChangeAspect="1"/>
          </p:cNvPicPr>
          <p:nvPr/>
        </p:nvPicPr>
        <p:blipFill>
          <a:blip r:embed="rId7"/>
          <a:stretch>
            <a:fillRect/>
          </a:stretch>
        </p:blipFill>
        <p:spPr>
          <a:xfrm>
            <a:off x="9230764" y="2166696"/>
            <a:ext cx="2460179" cy="2839571"/>
          </a:xfrm>
          <a:prstGeom prst="rect">
            <a:avLst/>
          </a:prstGeom>
        </p:spPr>
      </p:pic>
    </p:spTree>
    <p:extLst>
      <p:ext uri="{BB962C8B-B14F-4D97-AF65-F5344CB8AC3E}">
        <p14:creationId xmlns:p14="http://schemas.microsoft.com/office/powerpoint/2010/main" val="666845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4473AEA5-0038-4875-B670-682255EBB64B}"/>
              </a:ext>
            </a:extLst>
          </p:cNvPr>
          <p:cNvGrpSpPr/>
          <p:nvPr/>
        </p:nvGrpSpPr>
        <p:grpSpPr>
          <a:xfrm>
            <a:off x="2145555" y="2413185"/>
            <a:ext cx="7673995" cy="2031512"/>
            <a:chOff x="3178606" y="2500657"/>
            <a:chExt cx="7682619" cy="2033792"/>
          </a:xfrm>
        </p:grpSpPr>
        <p:grpSp>
          <p:nvGrpSpPr>
            <p:cNvPr id="22" name="Group 21">
              <a:extLst>
                <a:ext uri="{FF2B5EF4-FFF2-40B4-BE49-F238E27FC236}">
                  <a16:creationId xmlns:a16="http://schemas.microsoft.com/office/drawing/2014/main" id="{66AA5019-B474-4F55-85BC-206C187A2C2E}"/>
                </a:ext>
              </a:extLst>
            </p:cNvPr>
            <p:cNvGrpSpPr/>
            <p:nvPr/>
          </p:nvGrpSpPr>
          <p:grpSpPr>
            <a:xfrm>
              <a:off x="3538754" y="2846713"/>
              <a:ext cx="4267200" cy="241541"/>
              <a:chOff x="3312543" y="2369387"/>
              <a:chExt cx="4267200" cy="241541"/>
            </a:xfrm>
          </p:grpSpPr>
          <p:sp>
            <p:nvSpPr>
              <p:cNvPr id="23" name="Rectangle 22">
                <a:extLst>
                  <a:ext uri="{FF2B5EF4-FFF2-40B4-BE49-F238E27FC236}">
                    <a16:creationId xmlns:a16="http://schemas.microsoft.com/office/drawing/2014/main" id="{46BAA495-E507-4386-99FC-AF2B9C738C00}"/>
                  </a:ext>
                </a:extLst>
              </p:cNvPr>
              <p:cNvSpPr/>
              <p:nvPr/>
            </p:nvSpPr>
            <p:spPr>
              <a:xfrm>
                <a:off x="3312543" y="2369388"/>
                <a:ext cx="4267200" cy="241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cxnSp>
            <p:nvCxnSpPr>
              <p:cNvPr id="24" name="Straight Connector 23">
                <a:extLst>
                  <a:ext uri="{FF2B5EF4-FFF2-40B4-BE49-F238E27FC236}">
                    <a16:creationId xmlns:a16="http://schemas.microsoft.com/office/drawing/2014/main" id="{88AB6143-75C9-4E65-B420-72A0329C7A05}"/>
                  </a:ext>
                </a:extLst>
              </p:cNvPr>
              <p:cNvCxnSpPr/>
              <p:nvPr/>
            </p:nvCxnSpPr>
            <p:spPr>
              <a:xfrm>
                <a:off x="3582838"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BD695433-EA03-4B0A-98FE-FAD96DECA3F2}"/>
                  </a:ext>
                </a:extLst>
              </p:cNvPr>
              <p:cNvCxnSpPr/>
              <p:nvPr/>
            </p:nvCxnSpPr>
            <p:spPr>
              <a:xfrm>
                <a:off x="3838755"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CADCF94D-A24F-445A-B8C0-67D34E119EC4}"/>
                  </a:ext>
                </a:extLst>
              </p:cNvPr>
              <p:cNvCxnSpPr/>
              <p:nvPr/>
            </p:nvCxnSpPr>
            <p:spPr>
              <a:xfrm>
                <a:off x="4074543"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D1119520-3829-475E-8387-B3D9AFB4A0B1}"/>
                  </a:ext>
                </a:extLst>
              </p:cNvPr>
              <p:cNvCxnSpPr/>
              <p:nvPr/>
            </p:nvCxnSpPr>
            <p:spPr>
              <a:xfrm>
                <a:off x="4330460"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1F27BBE9-616E-4CCB-A601-A52308393F03}"/>
                  </a:ext>
                </a:extLst>
              </p:cNvPr>
              <p:cNvCxnSpPr/>
              <p:nvPr/>
            </p:nvCxnSpPr>
            <p:spPr>
              <a:xfrm>
                <a:off x="4569125"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39479492-A576-446D-8A67-15DBCBC317C2}"/>
                  </a:ext>
                </a:extLst>
              </p:cNvPr>
              <p:cNvCxnSpPr/>
              <p:nvPr/>
            </p:nvCxnSpPr>
            <p:spPr>
              <a:xfrm>
                <a:off x="4825042"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1B8554DB-F116-4287-B503-4D7F8126C6FF}"/>
                  </a:ext>
                </a:extLst>
              </p:cNvPr>
              <p:cNvCxnSpPr/>
              <p:nvPr/>
            </p:nvCxnSpPr>
            <p:spPr>
              <a:xfrm>
                <a:off x="5060830"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82AA7FDE-57A7-4018-A4D6-36A0B408F50F}"/>
                  </a:ext>
                </a:extLst>
              </p:cNvPr>
              <p:cNvCxnSpPr/>
              <p:nvPr/>
            </p:nvCxnSpPr>
            <p:spPr>
              <a:xfrm>
                <a:off x="5316747"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3852B725-C6B8-4B1C-BD74-7DC093EFE073}"/>
                  </a:ext>
                </a:extLst>
              </p:cNvPr>
              <p:cNvCxnSpPr/>
              <p:nvPr/>
            </p:nvCxnSpPr>
            <p:spPr>
              <a:xfrm>
                <a:off x="5569788"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59929CB6-FA60-4661-AC87-0BEB56F0A786}"/>
                  </a:ext>
                </a:extLst>
              </p:cNvPr>
              <p:cNvCxnSpPr/>
              <p:nvPr/>
            </p:nvCxnSpPr>
            <p:spPr>
              <a:xfrm>
                <a:off x="5825705"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CB573279-BD5A-4B58-A71B-C263C48348A1}"/>
                  </a:ext>
                </a:extLst>
              </p:cNvPr>
              <p:cNvCxnSpPr/>
              <p:nvPr/>
            </p:nvCxnSpPr>
            <p:spPr>
              <a:xfrm>
                <a:off x="6061493"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FF3AE687-FBC3-4FFD-8123-A12D7DF5763B}"/>
                  </a:ext>
                </a:extLst>
              </p:cNvPr>
              <p:cNvCxnSpPr/>
              <p:nvPr/>
            </p:nvCxnSpPr>
            <p:spPr>
              <a:xfrm>
                <a:off x="6317410"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4E853902-E286-4967-8152-A8A844943204}"/>
                  </a:ext>
                </a:extLst>
              </p:cNvPr>
              <p:cNvCxnSpPr/>
              <p:nvPr/>
            </p:nvCxnSpPr>
            <p:spPr>
              <a:xfrm>
                <a:off x="6556075"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BFD151E9-EEAF-4384-B8AF-1A10B6EAF03C}"/>
                  </a:ext>
                </a:extLst>
              </p:cNvPr>
              <p:cNvCxnSpPr/>
              <p:nvPr/>
            </p:nvCxnSpPr>
            <p:spPr>
              <a:xfrm>
                <a:off x="6811992"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267C0A88-C48C-4A98-979E-6CF740495DFC}"/>
                  </a:ext>
                </a:extLst>
              </p:cNvPr>
              <p:cNvCxnSpPr/>
              <p:nvPr/>
            </p:nvCxnSpPr>
            <p:spPr>
              <a:xfrm>
                <a:off x="7047780"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D2CCD4E8-197B-4835-A04F-FFCB806D9456}"/>
                  </a:ext>
                </a:extLst>
              </p:cNvPr>
              <p:cNvCxnSpPr/>
              <p:nvPr/>
            </p:nvCxnSpPr>
            <p:spPr>
              <a:xfrm>
                <a:off x="7303697" y="2369387"/>
                <a:ext cx="0" cy="241539"/>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188DC41-780A-4379-91B0-6FF3D6D128D1}"/>
                    </a:ext>
                  </a:extLst>
                </p:cNvPr>
                <p:cNvSpPr txBox="1"/>
                <p:nvPr/>
              </p:nvSpPr>
              <p:spPr>
                <a:xfrm>
                  <a:off x="3178606" y="2811253"/>
                  <a:ext cx="247397" cy="276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797" i="1">
                                <a:latin typeface="Cambria Math" panose="02040503050406030204" pitchFamily="18" charset="0"/>
                              </a:rPr>
                            </m:ctrlPr>
                          </m:sSubPr>
                          <m:e>
                            <m:r>
                              <a:rPr lang="en-US" sz="1797" i="1">
                                <a:latin typeface="Cambria Math" panose="02040503050406030204" pitchFamily="18" charset="0"/>
                              </a:rPr>
                              <m:t>𝑥</m:t>
                            </m:r>
                          </m:e>
                          <m:sub>
                            <m:r>
                              <a:rPr lang="en-US" sz="1797" i="1">
                                <a:latin typeface="Cambria Math" panose="02040503050406030204" pitchFamily="18" charset="0"/>
                              </a:rPr>
                              <m:t>𝑖</m:t>
                            </m:r>
                          </m:sub>
                        </m:sSub>
                      </m:oMath>
                    </m:oMathPara>
                  </a14:m>
                  <a:endParaRPr lang="en-US" sz="1797" dirty="0"/>
                </a:p>
              </p:txBody>
            </p:sp>
          </mc:Choice>
          <mc:Fallback xmlns="">
            <p:sp>
              <p:nvSpPr>
                <p:cNvPr id="40" name="TextBox 39">
                  <a:extLst>
                    <a:ext uri="{FF2B5EF4-FFF2-40B4-BE49-F238E27FC236}">
                      <a16:creationId xmlns:a16="http://schemas.microsoft.com/office/drawing/2014/main" id="{F188DC41-780A-4379-91B0-6FF3D6D128D1}"/>
                    </a:ext>
                  </a:extLst>
                </p:cNvPr>
                <p:cNvSpPr txBox="1">
                  <a:spLocks noRot="1" noChangeAspect="1" noMove="1" noResize="1" noEditPoints="1" noAdjustHandles="1" noChangeArrowheads="1" noChangeShapeType="1" noTextEdit="1"/>
                </p:cNvSpPr>
                <p:nvPr/>
              </p:nvSpPr>
              <p:spPr>
                <a:xfrm>
                  <a:off x="3178606" y="2811253"/>
                  <a:ext cx="247397" cy="276861"/>
                </a:xfrm>
                <a:prstGeom prst="rect">
                  <a:avLst/>
                </a:prstGeom>
                <a:blipFill>
                  <a:blip r:embed="rId4"/>
                  <a:stretch>
                    <a:fillRect l="-10000" r="-5000"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8A7BB33-774D-4034-A6C5-E6CD76070B5C}"/>
                    </a:ext>
                  </a:extLst>
                </p:cNvPr>
                <p:cNvSpPr txBox="1"/>
                <p:nvPr/>
              </p:nvSpPr>
              <p:spPr>
                <a:xfrm>
                  <a:off x="3468315" y="2502673"/>
                  <a:ext cx="339513" cy="276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797" i="1">
                                <a:latin typeface="Cambria Math" panose="02040503050406030204" pitchFamily="18" charset="0"/>
                              </a:rPr>
                            </m:ctrlPr>
                          </m:sSubPr>
                          <m:e>
                            <m:r>
                              <a:rPr lang="en-US" sz="1797" i="1">
                                <a:latin typeface="Cambria Math" panose="02040503050406030204" pitchFamily="18" charset="0"/>
                              </a:rPr>
                              <m:t>𝑥</m:t>
                            </m:r>
                          </m:e>
                          <m:sub>
                            <m:r>
                              <a:rPr lang="en-US" sz="1797" i="1">
                                <a:latin typeface="Cambria Math" panose="02040503050406030204" pitchFamily="18" charset="0"/>
                              </a:rPr>
                              <m:t>𝑖</m:t>
                            </m:r>
                            <m:r>
                              <a:rPr lang="en-US" sz="1797" i="1">
                                <a:latin typeface="Cambria Math" panose="02040503050406030204" pitchFamily="18" charset="0"/>
                              </a:rPr>
                              <m:t>1</m:t>
                            </m:r>
                          </m:sub>
                        </m:sSub>
                      </m:oMath>
                    </m:oMathPara>
                  </a14:m>
                  <a:endParaRPr lang="en-US" sz="1797" dirty="0"/>
                </a:p>
              </p:txBody>
            </p:sp>
          </mc:Choice>
          <mc:Fallback xmlns="">
            <p:sp>
              <p:nvSpPr>
                <p:cNvPr id="41" name="TextBox 40">
                  <a:extLst>
                    <a:ext uri="{FF2B5EF4-FFF2-40B4-BE49-F238E27FC236}">
                      <a16:creationId xmlns:a16="http://schemas.microsoft.com/office/drawing/2014/main" id="{58A7BB33-774D-4034-A6C5-E6CD76070B5C}"/>
                    </a:ext>
                  </a:extLst>
                </p:cNvPr>
                <p:cNvSpPr txBox="1">
                  <a:spLocks noRot="1" noChangeAspect="1" noMove="1" noResize="1" noEditPoints="1" noAdjustHandles="1" noChangeArrowheads="1" noChangeShapeType="1" noTextEdit="1"/>
                </p:cNvSpPr>
                <p:nvPr/>
              </p:nvSpPr>
              <p:spPr>
                <a:xfrm>
                  <a:off x="3468315" y="2502673"/>
                  <a:ext cx="339513" cy="276861"/>
                </a:xfrm>
                <a:prstGeom prst="rect">
                  <a:avLst/>
                </a:prstGeom>
                <a:blipFill>
                  <a:blip r:embed="rId5"/>
                  <a:stretch>
                    <a:fillRect l="-11538" r="-7692"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36807E6-8A6E-40C1-9F9E-C04DA8D0189E}"/>
                    </a:ext>
                  </a:extLst>
                </p:cNvPr>
                <p:cNvSpPr txBox="1"/>
                <p:nvPr/>
              </p:nvSpPr>
              <p:spPr>
                <a:xfrm>
                  <a:off x="3771112" y="2518386"/>
                  <a:ext cx="339513" cy="276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797" i="1">
                                <a:latin typeface="Cambria Math" panose="02040503050406030204" pitchFamily="18" charset="0"/>
                              </a:rPr>
                            </m:ctrlPr>
                          </m:sSubPr>
                          <m:e>
                            <m:r>
                              <a:rPr lang="en-US" sz="1797" i="1">
                                <a:latin typeface="Cambria Math" panose="02040503050406030204" pitchFamily="18" charset="0"/>
                              </a:rPr>
                              <m:t>𝑥</m:t>
                            </m:r>
                          </m:e>
                          <m:sub>
                            <m:r>
                              <a:rPr lang="en-US" sz="1797" i="1">
                                <a:latin typeface="Cambria Math" panose="02040503050406030204" pitchFamily="18" charset="0"/>
                              </a:rPr>
                              <m:t>𝑖</m:t>
                            </m:r>
                            <m:r>
                              <a:rPr lang="en-US" sz="1797" i="1">
                                <a:latin typeface="Cambria Math" panose="02040503050406030204" pitchFamily="18" charset="0"/>
                              </a:rPr>
                              <m:t>2</m:t>
                            </m:r>
                          </m:sub>
                        </m:sSub>
                      </m:oMath>
                    </m:oMathPara>
                  </a14:m>
                  <a:endParaRPr lang="en-US" sz="1797" dirty="0"/>
                </a:p>
              </p:txBody>
            </p:sp>
          </mc:Choice>
          <mc:Fallback xmlns="">
            <p:sp>
              <p:nvSpPr>
                <p:cNvPr id="42" name="TextBox 41">
                  <a:extLst>
                    <a:ext uri="{FF2B5EF4-FFF2-40B4-BE49-F238E27FC236}">
                      <a16:creationId xmlns:a16="http://schemas.microsoft.com/office/drawing/2014/main" id="{036807E6-8A6E-40C1-9F9E-C04DA8D0189E}"/>
                    </a:ext>
                  </a:extLst>
                </p:cNvPr>
                <p:cNvSpPr txBox="1">
                  <a:spLocks noRot="1" noChangeAspect="1" noMove="1" noResize="1" noEditPoints="1" noAdjustHandles="1" noChangeArrowheads="1" noChangeShapeType="1" noTextEdit="1"/>
                </p:cNvSpPr>
                <p:nvPr/>
              </p:nvSpPr>
              <p:spPr>
                <a:xfrm>
                  <a:off x="3771112" y="2518386"/>
                  <a:ext cx="339513" cy="276861"/>
                </a:xfrm>
                <a:prstGeom prst="rect">
                  <a:avLst/>
                </a:prstGeom>
                <a:blipFill>
                  <a:blip r:embed="rId6"/>
                  <a:stretch>
                    <a:fillRect l="-11538" r="-3846"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4E76BA3-5FD0-4BD9-86AA-C27315F2923E}"/>
                    </a:ext>
                  </a:extLst>
                </p:cNvPr>
                <p:cNvSpPr txBox="1"/>
                <p:nvPr/>
              </p:nvSpPr>
              <p:spPr>
                <a:xfrm>
                  <a:off x="7465222" y="2518385"/>
                  <a:ext cx="393370" cy="276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797" i="1">
                                <a:latin typeface="Cambria Math" panose="02040503050406030204" pitchFamily="18" charset="0"/>
                              </a:rPr>
                            </m:ctrlPr>
                          </m:sSubPr>
                          <m:e>
                            <m:r>
                              <a:rPr lang="en-US" sz="1797" i="1">
                                <a:latin typeface="Cambria Math" panose="02040503050406030204" pitchFamily="18" charset="0"/>
                              </a:rPr>
                              <m:t>𝑥</m:t>
                            </m:r>
                          </m:e>
                          <m:sub>
                            <m:r>
                              <a:rPr lang="en-US" sz="1797" i="1">
                                <a:latin typeface="Cambria Math" panose="02040503050406030204" pitchFamily="18" charset="0"/>
                              </a:rPr>
                              <m:t>𝑖𝑀</m:t>
                            </m:r>
                          </m:sub>
                        </m:sSub>
                      </m:oMath>
                    </m:oMathPara>
                  </a14:m>
                  <a:endParaRPr lang="en-US" sz="1797" dirty="0"/>
                </a:p>
              </p:txBody>
            </p:sp>
          </mc:Choice>
          <mc:Fallback xmlns="">
            <p:sp>
              <p:nvSpPr>
                <p:cNvPr id="43" name="TextBox 42">
                  <a:extLst>
                    <a:ext uri="{FF2B5EF4-FFF2-40B4-BE49-F238E27FC236}">
                      <a16:creationId xmlns:a16="http://schemas.microsoft.com/office/drawing/2014/main" id="{F4E76BA3-5FD0-4BD9-86AA-C27315F2923E}"/>
                    </a:ext>
                  </a:extLst>
                </p:cNvPr>
                <p:cNvSpPr txBox="1">
                  <a:spLocks noRot="1" noChangeAspect="1" noMove="1" noResize="1" noEditPoints="1" noAdjustHandles="1" noChangeArrowheads="1" noChangeShapeType="1" noTextEdit="1"/>
                </p:cNvSpPr>
                <p:nvPr/>
              </p:nvSpPr>
              <p:spPr>
                <a:xfrm>
                  <a:off x="7465222" y="2518385"/>
                  <a:ext cx="393370" cy="276861"/>
                </a:xfrm>
                <a:prstGeom prst="rect">
                  <a:avLst/>
                </a:prstGeom>
                <a:blipFill>
                  <a:blip r:embed="rId7"/>
                  <a:stretch>
                    <a:fillRect l="-6250" r="-3125"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89A4078-AFEA-4E63-B890-03EA612B6762}"/>
                    </a:ext>
                  </a:extLst>
                </p:cNvPr>
                <p:cNvSpPr txBox="1"/>
                <p:nvPr/>
              </p:nvSpPr>
              <p:spPr>
                <a:xfrm>
                  <a:off x="4214325" y="2500657"/>
                  <a:ext cx="226278" cy="276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797" i="1">
                            <a:latin typeface="Cambria Math" panose="02040503050406030204" pitchFamily="18" charset="0"/>
                          </a:rPr>
                          <m:t>…</m:t>
                        </m:r>
                      </m:oMath>
                    </m:oMathPara>
                  </a14:m>
                  <a:endParaRPr lang="en-US" sz="1797" dirty="0"/>
                </a:p>
              </p:txBody>
            </p:sp>
          </mc:Choice>
          <mc:Fallback xmlns="">
            <p:sp>
              <p:nvSpPr>
                <p:cNvPr id="44" name="TextBox 43">
                  <a:extLst>
                    <a:ext uri="{FF2B5EF4-FFF2-40B4-BE49-F238E27FC236}">
                      <a16:creationId xmlns:a16="http://schemas.microsoft.com/office/drawing/2014/main" id="{689A4078-AFEA-4E63-B890-03EA612B6762}"/>
                    </a:ext>
                  </a:extLst>
                </p:cNvPr>
                <p:cNvSpPr txBox="1">
                  <a:spLocks noRot="1" noChangeAspect="1" noMove="1" noResize="1" noEditPoints="1" noAdjustHandles="1" noChangeArrowheads="1" noChangeShapeType="1" noTextEdit="1"/>
                </p:cNvSpPr>
                <p:nvPr/>
              </p:nvSpPr>
              <p:spPr>
                <a:xfrm>
                  <a:off x="4214325" y="2500657"/>
                  <a:ext cx="226278" cy="27686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0194A84-E34A-48AA-BBA4-9FDAFB021AEC}"/>
                    </a:ext>
                  </a:extLst>
                </p:cNvPr>
                <p:cNvSpPr txBox="1"/>
                <p:nvPr/>
              </p:nvSpPr>
              <p:spPr>
                <a:xfrm>
                  <a:off x="7136721" y="2500657"/>
                  <a:ext cx="226278" cy="276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797" i="1">
                            <a:latin typeface="Cambria Math" panose="02040503050406030204" pitchFamily="18" charset="0"/>
                          </a:rPr>
                          <m:t>…</m:t>
                        </m:r>
                      </m:oMath>
                    </m:oMathPara>
                  </a14:m>
                  <a:endParaRPr lang="en-US" sz="1797" dirty="0"/>
                </a:p>
              </p:txBody>
            </p:sp>
          </mc:Choice>
          <mc:Fallback xmlns="">
            <p:sp>
              <p:nvSpPr>
                <p:cNvPr id="45" name="TextBox 44">
                  <a:extLst>
                    <a:ext uri="{FF2B5EF4-FFF2-40B4-BE49-F238E27FC236}">
                      <a16:creationId xmlns:a16="http://schemas.microsoft.com/office/drawing/2014/main" id="{00194A84-E34A-48AA-BBA4-9FDAFB021AEC}"/>
                    </a:ext>
                  </a:extLst>
                </p:cNvPr>
                <p:cNvSpPr txBox="1">
                  <a:spLocks noRot="1" noChangeAspect="1" noMove="1" noResize="1" noEditPoints="1" noAdjustHandles="1" noChangeArrowheads="1" noChangeShapeType="1" noTextEdit="1"/>
                </p:cNvSpPr>
                <p:nvPr/>
              </p:nvSpPr>
              <p:spPr>
                <a:xfrm>
                  <a:off x="7136721" y="2500657"/>
                  <a:ext cx="226278" cy="276861"/>
                </a:xfrm>
                <a:prstGeom prst="rect">
                  <a:avLst/>
                </a:prstGeom>
                <a:blipFill>
                  <a:blip r:embed="rId9"/>
                  <a:stretch>
                    <a:fillRect/>
                  </a:stretch>
                </a:blipFill>
              </p:spPr>
              <p:txBody>
                <a:bodyPr/>
                <a:lstStyle/>
                <a:p>
                  <a:r>
                    <a:rPr lang="en-US">
                      <a:noFill/>
                    </a:rPr>
                    <a:t> </a:t>
                  </a:r>
                </a:p>
              </p:txBody>
            </p:sp>
          </mc:Fallback>
        </mc:AlternateContent>
        <p:grpSp>
          <p:nvGrpSpPr>
            <p:cNvPr id="52" name="Group 51">
              <a:extLst>
                <a:ext uri="{FF2B5EF4-FFF2-40B4-BE49-F238E27FC236}">
                  <a16:creationId xmlns:a16="http://schemas.microsoft.com/office/drawing/2014/main" id="{8CFD1C78-B3A6-4F2C-B4C5-4A87FD8D9212}"/>
                </a:ext>
              </a:extLst>
            </p:cNvPr>
            <p:cNvGrpSpPr/>
            <p:nvPr/>
          </p:nvGrpSpPr>
          <p:grpSpPr>
            <a:xfrm>
              <a:off x="3244351" y="3980585"/>
              <a:ext cx="4663984" cy="553864"/>
              <a:chOff x="3227797" y="3499340"/>
              <a:chExt cx="4663984" cy="553864"/>
            </a:xfrm>
          </p:grpSpPr>
          <p:grpSp>
            <p:nvGrpSpPr>
              <p:cNvPr id="4" name="Group 3">
                <a:extLst>
                  <a:ext uri="{FF2B5EF4-FFF2-40B4-BE49-F238E27FC236}">
                    <a16:creationId xmlns:a16="http://schemas.microsoft.com/office/drawing/2014/main" id="{37699FF7-4654-46EA-84A3-74EB29BEBAB9}"/>
                  </a:ext>
                </a:extLst>
              </p:cNvPr>
              <p:cNvGrpSpPr/>
              <p:nvPr/>
            </p:nvGrpSpPr>
            <p:grpSpPr>
              <a:xfrm>
                <a:off x="3538754" y="3499340"/>
                <a:ext cx="4267200" cy="241541"/>
                <a:chOff x="3312543" y="2369387"/>
                <a:chExt cx="4267200" cy="241541"/>
              </a:xfrm>
            </p:grpSpPr>
            <p:sp>
              <p:nvSpPr>
                <p:cNvPr id="5" name="Rectangle 4">
                  <a:extLst>
                    <a:ext uri="{FF2B5EF4-FFF2-40B4-BE49-F238E27FC236}">
                      <a16:creationId xmlns:a16="http://schemas.microsoft.com/office/drawing/2014/main" id="{47607615-F09D-4F5A-BA25-EB0DDC96E19D}"/>
                    </a:ext>
                  </a:extLst>
                </p:cNvPr>
                <p:cNvSpPr/>
                <p:nvPr/>
              </p:nvSpPr>
              <p:spPr>
                <a:xfrm>
                  <a:off x="3312543" y="2369388"/>
                  <a:ext cx="4267200" cy="241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cxnSp>
              <p:nvCxnSpPr>
                <p:cNvPr id="6" name="Straight Connector 5">
                  <a:extLst>
                    <a:ext uri="{FF2B5EF4-FFF2-40B4-BE49-F238E27FC236}">
                      <a16:creationId xmlns:a16="http://schemas.microsoft.com/office/drawing/2014/main" id="{57404633-5989-4D75-BEBF-7D85CA95BD1E}"/>
                    </a:ext>
                  </a:extLst>
                </p:cNvPr>
                <p:cNvCxnSpPr/>
                <p:nvPr/>
              </p:nvCxnSpPr>
              <p:spPr>
                <a:xfrm>
                  <a:off x="3582838"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5201C8A1-CDCD-4298-844B-215BD1969BAF}"/>
                    </a:ext>
                  </a:extLst>
                </p:cNvPr>
                <p:cNvCxnSpPr/>
                <p:nvPr/>
              </p:nvCxnSpPr>
              <p:spPr>
                <a:xfrm>
                  <a:off x="3838755"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6450F499-36EB-4EFA-8A9E-616CD138040B}"/>
                    </a:ext>
                  </a:extLst>
                </p:cNvPr>
                <p:cNvCxnSpPr/>
                <p:nvPr/>
              </p:nvCxnSpPr>
              <p:spPr>
                <a:xfrm>
                  <a:off x="4074543"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E132E5C6-0954-442A-9580-13173BD3496C}"/>
                    </a:ext>
                  </a:extLst>
                </p:cNvPr>
                <p:cNvCxnSpPr/>
                <p:nvPr/>
              </p:nvCxnSpPr>
              <p:spPr>
                <a:xfrm>
                  <a:off x="4330460"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DAF1E313-5E30-4431-8ADA-1FEB30A796F8}"/>
                    </a:ext>
                  </a:extLst>
                </p:cNvPr>
                <p:cNvCxnSpPr/>
                <p:nvPr/>
              </p:nvCxnSpPr>
              <p:spPr>
                <a:xfrm>
                  <a:off x="4569125"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1370B548-3CF7-481F-A4B7-A25FA3B2107F}"/>
                    </a:ext>
                  </a:extLst>
                </p:cNvPr>
                <p:cNvCxnSpPr/>
                <p:nvPr/>
              </p:nvCxnSpPr>
              <p:spPr>
                <a:xfrm>
                  <a:off x="4825042"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3DBD097E-EBB8-4146-88DF-B945A8359116}"/>
                    </a:ext>
                  </a:extLst>
                </p:cNvPr>
                <p:cNvCxnSpPr/>
                <p:nvPr/>
              </p:nvCxnSpPr>
              <p:spPr>
                <a:xfrm>
                  <a:off x="5060830"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31C29E79-33DD-4148-ABBB-FACF1A185345}"/>
                    </a:ext>
                  </a:extLst>
                </p:cNvPr>
                <p:cNvCxnSpPr/>
                <p:nvPr/>
              </p:nvCxnSpPr>
              <p:spPr>
                <a:xfrm>
                  <a:off x="5316747"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CCF90589-C310-4A3E-B353-F593EFCEE76D}"/>
                    </a:ext>
                  </a:extLst>
                </p:cNvPr>
                <p:cNvCxnSpPr/>
                <p:nvPr/>
              </p:nvCxnSpPr>
              <p:spPr>
                <a:xfrm>
                  <a:off x="5569788"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E29C8732-F770-4875-82FA-36882A458F43}"/>
                    </a:ext>
                  </a:extLst>
                </p:cNvPr>
                <p:cNvCxnSpPr/>
                <p:nvPr/>
              </p:nvCxnSpPr>
              <p:spPr>
                <a:xfrm>
                  <a:off x="5825705"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0C4FA28C-84B2-484C-97C4-C59B97031046}"/>
                    </a:ext>
                  </a:extLst>
                </p:cNvPr>
                <p:cNvCxnSpPr/>
                <p:nvPr/>
              </p:nvCxnSpPr>
              <p:spPr>
                <a:xfrm>
                  <a:off x="6061493"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499B7BCD-B950-46C0-A593-ED4C5E85DD50}"/>
                    </a:ext>
                  </a:extLst>
                </p:cNvPr>
                <p:cNvCxnSpPr/>
                <p:nvPr/>
              </p:nvCxnSpPr>
              <p:spPr>
                <a:xfrm>
                  <a:off x="6317410"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3A2DCECB-6DE0-4D4D-A062-FA04F016218C}"/>
                    </a:ext>
                  </a:extLst>
                </p:cNvPr>
                <p:cNvCxnSpPr/>
                <p:nvPr/>
              </p:nvCxnSpPr>
              <p:spPr>
                <a:xfrm>
                  <a:off x="6556075"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2BECC424-2D3E-408F-BDEC-928C3DE2824B}"/>
                    </a:ext>
                  </a:extLst>
                </p:cNvPr>
                <p:cNvCxnSpPr/>
                <p:nvPr/>
              </p:nvCxnSpPr>
              <p:spPr>
                <a:xfrm>
                  <a:off x="6811992"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F7B5E046-9BF8-44A2-A57C-D7D0EE99827C}"/>
                    </a:ext>
                  </a:extLst>
                </p:cNvPr>
                <p:cNvCxnSpPr/>
                <p:nvPr/>
              </p:nvCxnSpPr>
              <p:spPr>
                <a:xfrm>
                  <a:off x="7047780"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704FFC55-0A2B-4F48-9452-382463FE8EDB}"/>
                    </a:ext>
                  </a:extLst>
                </p:cNvPr>
                <p:cNvCxnSpPr/>
                <p:nvPr/>
              </p:nvCxnSpPr>
              <p:spPr>
                <a:xfrm>
                  <a:off x="7303697" y="2369387"/>
                  <a:ext cx="0" cy="241539"/>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E3A5839C-62C9-4178-B346-7B679AF0C570}"/>
                      </a:ext>
                    </a:extLst>
                  </p:cNvPr>
                  <p:cNvSpPr txBox="1"/>
                  <p:nvPr/>
                </p:nvSpPr>
                <p:spPr>
                  <a:xfrm>
                    <a:off x="3227797" y="3499340"/>
                    <a:ext cx="181600" cy="2768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797" i="1">
                              <a:latin typeface="Cambria Math" panose="02040503050406030204" pitchFamily="18" charset="0"/>
                            </a:rPr>
                            <m:t>𝑏</m:t>
                          </m:r>
                        </m:oMath>
                      </m:oMathPara>
                    </a14:m>
                    <a:endParaRPr lang="en-US" sz="1797" dirty="0"/>
                  </a:p>
                </p:txBody>
              </p:sp>
            </mc:Choice>
            <mc:Fallback xmlns="">
              <p:sp>
                <p:nvSpPr>
                  <p:cNvPr id="46" name="TextBox 45">
                    <a:extLst>
                      <a:ext uri="{FF2B5EF4-FFF2-40B4-BE49-F238E27FC236}">
                        <a16:creationId xmlns:a16="http://schemas.microsoft.com/office/drawing/2014/main" id="{E3A5839C-62C9-4178-B346-7B679AF0C570}"/>
                      </a:ext>
                    </a:extLst>
                  </p:cNvPr>
                  <p:cNvSpPr txBox="1">
                    <a:spLocks noRot="1" noChangeAspect="1" noMove="1" noResize="1" noEditPoints="1" noAdjustHandles="1" noChangeArrowheads="1" noChangeShapeType="1" noTextEdit="1"/>
                  </p:cNvSpPr>
                  <p:nvPr/>
                </p:nvSpPr>
                <p:spPr>
                  <a:xfrm>
                    <a:off x="3227797" y="3499340"/>
                    <a:ext cx="181600" cy="276862"/>
                  </a:xfrm>
                  <a:prstGeom prst="rect">
                    <a:avLst/>
                  </a:prstGeom>
                  <a:blipFill>
                    <a:blip r:embed="rId10"/>
                    <a:stretch>
                      <a:fillRect l="-26667" r="-26667"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9B9CE521-5F0D-4B0A-ADCA-D5230A754A40}"/>
                      </a:ext>
                    </a:extLst>
                  </p:cNvPr>
                  <p:cNvSpPr txBox="1"/>
                  <p:nvPr/>
                </p:nvSpPr>
                <p:spPr>
                  <a:xfrm>
                    <a:off x="3567514" y="3776342"/>
                    <a:ext cx="271341" cy="2768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797" i="1">
                                  <a:latin typeface="Cambria Math" panose="02040503050406030204" pitchFamily="18" charset="0"/>
                                </a:rPr>
                              </m:ctrlPr>
                            </m:sSubPr>
                            <m:e>
                              <m:r>
                                <a:rPr lang="en-US" sz="1797" i="1">
                                  <a:latin typeface="Cambria Math" panose="02040503050406030204" pitchFamily="18" charset="0"/>
                                </a:rPr>
                                <m:t>𝑏</m:t>
                              </m:r>
                            </m:e>
                            <m:sub>
                              <m:r>
                                <a:rPr lang="en-US" sz="1797" i="1">
                                  <a:latin typeface="Cambria Math" panose="02040503050406030204" pitchFamily="18" charset="0"/>
                                </a:rPr>
                                <m:t>1</m:t>
                              </m:r>
                            </m:sub>
                          </m:sSub>
                        </m:oMath>
                      </m:oMathPara>
                    </a14:m>
                    <a:endParaRPr lang="en-US" sz="1797" dirty="0"/>
                  </a:p>
                </p:txBody>
              </p:sp>
            </mc:Choice>
            <mc:Fallback xmlns="">
              <p:sp>
                <p:nvSpPr>
                  <p:cNvPr id="47" name="TextBox 46">
                    <a:extLst>
                      <a:ext uri="{FF2B5EF4-FFF2-40B4-BE49-F238E27FC236}">
                        <a16:creationId xmlns:a16="http://schemas.microsoft.com/office/drawing/2014/main" id="{9B9CE521-5F0D-4B0A-ADCA-D5230A754A40}"/>
                      </a:ext>
                    </a:extLst>
                  </p:cNvPr>
                  <p:cNvSpPr txBox="1">
                    <a:spLocks noRot="1" noChangeAspect="1" noMove="1" noResize="1" noEditPoints="1" noAdjustHandles="1" noChangeArrowheads="1" noChangeShapeType="1" noTextEdit="1"/>
                  </p:cNvSpPr>
                  <p:nvPr/>
                </p:nvSpPr>
                <p:spPr>
                  <a:xfrm>
                    <a:off x="3567514" y="3776342"/>
                    <a:ext cx="271341" cy="276862"/>
                  </a:xfrm>
                  <a:prstGeom prst="rect">
                    <a:avLst/>
                  </a:prstGeom>
                  <a:blipFill>
                    <a:blip r:embed="rId11"/>
                    <a:stretch>
                      <a:fillRect l="-18182" r="-4545"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39EDC64-B930-4280-8C36-297EA7BFEC71}"/>
                      </a:ext>
                    </a:extLst>
                  </p:cNvPr>
                  <p:cNvSpPr txBox="1"/>
                  <p:nvPr/>
                </p:nvSpPr>
                <p:spPr>
                  <a:xfrm>
                    <a:off x="3840154" y="3776339"/>
                    <a:ext cx="276669" cy="2768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797" i="1">
                                  <a:latin typeface="Cambria Math" panose="02040503050406030204" pitchFamily="18" charset="0"/>
                                </a:rPr>
                              </m:ctrlPr>
                            </m:sSubPr>
                            <m:e>
                              <m:r>
                                <a:rPr lang="en-US" sz="1797" i="1">
                                  <a:latin typeface="Cambria Math" panose="02040503050406030204" pitchFamily="18" charset="0"/>
                                </a:rPr>
                                <m:t>𝑏</m:t>
                              </m:r>
                            </m:e>
                            <m:sub>
                              <m:r>
                                <a:rPr lang="en-US" sz="1797" i="1">
                                  <a:latin typeface="Cambria Math" panose="02040503050406030204" pitchFamily="18" charset="0"/>
                                </a:rPr>
                                <m:t>2</m:t>
                              </m:r>
                            </m:sub>
                          </m:sSub>
                        </m:oMath>
                      </m:oMathPara>
                    </a14:m>
                    <a:endParaRPr lang="en-US" sz="1797" dirty="0"/>
                  </a:p>
                </p:txBody>
              </p:sp>
            </mc:Choice>
            <mc:Fallback xmlns="">
              <p:sp>
                <p:nvSpPr>
                  <p:cNvPr id="48" name="TextBox 47">
                    <a:extLst>
                      <a:ext uri="{FF2B5EF4-FFF2-40B4-BE49-F238E27FC236}">
                        <a16:creationId xmlns:a16="http://schemas.microsoft.com/office/drawing/2014/main" id="{039EDC64-B930-4280-8C36-297EA7BFEC71}"/>
                      </a:ext>
                    </a:extLst>
                  </p:cNvPr>
                  <p:cNvSpPr txBox="1">
                    <a:spLocks noRot="1" noChangeAspect="1" noMove="1" noResize="1" noEditPoints="1" noAdjustHandles="1" noChangeArrowheads="1" noChangeShapeType="1" noTextEdit="1"/>
                  </p:cNvSpPr>
                  <p:nvPr/>
                </p:nvSpPr>
                <p:spPr>
                  <a:xfrm>
                    <a:off x="3840154" y="3776339"/>
                    <a:ext cx="276669" cy="276862"/>
                  </a:xfrm>
                  <a:prstGeom prst="rect">
                    <a:avLst/>
                  </a:prstGeom>
                  <a:blipFill>
                    <a:blip r:embed="rId12"/>
                    <a:stretch>
                      <a:fillRect l="-17391" r="-4348"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FC2C419-5B91-4958-819A-30DB034DE290}"/>
                      </a:ext>
                    </a:extLst>
                  </p:cNvPr>
                  <p:cNvSpPr txBox="1"/>
                  <p:nvPr/>
                </p:nvSpPr>
                <p:spPr>
                  <a:xfrm>
                    <a:off x="7561255" y="3776339"/>
                    <a:ext cx="330526" cy="2768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797" i="1">
                                  <a:latin typeface="Cambria Math" panose="02040503050406030204" pitchFamily="18" charset="0"/>
                                </a:rPr>
                              </m:ctrlPr>
                            </m:sSubPr>
                            <m:e>
                              <m:r>
                                <a:rPr lang="en-US" sz="1797" i="1">
                                  <a:latin typeface="Cambria Math" panose="02040503050406030204" pitchFamily="18" charset="0"/>
                                </a:rPr>
                                <m:t>𝑏</m:t>
                              </m:r>
                            </m:e>
                            <m:sub>
                              <m:r>
                                <a:rPr lang="en-US" sz="1797" i="1">
                                  <a:latin typeface="Cambria Math" panose="02040503050406030204" pitchFamily="18" charset="0"/>
                                </a:rPr>
                                <m:t>𝑀</m:t>
                              </m:r>
                            </m:sub>
                          </m:sSub>
                        </m:oMath>
                      </m:oMathPara>
                    </a14:m>
                    <a:endParaRPr lang="en-US" sz="1797" dirty="0"/>
                  </a:p>
                </p:txBody>
              </p:sp>
            </mc:Choice>
            <mc:Fallback xmlns="">
              <p:sp>
                <p:nvSpPr>
                  <p:cNvPr id="49" name="TextBox 48">
                    <a:extLst>
                      <a:ext uri="{FF2B5EF4-FFF2-40B4-BE49-F238E27FC236}">
                        <a16:creationId xmlns:a16="http://schemas.microsoft.com/office/drawing/2014/main" id="{7FC2C419-5B91-4958-819A-30DB034DE290}"/>
                      </a:ext>
                    </a:extLst>
                  </p:cNvPr>
                  <p:cNvSpPr txBox="1">
                    <a:spLocks noRot="1" noChangeAspect="1" noMove="1" noResize="1" noEditPoints="1" noAdjustHandles="1" noChangeArrowheads="1" noChangeShapeType="1" noTextEdit="1"/>
                  </p:cNvSpPr>
                  <p:nvPr/>
                </p:nvSpPr>
                <p:spPr>
                  <a:xfrm>
                    <a:off x="7561255" y="3776339"/>
                    <a:ext cx="330526" cy="276862"/>
                  </a:xfrm>
                  <a:prstGeom prst="rect">
                    <a:avLst/>
                  </a:prstGeom>
                  <a:blipFill>
                    <a:blip r:embed="rId13"/>
                    <a:stretch>
                      <a:fillRect l="-14815"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44B698D-66EA-48D2-826B-F8EB1C36EBF0}"/>
                      </a:ext>
                    </a:extLst>
                  </p:cNvPr>
                  <p:cNvSpPr txBox="1"/>
                  <p:nvPr/>
                </p:nvSpPr>
                <p:spPr>
                  <a:xfrm>
                    <a:off x="4234128" y="3740879"/>
                    <a:ext cx="226278" cy="2768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797" i="1">
                              <a:latin typeface="Cambria Math" panose="02040503050406030204" pitchFamily="18" charset="0"/>
                            </a:rPr>
                            <m:t>…</m:t>
                          </m:r>
                        </m:oMath>
                      </m:oMathPara>
                    </a14:m>
                    <a:endParaRPr lang="en-US" sz="1797" dirty="0"/>
                  </a:p>
                </p:txBody>
              </p:sp>
            </mc:Choice>
            <mc:Fallback xmlns="">
              <p:sp>
                <p:nvSpPr>
                  <p:cNvPr id="50" name="TextBox 49">
                    <a:extLst>
                      <a:ext uri="{FF2B5EF4-FFF2-40B4-BE49-F238E27FC236}">
                        <a16:creationId xmlns:a16="http://schemas.microsoft.com/office/drawing/2014/main" id="{C44B698D-66EA-48D2-826B-F8EB1C36EBF0}"/>
                      </a:ext>
                    </a:extLst>
                  </p:cNvPr>
                  <p:cNvSpPr txBox="1">
                    <a:spLocks noRot="1" noChangeAspect="1" noMove="1" noResize="1" noEditPoints="1" noAdjustHandles="1" noChangeArrowheads="1" noChangeShapeType="1" noTextEdit="1"/>
                  </p:cNvSpPr>
                  <p:nvPr/>
                </p:nvSpPr>
                <p:spPr>
                  <a:xfrm>
                    <a:off x="4234128" y="3740879"/>
                    <a:ext cx="226278" cy="27686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E73ECC9-8C65-4C62-BFB7-0E017B5893CA}"/>
                      </a:ext>
                    </a:extLst>
                  </p:cNvPr>
                  <p:cNvSpPr txBox="1"/>
                  <p:nvPr/>
                </p:nvSpPr>
                <p:spPr>
                  <a:xfrm>
                    <a:off x="7156523" y="3740879"/>
                    <a:ext cx="226278" cy="2768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797" i="1">
                              <a:latin typeface="Cambria Math" panose="02040503050406030204" pitchFamily="18" charset="0"/>
                            </a:rPr>
                            <m:t>…</m:t>
                          </m:r>
                        </m:oMath>
                      </m:oMathPara>
                    </a14:m>
                    <a:endParaRPr lang="en-US" sz="1797" dirty="0"/>
                  </a:p>
                </p:txBody>
              </p:sp>
            </mc:Choice>
            <mc:Fallback xmlns="">
              <p:sp>
                <p:nvSpPr>
                  <p:cNvPr id="51" name="TextBox 50">
                    <a:extLst>
                      <a:ext uri="{FF2B5EF4-FFF2-40B4-BE49-F238E27FC236}">
                        <a16:creationId xmlns:a16="http://schemas.microsoft.com/office/drawing/2014/main" id="{FE73ECC9-8C65-4C62-BFB7-0E017B5893CA}"/>
                      </a:ext>
                    </a:extLst>
                  </p:cNvPr>
                  <p:cNvSpPr txBox="1">
                    <a:spLocks noRot="1" noChangeAspect="1" noMove="1" noResize="1" noEditPoints="1" noAdjustHandles="1" noChangeArrowheads="1" noChangeShapeType="1" noTextEdit="1"/>
                  </p:cNvSpPr>
                  <p:nvPr/>
                </p:nvSpPr>
                <p:spPr>
                  <a:xfrm>
                    <a:off x="7156523" y="3740879"/>
                    <a:ext cx="226278" cy="276862"/>
                  </a:xfrm>
                  <a:prstGeom prst="rect">
                    <a:avLst/>
                  </a:prstGeom>
                  <a:blipFill>
                    <a:blip r:embed="rId14"/>
                    <a:stretch>
                      <a:fillRect/>
                    </a:stretch>
                  </a:blipFill>
                </p:spPr>
                <p:txBody>
                  <a:bodyPr/>
                  <a:lstStyle/>
                  <a:p>
                    <a:r>
                      <a:rPr lang="en-US">
                        <a:noFill/>
                      </a:rPr>
                      <a:t> </a:t>
                    </a:r>
                  </a:p>
                </p:txBody>
              </p:sp>
            </mc:Fallback>
          </mc:AlternateContent>
        </p:grpSp>
        <p:cxnSp>
          <p:nvCxnSpPr>
            <p:cNvPr id="54" name="Straight Arrow Connector 53">
              <a:extLst>
                <a:ext uri="{FF2B5EF4-FFF2-40B4-BE49-F238E27FC236}">
                  <a16:creationId xmlns:a16="http://schemas.microsoft.com/office/drawing/2014/main" id="{95059C7B-56D2-4F69-83CC-03DBF59389B5}"/>
                </a:ext>
              </a:extLst>
            </p:cNvPr>
            <p:cNvCxnSpPr/>
            <p:nvPr/>
          </p:nvCxnSpPr>
          <p:spPr>
            <a:xfrm>
              <a:off x="3639923" y="3182816"/>
              <a:ext cx="0" cy="6858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02326659-CB9B-42D4-83F6-1523FD2ADDE5}"/>
                </a:ext>
              </a:extLst>
            </p:cNvPr>
            <p:cNvCxnSpPr/>
            <p:nvPr/>
          </p:nvCxnSpPr>
          <p:spPr>
            <a:xfrm>
              <a:off x="3995687" y="3182816"/>
              <a:ext cx="0" cy="6858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AB3A4195-69DB-49E7-90E1-86CEF11E51AC}"/>
                </a:ext>
              </a:extLst>
            </p:cNvPr>
            <p:cNvCxnSpPr/>
            <p:nvPr/>
          </p:nvCxnSpPr>
          <p:spPr>
            <a:xfrm>
              <a:off x="7669396" y="3182816"/>
              <a:ext cx="0" cy="6858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D716E7E-203F-48A6-987B-775836E39742}"/>
                    </a:ext>
                  </a:extLst>
                </p:cNvPr>
                <p:cNvSpPr txBox="1"/>
                <p:nvPr/>
              </p:nvSpPr>
              <p:spPr>
                <a:xfrm>
                  <a:off x="3373845" y="3395918"/>
                  <a:ext cx="218253" cy="276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797" i="1">
                            <a:latin typeface="Cambria Math" panose="02040503050406030204" pitchFamily="18" charset="0"/>
                          </a:rPr>
                          <m:t>×</m:t>
                        </m:r>
                      </m:oMath>
                    </m:oMathPara>
                  </a14:m>
                  <a:endParaRPr lang="en-US" sz="1797" dirty="0"/>
                </a:p>
              </p:txBody>
            </p:sp>
          </mc:Choice>
          <mc:Fallback xmlns="">
            <p:sp>
              <p:nvSpPr>
                <p:cNvPr id="57" name="TextBox 56">
                  <a:extLst>
                    <a:ext uri="{FF2B5EF4-FFF2-40B4-BE49-F238E27FC236}">
                      <a16:creationId xmlns:a16="http://schemas.microsoft.com/office/drawing/2014/main" id="{CD716E7E-203F-48A6-987B-775836E39742}"/>
                    </a:ext>
                  </a:extLst>
                </p:cNvPr>
                <p:cNvSpPr txBox="1">
                  <a:spLocks noRot="1" noChangeAspect="1" noMove="1" noResize="1" noEditPoints="1" noAdjustHandles="1" noChangeArrowheads="1" noChangeShapeType="1" noTextEdit="1"/>
                </p:cNvSpPr>
                <p:nvPr/>
              </p:nvSpPr>
              <p:spPr>
                <a:xfrm>
                  <a:off x="3373845" y="3395918"/>
                  <a:ext cx="218253" cy="276861"/>
                </a:xfrm>
                <a:prstGeom prst="rect">
                  <a:avLst/>
                </a:prstGeom>
                <a:blipFill>
                  <a:blip r:embed="rId15"/>
                  <a:stretch>
                    <a:fillRect l="-16667"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83D32DFC-DD3B-4479-A581-47C514414BC3}"/>
                    </a:ext>
                  </a:extLst>
                </p:cNvPr>
                <p:cNvSpPr txBox="1"/>
                <p:nvPr/>
              </p:nvSpPr>
              <p:spPr>
                <a:xfrm>
                  <a:off x="3771112" y="3406528"/>
                  <a:ext cx="218253" cy="276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797" i="1">
                            <a:latin typeface="Cambria Math" panose="02040503050406030204" pitchFamily="18" charset="0"/>
                          </a:rPr>
                          <m:t>×</m:t>
                        </m:r>
                      </m:oMath>
                    </m:oMathPara>
                  </a14:m>
                  <a:endParaRPr lang="en-US" sz="1797" dirty="0"/>
                </a:p>
              </p:txBody>
            </p:sp>
          </mc:Choice>
          <mc:Fallback xmlns="">
            <p:sp>
              <p:nvSpPr>
                <p:cNvPr id="58" name="TextBox 57">
                  <a:extLst>
                    <a:ext uri="{FF2B5EF4-FFF2-40B4-BE49-F238E27FC236}">
                      <a16:creationId xmlns:a16="http://schemas.microsoft.com/office/drawing/2014/main" id="{83D32DFC-DD3B-4479-A581-47C514414BC3}"/>
                    </a:ext>
                  </a:extLst>
                </p:cNvPr>
                <p:cNvSpPr txBox="1">
                  <a:spLocks noRot="1" noChangeAspect="1" noMove="1" noResize="1" noEditPoints="1" noAdjustHandles="1" noChangeArrowheads="1" noChangeShapeType="1" noTextEdit="1"/>
                </p:cNvSpPr>
                <p:nvPr/>
              </p:nvSpPr>
              <p:spPr>
                <a:xfrm>
                  <a:off x="3771112" y="3406528"/>
                  <a:ext cx="218253" cy="276861"/>
                </a:xfrm>
                <a:prstGeom prst="rect">
                  <a:avLst/>
                </a:prstGeom>
                <a:blipFill>
                  <a:blip r:embed="rId16"/>
                  <a:stretch>
                    <a:fillRect l="-23529" r="-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0C64202-08AA-4376-8A27-C9A515BA2E41}"/>
                    </a:ext>
                  </a:extLst>
                </p:cNvPr>
                <p:cNvSpPr txBox="1"/>
                <p:nvPr/>
              </p:nvSpPr>
              <p:spPr>
                <a:xfrm>
                  <a:off x="7399099" y="3387215"/>
                  <a:ext cx="218253" cy="276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797" i="1">
                            <a:latin typeface="Cambria Math" panose="02040503050406030204" pitchFamily="18" charset="0"/>
                          </a:rPr>
                          <m:t>×</m:t>
                        </m:r>
                      </m:oMath>
                    </m:oMathPara>
                  </a14:m>
                  <a:endParaRPr lang="en-US" sz="1797" dirty="0"/>
                </a:p>
              </p:txBody>
            </p:sp>
          </mc:Choice>
          <mc:Fallback xmlns="">
            <p:sp>
              <p:nvSpPr>
                <p:cNvPr id="59" name="TextBox 58">
                  <a:extLst>
                    <a:ext uri="{FF2B5EF4-FFF2-40B4-BE49-F238E27FC236}">
                      <a16:creationId xmlns:a16="http://schemas.microsoft.com/office/drawing/2014/main" id="{C0C64202-08AA-4376-8A27-C9A515BA2E41}"/>
                    </a:ext>
                  </a:extLst>
                </p:cNvPr>
                <p:cNvSpPr txBox="1">
                  <a:spLocks noRot="1" noChangeAspect="1" noMove="1" noResize="1" noEditPoints="1" noAdjustHandles="1" noChangeArrowheads="1" noChangeShapeType="1" noTextEdit="1"/>
                </p:cNvSpPr>
                <p:nvPr/>
              </p:nvSpPr>
              <p:spPr>
                <a:xfrm>
                  <a:off x="7399099" y="3387215"/>
                  <a:ext cx="218253" cy="276861"/>
                </a:xfrm>
                <a:prstGeom prst="rect">
                  <a:avLst/>
                </a:prstGeom>
                <a:blipFill>
                  <a:blip r:embed="rId17"/>
                  <a:stretch>
                    <a:fillRect l="-16667"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BF59A7A-BAEF-438E-9A14-E34868F64AB1}"/>
                    </a:ext>
                  </a:extLst>
                </p:cNvPr>
                <p:cNvSpPr txBox="1"/>
                <p:nvPr/>
              </p:nvSpPr>
              <p:spPr>
                <a:xfrm>
                  <a:off x="4204297" y="3365195"/>
                  <a:ext cx="226278" cy="276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797" i="1">
                            <a:latin typeface="Cambria Math" panose="02040503050406030204" pitchFamily="18" charset="0"/>
                          </a:rPr>
                          <m:t>…</m:t>
                        </m:r>
                      </m:oMath>
                    </m:oMathPara>
                  </a14:m>
                  <a:endParaRPr lang="en-US" sz="1797" dirty="0"/>
                </a:p>
              </p:txBody>
            </p:sp>
          </mc:Choice>
          <mc:Fallback xmlns="">
            <p:sp>
              <p:nvSpPr>
                <p:cNvPr id="60" name="TextBox 59">
                  <a:extLst>
                    <a:ext uri="{FF2B5EF4-FFF2-40B4-BE49-F238E27FC236}">
                      <a16:creationId xmlns:a16="http://schemas.microsoft.com/office/drawing/2014/main" id="{EBF59A7A-BAEF-438E-9A14-E34868F64AB1}"/>
                    </a:ext>
                  </a:extLst>
                </p:cNvPr>
                <p:cNvSpPr txBox="1">
                  <a:spLocks noRot="1" noChangeAspect="1" noMove="1" noResize="1" noEditPoints="1" noAdjustHandles="1" noChangeArrowheads="1" noChangeShapeType="1" noTextEdit="1"/>
                </p:cNvSpPr>
                <p:nvPr/>
              </p:nvSpPr>
              <p:spPr>
                <a:xfrm>
                  <a:off x="4204297" y="3365195"/>
                  <a:ext cx="226278" cy="276861"/>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81867E6-ED76-446C-BBDA-BCC44F6643F0}"/>
                    </a:ext>
                  </a:extLst>
                </p:cNvPr>
                <p:cNvSpPr txBox="1"/>
                <p:nvPr/>
              </p:nvSpPr>
              <p:spPr>
                <a:xfrm>
                  <a:off x="7126694" y="3365195"/>
                  <a:ext cx="226278" cy="276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797" i="1">
                            <a:latin typeface="Cambria Math" panose="02040503050406030204" pitchFamily="18" charset="0"/>
                          </a:rPr>
                          <m:t>…</m:t>
                        </m:r>
                      </m:oMath>
                    </m:oMathPara>
                  </a14:m>
                  <a:endParaRPr lang="en-US" sz="1797" dirty="0"/>
                </a:p>
              </p:txBody>
            </p:sp>
          </mc:Choice>
          <mc:Fallback xmlns="">
            <p:sp>
              <p:nvSpPr>
                <p:cNvPr id="61" name="TextBox 60">
                  <a:extLst>
                    <a:ext uri="{FF2B5EF4-FFF2-40B4-BE49-F238E27FC236}">
                      <a16:creationId xmlns:a16="http://schemas.microsoft.com/office/drawing/2014/main" id="{981867E6-ED76-446C-BBDA-BCC44F6643F0}"/>
                    </a:ext>
                  </a:extLst>
                </p:cNvPr>
                <p:cNvSpPr txBox="1">
                  <a:spLocks noRot="1" noChangeAspect="1" noMove="1" noResize="1" noEditPoints="1" noAdjustHandles="1" noChangeArrowheads="1" noChangeShapeType="1" noTextEdit="1"/>
                </p:cNvSpPr>
                <p:nvPr/>
              </p:nvSpPr>
              <p:spPr>
                <a:xfrm>
                  <a:off x="7126694" y="3365195"/>
                  <a:ext cx="226278" cy="276861"/>
                </a:xfrm>
                <a:prstGeom prst="rect">
                  <a:avLst/>
                </a:prstGeom>
                <a:blipFill>
                  <a:blip r:embed="rId8"/>
                  <a:stretch>
                    <a:fillRect/>
                  </a:stretch>
                </a:blipFill>
              </p:spPr>
              <p:txBody>
                <a:bodyPr/>
                <a:lstStyle/>
                <a:p>
                  <a:r>
                    <a:rPr lang="en-US">
                      <a:noFill/>
                    </a:rPr>
                    <a:t> </a:t>
                  </a:r>
                </a:p>
              </p:txBody>
            </p:sp>
          </mc:Fallback>
        </mc:AlternateContent>
        <p:sp>
          <p:nvSpPr>
            <p:cNvPr id="62" name="Arrow: Right 61">
              <a:extLst>
                <a:ext uri="{FF2B5EF4-FFF2-40B4-BE49-F238E27FC236}">
                  <a16:creationId xmlns:a16="http://schemas.microsoft.com/office/drawing/2014/main" id="{F1AC530F-42A4-43C7-8693-D7D9D0DC9E3F}"/>
                </a:ext>
              </a:extLst>
            </p:cNvPr>
            <p:cNvSpPr/>
            <p:nvPr/>
          </p:nvSpPr>
          <p:spPr>
            <a:xfrm>
              <a:off x="8440615" y="3365194"/>
              <a:ext cx="1025834" cy="37965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97"/>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286F46A1-45C7-4DDE-B328-BF94630284B4}"/>
                    </a:ext>
                  </a:extLst>
                </p:cNvPr>
                <p:cNvSpPr txBox="1"/>
                <p:nvPr/>
              </p:nvSpPr>
              <p:spPr>
                <a:xfrm>
                  <a:off x="9755065" y="3143410"/>
                  <a:ext cx="1106160" cy="7782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1797" i="1">
                                <a:latin typeface="Cambria Math" panose="02040503050406030204" pitchFamily="18" charset="0"/>
                              </a:rPr>
                            </m:ctrlPr>
                          </m:naryPr>
                          <m:sub>
                            <m:r>
                              <m:rPr>
                                <m:brk m:alnAt="23"/>
                              </m:rPr>
                              <a:rPr lang="en-US" sz="1797" i="1">
                                <a:latin typeface="Cambria Math" panose="02040503050406030204" pitchFamily="18" charset="0"/>
                              </a:rPr>
                              <m:t>𝑚</m:t>
                            </m:r>
                            <m:r>
                              <a:rPr lang="en-US" sz="1797" i="1">
                                <a:latin typeface="Cambria Math" panose="02040503050406030204" pitchFamily="18" charset="0"/>
                              </a:rPr>
                              <m:t>=1</m:t>
                            </m:r>
                          </m:sub>
                          <m:sup>
                            <m:r>
                              <a:rPr lang="en-US" sz="1797" i="1">
                                <a:latin typeface="Cambria Math" panose="02040503050406030204" pitchFamily="18" charset="0"/>
                              </a:rPr>
                              <m:t>𝑀</m:t>
                            </m:r>
                          </m:sup>
                          <m:e>
                            <m:sSub>
                              <m:sSubPr>
                                <m:ctrlPr>
                                  <a:rPr lang="en-US" sz="1797" i="1">
                                    <a:latin typeface="Cambria Math" panose="02040503050406030204" pitchFamily="18" charset="0"/>
                                  </a:rPr>
                                </m:ctrlPr>
                              </m:sSubPr>
                              <m:e>
                                <m:r>
                                  <a:rPr lang="en-US" sz="1797" i="1">
                                    <a:latin typeface="Cambria Math" panose="02040503050406030204" pitchFamily="18" charset="0"/>
                                  </a:rPr>
                                  <m:t>𝑥</m:t>
                                </m:r>
                              </m:e>
                              <m:sub>
                                <m:r>
                                  <a:rPr lang="en-US" sz="1797" i="1">
                                    <a:latin typeface="Cambria Math" panose="02040503050406030204" pitchFamily="18" charset="0"/>
                                  </a:rPr>
                                  <m:t>𝑖𝑚</m:t>
                                </m:r>
                              </m:sub>
                            </m:sSub>
                            <m:sSub>
                              <m:sSubPr>
                                <m:ctrlPr>
                                  <a:rPr lang="en-US" sz="1797" i="1">
                                    <a:latin typeface="Cambria Math" panose="02040503050406030204" pitchFamily="18" charset="0"/>
                                  </a:rPr>
                                </m:ctrlPr>
                              </m:sSubPr>
                              <m:e>
                                <m:r>
                                  <a:rPr lang="en-US" sz="1797" i="1">
                                    <a:latin typeface="Cambria Math" panose="02040503050406030204" pitchFamily="18" charset="0"/>
                                  </a:rPr>
                                  <m:t>𝑏</m:t>
                                </m:r>
                              </m:e>
                              <m:sub>
                                <m:r>
                                  <a:rPr lang="en-US" sz="1797" i="1">
                                    <a:latin typeface="Cambria Math" panose="02040503050406030204" pitchFamily="18" charset="0"/>
                                  </a:rPr>
                                  <m:t>𝑚</m:t>
                                </m:r>
                              </m:sub>
                            </m:sSub>
                          </m:e>
                        </m:nary>
                      </m:oMath>
                    </m:oMathPara>
                  </a14:m>
                  <a:endParaRPr lang="en-US" sz="1797" dirty="0"/>
                </a:p>
              </p:txBody>
            </p:sp>
          </mc:Choice>
          <mc:Fallback xmlns="">
            <p:sp>
              <p:nvSpPr>
                <p:cNvPr id="63" name="TextBox 62">
                  <a:extLst>
                    <a:ext uri="{FF2B5EF4-FFF2-40B4-BE49-F238E27FC236}">
                      <a16:creationId xmlns:a16="http://schemas.microsoft.com/office/drawing/2014/main" id="{286F46A1-45C7-4DDE-B328-BF94630284B4}"/>
                    </a:ext>
                  </a:extLst>
                </p:cNvPr>
                <p:cNvSpPr txBox="1">
                  <a:spLocks noRot="1" noChangeAspect="1" noMove="1" noResize="1" noEditPoints="1" noAdjustHandles="1" noChangeArrowheads="1" noChangeShapeType="1" noTextEdit="1"/>
                </p:cNvSpPr>
                <p:nvPr/>
              </p:nvSpPr>
              <p:spPr>
                <a:xfrm>
                  <a:off x="9755065" y="3143410"/>
                  <a:ext cx="1106160" cy="778264"/>
                </a:xfrm>
                <a:prstGeom prst="rect">
                  <a:avLst/>
                </a:prstGeom>
                <a:blipFill>
                  <a:blip r:embed="rId19"/>
                  <a:stretch>
                    <a:fillRect l="-70455" t="-111290" b="-17258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B0E6F50-36DB-D942-97C3-7F75BF273DCC}"/>
                  </a:ext>
                </a:extLst>
              </p:cNvPr>
              <p:cNvSpPr txBox="1"/>
              <p:nvPr/>
            </p:nvSpPr>
            <p:spPr>
              <a:xfrm>
                <a:off x="3044006" y="1509982"/>
                <a:ext cx="6733121" cy="4209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𝑧</m:t>
                      </m:r>
                      <m:r>
                        <a:rPr lang="en-US" sz="2800" b="0" i="1" baseline="-25000" smtClean="0">
                          <a:latin typeface="Cambria Math" panose="02040503050406030204" pitchFamily="18" charset="0"/>
                        </a:rPr>
                        <m:t>𝑖</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𝑀</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r>
                            <a:rPr lang="en-US" sz="2800" b="0" i="1" smtClean="0">
                              <a:latin typeface="Cambria Math" panose="02040503050406030204" pitchFamily="18" charset="0"/>
                            </a:rPr>
                            <m:t>𝑀</m:t>
                          </m:r>
                        </m:sub>
                      </m:sSub>
                    </m:oMath>
                  </m:oMathPara>
                </a14:m>
                <a:endParaRPr lang="en-US" sz="2800" baseline="-25000" dirty="0"/>
              </a:p>
            </p:txBody>
          </p:sp>
        </mc:Choice>
        <mc:Fallback xmlns="">
          <p:sp>
            <p:nvSpPr>
              <p:cNvPr id="66" name="TextBox 65">
                <a:extLst>
                  <a:ext uri="{FF2B5EF4-FFF2-40B4-BE49-F238E27FC236}">
                    <a16:creationId xmlns:a16="http://schemas.microsoft.com/office/drawing/2014/main" id="{AB0E6F50-36DB-D942-97C3-7F75BF273DCC}"/>
                  </a:ext>
                </a:extLst>
              </p:cNvPr>
              <p:cNvSpPr txBox="1">
                <a:spLocks noRot="1" noChangeAspect="1" noMove="1" noResize="1" noEditPoints="1" noAdjustHandles="1" noChangeArrowheads="1" noChangeShapeType="1" noTextEdit="1"/>
              </p:cNvSpPr>
              <p:nvPr/>
            </p:nvSpPr>
            <p:spPr>
              <a:xfrm>
                <a:off x="3044006" y="1509982"/>
                <a:ext cx="6733121" cy="420949"/>
              </a:xfrm>
              <a:prstGeom prst="rect">
                <a:avLst/>
              </a:prstGeom>
              <a:blipFill>
                <a:blip r:embed="rId20"/>
                <a:stretch>
                  <a:fillRect b="-1449"/>
                </a:stretch>
              </a:blipFill>
            </p:spPr>
            <p:txBody>
              <a:bodyPr/>
              <a:lstStyle/>
              <a:p>
                <a:r>
                  <a:rPr lang="en-US">
                    <a:noFill/>
                  </a:rPr>
                  <a:t> </a:t>
                </a:r>
              </a:p>
            </p:txBody>
          </p:sp>
        </mc:Fallback>
      </mc:AlternateContent>
      <p:sp>
        <p:nvSpPr>
          <p:cNvPr id="67" name="Title 52">
            <a:extLst>
              <a:ext uri="{FF2B5EF4-FFF2-40B4-BE49-F238E27FC236}">
                <a16:creationId xmlns:a16="http://schemas.microsoft.com/office/drawing/2014/main" id="{9C1DBC5E-45C8-054C-BB03-8099B6492D66}"/>
              </a:ext>
            </a:extLst>
          </p:cNvPr>
          <p:cNvSpPr txBox="1">
            <a:spLocks/>
          </p:cNvSpPr>
          <p:nvPr/>
        </p:nvSpPr>
        <p:spPr>
          <a:xfrm>
            <a:off x="615758" y="278180"/>
            <a:ext cx="10960485" cy="1141717"/>
          </a:xfrm>
          <a:prstGeom prst="rect">
            <a:avLst/>
          </a:prstGeom>
        </p:spPr>
        <p:txBody>
          <a:bodyPr>
            <a:noAutofit/>
          </a:bodyPr>
          <a:lstStyle>
            <a:lvl1pPr algn="ctr" defTabSz="457200" rtl="0" eaLnBrk="1" latinLnBrk="0" hangingPunct="1">
              <a:spcBef>
                <a:spcPct val="0"/>
              </a:spcBef>
              <a:buNone/>
              <a:defRPr sz="4400" kern="1200">
                <a:solidFill>
                  <a:srgbClr val="001A57"/>
                </a:solidFill>
                <a:latin typeface="Helvetica"/>
                <a:ea typeface="+mj-ea"/>
                <a:cs typeface="+mj-cs"/>
              </a:defRPr>
            </a:lvl1pPr>
          </a:lstStyle>
          <a:p>
            <a:r>
              <a:rPr lang="en-US" sz="4267" dirty="0">
                <a:solidFill>
                  <a:schemeClr val="tx1"/>
                </a:solidFill>
                <a:latin typeface="+mj-lt"/>
              </a:rPr>
              <a:t>Simplifying our Notation…</a:t>
            </a:r>
          </a:p>
        </p:txBody>
      </p:sp>
    </p:spTree>
    <p:extLst>
      <p:ext uri="{BB962C8B-B14F-4D97-AF65-F5344CB8AC3E}">
        <p14:creationId xmlns:p14="http://schemas.microsoft.com/office/powerpoint/2010/main" val="4060217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4473AEA5-0038-4875-B670-682255EBB64B}"/>
              </a:ext>
            </a:extLst>
          </p:cNvPr>
          <p:cNvGrpSpPr/>
          <p:nvPr/>
        </p:nvGrpSpPr>
        <p:grpSpPr>
          <a:xfrm>
            <a:off x="2145555" y="2413185"/>
            <a:ext cx="7673995" cy="2031512"/>
            <a:chOff x="3178606" y="2500657"/>
            <a:chExt cx="7682619" cy="2033792"/>
          </a:xfrm>
        </p:grpSpPr>
        <p:grpSp>
          <p:nvGrpSpPr>
            <p:cNvPr id="22" name="Group 21">
              <a:extLst>
                <a:ext uri="{FF2B5EF4-FFF2-40B4-BE49-F238E27FC236}">
                  <a16:creationId xmlns:a16="http://schemas.microsoft.com/office/drawing/2014/main" id="{66AA5019-B474-4F55-85BC-206C187A2C2E}"/>
                </a:ext>
              </a:extLst>
            </p:cNvPr>
            <p:cNvGrpSpPr/>
            <p:nvPr/>
          </p:nvGrpSpPr>
          <p:grpSpPr>
            <a:xfrm>
              <a:off x="3538754" y="2846713"/>
              <a:ext cx="4267200" cy="241541"/>
              <a:chOff x="3312543" y="2369387"/>
              <a:chExt cx="4267200" cy="241541"/>
            </a:xfrm>
          </p:grpSpPr>
          <p:sp>
            <p:nvSpPr>
              <p:cNvPr id="23" name="Rectangle 22">
                <a:extLst>
                  <a:ext uri="{FF2B5EF4-FFF2-40B4-BE49-F238E27FC236}">
                    <a16:creationId xmlns:a16="http://schemas.microsoft.com/office/drawing/2014/main" id="{46BAA495-E507-4386-99FC-AF2B9C738C00}"/>
                  </a:ext>
                </a:extLst>
              </p:cNvPr>
              <p:cNvSpPr/>
              <p:nvPr/>
            </p:nvSpPr>
            <p:spPr>
              <a:xfrm>
                <a:off x="3312543" y="2369388"/>
                <a:ext cx="4267200" cy="241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cxnSp>
            <p:nvCxnSpPr>
              <p:cNvPr id="24" name="Straight Connector 23">
                <a:extLst>
                  <a:ext uri="{FF2B5EF4-FFF2-40B4-BE49-F238E27FC236}">
                    <a16:creationId xmlns:a16="http://schemas.microsoft.com/office/drawing/2014/main" id="{88AB6143-75C9-4E65-B420-72A0329C7A05}"/>
                  </a:ext>
                </a:extLst>
              </p:cNvPr>
              <p:cNvCxnSpPr/>
              <p:nvPr/>
            </p:nvCxnSpPr>
            <p:spPr>
              <a:xfrm>
                <a:off x="3582838"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BD695433-EA03-4B0A-98FE-FAD96DECA3F2}"/>
                  </a:ext>
                </a:extLst>
              </p:cNvPr>
              <p:cNvCxnSpPr/>
              <p:nvPr/>
            </p:nvCxnSpPr>
            <p:spPr>
              <a:xfrm>
                <a:off x="3838755"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CADCF94D-A24F-445A-B8C0-67D34E119EC4}"/>
                  </a:ext>
                </a:extLst>
              </p:cNvPr>
              <p:cNvCxnSpPr/>
              <p:nvPr/>
            </p:nvCxnSpPr>
            <p:spPr>
              <a:xfrm>
                <a:off x="4074543"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D1119520-3829-475E-8387-B3D9AFB4A0B1}"/>
                  </a:ext>
                </a:extLst>
              </p:cNvPr>
              <p:cNvCxnSpPr/>
              <p:nvPr/>
            </p:nvCxnSpPr>
            <p:spPr>
              <a:xfrm>
                <a:off x="4330460"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1F27BBE9-616E-4CCB-A601-A52308393F03}"/>
                  </a:ext>
                </a:extLst>
              </p:cNvPr>
              <p:cNvCxnSpPr/>
              <p:nvPr/>
            </p:nvCxnSpPr>
            <p:spPr>
              <a:xfrm>
                <a:off x="4569125"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39479492-A576-446D-8A67-15DBCBC317C2}"/>
                  </a:ext>
                </a:extLst>
              </p:cNvPr>
              <p:cNvCxnSpPr/>
              <p:nvPr/>
            </p:nvCxnSpPr>
            <p:spPr>
              <a:xfrm>
                <a:off x="4825042"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1B8554DB-F116-4287-B503-4D7F8126C6FF}"/>
                  </a:ext>
                </a:extLst>
              </p:cNvPr>
              <p:cNvCxnSpPr/>
              <p:nvPr/>
            </p:nvCxnSpPr>
            <p:spPr>
              <a:xfrm>
                <a:off x="5060830"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82AA7FDE-57A7-4018-A4D6-36A0B408F50F}"/>
                  </a:ext>
                </a:extLst>
              </p:cNvPr>
              <p:cNvCxnSpPr/>
              <p:nvPr/>
            </p:nvCxnSpPr>
            <p:spPr>
              <a:xfrm>
                <a:off x="5316747"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3852B725-C6B8-4B1C-BD74-7DC093EFE073}"/>
                  </a:ext>
                </a:extLst>
              </p:cNvPr>
              <p:cNvCxnSpPr/>
              <p:nvPr/>
            </p:nvCxnSpPr>
            <p:spPr>
              <a:xfrm>
                <a:off x="5569788"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59929CB6-FA60-4661-AC87-0BEB56F0A786}"/>
                  </a:ext>
                </a:extLst>
              </p:cNvPr>
              <p:cNvCxnSpPr/>
              <p:nvPr/>
            </p:nvCxnSpPr>
            <p:spPr>
              <a:xfrm>
                <a:off x="5825705"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CB573279-BD5A-4B58-A71B-C263C48348A1}"/>
                  </a:ext>
                </a:extLst>
              </p:cNvPr>
              <p:cNvCxnSpPr/>
              <p:nvPr/>
            </p:nvCxnSpPr>
            <p:spPr>
              <a:xfrm>
                <a:off x="6061493"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FF3AE687-FBC3-4FFD-8123-A12D7DF5763B}"/>
                  </a:ext>
                </a:extLst>
              </p:cNvPr>
              <p:cNvCxnSpPr/>
              <p:nvPr/>
            </p:nvCxnSpPr>
            <p:spPr>
              <a:xfrm>
                <a:off x="6317410"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4E853902-E286-4967-8152-A8A844943204}"/>
                  </a:ext>
                </a:extLst>
              </p:cNvPr>
              <p:cNvCxnSpPr/>
              <p:nvPr/>
            </p:nvCxnSpPr>
            <p:spPr>
              <a:xfrm>
                <a:off x="6556075"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BFD151E9-EEAF-4384-B8AF-1A10B6EAF03C}"/>
                  </a:ext>
                </a:extLst>
              </p:cNvPr>
              <p:cNvCxnSpPr/>
              <p:nvPr/>
            </p:nvCxnSpPr>
            <p:spPr>
              <a:xfrm>
                <a:off x="6811992"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267C0A88-C48C-4A98-979E-6CF740495DFC}"/>
                  </a:ext>
                </a:extLst>
              </p:cNvPr>
              <p:cNvCxnSpPr/>
              <p:nvPr/>
            </p:nvCxnSpPr>
            <p:spPr>
              <a:xfrm>
                <a:off x="7047780"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D2CCD4E8-197B-4835-A04F-FFCB806D9456}"/>
                  </a:ext>
                </a:extLst>
              </p:cNvPr>
              <p:cNvCxnSpPr/>
              <p:nvPr/>
            </p:nvCxnSpPr>
            <p:spPr>
              <a:xfrm>
                <a:off x="7303697" y="2369387"/>
                <a:ext cx="0" cy="241539"/>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188DC41-780A-4379-91B0-6FF3D6D128D1}"/>
                    </a:ext>
                  </a:extLst>
                </p:cNvPr>
                <p:cNvSpPr txBox="1"/>
                <p:nvPr/>
              </p:nvSpPr>
              <p:spPr>
                <a:xfrm>
                  <a:off x="3178606" y="2811253"/>
                  <a:ext cx="247397" cy="276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797" i="1">
                                <a:latin typeface="Cambria Math" panose="02040503050406030204" pitchFamily="18" charset="0"/>
                              </a:rPr>
                            </m:ctrlPr>
                          </m:sSubPr>
                          <m:e>
                            <m:r>
                              <a:rPr lang="en-US" sz="1797" i="1">
                                <a:latin typeface="Cambria Math" panose="02040503050406030204" pitchFamily="18" charset="0"/>
                              </a:rPr>
                              <m:t>𝑥</m:t>
                            </m:r>
                          </m:e>
                          <m:sub>
                            <m:r>
                              <a:rPr lang="en-US" sz="1797" i="1">
                                <a:latin typeface="Cambria Math" panose="02040503050406030204" pitchFamily="18" charset="0"/>
                              </a:rPr>
                              <m:t>𝑖</m:t>
                            </m:r>
                          </m:sub>
                        </m:sSub>
                      </m:oMath>
                    </m:oMathPara>
                  </a14:m>
                  <a:endParaRPr lang="en-US" sz="1797" dirty="0"/>
                </a:p>
              </p:txBody>
            </p:sp>
          </mc:Choice>
          <mc:Fallback xmlns="">
            <p:sp>
              <p:nvSpPr>
                <p:cNvPr id="40" name="TextBox 39">
                  <a:extLst>
                    <a:ext uri="{FF2B5EF4-FFF2-40B4-BE49-F238E27FC236}">
                      <a16:creationId xmlns:a16="http://schemas.microsoft.com/office/drawing/2014/main" id="{F188DC41-780A-4379-91B0-6FF3D6D128D1}"/>
                    </a:ext>
                  </a:extLst>
                </p:cNvPr>
                <p:cNvSpPr txBox="1">
                  <a:spLocks noRot="1" noChangeAspect="1" noMove="1" noResize="1" noEditPoints="1" noAdjustHandles="1" noChangeArrowheads="1" noChangeShapeType="1" noTextEdit="1"/>
                </p:cNvSpPr>
                <p:nvPr/>
              </p:nvSpPr>
              <p:spPr>
                <a:xfrm>
                  <a:off x="3178606" y="2811253"/>
                  <a:ext cx="247397" cy="276861"/>
                </a:xfrm>
                <a:prstGeom prst="rect">
                  <a:avLst/>
                </a:prstGeom>
                <a:blipFill>
                  <a:blip r:embed="rId4"/>
                  <a:stretch>
                    <a:fillRect l="-10000" r="-5000"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8A7BB33-774D-4034-A6C5-E6CD76070B5C}"/>
                    </a:ext>
                  </a:extLst>
                </p:cNvPr>
                <p:cNvSpPr txBox="1"/>
                <p:nvPr/>
              </p:nvSpPr>
              <p:spPr>
                <a:xfrm>
                  <a:off x="3468315" y="2502673"/>
                  <a:ext cx="339513" cy="276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797" i="1">
                                <a:latin typeface="Cambria Math" panose="02040503050406030204" pitchFamily="18" charset="0"/>
                              </a:rPr>
                            </m:ctrlPr>
                          </m:sSubPr>
                          <m:e>
                            <m:r>
                              <a:rPr lang="en-US" sz="1797" i="1">
                                <a:latin typeface="Cambria Math" panose="02040503050406030204" pitchFamily="18" charset="0"/>
                              </a:rPr>
                              <m:t>𝑥</m:t>
                            </m:r>
                          </m:e>
                          <m:sub>
                            <m:r>
                              <a:rPr lang="en-US" sz="1797" i="1">
                                <a:latin typeface="Cambria Math" panose="02040503050406030204" pitchFamily="18" charset="0"/>
                              </a:rPr>
                              <m:t>𝑖</m:t>
                            </m:r>
                            <m:r>
                              <a:rPr lang="en-US" sz="1797" i="1">
                                <a:latin typeface="Cambria Math" panose="02040503050406030204" pitchFamily="18" charset="0"/>
                              </a:rPr>
                              <m:t>1</m:t>
                            </m:r>
                          </m:sub>
                        </m:sSub>
                      </m:oMath>
                    </m:oMathPara>
                  </a14:m>
                  <a:endParaRPr lang="en-US" sz="1797" dirty="0"/>
                </a:p>
              </p:txBody>
            </p:sp>
          </mc:Choice>
          <mc:Fallback xmlns="">
            <p:sp>
              <p:nvSpPr>
                <p:cNvPr id="41" name="TextBox 40">
                  <a:extLst>
                    <a:ext uri="{FF2B5EF4-FFF2-40B4-BE49-F238E27FC236}">
                      <a16:creationId xmlns:a16="http://schemas.microsoft.com/office/drawing/2014/main" id="{58A7BB33-774D-4034-A6C5-E6CD76070B5C}"/>
                    </a:ext>
                  </a:extLst>
                </p:cNvPr>
                <p:cNvSpPr txBox="1">
                  <a:spLocks noRot="1" noChangeAspect="1" noMove="1" noResize="1" noEditPoints="1" noAdjustHandles="1" noChangeArrowheads="1" noChangeShapeType="1" noTextEdit="1"/>
                </p:cNvSpPr>
                <p:nvPr/>
              </p:nvSpPr>
              <p:spPr>
                <a:xfrm>
                  <a:off x="3468315" y="2502673"/>
                  <a:ext cx="339513" cy="276861"/>
                </a:xfrm>
                <a:prstGeom prst="rect">
                  <a:avLst/>
                </a:prstGeom>
                <a:blipFill>
                  <a:blip r:embed="rId5"/>
                  <a:stretch>
                    <a:fillRect l="-11538" r="-7692"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36807E6-8A6E-40C1-9F9E-C04DA8D0189E}"/>
                    </a:ext>
                  </a:extLst>
                </p:cNvPr>
                <p:cNvSpPr txBox="1"/>
                <p:nvPr/>
              </p:nvSpPr>
              <p:spPr>
                <a:xfrm>
                  <a:off x="3771112" y="2518386"/>
                  <a:ext cx="339513" cy="276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797" i="1">
                                <a:latin typeface="Cambria Math" panose="02040503050406030204" pitchFamily="18" charset="0"/>
                              </a:rPr>
                            </m:ctrlPr>
                          </m:sSubPr>
                          <m:e>
                            <m:r>
                              <a:rPr lang="en-US" sz="1797" i="1">
                                <a:latin typeface="Cambria Math" panose="02040503050406030204" pitchFamily="18" charset="0"/>
                              </a:rPr>
                              <m:t>𝑥</m:t>
                            </m:r>
                          </m:e>
                          <m:sub>
                            <m:r>
                              <a:rPr lang="en-US" sz="1797" i="1">
                                <a:latin typeface="Cambria Math" panose="02040503050406030204" pitchFamily="18" charset="0"/>
                              </a:rPr>
                              <m:t>𝑖</m:t>
                            </m:r>
                            <m:r>
                              <a:rPr lang="en-US" sz="1797" i="1">
                                <a:latin typeface="Cambria Math" panose="02040503050406030204" pitchFamily="18" charset="0"/>
                              </a:rPr>
                              <m:t>2</m:t>
                            </m:r>
                          </m:sub>
                        </m:sSub>
                      </m:oMath>
                    </m:oMathPara>
                  </a14:m>
                  <a:endParaRPr lang="en-US" sz="1797" dirty="0"/>
                </a:p>
              </p:txBody>
            </p:sp>
          </mc:Choice>
          <mc:Fallback xmlns="">
            <p:sp>
              <p:nvSpPr>
                <p:cNvPr id="42" name="TextBox 41">
                  <a:extLst>
                    <a:ext uri="{FF2B5EF4-FFF2-40B4-BE49-F238E27FC236}">
                      <a16:creationId xmlns:a16="http://schemas.microsoft.com/office/drawing/2014/main" id="{036807E6-8A6E-40C1-9F9E-C04DA8D0189E}"/>
                    </a:ext>
                  </a:extLst>
                </p:cNvPr>
                <p:cNvSpPr txBox="1">
                  <a:spLocks noRot="1" noChangeAspect="1" noMove="1" noResize="1" noEditPoints="1" noAdjustHandles="1" noChangeArrowheads="1" noChangeShapeType="1" noTextEdit="1"/>
                </p:cNvSpPr>
                <p:nvPr/>
              </p:nvSpPr>
              <p:spPr>
                <a:xfrm>
                  <a:off x="3771112" y="2518386"/>
                  <a:ext cx="339513" cy="276861"/>
                </a:xfrm>
                <a:prstGeom prst="rect">
                  <a:avLst/>
                </a:prstGeom>
                <a:blipFill>
                  <a:blip r:embed="rId6"/>
                  <a:stretch>
                    <a:fillRect l="-11538" r="-3846"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4E76BA3-5FD0-4BD9-86AA-C27315F2923E}"/>
                    </a:ext>
                  </a:extLst>
                </p:cNvPr>
                <p:cNvSpPr txBox="1"/>
                <p:nvPr/>
              </p:nvSpPr>
              <p:spPr>
                <a:xfrm>
                  <a:off x="7465222" y="2518385"/>
                  <a:ext cx="393370" cy="276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797" i="1">
                                <a:latin typeface="Cambria Math" panose="02040503050406030204" pitchFamily="18" charset="0"/>
                              </a:rPr>
                            </m:ctrlPr>
                          </m:sSubPr>
                          <m:e>
                            <m:r>
                              <a:rPr lang="en-US" sz="1797" i="1">
                                <a:latin typeface="Cambria Math" panose="02040503050406030204" pitchFamily="18" charset="0"/>
                              </a:rPr>
                              <m:t>𝑥</m:t>
                            </m:r>
                          </m:e>
                          <m:sub>
                            <m:r>
                              <a:rPr lang="en-US" sz="1797" i="1">
                                <a:latin typeface="Cambria Math" panose="02040503050406030204" pitchFamily="18" charset="0"/>
                              </a:rPr>
                              <m:t>𝑖𝑀</m:t>
                            </m:r>
                          </m:sub>
                        </m:sSub>
                      </m:oMath>
                    </m:oMathPara>
                  </a14:m>
                  <a:endParaRPr lang="en-US" sz="1797" dirty="0"/>
                </a:p>
              </p:txBody>
            </p:sp>
          </mc:Choice>
          <mc:Fallback xmlns="">
            <p:sp>
              <p:nvSpPr>
                <p:cNvPr id="43" name="TextBox 42">
                  <a:extLst>
                    <a:ext uri="{FF2B5EF4-FFF2-40B4-BE49-F238E27FC236}">
                      <a16:creationId xmlns:a16="http://schemas.microsoft.com/office/drawing/2014/main" id="{F4E76BA3-5FD0-4BD9-86AA-C27315F2923E}"/>
                    </a:ext>
                  </a:extLst>
                </p:cNvPr>
                <p:cNvSpPr txBox="1">
                  <a:spLocks noRot="1" noChangeAspect="1" noMove="1" noResize="1" noEditPoints="1" noAdjustHandles="1" noChangeArrowheads="1" noChangeShapeType="1" noTextEdit="1"/>
                </p:cNvSpPr>
                <p:nvPr/>
              </p:nvSpPr>
              <p:spPr>
                <a:xfrm>
                  <a:off x="7465222" y="2518385"/>
                  <a:ext cx="393370" cy="276861"/>
                </a:xfrm>
                <a:prstGeom prst="rect">
                  <a:avLst/>
                </a:prstGeom>
                <a:blipFill>
                  <a:blip r:embed="rId7"/>
                  <a:stretch>
                    <a:fillRect l="-6250" r="-3125"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89A4078-AFEA-4E63-B890-03EA612B6762}"/>
                    </a:ext>
                  </a:extLst>
                </p:cNvPr>
                <p:cNvSpPr txBox="1"/>
                <p:nvPr/>
              </p:nvSpPr>
              <p:spPr>
                <a:xfrm>
                  <a:off x="4214325" y="2500657"/>
                  <a:ext cx="226278" cy="276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797" i="1">
                            <a:latin typeface="Cambria Math" panose="02040503050406030204" pitchFamily="18" charset="0"/>
                          </a:rPr>
                          <m:t>…</m:t>
                        </m:r>
                      </m:oMath>
                    </m:oMathPara>
                  </a14:m>
                  <a:endParaRPr lang="en-US" sz="1797" dirty="0"/>
                </a:p>
              </p:txBody>
            </p:sp>
          </mc:Choice>
          <mc:Fallback xmlns="">
            <p:sp>
              <p:nvSpPr>
                <p:cNvPr id="44" name="TextBox 43">
                  <a:extLst>
                    <a:ext uri="{FF2B5EF4-FFF2-40B4-BE49-F238E27FC236}">
                      <a16:creationId xmlns:a16="http://schemas.microsoft.com/office/drawing/2014/main" id="{689A4078-AFEA-4E63-B890-03EA612B6762}"/>
                    </a:ext>
                  </a:extLst>
                </p:cNvPr>
                <p:cNvSpPr txBox="1">
                  <a:spLocks noRot="1" noChangeAspect="1" noMove="1" noResize="1" noEditPoints="1" noAdjustHandles="1" noChangeArrowheads="1" noChangeShapeType="1" noTextEdit="1"/>
                </p:cNvSpPr>
                <p:nvPr/>
              </p:nvSpPr>
              <p:spPr>
                <a:xfrm>
                  <a:off x="4214325" y="2500657"/>
                  <a:ext cx="226278" cy="27686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0194A84-E34A-48AA-BBA4-9FDAFB021AEC}"/>
                    </a:ext>
                  </a:extLst>
                </p:cNvPr>
                <p:cNvSpPr txBox="1"/>
                <p:nvPr/>
              </p:nvSpPr>
              <p:spPr>
                <a:xfrm>
                  <a:off x="7136721" y="2500657"/>
                  <a:ext cx="226278" cy="276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797" i="1">
                            <a:latin typeface="Cambria Math" panose="02040503050406030204" pitchFamily="18" charset="0"/>
                          </a:rPr>
                          <m:t>…</m:t>
                        </m:r>
                      </m:oMath>
                    </m:oMathPara>
                  </a14:m>
                  <a:endParaRPr lang="en-US" sz="1797" dirty="0"/>
                </a:p>
              </p:txBody>
            </p:sp>
          </mc:Choice>
          <mc:Fallback xmlns="">
            <p:sp>
              <p:nvSpPr>
                <p:cNvPr id="45" name="TextBox 44">
                  <a:extLst>
                    <a:ext uri="{FF2B5EF4-FFF2-40B4-BE49-F238E27FC236}">
                      <a16:creationId xmlns:a16="http://schemas.microsoft.com/office/drawing/2014/main" id="{00194A84-E34A-48AA-BBA4-9FDAFB021AEC}"/>
                    </a:ext>
                  </a:extLst>
                </p:cNvPr>
                <p:cNvSpPr txBox="1">
                  <a:spLocks noRot="1" noChangeAspect="1" noMove="1" noResize="1" noEditPoints="1" noAdjustHandles="1" noChangeArrowheads="1" noChangeShapeType="1" noTextEdit="1"/>
                </p:cNvSpPr>
                <p:nvPr/>
              </p:nvSpPr>
              <p:spPr>
                <a:xfrm>
                  <a:off x="7136721" y="2500657"/>
                  <a:ext cx="226278" cy="276861"/>
                </a:xfrm>
                <a:prstGeom prst="rect">
                  <a:avLst/>
                </a:prstGeom>
                <a:blipFill>
                  <a:blip r:embed="rId9"/>
                  <a:stretch>
                    <a:fillRect/>
                  </a:stretch>
                </a:blipFill>
              </p:spPr>
              <p:txBody>
                <a:bodyPr/>
                <a:lstStyle/>
                <a:p>
                  <a:r>
                    <a:rPr lang="en-US">
                      <a:noFill/>
                    </a:rPr>
                    <a:t> </a:t>
                  </a:r>
                </a:p>
              </p:txBody>
            </p:sp>
          </mc:Fallback>
        </mc:AlternateContent>
        <p:grpSp>
          <p:nvGrpSpPr>
            <p:cNvPr id="52" name="Group 51">
              <a:extLst>
                <a:ext uri="{FF2B5EF4-FFF2-40B4-BE49-F238E27FC236}">
                  <a16:creationId xmlns:a16="http://schemas.microsoft.com/office/drawing/2014/main" id="{8CFD1C78-B3A6-4F2C-B4C5-4A87FD8D9212}"/>
                </a:ext>
              </a:extLst>
            </p:cNvPr>
            <p:cNvGrpSpPr/>
            <p:nvPr/>
          </p:nvGrpSpPr>
          <p:grpSpPr>
            <a:xfrm>
              <a:off x="3244351" y="3980585"/>
              <a:ext cx="4663984" cy="553864"/>
              <a:chOff x="3227797" y="3499340"/>
              <a:chExt cx="4663984" cy="553864"/>
            </a:xfrm>
          </p:grpSpPr>
          <p:grpSp>
            <p:nvGrpSpPr>
              <p:cNvPr id="4" name="Group 3">
                <a:extLst>
                  <a:ext uri="{FF2B5EF4-FFF2-40B4-BE49-F238E27FC236}">
                    <a16:creationId xmlns:a16="http://schemas.microsoft.com/office/drawing/2014/main" id="{37699FF7-4654-46EA-84A3-74EB29BEBAB9}"/>
                  </a:ext>
                </a:extLst>
              </p:cNvPr>
              <p:cNvGrpSpPr/>
              <p:nvPr/>
            </p:nvGrpSpPr>
            <p:grpSpPr>
              <a:xfrm>
                <a:off x="3538754" y="3499340"/>
                <a:ext cx="4267200" cy="241541"/>
                <a:chOff x="3312543" y="2369387"/>
                <a:chExt cx="4267200" cy="241541"/>
              </a:xfrm>
            </p:grpSpPr>
            <p:sp>
              <p:nvSpPr>
                <p:cNvPr id="5" name="Rectangle 4">
                  <a:extLst>
                    <a:ext uri="{FF2B5EF4-FFF2-40B4-BE49-F238E27FC236}">
                      <a16:creationId xmlns:a16="http://schemas.microsoft.com/office/drawing/2014/main" id="{47607615-F09D-4F5A-BA25-EB0DDC96E19D}"/>
                    </a:ext>
                  </a:extLst>
                </p:cNvPr>
                <p:cNvSpPr/>
                <p:nvPr/>
              </p:nvSpPr>
              <p:spPr>
                <a:xfrm>
                  <a:off x="3312543" y="2369388"/>
                  <a:ext cx="4267200" cy="241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cxnSp>
              <p:nvCxnSpPr>
                <p:cNvPr id="6" name="Straight Connector 5">
                  <a:extLst>
                    <a:ext uri="{FF2B5EF4-FFF2-40B4-BE49-F238E27FC236}">
                      <a16:creationId xmlns:a16="http://schemas.microsoft.com/office/drawing/2014/main" id="{57404633-5989-4D75-BEBF-7D85CA95BD1E}"/>
                    </a:ext>
                  </a:extLst>
                </p:cNvPr>
                <p:cNvCxnSpPr/>
                <p:nvPr/>
              </p:nvCxnSpPr>
              <p:spPr>
                <a:xfrm>
                  <a:off x="3582838"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5201C8A1-CDCD-4298-844B-215BD1969BAF}"/>
                    </a:ext>
                  </a:extLst>
                </p:cNvPr>
                <p:cNvCxnSpPr/>
                <p:nvPr/>
              </p:nvCxnSpPr>
              <p:spPr>
                <a:xfrm>
                  <a:off x="3838755"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6450F499-36EB-4EFA-8A9E-616CD138040B}"/>
                    </a:ext>
                  </a:extLst>
                </p:cNvPr>
                <p:cNvCxnSpPr/>
                <p:nvPr/>
              </p:nvCxnSpPr>
              <p:spPr>
                <a:xfrm>
                  <a:off x="4074543"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E132E5C6-0954-442A-9580-13173BD3496C}"/>
                    </a:ext>
                  </a:extLst>
                </p:cNvPr>
                <p:cNvCxnSpPr/>
                <p:nvPr/>
              </p:nvCxnSpPr>
              <p:spPr>
                <a:xfrm>
                  <a:off x="4330460"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DAF1E313-5E30-4431-8ADA-1FEB30A796F8}"/>
                    </a:ext>
                  </a:extLst>
                </p:cNvPr>
                <p:cNvCxnSpPr/>
                <p:nvPr/>
              </p:nvCxnSpPr>
              <p:spPr>
                <a:xfrm>
                  <a:off x="4569125"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1370B548-3CF7-481F-A4B7-A25FA3B2107F}"/>
                    </a:ext>
                  </a:extLst>
                </p:cNvPr>
                <p:cNvCxnSpPr/>
                <p:nvPr/>
              </p:nvCxnSpPr>
              <p:spPr>
                <a:xfrm>
                  <a:off x="4825042"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3DBD097E-EBB8-4146-88DF-B945A8359116}"/>
                    </a:ext>
                  </a:extLst>
                </p:cNvPr>
                <p:cNvCxnSpPr/>
                <p:nvPr/>
              </p:nvCxnSpPr>
              <p:spPr>
                <a:xfrm>
                  <a:off x="5060830"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31C29E79-33DD-4148-ABBB-FACF1A185345}"/>
                    </a:ext>
                  </a:extLst>
                </p:cNvPr>
                <p:cNvCxnSpPr/>
                <p:nvPr/>
              </p:nvCxnSpPr>
              <p:spPr>
                <a:xfrm>
                  <a:off x="5316747"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CCF90589-C310-4A3E-B353-F593EFCEE76D}"/>
                    </a:ext>
                  </a:extLst>
                </p:cNvPr>
                <p:cNvCxnSpPr/>
                <p:nvPr/>
              </p:nvCxnSpPr>
              <p:spPr>
                <a:xfrm>
                  <a:off x="5569788"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E29C8732-F770-4875-82FA-36882A458F43}"/>
                    </a:ext>
                  </a:extLst>
                </p:cNvPr>
                <p:cNvCxnSpPr/>
                <p:nvPr/>
              </p:nvCxnSpPr>
              <p:spPr>
                <a:xfrm>
                  <a:off x="5825705"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0C4FA28C-84B2-484C-97C4-C59B97031046}"/>
                    </a:ext>
                  </a:extLst>
                </p:cNvPr>
                <p:cNvCxnSpPr/>
                <p:nvPr/>
              </p:nvCxnSpPr>
              <p:spPr>
                <a:xfrm>
                  <a:off x="6061493"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499B7BCD-B950-46C0-A593-ED4C5E85DD50}"/>
                    </a:ext>
                  </a:extLst>
                </p:cNvPr>
                <p:cNvCxnSpPr/>
                <p:nvPr/>
              </p:nvCxnSpPr>
              <p:spPr>
                <a:xfrm>
                  <a:off x="6317410"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3A2DCECB-6DE0-4D4D-A062-FA04F016218C}"/>
                    </a:ext>
                  </a:extLst>
                </p:cNvPr>
                <p:cNvCxnSpPr/>
                <p:nvPr/>
              </p:nvCxnSpPr>
              <p:spPr>
                <a:xfrm>
                  <a:off x="6556075"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2BECC424-2D3E-408F-BDEC-928C3DE2824B}"/>
                    </a:ext>
                  </a:extLst>
                </p:cNvPr>
                <p:cNvCxnSpPr/>
                <p:nvPr/>
              </p:nvCxnSpPr>
              <p:spPr>
                <a:xfrm>
                  <a:off x="6811992"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F7B5E046-9BF8-44A2-A57C-D7D0EE99827C}"/>
                    </a:ext>
                  </a:extLst>
                </p:cNvPr>
                <p:cNvCxnSpPr/>
                <p:nvPr/>
              </p:nvCxnSpPr>
              <p:spPr>
                <a:xfrm>
                  <a:off x="7047780"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704FFC55-0A2B-4F48-9452-382463FE8EDB}"/>
                    </a:ext>
                  </a:extLst>
                </p:cNvPr>
                <p:cNvCxnSpPr/>
                <p:nvPr/>
              </p:nvCxnSpPr>
              <p:spPr>
                <a:xfrm>
                  <a:off x="7303697" y="2369387"/>
                  <a:ext cx="0" cy="241539"/>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E3A5839C-62C9-4178-B346-7B679AF0C570}"/>
                      </a:ext>
                    </a:extLst>
                  </p:cNvPr>
                  <p:cNvSpPr txBox="1"/>
                  <p:nvPr/>
                </p:nvSpPr>
                <p:spPr>
                  <a:xfrm>
                    <a:off x="3227797" y="3499340"/>
                    <a:ext cx="181600" cy="2768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797" i="1">
                              <a:latin typeface="Cambria Math" panose="02040503050406030204" pitchFamily="18" charset="0"/>
                            </a:rPr>
                            <m:t>𝑏</m:t>
                          </m:r>
                        </m:oMath>
                      </m:oMathPara>
                    </a14:m>
                    <a:endParaRPr lang="en-US" sz="1797" dirty="0"/>
                  </a:p>
                </p:txBody>
              </p:sp>
            </mc:Choice>
            <mc:Fallback xmlns="">
              <p:sp>
                <p:nvSpPr>
                  <p:cNvPr id="46" name="TextBox 45">
                    <a:extLst>
                      <a:ext uri="{FF2B5EF4-FFF2-40B4-BE49-F238E27FC236}">
                        <a16:creationId xmlns:a16="http://schemas.microsoft.com/office/drawing/2014/main" id="{E3A5839C-62C9-4178-B346-7B679AF0C570}"/>
                      </a:ext>
                    </a:extLst>
                  </p:cNvPr>
                  <p:cNvSpPr txBox="1">
                    <a:spLocks noRot="1" noChangeAspect="1" noMove="1" noResize="1" noEditPoints="1" noAdjustHandles="1" noChangeArrowheads="1" noChangeShapeType="1" noTextEdit="1"/>
                  </p:cNvSpPr>
                  <p:nvPr/>
                </p:nvSpPr>
                <p:spPr>
                  <a:xfrm>
                    <a:off x="3227797" y="3499340"/>
                    <a:ext cx="181600" cy="276862"/>
                  </a:xfrm>
                  <a:prstGeom prst="rect">
                    <a:avLst/>
                  </a:prstGeom>
                  <a:blipFill>
                    <a:blip r:embed="rId10"/>
                    <a:stretch>
                      <a:fillRect l="-26667" r="-26667"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9B9CE521-5F0D-4B0A-ADCA-D5230A754A40}"/>
                      </a:ext>
                    </a:extLst>
                  </p:cNvPr>
                  <p:cNvSpPr txBox="1"/>
                  <p:nvPr/>
                </p:nvSpPr>
                <p:spPr>
                  <a:xfrm>
                    <a:off x="3567514" y="3776342"/>
                    <a:ext cx="271341" cy="2768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797" i="1">
                                  <a:latin typeface="Cambria Math" panose="02040503050406030204" pitchFamily="18" charset="0"/>
                                </a:rPr>
                              </m:ctrlPr>
                            </m:sSubPr>
                            <m:e>
                              <m:r>
                                <a:rPr lang="en-US" sz="1797" i="1">
                                  <a:latin typeface="Cambria Math" panose="02040503050406030204" pitchFamily="18" charset="0"/>
                                </a:rPr>
                                <m:t>𝑏</m:t>
                              </m:r>
                            </m:e>
                            <m:sub>
                              <m:r>
                                <a:rPr lang="en-US" sz="1797" i="1">
                                  <a:latin typeface="Cambria Math" panose="02040503050406030204" pitchFamily="18" charset="0"/>
                                </a:rPr>
                                <m:t>1</m:t>
                              </m:r>
                            </m:sub>
                          </m:sSub>
                        </m:oMath>
                      </m:oMathPara>
                    </a14:m>
                    <a:endParaRPr lang="en-US" sz="1797" dirty="0"/>
                  </a:p>
                </p:txBody>
              </p:sp>
            </mc:Choice>
            <mc:Fallback xmlns="">
              <p:sp>
                <p:nvSpPr>
                  <p:cNvPr id="47" name="TextBox 46">
                    <a:extLst>
                      <a:ext uri="{FF2B5EF4-FFF2-40B4-BE49-F238E27FC236}">
                        <a16:creationId xmlns:a16="http://schemas.microsoft.com/office/drawing/2014/main" id="{9B9CE521-5F0D-4B0A-ADCA-D5230A754A40}"/>
                      </a:ext>
                    </a:extLst>
                  </p:cNvPr>
                  <p:cNvSpPr txBox="1">
                    <a:spLocks noRot="1" noChangeAspect="1" noMove="1" noResize="1" noEditPoints="1" noAdjustHandles="1" noChangeArrowheads="1" noChangeShapeType="1" noTextEdit="1"/>
                  </p:cNvSpPr>
                  <p:nvPr/>
                </p:nvSpPr>
                <p:spPr>
                  <a:xfrm>
                    <a:off x="3567514" y="3776342"/>
                    <a:ext cx="271341" cy="276862"/>
                  </a:xfrm>
                  <a:prstGeom prst="rect">
                    <a:avLst/>
                  </a:prstGeom>
                  <a:blipFill>
                    <a:blip r:embed="rId11"/>
                    <a:stretch>
                      <a:fillRect l="-18182" r="-4545"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39EDC64-B930-4280-8C36-297EA7BFEC71}"/>
                      </a:ext>
                    </a:extLst>
                  </p:cNvPr>
                  <p:cNvSpPr txBox="1"/>
                  <p:nvPr/>
                </p:nvSpPr>
                <p:spPr>
                  <a:xfrm>
                    <a:off x="3840154" y="3776339"/>
                    <a:ext cx="276669" cy="2768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797" i="1">
                                  <a:latin typeface="Cambria Math" panose="02040503050406030204" pitchFamily="18" charset="0"/>
                                </a:rPr>
                              </m:ctrlPr>
                            </m:sSubPr>
                            <m:e>
                              <m:r>
                                <a:rPr lang="en-US" sz="1797" i="1">
                                  <a:latin typeface="Cambria Math" panose="02040503050406030204" pitchFamily="18" charset="0"/>
                                </a:rPr>
                                <m:t>𝑏</m:t>
                              </m:r>
                            </m:e>
                            <m:sub>
                              <m:r>
                                <a:rPr lang="en-US" sz="1797" i="1">
                                  <a:latin typeface="Cambria Math" panose="02040503050406030204" pitchFamily="18" charset="0"/>
                                </a:rPr>
                                <m:t>2</m:t>
                              </m:r>
                            </m:sub>
                          </m:sSub>
                        </m:oMath>
                      </m:oMathPara>
                    </a14:m>
                    <a:endParaRPr lang="en-US" sz="1797" dirty="0"/>
                  </a:p>
                </p:txBody>
              </p:sp>
            </mc:Choice>
            <mc:Fallback xmlns="">
              <p:sp>
                <p:nvSpPr>
                  <p:cNvPr id="48" name="TextBox 47">
                    <a:extLst>
                      <a:ext uri="{FF2B5EF4-FFF2-40B4-BE49-F238E27FC236}">
                        <a16:creationId xmlns:a16="http://schemas.microsoft.com/office/drawing/2014/main" id="{039EDC64-B930-4280-8C36-297EA7BFEC71}"/>
                      </a:ext>
                    </a:extLst>
                  </p:cNvPr>
                  <p:cNvSpPr txBox="1">
                    <a:spLocks noRot="1" noChangeAspect="1" noMove="1" noResize="1" noEditPoints="1" noAdjustHandles="1" noChangeArrowheads="1" noChangeShapeType="1" noTextEdit="1"/>
                  </p:cNvSpPr>
                  <p:nvPr/>
                </p:nvSpPr>
                <p:spPr>
                  <a:xfrm>
                    <a:off x="3840154" y="3776339"/>
                    <a:ext cx="276669" cy="276862"/>
                  </a:xfrm>
                  <a:prstGeom prst="rect">
                    <a:avLst/>
                  </a:prstGeom>
                  <a:blipFill>
                    <a:blip r:embed="rId12"/>
                    <a:stretch>
                      <a:fillRect l="-17391" r="-4348"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FC2C419-5B91-4958-819A-30DB034DE290}"/>
                      </a:ext>
                    </a:extLst>
                  </p:cNvPr>
                  <p:cNvSpPr txBox="1"/>
                  <p:nvPr/>
                </p:nvSpPr>
                <p:spPr>
                  <a:xfrm>
                    <a:off x="7561255" y="3776339"/>
                    <a:ext cx="330526" cy="2768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797" i="1">
                                  <a:latin typeface="Cambria Math" panose="02040503050406030204" pitchFamily="18" charset="0"/>
                                </a:rPr>
                              </m:ctrlPr>
                            </m:sSubPr>
                            <m:e>
                              <m:r>
                                <a:rPr lang="en-US" sz="1797" i="1">
                                  <a:latin typeface="Cambria Math" panose="02040503050406030204" pitchFamily="18" charset="0"/>
                                </a:rPr>
                                <m:t>𝑏</m:t>
                              </m:r>
                            </m:e>
                            <m:sub>
                              <m:r>
                                <a:rPr lang="en-US" sz="1797" i="1">
                                  <a:latin typeface="Cambria Math" panose="02040503050406030204" pitchFamily="18" charset="0"/>
                                </a:rPr>
                                <m:t>𝑀</m:t>
                              </m:r>
                            </m:sub>
                          </m:sSub>
                        </m:oMath>
                      </m:oMathPara>
                    </a14:m>
                    <a:endParaRPr lang="en-US" sz="1797" dirty="0"/>
                  </a:p>
                </p:txBody>
              </p:sp>
            </mc:Choice>
            <mc:Fallback xmlns="">
              <p:sp>
                <p:nvSpPr>
                  <p:cNvPr id="49" name="TextBox 48">
                    <a:extLst>
                      <a:ext uri="{FF2B5EF4-FFF2-40B4-BE49-F238E27FC236}">
                        <a16:creationId xmlns:a16="http://schemas.microsoft.com/office/drawing/2014/main" id="{7FC2C419-5B91-4958-819A-30DB034DE290}"/>
                      </a:ext>
                    </a:extLst>
                  </p:cNvPr>
                  <p:cNvSpPr txBox="1">
                    <a:spLocks noRot="1" noChangeAspect="1" noMove="1" noResize="1" noEditPoints="1" noAdjustHandles="1" noChangeArrowheads="1" noChangeShapeType="1" noTextEdit="1"/>
                  </p:cNvSpPr>
                  <p:nvPr/>
                </p:nvSpPr>
                <p:spPr>
                  <a:xfrm>
                    <a:off x="7561255" y="3776339"/>
                    <a:ext cx="330526" cy="276862"/>
                  </a:xfrm>
                  <a:prstGeom prst="rect">
                    <a:avLst/>
                  </a:prstGeom>
                  <a:blipFill>
                    <a:blip r:embed="rId13"/>
                    <a:stretch>
                      <a:fillRect l="-14815"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44B698D-66EA-48D2-826B-F8EB1C36EBF0}"/>
                      </a:ext>
                    </a:extLst>
                  </p:cNvPr>
                  <p:cNvSpPr txBox="1"/>
                  <p:nvPr/>
                </p:nvSpPr>
                <p:spPr>
                  <a:xfrm>
                    <a:off x="4234128" y="3740879"/>
                    <a:ext cx="226278" cy="2768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797" i="1">
                              <a:latin typeface="Cambria Math" panose="02040503050406030204" pitchFamily="18" charset="0"/>
                            </a:rPr>
                            <m:t>…</m:t>
                          </m:r>
                        </m:oMath>
                      </m:oMathPara>
                    </a14:m>
                    <a:endParaRPr lang="en-US" sz="1797" dirty="0"/>
                  </a:p>
                </p:txBody>
              </p:sp>
            </mc:Choice>
            <mc:Fallback xmlns="">
              <p:sp>
                <p:nvSpPr>
                  <p:cNvPr id="50" name="TextBox 49">
                    <a:extLst>
                      <a:ext uri="{FF2B5EF4-FFF2-40B4-BE49-F238E27FC236}">
                        <a16:creationId xmlns:a16="http://schemas.microsoft.com/office/drawing/2014/main" id="{C44B698D-66EA-48D2-826B-F8EB1C36EBF0}"/>
                      </a:ext>
                    </a:extLst>
                  </p:cNvPr>
                  <p:cNvSpPr txBox="1">
                    <a:spLocks noRot="1" noChangeAspect="1" noMove="1" noResize="1" noEditPoints="1" noAdjustHandles="1" noChangeArrowheads="1" noChangeShapeType="1" noTextEdit="1"/>
                  </p:cNvSpPr>
                  <p:nvPr/>
                </p:nvSpPr>
                <p:spPr>
                  <a:xfrm>
                    <a:off x="4234128" y="3740879"/>
                    <a:ext cx="226278" cy="27686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E73ECC9-8C65-4C62-BFB7-0E017B5893CA}"/>
                      </a:ext>
                    </a:extLst>
                  </p:cNvPr>
                  <p:cNvSpPr txBox="1"/>
                  <p:nvPr/>
                </p:nvSpPr>
                <p:spPr>
                  <a:xfrm>
                    <a:off x="7156523" y="3740879"/>
                    <a:ext cx="226278" cy="2768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797" i="1">
                              <a:latin typeface="Cambria Math" panose="02040503050406030204" pitchFamily="18" charset="0"/>
                            </a:rPr>
                            <m:t>…</m:t>
                          </m:r>
                        </m:oMath>
                      </m:oMathPara>
                    </a14:m>
                    <a:endParaRPr lang="en-US" sz="1797" dirty="0"/>
                  </a:p>
                </p:txBody>
              </p:sp>
            </mc:Choice>
            <mc:Fallback xmlns="">
              <p:sp>
                <p:nvSpPr>
                  <p:cNvPr id="51" name="TextBox 50">
                    <a:extLst>
                      <a:ext uri="{FF2B5EF4-FFF2-40B4-BE49-F238E27FC236}">
                        <a16:creationId xmlns:a16="http://schemas.microsoft.com/office/drawing/2014/main" id="{FE73ECC9-8C65-4C62-BFB7-0E017B5893CA}"/>
                      </a:ext>
                    </a:extLst>
                  </p:cNvPr>
                  <p:cNvSpPr txBox="1">
                    <a:spLocks noRot="1" noChangeAspect="1" noMove="1" noResize="1" noEditPoints="1" noAdjustHandles="1" noChangeArrowheads="1" noChangeShapeType="1" noTextEdit="1"/>
                  </p:cNvSpPr>
                  <p:nvPr/>
                </p:nvSpPr>
                <p:spPr>
                  <a:xfrm>
                    <a:off x="7156523" y="3740879"/>
                    <a:ext cx="226278" cy="276862"/>
                  </a:xfrm>
                  <a:prstGeom prst="rect">
                    <a:avLst/>
                  </a:prstGeom>
                  <a:blipFill>
                    <a:blip r:embed="rId14"/>
                    <a:stretch>
                      <a:fillRect/>
                    </a:stretch>
                  </a:blipFill>
                </p:spPr>
                <p:txBody>
                  <a:bodyPr/>
                  <a:lstStyle/>
                  <a:p>
                    <a:r>
                      <a:rPr lang="en-US">
                        <a:noFill/>
                      </a:rPr>
                      <a:t> </a:t>
                    </a:r>
                  </a:p>
                </p:txBody>
              </p:sp>
            </mc:Fallback>
          </mc:AlternateContent>
        </p:grpSp>
        <p:cxnSp>
          <p:nvCxnSpPr>
            <p:cNvPr id="54" name="Straight Arrow Connector 53">
              <a:extLst>
                <a:ext uri="{FF2B5EF4-FFF2-40B4-BE49-F238E27FC236}">
                  <a16:creationId xmlns:a16="http://schemas.microsoft.com/office/drawing/2014/main" id="{95059C7B-56D2-4F69-83CC-03DBF59389B5}"/>
                </a:ext>
              </a:extLst>
            </p:cNvPr>
            <p:cNvCxnSpPr/>
            <p:nvPr/>
          </p:nvCxnSpPr>
          <p:spPr>
            <a:xfrm>
              <a:off x="3639923" y="3182816"/>
              <a:ext cx="0" cy="6858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02326659-CB9B-42D4-83F6-1523FD2ADDE5}"/>
                </a:ext>
              </a:extLst>
            </p:cNvPr>
            <p:cNvCxnSpPr/>
            <p:nvPr/>
          </p:nvCxnSpPr>
          <p:spPr>
            <a:xfrm>
              <a:off x="3995687" y="3182816"/>
              <a:ext cx="0" cy="6858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AB3A4195-69DB-49E7-90E1-86CEF11E51AC}"/>
                </a:ext>
              </a:extLst>
            </p:cNvPr>
            <p:cNvCxnSpPr/>
            <p:nvPr/>
          </p:nvCxnSpPr>
          <p:spPr>
            <a:xfrm>
              <a:off x="7669396" y="3182816"/>
              <a:ext cx="0" cy="6858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D716E7E-203F-48A6-987B-775836E39742}"/>
                    </a:ext>
                  </a:extLst>
                </p:cNvPr>
                <p:cNvSpPr txBox="1"/>
                <p:nvPr/>
              </p:nvSpPr>
              <p:spPr>
                <a:xfrm>
                  <a:off x="3373845" y="3395918"/>
                  <a:ext cx="218253" cy="276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797" i="1">
                            <a:latin typeface="Cambria Math" panose="02040503050406030204" pitchFamily="18" charset="0"/>
                          </a:rPr>
                          <m:t>×</m:t>
                        </m:r>
                      </m:oMath>
                    </m:oMathPara>
                  </a14:m>
                  <a:endParaRPr lang="en-US" sz="1797" dirty="0"/>
                </a:p>
              </p:txBody>
            </p:sp>
          </mc:Choice>
          <mc:Fallback xmlns="">
            <p:sp>
              <p:nvSpPr>
                <p:cNvPr id="57" name="TextBox 56">
                  <a:extLst>
                    <a:ext uri="{FF2B5EF4-FFF2-40B4-BE49-F238E27FC236}">
                      <a16:creationId xmlns:a16="http://schemas.microsoft.com/office/drawing/2014/main" id="{CD716E7E-203F-48A6-987B-775836E39742}"/>
                    </a:ext>
                  </a:extLst>
                </p:cNvPr>
                <p:cNvSpPr txBox="1">
                  <a:spLocks noRot="1" noChangeAspect="1" noMove="1" noResize="1" noEditPoints="1" noAdjustHandles="1" noChangeArrowheads="1" noChangeShapeType="1" noTextEdit="1"/>
                </p:cNvSpPr>
                <p:nvPr/>
              </p:nvSpPr>
              <p:spPr>
                <a:xfrm>
                  <a:off x="3373845" y="3395918"/>
                  <a:ext cx="218253" cy="276861"/>
                </a:xfrm>
                <a:prstGeom prst="rect">
                  <a:avLst/>
                </a:prstGeom>
                <a:blipFill>
                  <a:blip r:embed="rId15"/>
                  <a:stretch>
                    <a:fillRect l="-16667"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83D32DFC-DD3B-4479-A581-47C514414BC3}"/>
                    </a:ext>
                  </a:extLst>
                </p:cNvPr>
                <p:cNvSpPr txBox="1"/>
                <p:nvPr/>
              </p:nvSpPr>
              <p:spPr>
                <a:xfrm>
                  <a:off x="3771112" y="3406528"/>
                  <a:ext cx="218253" cy="276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797" i="1">
                            <a:latin typeface="Cambria Math" panose="02040503050406030204" pitchFamily="18" charset="0"/>
                          </a:rPr>
                          <m:t>×</m:t>
                        </m:r>
                      </m:oMath>
                    </m:oMathPara>
                  </a14:m>
                  <a:endParaRPr lang="en-US" sz="1797" dirty="0"/>
                </a:p>
              </p:txBody>
            </p:sp>
          </mc:Choice>
          <mc:Fallback xmlns="">
            <p:sp>
              <p:nvSpPr>
                <p:cNvPr id="58" name="TextBox 57">
                  <a:extLst>
                    <a:ext uri="{FF2B5EF4-FFF2-40B4-BE49-F238E27FC236}">
                      <a16:creationId xmlns:a16="http://schemas.microsoft.com/office/drawing/2014/main" id="{83D32DFC-DD3B-4479-A581-47C514414BC3}"/>
                    </a:ext>
                  </a:extLst>
                </p:cNvPr>
                <p:cNvSpPr txBox="1">
                  <a:spLocks noRot="1" noChangeAspect="1" noMove="1" noResize="1" noEditPoints="1" noAdjustHandles="1" noChangeArrowheads="1" noChangeShapeType="1" noTextEdit="1"/>
                </p:cNvSpPr>
                <p:nvPr/>
              </p:nvSpPr>
              <p:spPr>
                <a:xfrm>
                  <a:off x="3771112" y="3406528"/>
                  <a:ext cx="218253" cy="276861"/>
                </a:xfrm>
                <a:prstGeom prst="rect">
                  <a:avLst/>
                </a:prstGeom>
                <a:blipFill>
                  <a:blip r:embed="rId16"/>
                  <a:stretch>
                    <a:fillRect l="-23529" r="-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0C64202-08AA-4376-8A27-C9A515BA2E41}"/>
                    </a:ext>
                  </a:extLst>
                </p:cNvPr>
                <p:cNvSpPr txBox="1"/>
                <p:nvPr/>
              </p:nvSpPr>
              <p:spPr>
                <a:xfrm>
                  <a:off x="7399099" y="3387215"/>
                  <a:ext cx="218253" cy="276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797" i="1">
                            <a:latin typeface="Cambria Math" panose="02040503050406030204" pitchFamily="18" charset="0"/>
                          </a:rPr>
                          <m:t>×</m:t>
                        </m:r>
                      </m:oMath>
                    </m:oMathPara>
                  </a14:m>
                  <a:endParaRPr lang="en-US" sz="1797" dirty="0"/>
                </a:p>
              </p:txBody>
            </p:sp>
          </mc:Choice>
          <mc:Fallback xmlns="">
            <p:sp>
              <p:nvSpPr>
                <p:cNvPr id="59" name="TextBox 58">
                  <a:extLst>
                    <a:ext uri="{FF2B5EF4-FFF2-40B4-BE49-F238E27FC236}">
                      <a16:creationId xmlns:a16="http://schemas.microsoft.com/office/drawing/2014/main" id="{C0C64202-08AA-4376-8A27-C9A515BA2E41}"/>
                    </a:ext>
                  </a:extLst>
                </p:cNvPr>
                <p:cNvSpPr txBox="1">
                  <a:spLocks noRot="1" noChangeAspect="1" noMove="1" noResize="1" noEditPoints="1" noAdjustHandles="1" noChangeArrowheads="1" noChangeShapeType="1" noTextEdit="1"/>
                </p:cNvSpPr>
                <p:nvPr/>
              </p:nvSpPr>
              <p:spPr>
                <a:xfrm>
                  <a:off x="7399099" y="3387215"/>
                  <a:ext cx="218253" cy="276861"/>
                </a:xfrm>
                <a:prstGeom prst="rect">
                  <a:avLst/>
                </a:prstGeom>
                <a:blipFill>
                  <a:blip r:embed="rId17"/>
                  <a:stretch>
                    <a:fillRect l="-16667"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BF59A7A-BAEF-438E-9A14-E34868F64AB1}"/>
                    </a:ext>
                  </a:extLst>
                </p:cNvPr>
                <p:cNvSpPr txBox="1"/>
                <p:nvPr/>
              </p:nvSpPr>
              <p:spPr>
                <a:xfrm>
                  <a:off x="4204297" y="3365195"/>
                  <a:ext cx="226278" cy="276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797" i="1">
                            <a:latin typeface="Cambria Math" panose="02040503050406030204" pitchFamily="18" charset="0"/>
                          </a:rPr>
                          <m:t>…</m:t>
                        </m:r>
                      </m:oMath>
                    </m:oMathPara>
                  </a14:m>
                  <a:endParaRPr lang="en-US" sz="1797" dirty="0"/>
                </a:p>
              </p:txBody>
            </p:sp>
          </mc:Choice>
          <mc:Fallback xmlns="">
            <p:sp>
              <p:nvSpPr>
                <p:cNvPr id="60" name="TextBox 59">
                  <a:extLst>
                    <a:ext uri="{FF2B5EF4-FFF2-40B4-BE49-F238E27FC236}">
                      <a16:creationId xmlns:a16="http://schemas.microsoft.com/office/drawing/2014/main" id="{EBF59A7A-BAEF-438E-9A14-E34868F64AB1}"/>
                    </a:ext>
                  </a:extLst>
                </p:cNvPr>
                <p:cNvSpPr txBox="1">
                  <a:spLocks noRot="1" noChangeAspect="1" noMove="1" noResize="1" noEditPoints="1" noAdjustHandles="1" noChangeArrowheads="1" noChangeShapeType="1" noTextEdit="1"/>
                </p:cNvSpPr>
                <p:nvPr/>
              </p:nvSpPr>
              <p:spPr>
                <a:xfrm>
                  <a:off x="4204297" y="3365195"/>
                  <a:ext cx="226278" cy="276861"/>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81867E6-ED76-446C-BBDA-BCC44F6643F0}"/>
                    </a:ext>
                  </a:extLst>
                </p:cNvPr>
                <p:cNvSpPr txBox="1"/>
                <p:nvPr/>
              </p:nvSpPr>
              <p:spPr>
                <a:xfrm>
                  <a:off x="7126694" y="3365195"/>
                  <a:ext cx="226278" cy="276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797" i="1">
                            <a:latin typeface="Cambria Math" panose="02040503050406030204" pitchFamily="18" charset="0"/>
                          </a:rPr>
                          <m:t>…</m:t>
                        </m:r>
                      </m:oMath>
                    </m:oMathPara>
                  </a14:m>
                  <a:endParaRPr lang="en-US" sz="1797" dirty="0"/>
                </a:p>
              </p:txBody>
            </p:sp>
          </mc:Choice>
          <mc:Fallback xmlns="">
            <p:sp>
              <p:nvSpPr>
                <p:cNvPr id="61" name="TextBox 60">
                  <a:extLst>
                    <a:ext uri="{FF2B5EF4-FFF2-40B4-BE49-F238E27FC236}">
                      <a16:creationId xmlns:a16="http://schemas.microsoft.com/office/drawing/2014/main" id="{981867E6-ED76-446C-BBDA-BCC44F6643F0}"/>
                    </a:ext>
                  </a:extLst>
                </p:cNvPr>
                <p:cNvSpPr txBox="1">
                  <a:spLocks noRot="1" noChangeAspect="1" noMove="1" noResize="1" noEditPoints="1" noAdjustHandles="1" noChangeArrowheads="1" noChangeShapeType="1" noTextEdit="1"/>
                </p:cNvSpPr>
                <p:nvPr/>
              </p:nvSpPr>
              <p:spPr>
                <a:xfrm>
                  <a:off x="7126694" y="3365195"/>
                  <a:ext cx="226278" cy="276861"/>
                </a:xfrm>
                <a:prstGeom prst="rect">
                  <a:avLst/>
                </a:prstGeom>
                <a:blipFill>
                  <a:blip r:embed="rId8"/>
                  <a:stretch>
                    <a:fillRect/>
                  </a:stretch>
                </a:blipFill>
              </p:spPr>
              <p:txBody>
                <a:bodyPr/>
                <a:lstStyle/>
                <a:p>
                  <a:r>
                    <a:rPr lang="en-US">
                      <a:noFill/>
                    </a:rPr>
                    <a:t> </a:t>
                  </a:r>
                </a:p>
              </p:txBody>
            </p:sp>
          </mc:Fallback>
        </mc:AlternateContent>
        <p:sp>
          <p:nvSpPr>
            <p:cNvPr id="62" name="Arrow: Right 61">
              <a:extLst>
                <a:ext uri="{FF2B5EF4-FFF2-40B4-BE49-F238E27FC236}">
                  <a16:creationId xmlns:a16="http://schemas.microsoft.com/office/drawing/2014/main" id="{F1AC530F-42A4-43C7-8693-D7D9D0DC9E3F}"/>
                </a:ext>
              </a:extLst>
            </p:cNvPr>
            <p:cNvSpPr/>
            <p:nvPr/>
          </p:nvSpPr>
          <p:spPr>
            <a:xfrm>
              <a:off x="8440615" y="3365194"/>
              <a:ext cx="1025834" cy="37965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97"/>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286F46A1-45C7-4DDE-B328-BF94630284B4}"/>
                    </a:ext>
                  </a:extLst>
                </p:cNvPr>
                <p:cNvSpPr txBox="1"/>
                <p:nvPr/>
              </p:nvSpPr>
              <p:spPr>
                <a:xfrm>
                  <a:off x="9755065" y="3143410"/>
                  <a:ext cx="1106160" cy="7782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1797" i="1">
                                <a:latin typeface="Cambria Math" panose="02040503050406030204" pitchFamily="18" charset="0"/>
                              </a:rPr>
                            </m:ctrlPr>
                          </m:naryPr>
                          <m:sub>
                            <m:r>
                              <m:rPr>
                                <m:brk m:alnAt="23"/>
                              </m:rPr>
                              <a:rPr lang="en-US" sz="1797" i="1">
                                <a:latin typeface="Cambria Math" panose="02040503050406030204" pitchFamily="18" charset="0"/>
                              </a:rPr>
                              <m:t>𝑚</m:t>
                            </m:r>
                            <m:r>
                              <a:rPr lang="en-US" sz="1797" i="1">
                                <a:latin typeface="Cambria Math" panose="02040503050406030204" pitchFamily="18" charset="0"/>
                              </a:rPr>
                              <m:t>=1</m:t>
                            </m:r>
                          </m:sub>
                          <m:sup>
                            <m:r>
                              <a:rPr lang="en-US" sz="1797" i="1">
                                <a:latin typeface="Cambria Math" panose="02040503050406030204" pitchFamily="18" charset="0"/>
                              </a:rPr>
                              <m:t>𝑀</m:t>
                            </m:r>
                          </m:sup>
                          <m:e>
                            <m:sSub>
                              <m:sSubPr>
                                <m:ctrlPr>
                                  <a:rPr lang="en-US" sz="1797" i="1">
                                    <a:latin typeface="Cambria Math" panose="02040503050406030204" pitchFamily="18" charset="0"/>
                                  </a:rPr>
                                </m:ctrlPr>
                              </m:sSubPr>
                              <m:e>
                                <m:r>
                                  <a:rPr lang="en-US" sz="1797" i="1">
                                    <a:latin typeface="Cambria Math" panose="02040503050406030204" pitchFamily="18" charset="0"/>
                                  </a:rPr>
                                  <m:t>𝑥</m:t>
                                </m:r>
                              </m:e>
                              <m:sub>
                                <m:r>
                                  <a:rPr lang="en-US" sz="1797" i="1">
                                    <a:latin typeface="Cambria Math" panose="02040503050406030204" pitchFamily="18" charset="0"/>
                                  </a:rPr>
                                  <m:t>𝑖𝑚</m:t>
                                </m:r>
                              </m:sub>
                            </m:sSub>
                            <m:sSub>
                              <m:sSubPr>
                                <m:ctrlPr>
                                  <a:rPr lang="en-US" sz="1797" i="1">
                                    <a:latin typeface="Cambria Math" panose="02040503050406030204" pitchFamily="18" charset="0"/>
                                  </a:rPr>
                                </m:ctrlPr>
                              </m:sSubPr>
                              <m:e>
                                <m:r>
                                  <a:rPr lang="en-US" sz="1797" i="1">
                                    <a:latin typeface="Cambria Math" panose="02040503050406030204" pitchFamily="18" charset="0"/>
                                  </a:rPr>
                                  <m:t>𝑏</m:t>
                                </m:r>
                              </m:e>
                              <m:sub>
                                <m:r>
                                  <a:rPr lang="en-US" sz="1797" i="1">
                                    <a:latin typeface="Cambria Math" panose="02040503050406030204" pitchFamily="18" charset="0"/>
                                  </a:rPr>
                                  <m:t>𝑚</m:t>
                                </m:r>
                              </m:sub>
                            </m:sSub>
                          </m:e>
                        </m:nary>
                      </m:oMath>
                    </m:oMathPara>
                  </a14:m>
                  <a:endParaRPr lang="en-US" sz="1797" dirty="0"/>
                </a:p>
              </p:txBody>
            </p:sp>
          </mc:Choice>
          <mc:Fallback xmlns="">
            <p:sp>
              <p:nvSpPr>
                <p:cNvPr id="63" name="TextBox 62">
                  <a:extLst>
                    <a:ext uri="{FF2B5EF4-FFF2-40B4-BE49-F238E27FC236}">
                      <a16:creationId xmlns:a16="http://schemas.microsoft.com/office/drawing/2014/main" id="{286F46A1-45C7-4DDE-B328-BF94630284B4}"/>
                    </a:ext>
                  </a:extLst>
                </p:cNvPr>
                <p:cNvSpPr txBox="1">
                  <a:spLocks noRot="1" noChangeAspect="1" noMove="1" noResize="1" noEditPoints="1" noAdjustHandles="1" noChangeArrowheads="1" noChangeShapeType="1" noTextEdit="1"/>
                </p:cNvSpPr>
                <p:nvPr/>
              </p:nvSpPr>
              <p:spPr>
                <a:xfrm>
                  <a:off x="9755065" y="3143410"/>
                  <a:ext cx="1106160" cy="778264"/>
                </a:xfrm>
                <a:prstGeom prst="rect">
                  <a:avLst/>
                </a:prstGeom>
                <a:blipFill>
                  <a:blip r:embed="rId19"/>
                  <a:stretch>
                    <a:fillRect l="-70455" t="-111290" b="-172581"/>
                  </a:stretch>
                </a:blipFill>
              </p:spPr>
              <p:txBody>
                <a:bodyPr/>
                <a:lstStyle/>
                <a:p>
                  <a:r>
                    <a:rPr lang="en-US">
                      <a:noFill/>
                    </a:rPr>
                    <a:t> </a:t>
                  </a:r>
                </a:p>
              </p:txBody>
            </p:sp>
          </mc:Fallback>
        </mc:AlternateContent>
      </p:grpSp>
      <p:sp>
        <p:nvSpPr>
          <p:cNvPr id="53" name="Left Brace 52">
            <a:extLst>
              <a:ext uri="{FF2B5EF4-FFF2-40B4-BE49-F238E27FC236}">
                <a16:creationId xmlns:a16="http://schemas.microsoft.com/office/drawing/2014/main" id="{F7F14BE1-DDDE-46A2-A057-A4F5BF3C16D5}"/>
              </a:ext>
            </a:extLst>
          </p:cNvPr>
          <p:cNvSpPr/>
          <p:nvPr/>
        </p:nvSpPr>
        <p:spPr>
          <a:xfrm rot="16200000">
            <a:off x="5705326" y="1244847"/>
            <a:ext cx="921013" cy="816267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sz="1797"/>
          </a:p>
        </p:txBody>
      </p:sp>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1D302D1D-FC91-4E54-9A09-5A17BE9166D1}"/>
                  </a:ext>
                </a:extLst>
              </p:cNvPr>
              <p:cNvSpPr txBox="1"/>
              <p:nvPr/>
            </p:nvSpPr>
            <p:spPr>
              <a:xfrm>
                <a:off x="4962821" y="5912140"/>
                <a:ext cx="4816960" cy="368884"/>
              </a:xfrm>
              <a:prstGeom prst="rect">
                <a:avLst/>
              </a:prstGeom>
              <a:noFill/>
            </p:spPr>
            <p:txBody>
              <a:bodyPr wrap="none" rtlCol="0">
                <a:spAutoFit/>
              </a:bodyPr>
              <a:lstStyle/>
              <a:p>
                <a:r>
                  <a:rPr lang="en-US" sz="1797" dirty="0"/>
                  <a:t>Compact Notation: </a:t>
                </a:r>
                <a14:m>
                  <m:oMath xmlns:m="http://schemas.openxmlformats.org/officeDocument/2006/math">
                    <m:sSub>
                      <m:sSubPr>
                        <m:ctrlPr>
                          <a:rPr lang="en-US" sz="1797" i="1">
                            <a:latin typeface="Cambria Math" panose="02040503050406030204" pitchFamily="18" charset="0"/>
                          </a:rPr>
                        </m:ctrlPr>
                      </m:sSubPr>
                      <m:e>
                        <m:r>
                          <a:rPr lang="en-US" sz="1797" i="1">
                            <a:latin typeface="Cambria Math" panose="02040503050406030204" pitchFamily="18" charset="0"/>
                          </a:rPr>
                          <m:t>𝑥</m:t>
                        </m:r>
                      </m:e>
                      <m:sub>
                        <m:r>
                          <a:rPr lang="en-US" sz="1797" i="1">
                            <a:latin typeface="Cambria Math" panose="02040503050406030204" pitchFamily="18" charset="0"/>
                          </a:rPr>
                          <m:t>𝑖</m:t>
                        </m:r>
                      </m:sub>
                    </m:sSub>
                    <m:r>
                      <a:rPr lang="en-US" sz="1797" i="1" smtClean="0">
                        <a:latin typeface="Cambria Math" panose="02040503050406030204" pitchFamily="18" charset="0"/>
                      </a:rPr>
                      <m:t>⊙</m:t>
                    </m:r>
                    <m:r>
                      <a:rPr lang="en-US" sz="1797" i="1">
                        <a:latin typeface="Cambria Math" panose="02040503050406030204" pitchFamily="18" charset="0"/>
                      </a:rPr>
                      <m:t>𝑏</m:t>
                    </m:r>
                  </m:oMath>
                </a14:m>
                <a:r>
                  <a:rPr lang="en-US" sz="1797" dirty="0"/>
                  <a:t> (</a:t>
                </a:r>
                <a:r>
                  <a:rPr lang="en-US" sz="1797" i="1" dirty="0"/>
                  <a:t>inner</a:t>
                </a:r>
                <a:r>
                  <a:rPr lang="en-US" sz="1797" dirty="0"/>
                  <a:t> or </a:t>
                </a:r>
                <a:r>
                  <a:rPr lang="en-US" sz="1797" i="1" dirty="0"/>
                  <a:t>dot</a:t>
                </a:r>
                <a:r>
                  <a:rPr lang="en-US" sz="1797" dirty="0"/>
                  <a:t> product) </a:t>
                </a:r>
              </a:p>
            </p:txBody>
          </p:sp>
        </mc:Choice>
        <mc:Fallback>
          <p:sp>
            <p:nvSpPr>
              <p:cNvPr id="65" name="TextBox 64">
                <a:extLst>
                  <a:ext uri="{FF2B5EF4-FFF2-40B4-BE49-F238E27FC236}">
                    <a16:creationId xmlns:a16="http://schemas.microsoft.com/office/drawing/2014/main" id="{1D302D1D-FC91-4E54-9A09-5A17BE9166D1}"/>
                  </a:ext>
                </a:extLst>
              </p:cNvPr>
              <p:cNvSpPr txBox="1">
                <a:spLocks noRot="1" noChangeAspect="1" noMove="1" noResize="1" noEditPoints="1" noAdjustHandles="1" noChangeArrowheads="1" noChangeShapeType="1" noTextEdit="1"/>
              </p:cNvSpPr>
              <p:nvPr/>
            </p:nvSpPr>
            <p:spPr>
              <a:xfrm>
                <a:off x="4962821" y="5912140"/>
                <a:ext cx="4816960" cy="368884"/>
              </a:xfrm>
              <a:prstGeom prst="rect">
                <a:avLst/>
              </a:prstGeom>
              <a:blipFill>
                <a:blip r:embed="rId20"/>
                <a:stretch>
                  <a:fillRect l="-10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AB0E6F50-36DB-D942-97C3-7F75BF273DCC}"/>
                  </a:ext>
                </a:extLst>
              </p:cNvPr>
              <p:cNvSpPr txBox="1"/>
              <p:nvPr/>
            </p:nvSpPr>
            <p:spPr>
              <a:xfrm>
                <a:off x="3044006" y="1509982"/>
                <a:ext cx="6733121" cy="4209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𝑧</m:t>
                      </m:r>
                      <m:r>
                        <a:rPr lang="en-US" sz="2800" b="0" i="1" baseline="-25000" smtClean="0">
                          <a:latin typeface="Cambria Math" panose="02040503050406030204" pitchFamily="18" charset="0"/>
                        </a:rPr>
                        <m:t>𝑖</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𝑀</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r>
                            <a:rPr lang="en-US" sz="2800" b="0" i="1" smtClean="0">
                              <a:latin typeface="Cambria Math" panose="02040503050406030204" pitchFamily="18" charset="0"/>
                            </a:rPr>
                            <m:t>𝑀</m:t>
                          </m:r>
                        </m:sub>
                      </m:sSub>
                    </m:oMath>
                  </m:oMathPara>
                </a14:m>
                <a:endParaRPr lang="en-US" sz="2800" baseline="-25000" dirty="0"/>
              </a:p>
            </p:txBody>
          </p:sp>
        </mc:Choice>
        <mc:Fallback xmlns="">
          <p:sp>
            <p:nvSpPr>
              <p:cNvPr id="67" name="TextBox 66">
                <a:extLst>
                  <a:ext uri="{FF2B5EF4-FFF2-40B4-BE49-F238E27FC236}">
                    <a16:creationId xmlns:a16="http://schemas.microsoft.com/office/drawing/2014/main" id="{AB0E6F50-36DB-D942-97C3-7F75BF273DCC}"/>
                  </a:ext>
                </a:extLst>
              </p:cNvPr>
              <p:cNvSpPr txBox="1">
                <a:spLocks noRot="1" noChangeAspect="1" noMove="1" noResize="1" noEditPoints="1" noAdjustHandles="1" noChangeArrowheads="1" noChangeShapeType="1" noTextEdit="1"/>
              </p:cNvSpPr>
              <p:nvPr/>
            </p:nvSpPr>
            <p:spPr>
              <a:xfrm>
                <a:off x="3044006" y="1509982"/>
                <a:ext cx="6733121" cy="420949"/>
              </a:xfrm>
              <a:prstGeom prst="rect">
                <a:avLst/>
              </a:prstGeom>
              <a:blipFill>
                <a:blip r:embed="rId21"/>
                <a:stretch>
                  <a:fillRect b="-1449"/>
                </a:stretch>
              </a:blipFill>
            </p:spPr>
            <p:txBody>
              <a:bodyPr/>
              <a:lstStyle/>
              <a:p>
                <a:r>
                  <a:rPr lang="en-US">
                    <a:noFill/>
                  </a:rPr>
                  <a:t> </a:t>
                </a:r>
              </a:p>
            </p:txBody>
          </p:sp>
        </mc:Fallback>
      </mc:AlternateContent>
      <p:sp>
        <p:nvSpPr>
          <p:cNvPr id="68" name="Title 52">
            <a:extLst>
              <a:ext uri="{FF2B5EF4-FFF2-40B4-BE49-F238E27FC236}">
                <a16:creationId xmlns:a16="http://schemas.microsoft.com/office/drawing/2014/main" id="{34745DA8-C6F9-FF42-B610-42EF159EC4BF}"/>
              </a:ext>
            </a:extLst>
          </p:cNvPr>
          <p:cNvSpPr txBox="1">
            <a:spLocks/>
          </p:cNvSpPr>
          <p:nvPr/>
        </p:nvSpPr>
        <p:spPr>
          <a:xfrm>
            <a:off x="615758" y="278180"/>
            <a:ext cx="10960485" cy="1141717"/>
          </a:xfrm>
          <a:prstGeom prst="rect">
            <a:avLst/>
          </a:prstGeom>
        </p:spPr>
        <p:txBody>
          <a:bodyPr>
            <a:noAutofit/>
          </a:bodyPr>
          <a:lstStyle>
            <a:lvl1pPr algn="ctr" defTabSz="457200" rtl="0" eaLnBrk="1" latinLnBrk="0" hangingPunct="1">
              <a:spcBef>
                <a:spcPct val="0"/>
              </a:spcBef>
              <a:buNone/>
              <a:defRPr sz="4400" kern="1200">
                <a:solidFill>
                  <a:srgbClr val="001A57"/>
                </a:solidFill>
                <a:latin typeface="Helvetica"/>
                <a:ea typeface="+mj-ea"/>
                <a:cs typeface="+mj-cs"/>
              </a:defRPr>
            </a:lvl1pPr>
          </a:lstStyle>
          <a:p>
            <a:r>
              <a:rPr lang="en-US" sz="4267" dirty="0">
                <a:solidFill>
                  <a:schemeClr val="tx1"/>
                </a:solidFill>
                <a:latin typeface="+mj-lt"/>
              </a:rPr>
              <a:t>Simplifying our Notation…</a:t>
            </a:r>
          </a:p>
        </p:txBody>
      </p:sp>
    </p:spTree>
    <p:extLst>
      <p:ext uri="{BB962C8B-B14F-4D97-AF65-F5344CB8AC3E}">
        <p14:creationId xmlns:p14="http://schemas.microsoft.com/office/powerpoint/2010/main" val="2095197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Left Brace 41">
            <a:extLst>
              <a:ext uri="{FF2B5EF4-FFF2-40B4-BE49-F238E27FC236}">
                <a16:creationId xmlns:a16="http://schemas.microsoft.com/office/drawing/2014/main" id="{CD7BE56E-0060-4A54-AA69-1EB18933245C}"/>
              </a:ext>
            </a:extLst>
          </p:cNvPr>
          <p:cNvSpPr/>
          <p:nvPr/>
        </p:nvSpPr>
        <p:spPr>
          <a:xfrm rot="16200000">
            <a:off x="4238288" y="623021"/>
            <a:ext cx="350344" cy="5784248"/>
          </a:xfrm>
          <a:prstGeom prst="leftBrace">
            <a:avLst>
              <a:gd name="adj1" fmla="val 8333"/>
              <a:gd name="adj2" fmla="val 24681"/>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sz="1797" dirty="0"/>
          </a:p>
        </p:txBody>
      </p:sp>
      <p:sp>
        <p:nvSpPr>
          <p:cNvPr id="43" name="TextBox 42">
            <a:extLst>
              <a:ext uri="{FF2B5EF4-FFF2-40B4-BE49-F238E27FC236}">
                <a16:creationId xmlns:a16="http://schemas.microsoft.com/office/drawing/2014/main" id="{CC32AC06-632F-43A5-BCC3-B6853BF55ED1}"/>
              </a:ext>
            </a:extLst>
          </p:cNvPr>
          <p:cNvSpPr txBox="1"/>
          <p:nvPr/>
        </p:nvSpPr>
        <p:spPr>
          <a:xfrm>
            <a:off x="2778049" y="3877721"/>
            <a:ext cx="2987135" cy="953210"/>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dirty="0">
                <a:latin typeface="Times New Roman" panose="02020603050405020304" pitchFamily="18" charset="0"/>
                <a:cs typeface="Times New Roman" panose="02020603050405020304" pitchFamily="18" charset="0"/>
              </a:rPr>
              <a:t>, data/features for a subject or patient</a:t>
            </a:r>
          </a:p>
        </p:txBody>
      </p:sp>
      <p:sp>
        <p:nvSpPr>
          <p:cNvPr id="44" name="TextBox 43">
            <a:extLst>
              <a:ext uri="{FF2B5EF4-FFF2-40B4-BE49-F238E27FC236}">
                <a16:creationId xmlns:a16="http://schemas.microsoft.com/office/drawing/2014/main" id="{5AC2050F-9E94-4BD9-B0FA-61947BD99315}"/>
              </a:ext>
            </a:extLst>
          </p:cNvPr>
          <p:cNvSpPr txBox="1"/>
          <p:nvPr/>
        </p:nvSpPr>
        <p:spPr>
          <a:xfrm>
            <a:off x="8515761" y="3277853"/>
            <a:ext cx="2671356" cy="953210"/>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y</a:t>
            </a:r>
            <a:r>
              <a:rPr lang="en-US" sz="2797" dirty="0">
                <a:latin typeface="Times New Roman" panose="02020603050405020304" pitchFamily="18" charset="0"/>
                <a:cs typeface="Times New Roman" panose="02020603050405020304" pitchFamily="18" charset="0"/>
              </a:rPr>
              <a:t>, associated value or label</a:t>
            </a:r>
          </a:p>
        </p:txBody>
      </p:sp>
      <mc:AlternateContent xmlns:mc="http://schemas.openxmlformats.org/markup-compatibility/2006">
        <mc:Choice xmlns:a14="http://schemas.microsoft.com/office/drawing/2010/main" Requires="a14">
          <p:sp>
            <p:nvSpPr>
              <p:cNvPr id="29" name="Title 28"/>
              <p:cNvSpPr>
                <a:spLocks noGrp="1"/>
              </p:cNvSpPr>
              <p:nvPr>
                <p:ph type="title"/>
              </p:nvPr>
            </p:nvSpPr>
            <p:spPr/>
            <p:txBody>
              <a:bodyPr>
                <a:normAutofit/>
              </a:bodyPr>
              <a:lstStyle/>
              <a:p>
                <a:pPr algn="ctr"/>
                <a:r>
                  <a:rPr lang="en-US" dirty="0"/>
                  <a:t>features </a:t>
                </a:r>
                <a14:m>
                  <m:oMath xmlns:m="http://schemas.openxmlformats.org/officeDocument/2006/math">
                    <m:r>
                      <a:rPr lang="en-US" i="1" dirty="0" smtClean="0">
                        <a:latin typeface="Cambria Math" panose="02040503050406030204" pitchFamily="18" charset="0"/>
                      </a:rPr>
                      <m:t>𝑥</m:t>
                    </m:r>
                  </m:oMath>
                </a14:m>
                <a:r>
                  <a:rPr lang="en-US" dirty="0"/>
                  <a:t> -&gt; prediction </a:t>
                </a:r>
                <a14:m>
                  <m:oMath xmlns:m="http://schemas.openxmlformats.org/officeDocument/2006/math">
                    <m:r>
                      <a:rPr lang="en-US" i="1" dirty="0" smtClean="0">
                        <a:latin typeface="Cambria Math" panose="02040503050406030204" pitchFamily="18" charset="0"/>
                      </a:rPr>
                      <m:t>𝑦</m:t>
                    </m:r>
                  </m:oMath>
                </a14:m>
                <a:r>
                  <a:rPr lang="en-US" dirty="0"/>
                  <a:t>: a predictive model</a:t>
                </a:r>
              </a:p>
            </p:txBody>
          </p:sp>
        </mc:Choice>
        <mc:Fallback>
          <p:sp>
            <p:nvSpPr>
              <p:cNvPr id="29" name="Title 28"/>
              <p:cNvSpPr>
                <a:spLocks noGrp="1" noRot="1" noChangeAspect="1" noMove="1" noResize="1" noEditPoints="1" noAdjustHandles="1" noChangeArrowheads="1" noChangeShapeType="1" noTextEdit="1"/>
              </p:cNvSpPr>
              <p:nvPr>
                <p:ph type="title"/>
              </p:nvPr>
            </p:nvSpPr>
            <p:spPr>
              <a:blipFill>
                <a:blip r:embed="rId3"/>
                <a:stretch>
                  <a:fillRect l="-1568" r="-1448"/>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A89DB9E1-43B6-E249-9D75-E82D12E3759D}"/>
              </a:ext>
            </a:extLst>
          </p:cNvPr>
          <p:cNvSpPr txBox="1"/>
          <p:nvPr/>
        </p:nvSpPr>
        <p:spPr>
          <a:xfrm>
            <a:off x="4527757" y="5270231"/>
            <a:ext cx="3750001" cy="497957"/>
          </a:xfrm>
          <a:prstGeom prst="rect">
            <a:avLst/>
          </a:prstGeom>
          <a:noFill/>
        </p:spPr>
        <p:txBody>
          <a:bodyPr wrap="none" rtlCol="0">
            <a:spAutoFit/>
          </a:bodyPr>
          <a:lstStyle/>
          <a:p>
            <a:r>
              <a:rPr lang="en-US" sz="2636" dirty="0"/>
              <a:t>End goal: predict</a:t>
            </a:r>
            <a:r>
              <a:rPr lang="en-US" sz="2636" i="1" dirty="0"/>
              <a:t> </a:t>
            </a:r>
            <a:r>
              <a:rPr lang="en-US" sz="2636" i="1" dirty="0">
                <a:latin typeface="Times New Roman" panose="02020603050405020304" pitchFamily="18" charset="0"/>
                <a:cs typeface="Times New Roman" panose="02020603050405020304" pitchFamily="18" charset="0"/>
              </a:rPr>
              <a:t>y</a:t>
            </a:r>
            <a:r>
              <a:rPr lang="en-US" sz="2636" dirty="0"/>
              <a:t> from </a:t>
            </a:r>
            <a:r>
              <a:rPr lang="en-US" sz="2636" i="1" dirty="0">
                <a:latin typeface="Times New Roman" panose="02020603050405020304" pitchFamily="18" charset="0"/>
                <a:cs typeface="Times New Roman" panose="02020603050405020304" pitchFamily="18" charset="0"/>
              </a:rPr>
              <a:t>x</a:t>
            </a:r>
            <a:r>
              <a:rPr lang="en-US" sz="2636" dirty="0"/>
              <a:t> </a:t>
            </a:r>
          </a:p>
        </p:txBody>
      </p:sp>
      <p:graphicFrame>
        <p:nvGraphicFramePr>
          <p:cNvPr id="3" name="Table 2">
            <a:extLst>
              <a:ext uri="{FF2B5EF4-FFF2-40B4-BE49-F238E27FC236}">
                <a16:creationId xmlns:a16="http://schemas.microsoft.com/office/drawing/2014/main" id="{DD8BA628-E6A5-5247-A47F-F2F8A1018A52}"/>
              </a:ext>
            </a:extLst>
          </p:cNvPr>
          <p:cNvGraphicFramePr>
            <a:graphicFrameLocks noGrp="1"/>
          </p:cNvGraphicFramePr>
          <p:nvPr/>
        </p:nvGraphicFramePr>
        <p:xfrm>
          <a:off x="1521336" y="2444717"/>
          <a:ext cx="5784248"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gridCol w="723031">
                  <a:extLst>
                    <a:ext uri="{9D8B030D-6E8A-4147-A177-3AD203B41FA5}">
                      <a16:colId xmlns:a16="http://schemas.microsoft.com/office/drawing/2014/main" val="387841067"/>
                    </a:ext>
                  </a:extLst>
                </a:gridCol>
                <a:gridCol w="723031">
                  <a:extLst>
                    <a:ext uri="{9D8B030D-6E8A-4147-A177-3AD203B41FA5}">
                      <a16:colId xmlns:a16="http://schemas.microsoft.com/office/drawing/2014/main" val="2317106339"/>
                    </a:ext>
                  </a:extLst>
                </a:gridCol>
                <a:gridCol w="723031">
                  <a:extLst>
                    <a:ext uri="{9D8B030D-6E8A-4147-A177-3AD203B41FA5}">
                      <a16:colId xmlns:a16="http://schemas.microsoft.com/office/drawing/2014/main" val="3112262120"/>
                    </a:ext>
                  </a:extLst>
                </a:gridCol>
                <a:gridCol w="723031">
                  <a:extLst>
                    <a:ext uri="{9D8B030D-6E8A-4147-A177-3AD203B41FA5}">
                      <a16:colId xmlns:a16="http://schemas.microsoft.com/office/drawing/2014/main" val="1492693499"/>
                    </a:ext>
                  </a:extLst>
                </a:gridCol>
                <a:gridCol w="723031">
                  <a:extLst>
                    <a:ext uri="{9D8B030D-6E8A-4147-A177-3AD203B41FA5}">
                      <a16:colId xmlns:a16="http://schemas.microsoft.com/office/drawing/2014/main" val="4043894517"/>
                    </a:ext>
                  </a:extLst>
                </a:gridCol>
              </a:tblGrid>
              <a:tr h="707853">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graphicFrame>
        <p:nvGraphicFramePr>
          <p:cNvPr id="27" name="Table 26">
            <a:extLst>
              <a:ext uri="{FF2B5EF4-FFF2-40B4-BE49-F238E27FC236}">
                <a16:creationId xmlns:a16="http://schemas.microsoft.com/office/drawing/2014/main" id="{E283A621-29B9-E442-B229-1B0F3F74F338}"/>
              </a:ext>
            </a:extLst>
          </p:cNvPr>
          <p:cNvGraphicFramePr>
            <a:graphicFrameLocks noGrp="1"/>
          </p:cNvGraphicFramePr>
          <p:nvPr/>
        </p:nvGraphicFramePr>
        <p:xfrm>
          <a:off x="8344310" y="2444716"/>
          <a:ext cx="723031"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tblGrid>
              <a:tr h="707853">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spTree>
    <p:extLst>
      <p:ext uri="{BB962C8B-B14F-4D97-AF65-F5344CB8AC3E}">
        <p14:creationId xmlns:p14="http://schemas.microsoft.com/office/powerpoint/2010/main" val="1605874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BF9B19A-14D8-472E-965A-A190D4677394}"/>
                  </a:ext>
                </a:extLst>
              </p:cNvPr>
              <p:cNvSpPr/>
              <p:nvPr/>
            </p:nvSpPr>
            <p:spPr>
              <a:xfrm>
                <a:off x="3114101" y="1454313"/>
                <a:ext cx="6137779" cy="95295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64" i="1" smtClean="0">
                              <a:latin typeface="Cambria Math" panose="02040503050406030204" pitchFamily="18" charset="0"/>
                            </a:rPr>
                          </m:ctrlPr>
                        </m:sSubPr>
                        <m:e>
                          <m:r>
                            <a:rPr lang="en-US" sz="1864" i="1">
                              <a:latin typeface="Cambria Math" panose="02040503050406030204" pitchFamily="18" charset="0"/>
                            </a:rPr>
                            <m:t>𝑧</m:t>
                          </m:r>
                        </m:e>
                        <m:sub>
                          <m:r>
                            <a:rPr lang="en-US" sz="1864" i="1">
                              <a:latin typeface="Cambria Math" panose="02040503050406030204" pitchFamily="18" charset="0"/>
                            </a:rPr>
                            <m:t>𝑖</m:t>
                          </m:r>
                        </m:sub>
                      </m:sSub>
                      <m:r>
                        <a:rPr lang="en-US" sz="1864" i="1">
                          <a:latin typeface="Cambria Math" panose="02040503050406030204" pitchFamily="18" charset="0"/>
                        </a:rPr>
                        <m:t>=</m:t>
                      </m:r>
                      <m:sSub>
                        <m:sSubPr>
                          <m:ctrlPr>
                            <a:rPr lang="en-US" sz="1864" i="1">
                              <a:latin typeface="Cambria Math" panose="02040503050406030204" pitchFamily="18" charset="0"/>
                            </a:rPr>
                          </m:ctrlPr>
                        </m:sSubPr>
                        <m:e>
                          <m:r>
                            <a:rPr lang="en-US" sz="1864" i="1">
                              <a:latin typeface="Cambria Math" panose="02040503050406030204" pitchFamily="18" charset="0"/>
                            </a:rPr>
                            <m:t>𝑏</m:t>
                          </m:r>
                        </m:e>
                        <m:sub>
                          <m:r>
                            <a:rPr lang="en-US" sz="1864" i="1">
                              <a:latin typeface="Cambria Math" panose="02040503050406030204" pitchFamily="18" charset="0"/>
                            </a:rPr>
                            <m:t>0</m:t>
                          </m:r>
                        </m:sub>
                      </m:sSub>
                      <m:r>
                        <a:rPr lang="en-US" sz="1864" b="0" i="1" smtClean="0">
                          <a:latin typeface="Cambria Math" panose="02040503050406030204" pitchFamily="18" charset="0"/>
                        </a:rPr>
                        <m:t>+</m:t>
                      </m:r>
                      <m:sSub>
                        <m:sSubPr>
                          <m:ctrlPr>
                            <a:rPr lang="en-US" sz="1864" i="1">
                              <a:latin typeface="Cambria Math" panose="02040503050406030204" pitchFamily="18" charset="0"/>
                            </a:rPr>
                          </m:ctrlPr>
                        </m:sSubPr>
                        <m:e>
                          <m:r>
                            <a:rPr lang="en-US" sz="1864" i="1">
                              <a:latin typeface="Cambria Math" panose="02040503050406030204" pitchFamily="18" charset="0"/>
                            </a:rPr>
                            <m:t>𝑏</m:t>
                          </m:r>
                        </m:e>
                        <m:sub>
                          <m:r>
                            <a:rPr lang="en-US" sz="1864" i="1">
                              <a:latin typeface="Cambria Math" panose="02040503050406030204" pitchFamily="18" charset="0"/>
                            </a:rPr>
                            <m:t>1</m:t>
                          </m:r>
                        </m:sub>
                      </m:sSub>
                      <m:sSub>
                        <m:sSubPr>
                          <m:ctrlPr>
                            <a:rPr lang="en-US" sz="1864" i="1">
                              <a:latin typeface="Cambria Math" panose="02040503050406030204" pitchFamily="18" charset="0"/>
                            </a:rPr>
                          </m:ctrlPr>
                        </m:sSubPr>
                        <m:e>
                          <m:r>
                            <a:rPr lang="en-US" sz="1864" i="1">
                              <a:latin typeface="Cambria Math" panose="02040503050406030204" pitchFamily="18" charset="0"/>
                            </a:rPr>
                            <m:t>𝑥</m:t>
                          </m:r>
                        </m:e>
                        <m:sub>
                          <m:r>
                            <a:rPr lang="en-US" sz="1864" i="1">
                              <a:latin typeface="Cambria Math" panose="02040503050406030204" pitchFamily="18" charset="0"/>
                            </a:rPr>
                            <m:t>𝑖</m:t>
                          </m:r>
                          <m:r>
                            <a:rPr lang="en-US" sz="1864" i="1">
                              <a:latin typeface="Cambria Math" panose="02040503050406030204" pitchFamily="18" charset="0"/>
                            </a:rPr>
                            <m:t>1</m:t>
                          </m:r>
                        </m:sub>
                      </m:sSub>
                      <m:r>
                        <a:rPr lang="en-US" sz="1864" i="1">
                          <a:latin typeface="Cambria Math" panose="02040503050406030204" pitchFamily="18" charset="0"/>
                        </a:rPr>
                        <m:t>+</m:t>
                      </m:r>
                      <m:sSub>
                        <m:sSubPr>
                          <m:ctrlPr>
                            <a:rPr lang="en-US" sz="1864" i="1">
                              <a:latin typeface="Cambria Math" panose="02040503050406030204" pitchFamily="18" charset="0"/>
                            </a:rPr>
                          </m:ctrlPr>
                        </m:sSubPr>
                        <m:e>
                          <m:r>
                            <a:rPr lang="en-US" sz="1864" i="1">
                              <a:latin typeface="Cambria Math" panose="02040503050406030204" pitchFamily="18" charset="0"/>
                            </a:rPr>
                            <m:t>𝑏</m:t>
                          </m:r>
                        </m:e>
                        <m:sub>
                          <m:r>
                            <a:rPr lang="en-US" sz="1864" i="1">
                              <a:latin typeface="Cambria Math" panose="02040503050406030204" pitchFamily="18" charset="0"/>
                            </a:rPr>
                            <m:t>2</m:t>
                          </m:r>
                        </m:sub>
                      </m:sSub>
                      <m:sSub>
                        <m:sSubPr>
                          <m:ctrlPr>
                            <a:rPr lang="en-US" sz="1864" i="1" smtClean="0">
                              <a:latin typeface="Cambria Math" panose="02040503050406030204" pitchFamily="18" charset="0"/>
                            </a:rPr>
                          </m:ctrlPr>
                        </m:sSubPr>
                        <m:e>
                          <m:r>
                            <a:rPr lang="en-US" sz="1864" i="1">
                              <a:latin typeface="Cambria Math" panose="02040503050406030204" pitchFamily="18" charset="0"/>
                            </a:rPr>
                            <m:t>𝑥</m:t>
                          </m:r>
                        </m:e>
                        <m:sub>
                          <m:r>
                            <a:rPr lang="en-US" sz="1864" i="1">
                              <a:latin typeface="Cambria Math" panose="02040503050406030204" pitchFamily="18" charset="0"/>
                            </a:rPr>
                            <m:t>𝑖</m:t>
                          </m:r>
                          <m:r>
                            <a:rPr lang="en-US" sz="1864" i="1">
                              <a:latin typeface="Cambria Math" panose="02040503050406030204" pitchFamily="18" charset="0"/>
                            </a:rPr>
                            <m:t>2</m:t>
                          </m:r>
                        </m:sub>
                      </m:sSub>
                      <m:r>
                        <a:rPr lang="en-US" sz="1864" i="1">
                          <a:latin typeface="Cambria Math" panose="02040503050406030204" pitchFamily="18" charset="0"/>
                        </a:rPr>
                        <m:t>+</m:t>
                      </m:r>
                      <m:sSub>
                        <m:sSubPr>
                          <m:ctrlPr>
                            <a:rPr lang="en-US" sz="1864" i="1">
                              <a:latin typeface="Cambria Math" panose="02040503050406030204" pitchFamily="18" charset="0"/>
                            </a:rPr>
                          </m:ctrlPr>
                        </m:sSubPr>
                        <m:e>
                          <m:r>
                            <a:rPr lang="en-US" sz="1864" i="1">
                              <a:latin typeface="Cambria Math" panose="02040503050406030204" pitchFamily="18" charset="0"/>
                            </a:rPr>
                            <m:t>𝑏</m:t>
                          </m:r>
                        </m:e>
                        <m:sub>
                          <m:r>
                            <a:rPr lang="en-US" sz="1864" i="1">
                              <a:latin typeface="Cambria Math" panose="02040503050406030204" pitchFamily="18" charset="0"/>
                            </a:rPr>
                            <m:t>𝑀</m:t>
                          </m:r>
                        </m:sub>
                      </m:sSub>
                      <m:sSub>
                        <m:sSubPr>
                          <m:ctrlPr>
                            <a:rPr lang="en-US" sz="1864" i="1">
                              <a:latin typeface="Cambria Math" panose="02040503050406030204" pitchFamily="18" charset="0"/>
                            </a:rPr>
                          </m:ctrlPr>
                        </m:sSubPr>
                        <m:e>
                          <m:r>
                            <a:rPr lang="en-US" sz="1864" i="1">
                              <a:latin typeface="Cambria Math" panose="02040503050406030204" pitchFamily="18" charset="0"/>
                            </a:rPr>
                            <m:t>𝑥</m:t>
                          </m:r>
                        </m:e>
                        <m:sub>
                          <m:r>
                            <a:rPr lang="en-US" sz="1864" i="1">
                              <a:latin typeface="Cambria Math" panose="02040503050406030204" pitchFamily="18" charset="0"/>
                            </a:rPr>
                            <m:t>𝑖𝑀</m:t>
                          </m:r>
                        </m:sub>
                      </m:sSub>
                    </m:oMath>
                  </m:oMathPara>
                </a14:m>
                <a:endParaRPr lang="en-US" sz="1864" dirty="0"/>
              </a:p>
              <a:p>
                <a:r>
                  <a:rPr lang="en-US" sz="1864" dirty="0"/>
                  <a:t>          </a:t>
                </a:r>
              </a:p>
              <a:p>
                <a:r>
                  <a:rPr lang="en-US" sz="1864" dirty="0"/>
                  <a:t>           	             </a:t>
                </a:r>
                <a14:m>
                  <m:oMath xmlns:m="http://schemas.openxmlformats.org/officeDocument/2006/math">
                    <m:r>
                      <a:rPr lang="en-US" sz="1864" i="1">
                        <a:latin typeface="Cambria Math" panose="02040503050406030204" pitchFamily="18" charset="0"/>
                      </a:rPr>
                      <m:t>=</m:t>
                    </m:r>
                    <m:sSub>
                      <m:sSubPr>
                        <m:ctrlPr>
                          <a:rPr lang="en-US" sz="1864" i="1">
                            <a:latin typeface="Cambria Math" panose="02040503050406030204" pitchFamily="18" charset="0"/>
                          </a:rPr>
                        </m:ctrlPr>
                      </m:sSubPr>
                      <m:e>
                        <m:r>
                          <a:rPr lang="en-US" sz="1864" i="1">
                            <a:latin typeface="Cambria Math" panose="02040503050406030204" pitchFamily="18" charset="0"/>
                          </a:rPr>
                          <m:t>𝑏</m:t>
                        </m:r>
                      </m:e>
                      <m:sub>
                        <m:r>
                          <a:rPr lang="en-US" sz="1864" i="1">
                            <a:latin typeface="Cambria Math" panose="02040503050406030204" pitchFamily="18" charset="0"/>
                          </a:rPr>
                          <m:t>0</m:t>
                        </m:r>
                      </m:sub>
                    </m:sSub>
                    <m:r>
                      <a:rPr lang="en-US" sz="1864" i="1">
                        <a:latin typeface="Cambria Math" panose="02040503050406030204" pitchFamily="18" charset="0"/>
                      </a:rPr>
                      <m:t>+</m:t>
                    </m:r>
                    <m:sSub>
                      <m:sSubPr>
                        <m:ctrlPr>
                          <a:rPr lang="en-US" sz="1864" i="1">
                            <a:latin typeface="Cambria Math" panose="02040503050406030204" pitchFamily="18" charset="0"/>
                          </a:rPr>
                        </m:ctrlPr>
                      </m:sSubPr>
                      <m:e>
                        <m:r>
                          <a:rPr lang="en-US" sz="1864" i="1">
                            <a:latin typeface="Cambria Math" panose="02040503050406030204" pitchFamily="18" charset="0"/>
                          </a:rPr>
                          <m:t>𝑥</m:t>
                        </m:r>
                      </m:e>
                      <m:sub>
                        <m:r>
                          <a:rPr lang="en-US" sz="1864" i="1">
                            <a:latin typeface="Cambria Math" panose="02040503050406030204" pitchFamily="18" charset="0"/>
                          </a:rPr>
                          <m:t>𝑖</m:t>
                        </m:r>
                      </m:sub>
                    </m:sSub>
                    <m:r>
                      <a:rPr lang="en-US" sz="1864" i="1">
                        <a:latin typeface="Cambria Math" panose="02040503050406030204" pitchFamily="18" charset="0"/>
                      </a:rPr>
                      <m:t>⊙</m:t>
                    </m:r>
                    <m:r>
                      <a:rPr lang="en-US" sz="1864" i="1">
                        <a:latin typeface="Cambria Math" panose="02040503050406030204" pitchFamily="18" charset="0"/>
                      </a:rPr>
                      <m:t>𝑏</m:t>
                    </m:r>
                  </m:oMath>
                </a14:m>
                <a:endParaRPr lang="en-US" sz="1864" dirty="0"/>
              </a:p>
            </p:txBody>
          </p:sp>
        </mc:Choice>
        <mc:Fallback xmlns="">
          <p:sp>
            <p:nvSpPr>
              <p:cNvPr id="3" name="Rectangle 2">
                <a:extLst>
                  <a:ext uri="{FF2B5EF4-FFF2-40B4-BE49-F238E27FC236}">
                    <a16:creationId xmlns:a16="http://schemas.microsoft.com/office/drawing/2014/main" id="{1BF9B19A-14D8-472E-965A-A190D4677394}"/>
                  </a:ext>
                </a:extLst>
              </p:cNvPr>
              <p:cNvSpPr>
                <a:spLocks noRot="1" noChangeAspect="1" noMove="1" noResize="1" noEditPoints="1" noAdjustHandles="1" noChangeArrowheads="1" noChangeShapeType="1" noTextEdit="1"/>
              </p:cNvSpPr>
              <p:nvPr/>
            </p:nvSpPr>
            <p:spPr>
              <a:xfrm>
                <a:off x="3114101" y="1454313"/>
                <a:ext cx="6137779" cy="952953"/>
              </a:xfrm>
              <a:prstGeom prst="rect">
                <a:avLst/>
              </a:prstGeom>
              <a:blipFill>
                <a:blip r:embed="rId3"/>
                <a:stretch>
                  <a:fillRect b="-1923"/>
                </a:stretch>
              </a:blipFill>
            </p:spPr>
            <p:txBody>
              <a:bodyPr/>
              <a:lstStyle/>
              <a:p>
                <a:r>
                  <a:rPr lang="en-US">
                    <a:noFill/>
                  </a:rPr>
                  <a:t> </a:t>
                </a:r>
              </a:p>
            </p:txBody>
          </p:sp>
        </mc:Fallback>
      </mc:AlternateContent>
      <p:grpSp>
        <p:nvGrpSpPr>
          <p:cNvPr id="67" name="Group 66">
            <a:extLst>
              <a:ext uri="{FF2B5EF4-FFF2-40B4-BE49-F238E27FC236}">
                <a16:creationId xmlns:a16="http://schemas.microsoft.com/office/drawing/2014/main" id="{DB7AD3BF-62E0-4755-96BC-8012123B05DF}"/>
              </a:ext>
            </a:extLst>
          </p:cNvPr>
          <p:cNvGrpSpPr/>
          <p:nvPr/>
        </p:nvGrpSpPr>
        <p:grpSpPr>
          <a:xfrm>
            <a:off x="615758" y="2702084"/>
            <a:ext cx="4442964" cy="3284915"/>
            <a:chOff x="7163409" y="3450468"/>
            <a:chExt cx="4199892" cy="2970340"/>
          </a:xfrm>
        </p:grpSpPr>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D0D0ABF0-3254-48B8-B004-EE2185D3F5B6}"/>
                    </a:ext>
                  </a:extLst>
                </p:cNvPr>
                <p:cNvSpPr txBox="1"/>
                <p:nvPr/>
              </p:nvSpPr>
              <p:spPr>
                <a:xfrm>
                  <a:off x="8085905" y="3450468"/>
                  <a:ext cx="2096938" cy="277897"/>
                </a:xfrm>
                <a:prstGeom prst="rect">
                  <a:avLst/>
                </a:prstGeom>
                <a:noFill/>
              </p:spPr>
              <p:txBody>
                <a:bodyPr wrap="none" lIns="0" tIns="0" rIns="0" bIns="0" rtlCol="0">
                  <a:spAutoFit/>
                </a:bodyPr>
                <a:lstStyle/>
                <a:p>
                  <a14:m>
                    <m:oMath xmlns:m="http://schemas.openxmlformats.org/officeDocument/2006/math">
                      <m:r>
                        <a:rPr lang="en-US" sz="1997" i="1">
                          <a:latin typeface="Cambria Math" panose="02040503050406030204" pitchFamily="18" charset="0"/>
                        </a:rPr>
                        <m:t>𝑝</m:t>
                      </m:r>
                      <m:d>
                        <m:dPr>
                          <m:ctrlPr>
                            <a:rPr lang="en-US" sz="1997" i="1">
                              <a:latin typeface="Cambria Math" panose="02040503050406030204" pitchFamily="18" charset="0"/>
                            </a:rPr>
                          </m:ctrlPr>
                        </m:dPr>
                        <m:e>
                          <m:sSub>
                            <m:sSubPr>
                              <m:ctrlPr>
                                <a:rPr lang="en-US" sz="1997" i="1">
                                  <a:latin typeface="Cambria Math" panose="02040503050406030204" pitchFamily="18" charset="0"/>
                                </a:rPr>
                              </m:ctrlPr>
                            </m:sSubPr>
                            <m:e>
                              <m:r>
                                <a:rPr lang="en-US" sz="1997" i="1">
                                  <a:latin typeface="Cambria Math" panose="02040503050406030204" pitchFamily="18" charset="0"/>
                                </a:rPr>
                                <m:t>𝑦</m:t>
                              </m:r>
                            </m:e>
                            <m:sub>
                              <m:r>
                                <a:rPr lang="en-US" sz="1997" i="1">
                                  <a:latin typeface="Cambria Math" panose="02040503050406030204" pitchFamily="18" charset="0"/>
                                </a:rPr>
                                <m:t>𝑖</m:t>
                              </m:r>
                            </m:sub>
                          </m:sSub>
                          <m:r>
                            <a:rPr lang="en-US" sz="1997" i="1">
                              <a:latin typeface="Cambria Math" panose="02040503050406030204" pitchFamily="18" charset="0"/>
                            </a:rPr>
                            <m:t>=1</m:t>
                          </m:r>
                        </m:e>
                        <m:e>
                          <m:sSub>
                            <m:sSubPr>
                              <m:ctrlPr>
                                <a:rPr lang="en-US" sz="1997" i="1">
                                  <a:latin typeface="Cambria Math" panose="02040503050406030204" pitchFamily="18" charset="0"/>
                                </a:rPr>
                              </m:ctrlPr>
                            </m:sSubPr>
                            <m:e>
                              <m:r>
                                <a:rPr lang="en-US" sz="1997" i="1">
                                  <a:latin typeface="Cambria Math" panose="02040503050406030204" pitchFamily="18" charset="0"/>
                                </a:rPr>
                                <m:t>𝑥</m:t>
                              </m:r>
                            </m:e>
                            <m:sub>
                              <m:r>
                                <a:rPr lang="en-US" sz="1997" i="1">
                                  <a:latin typeface="Cambria Math" panose="02040503050406030204" pitchFamily="18" charset="0"/>
                                </a:rPr>
                                <m:t>𝑖</m:t>
                              </m:r>
                            </m:sub>
                          </m:sSub>
                        </m:e>
                      </m:d>
                      <m:r>
                        <a:rPr lang="en-US" sz="1997" i="1">
                          <a:latin typeface="Cambria Math" panose="02040503050406030204" pitchFamily="18" charset="0"/>
                        </a:rPr>
                        <m:t>=</m:t>
                      </m:r>
                      <m:r>
                        <a:rPr lang="en-US" sz="1997" i="1">
                          <a:latin typeface="Cambria Math" panose="02040503050406030204" pitchFamily="18" charset="0"/>
                        </a:rPr>
                        <m:t>𝜎</m:t>
                      </m:r>
                      <m:r>
                        <a:rPr lang="en-US" sz="1997" i="1">
                          <a:latin typeface="Cambria Math" panose="02040503050406030204" pitchFamily="18" charset="0"/>
                        </a:rPr>
                        <m:t>(</m:t>
                      </m:r>
                      <m:sSub>
                        <m:sSubPr>
                          <m:ctrlPr>
                            <a:rPr lang="en-US" sz="1997" i="1">
                              <a:latin typeface="Cambria Math" panose="02040503050406030204" pitchFamily="18" charset="0"/>
                            </a:rPr>
                          </m:ctrlPr>
                        </m:sSubPr>
                        <m:e>
                          <m:r>
                            <a:rPr lang="en-US" sz="1997" i="1">
                              <a:latin typeface="Cambria Math" panose="02040503050406030204" pitchFamily="18" charset="0"/>
                            </a:rPr>
                            <m:t>𝑧</m:t>
                          </m:r>
                        </m:e>
                        <m:sub>
                          <m:r>
                            <a:rPr lang="en-US" sz="1997" i="1">
                              <a:latin typeface="Cambria Math" panose="02040503050406030204" pitchFamily="18" charset="0"/>
                            </a:rPr>
                            <m:t>𝑖</m:t>
                          </m:r>
                        </m:sub>
                      </m:sSub>
                    </m:oMath>
                  </a14:m>
                  <a:r>
                    <a:rPr lang="en-US" sz="1997" dirty="0"/>
                    <a:t>)</a:t>
                  </a:r>
                </a:p>
              </p:txBody>
            </p:sp>
          </mc:Choice>
          <mc:Fallback xmlns="">
            <p:sp>
              <p:nvSpPr>
                <p:cNvPr id="68" name="TextBox 67">
                  <a:extLst>
                    <a:ext uri="{FF2B5EF4-FFF2-40B4-BE49-F238E27FC236}">
                      <a16:creationId xmlns:a16="http://schemas.microsoft.com/office/drawing/2014/main" id="{D0D0ABF0-3254-48B8-B004-EE2185D3F5B6}"/>
                    </a:ext>
                  </a:extLst>
                </p:cNvPr>
                <p:cNvSpPr txBox="1">
                  <a:spLocks noRot="1" noChangeAspect="1" noMove="1" noResize="1" noEditPoints="1" noAdjustHandles="1" noChangeArrowheads="1" noChangeShapeType="1" noTextEdit="1"/>
                </p:cNvSpPr>
                <p:nvPr/>
              </p:nvSpPr>
              <p:spPr>
                <a:xfrm>
                  <a:off x="8085905" y="3450468"/>
                  <a:ext cx="2096938" cy="277897"/>
                </a:xfrm>
                <a:prstGeom prst="rect">
                  <a:avLst/>
                </a:prstGeom>
                <a:blipFill>
                  <a:blip r:embed="rId4"/>
                  <a:stretch>
                    <a:fillRect l="-3409" t="-24000" r="-5682" b="-48000"/>
                  </a:stretch>
                </a:blipFill>
              </p:spPr>
              <p:txBody>
                <a:bodyPr/>
                <a:lstStyle/>
                <a:p>
                  <a:r>
                    <a:rPr lang="en-US">
                      <a:noFill/>
                    </a:rPr>
                    <a:t> </a:t>
                  </a:r>
                </a:p>
              </p:txBody>
            </p:sp>
          </mc:Fallback>
        </mc:AlternateContent>
        <p:pic>
          <p:nvPicPr>
            <p:cNvPr id="69" name="Picture 2" descr="https://upload.wikimedia.org/wikipedia/commons/thumb/8/88/Logistic-curve.svg/320px-Logistic-curve.svg.png">
              <a:extLst>
                <a:ext uri="{FF2B5EF4-FFF2-40B4-BE49-F238E27FC236}">
                  <a16:creationId xmlns:a16="http://schemas.microsoft.com/office/drawing/2014/main" id="{FBED24A3-64C8-44EE-B871-1055D595E7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3409" y="3791633"/>
              <a:ext cx="3949934" cy="262917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9">
              <a:extLst>
                <a:ext uri="{FF2B5EF4-FFF2-40B4-BE49-F238E27FC236}">
                  <a16:creationId xmlns:a16="http://schemas.microsoft.com/office/drawing/2014/main" id="{C2716413-6113-4EE7-91CC-08E8F3E47366}"/>
                </a:ext>
              </a:extLst>
            </p:cNvPr>
            <p:cNvPicPr>
              <a:picLocks noChangeAspect="1"/>
            </p:cNvPicPr>
            <p:nvPr/>
          </p:nvPicPr>
          <p:blipFill>
            <a:blip r:embed="rId6"/>
            <a:stretch>
              <a:fillRect/>
            </a:stretch>
          </p:blipFill>
          <p:spPr>
            <a:xfrm>
              <a:off x="11113343" y="5968641"/>
              <a:ext cx="249958" cy="249958"/>
            </a:xfrm>
            <a:prstGeom prst="rect">
              <a:avLst/>
            </a:prstGeom>
          </p:spPr>
        </p:pic>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2DE9407-B645-4DF8-A514-AC669A890EE8}"/>
                  </a:ext>
                </a:extLst>
              </p:cNvPr>
              <p:cNvSpPr txBox="1"/>
              <p:nvPr/>
            </p:nvSpPr>
            <p:spPr>
              <a:xfrm>
                <a:off x="5595552" y="3310415"/>
                <a:ext cx="6094219" cy="2304733"/>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285424" indent="-285424">
                  <a:buFont typeface="Wingdings" panose="05000000000000000000" pitchFamily="2" charset="2"/>
                  <a:buChar char="q"/>
                </a:pPr>
                <a:r>
                  <a:rPr lang="en-US" sz="1797" dirty="0"/>
                  <a:t>May think of vector </a:t>
                </a:r>
                <a14:m>
                  <m:oMath xmlns:m="http://schemas.openxmlformats.org/officeDocument/2006/math">
                    <m:r>
                      <a:rPr lang="en-US" sz="1797" i="1">
                        <a:latin typeface="Cambria Math" panose="02040503050406030204" pitchFamily="18" charset="0"/>
                      </a:rPr>
                      <m:t>𝑏</m:t>
                    </m:r>
                  </m:oMath>
                </a14:m>
                <a:r>
                  <a:rPr lang="en-US" sz="1797" dirty="0"/>
                  <a:t> as a template or filter (will visualize to make clear)</a:t>
                </a:r>
              </a:p>
              <a:p>
                <a:pPr marL="285424" indent="-285424">
                  <a:buFont typeface="Wingdings" panose="05000000000000000000" pitchFamily="2" charset="2"/>
                  <a:buChar char="q"/>
                </a:pPr>
                <a:endParaRPr lang="en-US" sz="1797" dirty="0"/>
              </a:p>
              <a:p>
                <a:pPr marL="285424" indent="-285424">
                  <a:buFont typeface="Wingdings" panose="05000000000000000000" pitchFamily="2" charset="2"/>
                  <a:buChar char="q"/>
                </a:pPr>
                <a:endParaRPr lang="en-US" sz="1797" dirty="0"/>
              </a:p>
              <a:p>
                <a:pPr marL="285424" indent="-285424">
                  <a:buFont typeface="Wingdings" panose="05000000000000000000" pitchFamily="2" charset="2"/>
                  <a:buChar char="q"/>
                </a:pPr>
                <a:r>
                  <a:rPr lang="en-US" sz="1797" dirty="0"/>
                  <a:t>If </a:t>
                </a:r>
                <a14:m>
                  <m:oMath xmlns:m="http://schemas.openxmlformats.org/officeDocument/2006/math">
                    <m:sSub>
                      <m:sSubPr>
                        <m:ctrlPr>
                          <a:rPr lang="en-US" sz="1797" i="1">
                            <a:latin typeface="Cambria Math" panose="02040503050406030204" pitchFamily="18" charset="0"/>
                          </a:rPr>
                        </m:ctrlPr>
                      </m:sSubPr>
                      <m:e>
                        <m:r>
                          <a:rPr lang="en-US" sz="1797" i="1">
                            <a:latin typeface="Cambria Math" panose="02040503050406030204" pitchFamily="18" charset="0"/>
                          </a:rPr>
                          <m:t>𝑥</m:t>
                        </m:r>
                      </m:e>
                      <m:sub>
                        <m:r>
                          <a:rPr lang="en-US" sz="1797" i="1">
                            <a:latin typeface="Cambria Math" panose="02040503050406030204" pitchFamily="18" charset="0"/>
                          </a:rPr>
                          <m:t>𝑖</m:t>
                        </m:r>
                      </m:sub>
                    </m:sSub>
                  </m:oMath>
                </a14:m>
                <a:r>
                  <a:rPr lang="en-US" sz="1797" dirty="0"/>
                  <a:t> is aligned/matched with </a:t>
                </a:r>
                <a14:m>
                  <m:oMath xmlns:m="http://schemas.openxmlformats.org/officeDocument/2006/math">
                    <m:r>
                      <a:rPr lang="en-US" sz="1797" i="1">
                        <a:latin typeface="Cambria Math" panose="02040503050406030204" pitchFamily="18" charset="0"/>
                      </a:rPr>
                      <m:t>𝑏</m:t>
                    </m:r>
                  </m:oMath>
                </a14:m>
                <a:r>
                  <a:rPr lang="en-US" sz="1797" dirty="0"/>
                  <a:t>, then </a:t>
                </a:r>
                <a14:m>
                  <m:oMath xmlns:m="http://schemas.openxmlformats.org/officeDocument/2006/math">
                    <m:sSub>
                      <m:sSubPr>
                        <m:ctrlPr>
                          <a:rPr lang="en-US" sz="1797" i="1">
                            <a:latin typeface="Cambria Math" panose="02040503050406030204" pitchFamily="18" charset="0"/>
                          </a:rPr>
                        </m:ctrlPr>
                      </m:sSubPr>
                      <m:e>
                        <m:r>
                          <a:rPr lang="en-US" sz="1797" i="1">
                            <a:latin typeface="Cambria Math" panose="02040503050406030204" pitchFamily="18" charset="0"/>
                          </a:rPr>
                          <m:t>𝑥</m:t>
                        </m:r>
                      </m:e>
                      <m:sub>
                        <m:r>
                          <a:rPr lang="en-US" sz="1797" i="1">
                            <a:latin typeface="Cambria Math" panose="02040503050406030204" pitchFamily="18" charset="0"/>
                          </a:rPr>
                          <m:t>𝑖</m:t>
                        </m:r>
                      </m:sub>
                    </m:sSub>
                    <m:r>
                      <a:rPr lang="en-US" sz="1797" i="1">
                        <a:latin typeface="Cambria Math" panose="02040503050406030204" pitchFamily="18" charset="0"/>
                      </a:rPr>
                      <m:t>⊙</m:t>
                    </m:r>
                    <m:r>
                      <a:rPr lang="en-US" sz="1797" i="1">
                        <a:latin typeface="Cambria Math" panose="02040503050406030204" pitchFamily="18" charset="0"/>
                      </a:rPr>
                      <m:t>𝑏</m:t>
                    </m:r>
                  </m:oMath>
                </a14:m>
                <a:r>
                  <a:rPr lang="en-US" sz="1797" dirty="0"/>
                  <a:t> will be large</a:t>
                </a:r>
              </a:p>
              <a:p>
                <a:pPr marL="285424" indent="-285424">
                  <a:buFont typeface="Wingdings" panose="05000000000000000000" pitchFamily="2" charset="2"/>
                  <a:buChar char="q"/>
                </a:pPr>
                <a:endParaRPr lang="en-US" sz="1797" dirty="0"/>
              </a:p>
              <a:p>
                <a:pPr marL="285424" indent="-285424">
                  <a:buFont typeface="Wingdings" panose="05000000000000000000" pitchFamily="2" charset="2"/>
                  <a:buChar char="q"/>
                </a:pPr>
                <a:endParaRPr lang="en-US" sz="1797" dirty="0"/>
              </a:p>
              <a:p>
                <a:pPr marL="285424" indent="-285424">
                  <a:buFont typeface="Wingdings" panose="05000000000000000000" pitchFamily="2" charset="2"/>
                  <a:buChar char="q"/>
                </a:pPr>
                <a:r>
                  <a:rPr lang="en-US" sz="1797" dirty="0"/>
                  <a:t>The parameter </a:t>
                </a:r>
                <a14:m>
                  <m:oMath xmlns:m="http://schemas.openxmlformats.org/officeDocument/2006/math">
                    <m:sSub>
                      <m:sSubPr>
                        <m:ctrlPr>
                          <a:rPr lang="en-US" sz="1797" i="1">
                            <a:latin typeface="Cambria Math" panose="02040503050406030204" pitchFamily="18" charset="0"/>
                          </a:rPr>
                        </m:ctrlPr>
                      </m:sSubPr>
                      <m:e>
                        <m:r>
                          <a:rPr lang="en-US" sz="1797" i="1">
                            <a:latin typeface="Cambria Math" panose="02040503050406030204" pitchFamily="18" charset="0"/>
                          </a:rPr>
                          <m:t>𝑏</m:t>
                        </m:r>
                      </m:e>
                      <m:sub>
                        <m:r>
                          <a:rPr lang="en-US" sz="1797" i="1">
                            <a:latin typeface="Cambria Math" panose="02040503050406030204" pitchFamily="18" charset="0"/>
                          </a:rPr>
                          <m:t>0</m:t>
                        </m:r>
                      </m:sub>
                    </m:sSub>
                  </m:oMath>
                </a14:m>
                <a:r>
                  <a:rPr lang="en-US" sz="1797" dirty="0"/>
                  <a:t> is a bias to correct for class prevalence</a:t>
                </a:r>
              </a:p>
            </p:txBody>
          </p:sp>
        </mc:Choice>
        <mc:Fallback xmlns="">
          <p:sp>
            <p:nvSpPr>
              <p:cNvPr id="4" name="TextBox 3">
                <a:extLst>
                  <a:ext uri="{FF2B5EF4-FFF2-40B4-BE49-F238E27FC236}">
                    <a16:creationId xmlns:a16="http://schemas.microsoft.com/office/drawing/2014/main" id="{82DE9407-B645-4DF8-A514-AC669A890EE8}"/>
                  </a:ext>
                </a:extLst>
              </p:cNvPr>
              <p:cNvSpPr txBox="1">
                <a:spLocks noRot="1" noChangeAspect="1" noMove="1" noResize="1" noEditPoints="1" noAdjustHandles="1" noChangeArrowheads="1" noChangeShapeType="1" noTextEdit="1"/>
              </p:cNvSpPr>
              <p:nvPr/>
            </p:nvSpPr>
            <p:spPr>
              <a:xfrm>
                <a:off x="5595552" y="3310415"/>
                <a:ext cx="6094219" cy="2304733"/>
              </a:xfrm>
              <a:prstGeom prst="rect">
                <a:avLst/>
              </a:prstGeom>
              <a:blipFill>
                <a:blip r:embed="rId7"/>
                <a:stretch>
                  <a:fillRect l="-415" t="-543" r="-415" b="-2717"/>
                </a:stretch>
              </a:blipFill>
              <a:ln/>
            </p:spPr>
            <p:txBody>
              <a:bodyPr/>
              <a:lstStyle/>
              <a:p>
                <a:r>
                  <a:rPr lang="en-US">
                    <a:noFill/>
                  </a:rPr>
                  <a:t> </a:t>
                </a:r>
              </a:p>
            </p:txBody>
          </p:sp>
        </mc:Fallback>
      </mc:AlternateContent>
      <p:sp>
        <p:nvSpPr>
          <p:cNvPr id="9" name="Title 52">
            <a:extLst>
              <a:ext uri="{FF2B5EF4-FFF2-40B4-BE49-F238E27FC236}">
                <a16:creationId xmlns:a16="http://schemas.microsoft.com/office/drawing/2014/main" id="{EBED31FF-F633-A54D-BE18-6C760BED6397}"/>
              </a:ext>
            </a:extLst>
          </p:cNvPr>
          <p:cNvSpPr txBox="1">
            <a:spLocks/>
          </p:cNvSpPr>
          <p:nvPr/>
        </p:nvSpPr>
        <p:spPr>
          <a:xfrm>
            <a:off x="615758" y="278180"/>
            <a:ext cx="10960485" cy="1141717"/>
          </a:xfrm>
          <a:prstGeom prst="rect">
            <a:avLst/>
          </a:prstGeom>
        </p:spPr>
        <p:txBody>
          <a:bodyPr>
            <a:noAutofit/>
          </a:bodyPr>
          <a:lstStyle>
            <a:lvl1pPr algn="ctr" defTabSz="457200" rtl="0" eaLnBrk="1" latinLnBrk="0" hangingPunct="1">
              <a:spcBef>
                <a:spcPct val="0"/>
              </a:spcBef>
              <a:buNone/>
              <a:defRPr sz="4400" kern="1200">
                <a:solidFill>
                  <a:srgbClr val="001A57"/>
                </a:solidFill>
                <a:latin typeface="Helvetica"/>
                <a:ea typeface="+mj-ea"/>
                <a:cs typeface="+mj-cs"/>
              </a:defRPr>
            </a:lvl1pPr>
          </a:lstStyle>
          <a:p>
            <a:r>
              <a:rPr lang="en-US" sz="4267" dirty="0">
                <a:solidFill>
                  <a:schemeClr val="tx1"/>
                </a:solidFill>
                <a:latin typeface="+mj-lt"/>
              </a:rPr>
              <a:t>Interpretation of Logistic Regression</a:t>
            </a:r>
          </a:p>
        </p:txBody>
      </p:sp>
    </p:spTree>
    <p:extLst>
      <p:ext uri="{BB962C8B-B14F-4D97-AF65-F5344CB8AC3E}">
        <p14:creationId xmlns:p14="http://schemas.microsoft.com/office/powerpoint/2010/main" val="1937761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E12C-70A9-5E4E-842C-EB818B723D7F}"/>
              </a:ext>
            </a:extLst>
          </p:cNvPr>
          <p:cNvSpPr>
            <a:spLocks noGrp="1"/>
          </p:cNvSpPr>
          <p:nvPr>
            <p:ph type="title"/>
          </p:nvPr>
        </p:nvSpPr>
        <p:spPr/>
        <p:txBody>
          <a:bodyPr>
            <a:normAutofit/>
          </a:bodyPr>
          <a:lstStyle/>
          <a:p>
            <a:r>
              <a:rPr lang="en-US" sz="4000" dirty="0"/>
              <a:t>Recognizing Handwritten Digits</a:t>
            </a:r>
          </a:p>
        </p:txBody>
      </p:sp>
      <p:sp>
        <p:nvSpPr>
          <p:cNvPr id="3" name="Text Placeholder 2">
            <a:extLst>
              <a:ext uri="{FF2B5EF4-FFF2-40B4-BE49-F238E27FC236}">
                <a16:creationId xmlns:a16="http://schemas.microsoft.com/office/drawing/2014/main" id="{6336BFCA-E9C6-A34A-97B4-C925B1A01FDB}"/>
              </a:ext>
            </a:extLst>
          </p:cNvPr>
          <p:cNvSpPr>
            <a:spLocks noGrp="1"/>
          </p:cNvSpPr>
          <p:nvPr>
            <p:ph type="body" idx="1"/>
          </p:nvPr>
        </p:nvSpPr>
        <p:spPr/>
        <p:txBody>
          <a:bodyPr/>
          <a:lstStyle/>
          <a:p>
            <a:r>
              <a:rPr lang="en-US" dirty="0"/>
              <a:t>A visual example</a:t>
            </a:r>
          </a:p>
        </p:txBody>
      </p:sp>
    </p:spTree>
    <p:extLst>
      <p:ext uri="{BB962C8B-B14F-4D97-AF65-F5344CB8AC3E}">
        <p14:creationId xmlns:p14="http://schemas.microsoft.com/office/powerpoint/2010/main" val="3341582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94FF-C574-7648-B7A1-0FE3B1DEFAD0}"/>
              </a:ext>
            </a:extLst>
          </p:cNvPr>
          <p:cNvSpPr>
            <a:spLocks noGrp="1"/>
          </p:cNvSpPr>
          <p:nvPr>
            <p:ph type="title"/>
          </p:nvPr>
        </p:nvSpPr>
        <p:spPr/>
        <p:txBody>
          <a:bodyPr>
            <a:normAutofit/>
          </a:bodyPr>
          <a:lstStyle/>
          <a:p>
            <a:r>
              <a:rPr lang="en-US" sz="4267" dirty="0"/>
              <a:t>The MNIST Dataset</a:t>
            </a:r>
          </a:p>
        </p:txBody>
      </p:sp>
      <p:sp>
        <p:nvSpPr>
          <p:cNvPr id="3" name="Content Placeholder 2">
            <a:extLst>
              <a:ext uri="{FF2B5EF4-FFF2-40B4-BE49-F238E27FC236}">
                <a16:creationId xmlns:a16="http://schemas.microsoft.com/office/drawing/2014/main" id="{E599AFC5-3E61-7443-A9FE-BF49245B1D27}"/>
              </a:ext>
            </a:extLst>
          </p:cNvPr>
          <p:cNvSpPr>
            <a:spLocks noGrp="1"/>
          </p:cNvSpPr>
          <p:nvPr>
            <p:ph sz="half" idx="1"/>
          </p:nvPr>
        </p:nvSpPr>
        <p:spPr>
          <a:xfrm>
            <a:off x="615759" y="1710966"/>
            <a:ext cx="4911971" cy="4318501"/>
          </a:xfrm>
        </p:spPr>
        <p:txBody>
          <a:bodyPr>
            <a:normAutofit/>
          </a:bodyPr>
          <a:lstStyle/>
          <a:p>
            <a:r>
              <a:rPr lang="en-US" sz="2667" dirty="0"/>
              <a:t>The Modified National Institute of Standards and Technology (MNIST) contains pictures of handwritten digits (0,1,2,…)</a:t>
            </a:r>
          </a:p>
          <a:p>
            <a:endParaRPr lang="en-US" sz="2667" dirty="0"/>
          </a:p>
          <a:p>
            <a:r>
              <a:rPr lang="en-US" sz="2667" dirty="0"/>
              <a:t>Want to be able to tell what digit each image is (</a:t>
            </a:r>
            <a:r>
              <a:rPr lang="en-US" sz="2667" i="1" dirty="0"/>
              <a:t>e.g.,</a:t>
            </a:r>
            <a:r>
              <a:rPr lang="en-US" sz="2667" dirty="0"/>
              <a:t> optical character recognition) </a:t>
            </a:r>
          </a:p>
        </p:txBody>
      </p:sp>
      <p:pic>
        <p:nvPicPr>
          <p:cNvPr id="6" name="Content Placeholder 5">
            <a:extLst>
              <a:ext uri="{FF2B5EF4-FFF2-40B4-BE49-F238E27FC236}">
                <a16:creationId xmlns:a16="http://schemas.microsoft.com/office/drawing/2014/main" id="{695618D1-1E60-2E46-A8A1-89611CDEDC67}"/>
              </a:ext>
            </a:extLst>
          </p:cNvPr>
          <p:cNvPicPr>
            <a:picLocks noGrp="1" noChangeAspect="1"/>
          </p:cNvPicPr>
          <p:nvPr>
            <p:ph sz="half" idx="2"/>
          </p:nvPr>
        </p:nvPicPr>
        <p:blipFill>
          <a:blip r:embed="rId3"/>
          <a:stretch>
            <a:fillRect/>
          </a:stretch>
        </p:blipFill>
        <p:spPr>
          <a:xfrm>
            <a:off x="5663970" y="2112791"/>
            <a:ext cx="6168565" cy="3514851"/>
          </a:xfrm>
        </p:spPr>
      </p:pic>
    </p:spTree>
    <p:extLst>
      <p:ext uri="{BB962C8B-B14F-4D97-AF65-F5344CB8AC3E}">
        <p14:creationId xmlns:p14="http://schemas.microsoft.com/office/powerpoint/2010/main" val="618699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78AA-A831-C647-98F6-305BD3085BB7}"/>
              </a:ext>
            </a:extLst>
          </p:cNvPr>
          <p:cNvSpPr>
            <a:spLocks noGrp="1"/>
          </p:cNvSpPr>
          <p:nvPr>
            <p:ph type="title"/>
          </p:nvPr>
        </p:nvSpPr>
        <p:spPr>
          <a:xfrm>
            <a:off x="615758" y="3850"/>
            <a:ext cx="10960485" cy="1141717"/>
          </a:xfrm>
        </p:spPr>
        <p:txBody>
          <a:bodyPr>
            <a:normAutofit/>
          </a:bodyPr>
          <a:lstStyle/>
          <a:p>
            <a:r>
              <a:rPr lang="en-US" sz="4267" dirty="0"/>
              <a:t>Images are Encoded as Numbers</a:t>
            </a:r>
          </a:p>
        </p:txBody>
      </p:sp>
      <p:pic>
        <p:nvPicPr>
          <p:cNvPr id="6" name="Picture 5">
            <a:extLst>
              <a:ext uri="{FF2B5EF4-FFF2-40B4-BE49-F238E27FC236}">
                <a16:creationId xmlns:a16="http://schemas.microsoft.com/office/drawing/2014/main" id="{A64CDD58-FCB4-0F4E-982B-5727F73B63CD}"/>
              </a:ext>
            </a:extLst>
          </p:cNvPr>
          <p:cNvPicPr>
            <a:picLocks noChangeAspect="1"/>
          </p:cNvPicPr>
          <p:nvPr/>
        </p:nvPicPr>
        <p:blipFill>
          <a:blip r:embed="rId3"/>
          <a:stretch>
            <a:fillRect/>
          </a:stretch>
        </p:blipFill>
        <p:spPr>
          <a:xfrm>
            <a:off x="-761845" y="278179"/>
            <a:ext cx="6857845" cy="6857845"/>
          </a:xfrm>
          <a:prstGeom prst="rect">
            <a:avLst/>
          </a:prstGeom>
        </p:spPr>
      </p:pic>
      <p:pic>
        <p:nvPicPr>
          <p:cNvPr id="10" name="Picture 9">
            <a:extLst>
              <a:ext uri="{FF2B5EF4-FFF2-40B4-BE49-F238E27FC236}">
                <a16:creationId xmlns:a16="http://schemas.microsoft.com/office/drawing/2014/main" id="{09E86505-0224-9949-8478-8AEAF97F7DC6}"/>
              </a:ext>
            </a:extLst>
          </p:cNvPr>
          <p:cNvPicPr>
            <a:picLocks noChangeAspect="1"/>
          </p:cNvPicPr>
          <p:nvPr/>
        </p:nvPicPr>
        <p:blipFill>
          <a:blip r:embed="rId4"/>
          <a:stretch>
            <a:fillRect/>
          </a:stretch>
        </p:blipFill>
        <p:spPr>
          <a:xfrm>
            <a:off x="5837345" y="278179"/>
            <a:ext cx="6850304" cy="6850304"/>
          </a:xfrm>
          <a:prstGeom prst="rect">
            <a:avLst/>
          </a:prstGeom>
        </p:spPr>
      </p:pic>
      <p:cxnSp>
        <p:nvCxnSpPr>
          <p:cNvPr id="12" name="Straight Arrow Connector 11">
            <a:extLst>
              <a:ext uri="{FF2B5EF4-FFF2-40B4-BE49-F238E27FC236}">
                <a16:creationId xmlns:a16="http://schemas.microsoft.com/office/drawing/2014/main" id="{72F98A50-F454-434E-A3D2-6BF3F7AA91A2}"/>
              </a:ext>
            </a:extLst>
          </p:cNvPr>
          <p:cNvCxnSpPr/>
          <p:nvPr/>
        </p:nvCxnSpPr>
        <p:spPr>
          <a:xfrm>
            <a:off x="5620750" y="3703331"/>
            <a:ext cx="846541"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90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55A-4125-E64D-A8D0-35AB71962A73}"/>
              </a:ext>
            </a:extLst>
          </p:cNvPr>
          <p:cNvSpPr>
            <a:spLocks noGrp="1"/>
          </p:cNvSpPr>
          <p:nvPr>
            <p:ph type="title"/>
          </p:nvPr>
        </p:nvSpPr>
        <p:spPr/>
        <p:txBody>
          <a:bodyPr>
            <a:normAutofit/>
          </a:bodyPr>
          <a:lstStyle/>
          <a:p>
            <a:r>
              <a:rPr lang="en-US" sz="4267" dirty="0"/>
              <a:t>Vectorization</a:t>
            </a:r>
          </a:p>
        </p:txBody>
      </p:sp>
      <p:sp>
        <p:nvSpPr>
          <p:cNvPr id="3" name="Content Placeholder 2">
            <a:extLst>
              <a:ext uri="{FF2B5EF4-FFF2-40B4-BE49-F238E27FC236}">
                <a16:creationId xmlns:a16="http://schemas.microsoft.com/office/drawing/2014/main" id="{39CA9833-0178-E34D-98A7-65A36F656CAA}"/>
              </a:ext>
            </a:extLst>
          </p:cNvPr>
          <p:cNvSpPr>
            <a:spLocks noGrp="1"/>
          </p:cNvSpPr>
          <p:nvPr>
            <p:ph sz="half" idx="1"/>
          </p:nvPr>
        </p:nvSpPr>
        <p:spPr>
          <a:xfrm>
            <a:off x="609600" y="1542773"/>
            <a:ext cx="5378757" cy="4763801"/>
          </a:xfrm>
        </p:spPr>
        <p:txBody>
          <a:bodyPr>
            <a:normAutofit lnSpcReduction="10000"/>
          </a:bodyPr>
          <a:lstStyle/>
          <a:p>
            <a:r>
              <a:rPr lang="en-US" dirty="0">
                <a:solidFill>
                  <a:schemeClr val="tx1"/>
                </a:solidFill>
              </a:rPr>
              <a:t>We will start talking about deep learning </a:t>
            </a:r>
            <a:r>
              <a:rPr lang="en-US" i="1" dirty="0">
                <a:solidFill>
                  <a:schemeClr val="tx1"/>
                </a:solidFill>
              </a:rPr>
              <a:t>without</a:t>
            </a:r>
            <a:r>
              <a:rPr lang="en-US" dirty="0">
                <a:solidFill>
                  <a:schemeClr val="tx1"/>
                </a:solidFill>
              </a:rPr>
              <a:t> using the structure of the image</a:t>
            </a:r>
          </a:p>
          <a:p>
            <a:endParaRPr lang="en-US" dirty="0">
              <a:solidFill>
                <a:schemeClr val="tx1"/>
              </a:solidFill>
            </a:endParaRPr>
          </a:p>
          <a:p>
            <a:r>
              <a:rPr lang="en-US" dirty="0">
                <a:solidFill>
                  <a:schemeClr val="tx1"/>
                </a:solidFill>
              </a:rPr>
              <a:t>Later, in block 2, we will consider how to take advantage of this structure</a:t>
            </a:r>
          </a:p>
          <a:p>
            <a:endParaRPr lang="en-US" dirty="0">
              <a:solidFill>
                <a:schemeClr val="tx1"/>
              </a:solidFill>
            </a:endParaRPr>
          </a:p>
          <a:p>
            <a:r>
              <a:rPr lang="en-US" dirty="0">
                <a:solidFill>
                  <a:schemeClr val="tx1"/>
                </a:solidFill>
              </a:rPr>
              <a:t>To convert an image into an unstructured set of numbers, we </a:t>
            </a:r>
            <a:r>
              <a:rPr lang="en-US" i="1" dirty="0" err="1">
                <a:solidFill>
                  <a:schemeClr val="tx1"/>
                </a:solidFill>
              </a:rPr>
              <a:t>vectorize</a:t>
            </a:r>
            <a:r>
              <a:rPr lang="en-US" i="1" dirty="0">
                <a:solidFill>
                  <a:schemeClr val="tx1"/>
                </a:solidFill>
              </a:rPr>
              <a:t> </a:t>
            </a:r>
            <a:r>
              <a:rPr lang="en-US" dirty="0">
                <a:solidFill>
                  <a:schemeClr val="tx1"/>
                </a:solidFill>
              </a:rPr>
              <a:t>(or </a:t>
            </a:r>
            <a:r>
              <a:rPr lang="en-US" i="1" dirty="0">
                <a:solidFill>
                  <a:schemeClr val="tx1"/>
                </a:solidFill>
              </a:rPr>
              <a:t>flatten</a:t>
            </a:r>
            <a:r>
              <a:rPr lang="en-US" dirty="0">
                <a:solidFill>
                  <a:schemeClr val="tx1"/>
                </a:solidFill>
              </a:rPr>
              <a:t>) it</a:t>
            </a:r>
          </a:p>
        </p:txBody>
      </p:sp>
      <p:sp>
        <p:nvSpPr>
          <p:cNvPr id="6" name="Rectangle 5">
            <a:extLst>
              <a:ext uri="{FF2B5EF4-FFF2-40B4-BE49-F238E27FC236}">
                <a16:creationId xmlns:a16="http://schemas.microsoft.com/office/drawing/2014/main" id="{2C6C3929-F39E-7843-98C3-60AF5016DAAB}"/>
              </a:ext>
            </a:extLst>
          </p:cNvPr>
          <p:cNvSpPr/>
          <p:nvPr/>
        </p:nvSpPr>
        <p:spPr>
          <a:xfrm>
            <a:off x="7052080" y="3001075"/>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solidFill>
                <a:schemeClr val="tx2"/>
              </a:solidFill>
            </a:endParaRPr>
          </a:p>
        </p:txBody>
      </p:sp>
      <p:sp>
        <p:nvSpPr>
          <p:cNvPr id="7" name="Rectangle 6">
            <a:extLst>
              <a:ext uri="{FF2B5EF4-FFF2-40B4-BE49-F238E27FC236}">
                <a16:creationId xmlns:a16="http://schemas.microsoft.com/office/drawing/2014/main" id="{4360709E-1D5F-C940-9425-02C27D3FF2CC}"/>
              </a:ext>
            </a:extLst>
          </p:cNvPr>
          <p:cNvSpPr/>
          <p:nvPr/>
        </p:nvSpPr>
        <p:spPr>
          <a:xfrm>
            <a:off x="7307702" y="3001075"/>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8" name="Rectangle 7">
            <a:extLst>
              <a:ext uri="{FF2B5EF4-FFF2-40B4-BE49-F238E27FC236}">
                <a16:creationId xmlns:a16="http://schemas.microsoft.com/office/drawing/2014/main" id="{F307363A-39EF-DD47-9DAB-D6D43CB0513C}"/>
              </a:ext>
            </a:extLst>
          </p:cNvPr>
          <p:cNvSpPr/>
          <p:nvPr/>
        </p:nvSpPr>
        <p:spPr>
          <a:xfrm>
            <a:off x="7563324" y="3001075"/>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9" name="Rectangle 8">
            <a:extLst>
              <a:ext uri="{FF2B5EF4-FFF2-40B4-BE49-F238E27FC236}">
                <a16:creationId xmlns:a16="http://schemas.microsoft.com/office/drawing/2014/main" id="{DB61F712-C3DA-8340-A541-25E856D8D0D8}"/>
              </a:ext>
            </a:extLst>
          </p:cNvPr>
          <p:cNvSpPr/>
          <p:nvPr/>
        </p:nvSpPr>
        <p:spPr>
          <a:xfrm>
            <a:off x="7818947" y="3001075"/>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10" name="Rectangle 9">
            <a:extLst>
              <a:ext uri="{FF2B5EF4-FFF2-40B4-BE49-F238E27FC236}">
                <a16:creationId xmlns:a16="http://schemas.microsoft.com/office/drawing/2014/main" id="{0739E183-CBB3-3248-B4B6-EDCE02F24101}"/>
              </a:ext>
            </a:extLst>
          </p:cNvPr>
          <p:cNvSpPr/>
          <p:nvPr/>
        </p:nvSpPr>
        <p:spPr>
          <a:xfrm>
            <a:off x="7052080" y="3242342"/>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11" name="Rectangle 10">
            <a:extLst>
              <a:ext uri="{FF2B5EF4-FFF2-40B4-BE49-F238E27FC236}">
                <a16:creationId xmlns:a16="http://schemas.microsoft.com/office/drawing/2014/main" id="{753FBAB8-1C15-8444-8611-78610E247419}"/>
              </a:ext>
            </a:extLst>
          </p:cNvPr>
          <p:cNvSpPr/>
          <p:nvPr/>
        </p:nvSpPr>
        <p:spPr>
          <a:xfrm>
            <a:off x="7307702" y="3242342"/>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12" name="Rectangle 11">
            <a:extLst>
              <a:ext uri="{FF2B5EF4-FFF2-40B4-BE49-F238E27FC236}">
                <a16:creationId xmlns:a16="http://schemas.microsoft.com/office/drawing/2014/main" id="{29BE9484-6B60-3643-A470-339A3E612D22}"/>
              </a:ext>
            </a:extLst>
          </p:cNvPr>
          <p:cNvSpPr/>
          <p:nvPr/>
        </p:nvSpPr>
        <p:spPr>
          <a:xfrm>
            <a:off x="7563324" y="3242342"/>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13" name="Rectangle 12">
            <a:extLst>
              <a:ext uri="{FF2B5EF4-FFF2-40B4-BE49-F238E27FC236}">
                <a16:creationId xmlns:a16="http://schemas.microsoft.com/office/drawing/2014/main" id="{56FF9241-5516-AF49-B996-C3A03D1F8A33}"/>
              </a:ext>
            </a:extLst>
          </p:cNvPr>
          <p:cNvSpPr/>
          <p:nvPr/>
        </p:nvSpPr>
        <p:spPr>
          <a:xfrm>
            <a:off x="7818947" y="3242342"/>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14" name="Rectangle 13">
            <a:extLst>
              <a:ext uri="{FF2B5EF4-FFF2-40B4-BE49-F238E27FC236}">
                <a16:creationId xmlns:a16="http://schemas.microsoft.com/office/drawing/2014/main" id="{EC44FDD0-31A7-E942-881B-D2697669895C}"/>
              </a:ext>
            </a:extLst>
          </p:cNvPr>
          <p:cNvSpPr/>
          <p:nvPr/>
        </p:nvSpPr>
        <p:spPr>
          <a:xfrm>
            <a:off x="7052080" y="3483611"/>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15" name="Rectangle 14">
            <a:extLst>
              <a:ext uri="{FF2B5EF4-FFF2-40B4-BE49-F238E27FC236}">
                <a16:creationId xmlns:a16="http://schemas.microsoft.com/office/drawing/2014/main" id="{5EF8B88C-DE90-EC4B-A93A-1045444AD99D}"/>
              </a:ext>
            </a:extLst>
          </p:cNvPr>
          <p:cNvSpPr/>
          <p:nvPr/>
        </p:nvSpPr>
        <p:spPr>
          <a:xfrm>
            <a:off x="7307702" y="3483611"/>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16" name="Rectangle 15">
            <a:extLst>
              <a:ext uri="{FF2B5EF4-FFF2-40B4-BE49-F238E27FC236}">
                <a16:creationId xmlns:a16="http://schemas.microsoft.com/office/drawing/2014/main" id="{C8BDF79E-0005-C448-BA9E-68B6882D8225}"/>
              </a:ext>
            </a:extLst>
          </p:cNvPr>
          <p:cNvSpPr/>
          <p:nvPr/>
        </p:nvSpPr>
        <p:spPr>
          <a:xfrm>
            <a:off x="7563324" y="3483611"/>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17" name="Rectangle 16">
            <a:extLst>
              <a:ext uri="{FF2B5EF4-FFF2-40B4-BE49-F238E27FC236}">
                <a16:creationId xmlns:a16="http://schemas.microsoft.com/office/drawing/2014/main" id="{FA61EF30-676B-0F46-A519-ACF0D7DF1628}"/>
              </a:ext>
            </a:extLst>
          </p:cNvPr>
          <p:cNvSpPr/>
          <p:nvPr/>
        </p:nvSpPr>
        <p:spPr>
          <a:xfrm>
            <a:off x="7818947" y="3483611"/>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18" name="Rectangle 17">
            <a:extLst>
              <a:ext uri="{FF2B5EF4-FFF2-40B4-BE49-F238E27FC236}">
                <a16:creationId xmlns:a16="http://schemas.microsoft.com/office/drawing/2014/main" id="{58865975-C3D8-1C48-A3EC-1F684E5B5826}"/>
              </a:ext>
            </a:extLst>
          </p:cNvPr>
          <p:cNvSpPr/>
          <p:nvPr/>
        </p:nvSpPr>
        <p:spPr>
          <a:xfrm>
            <a:off x="7052080" y="3724878"/>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19" name="Rectangle 18">
            <a:extLst>
              <a:ext uri="{FF2B5EF4-FFF2-40B4-BE49-F238E27FC236}">
                <a16:creationId xmlns:a16="http://schemas.microsoft.com/office/drawing/2014/main" id="{CD9D472C-8050-F540-BA12-3CCA067218B5}"/>
              </a:ext>
            </a:extLst>
          </p:cNvPr>
          <p:cNvSpPr/>
          <p:nvPr/>
        </p:nvSpPr>
        <p:spPr>
          <a:xfrm>
            <a:off x="7307702" y="3724878"/>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20" name="Rectangle 19">
            <a:extLst>
              <a:ext uri="{FF2B5EF4-FFF2-40B4-BE49-F238E27FC236}">
                <a16:creationId xmlns:a16="http://schemas.microsoft.com/office/drawing/2014/main" id="{F36DEADF-31FC-2E44-83B8-161DCCAB6680}"/>
              </a:ext>
            </a:extLst>
          </p:cNvPr>
          <p:cNvSpPr/>
          <p:nvPr/>
        </p:nvSpPr>
        <p:spPr>
          <a:xfrm>
            <a:off x="7563324" y="3724878"/>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21" name="Rectangle 20">
            <a:extLst>
              <a:ext uri="{FF2B5EF4-FFF2-40B4-BE49-F238E27FC236}">
                <a16:creationId xmlns:a16="http://schemas.microsoft.com/office/drawing/2014/main" id="{94A62A22-EF3F-5C4C-BDBA-D42855F4C911}"/>
              </a:ext>
            </a:extLst>
          </p:cNvPr>
          <p:cNvSpPr/>
          <p:nvPr/>
        </p:nvSpPr>
        <p:spPr>
          <a:xfrm>
            <a:off x="7818947" y="3724878"/>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cxnSp>
        <p:nvCxnSpPr>
          <p:cNvPr id="23" name="Straight Arrow Connector 22">
            <a:extLst>
              <a:ext uri="{FF2B5EF4-FFF2-40B4-BE49-F238E27FC236}">
                <a16:creationId xmlns:a16="http://schemas.microsoft.com/office/drawing/2014/main" id="{E2DAB35F-B4E4-F348-843F-4705B03ED478}"/>
              </a:ext>
            </a:extLst>
          </p:cNvPr>
          <p:cNvCxnSpPr>
            <a:cxnSpLocks/>
          </p:cNvCxnSpPr>
          <p:nvPr/>
        </p:nvCxnSpPr>
        <p:spPr>
          <a:xfrm>
            <a:off x="8288099" y="3483611"/>
            <a:ext cx="176781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1FBEC796-9D37-DB49-93B3-27131B8C5779}"/>
              </a:ext>
            </a:extLst>
          </p:cNvPr>
          <p:cNvSpPr txBox="1"/>
          <p:nvPr/>
        </p:nvSpPr>
        <p:spPr>
          <a:xfrm>
            <a:off x="8192790" y="2892567"/>
            <a:ext cx="1961499" cy="497957"/>
          </a:xfrm>
          <a:prstGeom prst="rect">
            <a:avLst/>
          </a:prstGeom>
          <a:noFill/>
        </p:spPr>
        <p:txBody>
          <a:bodyPr wrap="none" rtlCol="0">
            <a:spAutoFit/>
          </a:bodyPr>
          <a:lstStyle/>
          <a:p>
            <a:r>
              <a:rPr lang="en-US" sz="2636" dirty="0"/>
              <a:t>vectorization</a:t>
            </a:r>
          </a:p>
        </p:txBody>
      </p:sp>
      <p:sp>
        <p:nvSpPr>
          <p:cNvPr id="26" name="Rectangle 25">
            <a:extLst>
              <a:ext uri="{FF2B5EF4-FFF2-40B4-BE49-F238E27FC236}">
                <a16:creationId xmlns:a16="http://schemas.microsoft.com/office/drawing/2014/main" id="{C347A0B9-E508-0C49-8593-54BB8D905482}"/>
              </a:ext>
            </a:extLst>
          </p:cNvPr>
          <p:cNvSpPr/>
          <p:nvPr/>
        </p:nvSpPr>
        <p:spPr>
          <a:xfrm>
            <a:off x="10301939" y="1542774"/>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27" name="Rectangle 26">
            <a:extLst>
              <a:ext uri="{FF2B5EF4-FFF2-40B4-BE49-F238E27FC236}">
                <a16:creationId xmlns:a16="http://schemas.microsoft.com/office/drawing/2014/main" id="{64CB2A0F-657C-7446-AE63-70EFE1A1622C}"/>
              </a:ext>
            </a:extLst>
          </p:cNvPr>
          <p:cNvSpPr/>
          <p:nvPr/>
        </p:nvSpPr>
        <p:spPr>
          <a:xfrm>
            <a:off x="10301939" y="1784041"/>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28" name="Rectangle 27">
            <a:extLst>
              <a:ext uri="{FF2B5EF4-FFF2-40B4-BE49-F238E27FC236}">
                <a16:creationId xmlns:a16="http://schemas.microsoft.com/office/drawing/2014/main" id="{805863EC-2D23-D24A-8057-481C8BB27531}"/>
              </a:ext>
            </a:extLst>
          </p:cNvPr>
          <p:cNvSpPr/>
          <p:nvPr/>
        </p:nvSpPr>
        <p:spPr>
          <a:xfrm>
            <a:off x="10301939" y="2025309"/>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29" name="Rectangle 28">
            <a:extLst>
              <a:ext uri="{FF2B5EF4-FFF2-40B4-BE49-F238E27FC236}">
                <a16:creationId xmlns:a16="http://schemas.microsoft.com/office/drawing/2014/main" id="{B27C0F4C-F518-FD46-A503-154C6B2A4F2A}"/>
              </a:ext>
            </a:extLst>
          </p:cNvPr>
          <p:cNvSpPr/>
          <p:nvPr/>
        </p:nvSpPr>
        <p:spPr>
          <a:xfrm>
            <a:off x="10301939" y="2266577"/>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30" name="Rectangle 29">
            <a:extLst>
              <a:ext uri="{FF2B5EF4-FFF2-40B4-BE49-F238E27FC236}">
                <a16:creationId xmlns:a16="http://schemas.microsoft.com/office/drawing/2014/main" id="{D45C2A24-4B30-8040-880C-C41CAE594A27}"/>
              </a:ext>
            </a:extLst>
          </p:cNvPr>
          <p:cNvSpPr/>
          <p:nvPr/>
        </p:nvSpPr>
        <p:spPr>
          <a:xfrm>
            <a:off x="10301939" y="2507649"/>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31" name="Rectangle 30">
            <a:extLst>
              <a:ext uri="{FF2B5EF4-FFF2-40B4-BE49-F238E27FC236}">
                <a16:creationId xmlns:a16="http://schemas.microsoft.com/office/drawing/2014/main" id="{F0DEFA65-A67A-3A49-92DB-67C0105B0012}"/>
              </a:ext>
            </a:extLst>
          </p:cNvPr>
          <p:cNvSpPr/>
          <p:nvPr/>
        </p:nvSpPr>
        <p:spPr>
          <a:xfrm>
            <a:off x="10301939" y="2748918"/>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32" name="Rectangle 31">
            <a:extLst>
              <a:ext uri="{FF2B5EF4-FFF2-40B4-BE49-F238E27FC236}">
                <a16:creationId xmlns:a16="http://schemas.microsoft.com/office/drawing/2014/main" id="{B424EF85-E5F1-DB4D-BE58-D59DB898AB6D}"/>
              </a:ext>
            </a:extLst>
          </p:cNvPr>
          <p:cNvSpPr/>
          <p:nvPr/>
        </p:nvSpPr>
        <p:spPr>
          <a:xfrm>
            <a:off x="10301939" y="2990185"/>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33" name="Rectangle 32">
            <a:extLst>
              <a:ext uri="{FF2B5EF4-FFF2-40B4-BE49-F238E27FC236}">
                <a16:creationId xmlns:a16="http://schemas.microsoft.com/office/drawing/2014/main" id="{3ECC85DB-97E0-5646-8E58-1D6072DC8918}"/>
              </a:ext>
            </a:extLst>
          </p:cNvPr>
          <p:cNvSpPr/>
          <p:nvPr/>
        </p:nvSpPr>
        <p:spPr>
          <a:xfrm>
            <a:off x="10301939" y="3231451"/>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34" name="Rectangle 33">
            <a:extLst>
              <a:ext uri="{FF2B5EF4-FFF2-40B4-BE49-F238E27FC236}">
                <a16:creationId xmlns:a16="http://schemas.microsoft.com/office/drawing/2014/main" id="{B1A40352-105E-CA47-B3B3-D91AA98E60CB}"/>
              </a:ext>
            </a:extLst>
          </p:cNvPr>
          <p:cNvSpPr/>
          <p:nvPr/>
        </p:nvSpPr>
        <p:spPr>
          <a:xfrm>
            <a:off x="10301939" y="3473021"/>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35" name="Rectangle 34">
            <a:extLst>
              <a:ext uri="{FF2B5EF4-FFF2-40B4-BE49-F238E27FC236}">
                <a16:creationId xmlns:a16="http://schemas.microsoft.com/office/drawing/2014/main" id="{4B567BFF-C005-D044-B7BF-8606EF61F28E}"/>
              </a:ext>
            </a:extLst>
          </p:cNvPr>
          <p:cNvSpPr/>
          <p:nvPr/>
        </p:nvSpPr>
        <p:spPr>
          <a:xfrm>
            <a:off x="10301939" y="3714289"/>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36" name="Rectangle 35">
            <a:extLst>
              <a:ext uri="{FF2B5EF4-FFF2-40B4-BE49-F238E27FC236}">
                <a16:creationId xmlns:a16="http://schemas.microsoft.com/office/drawing/2014/main" id="{4B423C49-5F0C-0042-9452-E8E7B14DCFCE}"/>
              </a:ext>
            </a:extLst>
          </p:cNvPr>
          <p:cNvSpPr/>
          <p:nvPr/>
        </p:nvSpPr>
        <p:spPr>
          <a:xfrm>
            <a:off x="10301939" y="3955555"/>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37" name="Rectangle 36">
            <a:extLst>
              <a:ext uri="{FF2B5EF4-FFF2-40B4-BE49-F238E27FC236}">
                <a16:creationId xmlns:a16="http://schemas.microsoft.com/office/drawing/2014/main" id="{4F517D57-670F-D14B-9192-40E729B22AE0}"/>
              </a:ext>
            </a:extLst>
          </p:cNvPr>
          <p:cNvSpPr/>
          <p:nvPr/>
        </p:nvSpPr>
        <p:spPr>
          <a:xfrm>
            <a:off x="10301939" y="4196825"/>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38" name="Rectangle 37">
            <a:extLst>
              <a:ext uri="{FF2B5EF4-FFF2-40B4-BE49-F238E27FC236}">
                <a16:creationId xmlns:a16="http://schemas.microsoft.com/office/drawing/2014/main" id="{0FD4D20F-F7F4-504A-BDAF-D9A08E540127}"/>
              </a:ext>
            </a:extLst>
          </p:cNvPr>
          <p:cNvSpPr/>
          <p:nvPr/>
        </p:nvSpPr>
        <p:spPr>
          <a:xfrm>
            <a:off x="10301939" y="4437897"/>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39" name="Rectangle 38">
            <a:extLst>
              <a:ext uri="{FF2B5EF4-FFF2-40B4-BE49-F238E27FC236}">
                <a16:creationId xmlns:a16="http://schemas.microsoft.com/office/drawing/2014/main" id="{4CC2D30C-AB98-3345-909E-11785A2F23D8}"/>
              </a:ext>
            </a:extLst>
          </p:cNvPr>
          <p:cNvSpPr/>
          <p:nvPr/>
        </p:nvSpPr>
        <p:spPr>
          <a:xfrm>
            <a:off x="10301939" y="4679165"/>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40" name="Rectangle 39">
            <a:extLst>
              <a:ext uri="{FF2B5EF4-FFF2-40B4-BE49-F238E27FC236}">
                <a16:creationId xmlns:a16="http://schemas.microsoft.com/office/drawing/2014/main" id="{68158F9F-782D-C243-A064-D58BB5C9AC76}"/>
              </a:ext>
            </a:extLst>
          </p:cNvPr>
          <p:cNvSpPr/>
          <p:nvPr/>
        </p:nvSpPr>
        <p:spPr>
          <a:xfrm>
            <a:off x="10301939" y="4920431"/>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41" name="Rectangle 40">
            <a:extLst>
              <a:ext uri="{FF2B5EF4-FFF2-40B4-BE49-F238E27FC236}">
                <a16:creationId xmlns:a16="http://schemas.microsoft.com/office/drawing/2014/main" id="{AC216189-5B93-CE4B-B488-E99AFAC7368C}"/>
              </a:ext>
            </a:extLst>
          </p:cNvPr>
          <p:cNvSpPr/>
          <p:nvPr/>
        </p:nvSpPr>
        <p:spPr>
          <a:xfrm>
            <a:off x="10301939" y="5161699"/>
            <a:ext cx="255621" cy="241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Tree>
    <p:extLst>
      <p:ext uri="{BB962C8B-B14F-4D97-AF65-F5344CB8AC3E}">
        <p14:creationId xmlns:p14="http://schemas.microsoft.com/office/powerpoint/2010/main" val="461287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4E1DC-97CC-074F-9541-014A40D96086}"/>
              </a:ext>
            </a:extLst>
          </p:cNvPr>
          <p:cNvSpPr>
            <a:spLocks noGrp="1"/>
          </p:cNvSpPr>
          <p:nvPr>
            <p:ph type="title"/>
          </p:nvPr>
        </p:nvSpPr>
        <p:spPr/>
        <p:txBody>
          <a:bodyPr>
            <a:normAutofit/>
          </a:bodyPr>
          <a:lstStyle/>
          <a:p>
            <a:r>
              <a:rPr lang="en-US" sz="4267" dirty="0"/>
              <a:t>Start With The Binary Case</a:t>
            </a:r>
          </a:p>
        </p:txBody>
      </p:sp>
      <p:sp>
        <p:nvSpPr>
          <p:cNvPr id="6" name="Text Placeholder 5">
            <a:extLst>
              <a:ext uri="{FF2B5EF4-FFF2-40B4-BE49-F238E27FC236}">
                <a16:creationId xmlns:a16="http://schemas.microsoft.com/office/drawing/2014/main" id="{C5B1A325-991A-7545-AFBA-F0B67373F43C}"/>
              </a:ext>
            </a:extLst>
          </p:cNvPr>
          <p:cNvSpPr>
            <a:spLocks noGrp="1"/>
          </p:cNvSpPr>
          <p:nvPr>
            <p:ph type="body" idx="1"/>
          </p:nvPr>
        </p:nvSpPr>
        <p:spPr/>
        <p:txBody>
          <a:bodyPr/>
          <a:lstStyle/>
          <a:p>
            <a:r>
              <a:rPr lang="en-US" dirty="0"/>
              <a:t>Zeros</a:t>
            </a:r>
          </a:p>
        </p:txBody>
      </p:sp>
      <p:sp>
        <p:nvSpPr>
          <p:cNvPr id="8" name="Text Placeholder 7">
            <a:extLst>
              <a:ext uri="{FF2B5EF4-FFF2-40B4-BE49-F238E27FC236}">
                <a16:creationId xmlns:a16="http://schemas.microsoft.com/office/drawing/2014/main" id="{F082F789-A0AA-B140-B3E6-ECB1706DAD61}"/>
              </a:ext>
            </a:extLst>
          </p:cNvPr>
          <p:cNvSpPr>
            <a:spLocks noGrp="1"/>
          </p:cNvSpPr>
          <p:nvPr>
            <p:ph type="body" sz="quarter" idx="3"/>
          </p:nvPr>
        </p:nvSpPr>
        <p:spPr/>
        <p:txBody>
          <a:bodyPr/>
          <a:lstStyle/>
          <a:p>
            <a:r>
              <a:rPr lang="en-US" dirty="0"/>
              <a:t>Ones</a:t>
            </a:r>
          </a:p>
        </p:txBody>
      </p:sp>
      <p:pic>
        <p:nvPicPr>
          <p:cNvPr id="11" name="Picture 10">
            <a:extLst>
              <a:ext uri="{FF2B5EF4-FFF2-40B4-BE49-F238E27FC236}">
                <a16:creationId xmlns:a16="http://schemas.microsoft.com/office/drawing/2014/main" id="{8AAC3611-4CF8-3144-BFCF-E5B985482771}"/>
              </a:ext>
            </a:extLst>
          </p:cNvPr>
          <p:cNvPicPr>
            <a:picLocks noChangeAspect="1"/>
          </p:cNvPicPr>
          <p:nvPr/>
        </p:nvPicPr>
        <p:blipFill>
          <a:blip r:embed="rId3"/>
          <a:stretch>
            <a:fillRect/>
          </a:stretch>
        </p:blipFill>
        <p:spPr>
          <a:xfrm>
            <a:off x="6330766" y="1923034"/>
            <a:ext cx="2285965" cy="2285965"/>
          </a:xfrm>
          <a:prstGeom prst="rect">
            <a:avLst/>
          </a:prstGeom>
        </p:spPr>
      </p:pic>
      <p:pic>
        <p:nvPicPr>
          <p:cNvPr id="13" name="Picture 12">
            <a:extLst>
              <a:ext uri="{FF2B5EF4-FFF2-40B4-BE49-F238E27FC236}">
                <a16:creationId xmlns:a16="http://schemas.microsoft.com/office/drawing/2014/main" id="{1927B666-4311-524E-A6FF-D95B18037652}"/>
              </a:ext>
            </a:extLst>
          </p:cNvPr>
          <p:cNvPicPr>
            <a:picLocks noChangeAspect="1"/>
          </p:cNvPicPr>
          <p:nvPr/>
        </p:nvPicPr>
        <p:blipFill>
          <a:blip r:embed="rId4"/>
          <a:stretch>
            <a:fillRect/>
          </a:stretch>
        </p:blipFill>
        <p:spPr>
          <a:xfrm>
            <a:off x="7721880" y="4060806"/>
            <a:ext cx="2325745" cy="2325745"/>
          </a:xfrm>
          <a:prstGeom prst="rect">
            <a:avLst/>
          </a:prstGeom>
        </p:spPr>
      </p:pic>
      <p:pic>
        <p:nvPicPr>
          <p:cNvPr id="15" name="Picture 14">
            <a:extLst>
              <a:ext uri="{FF2B5EF4-FFF2-40B4-BE49-F238E27FC236}">
                <a16:creationId xmlns:a16="http://schemas.microsoft.com/office/drawing/2014/main" id="{111C1AB7-83E3-0140-9B18-E59A6A0E04DF}"/>
              </a:ext>
            </a:extLst>
          </p:cNvPr>
          <p:cNvPicPr>
            <a:picLocks noChangeAspect="1"/>
          </p:cNvPicPr>
          <p:nvPr/>
        </p:nvPicPr>
        <p:blipFill>
          <a:blip r:embed="rId5"/>
          <a:stretch>
            <a:fillRect/>
          </a:stretch>
        </p:blipFill>
        <p:spPr>
          <a:xfrm>
            <a:off x="316983" y="3691563"/>
            <a:ext cx="2435664" cy="2435664"/>
          </a:xfrm>
          <a:prstGeom prst="rect">
            <a:avLst/>
          </a:prstGeom>
        </p:spPr>
      </p:pic>
      <p:pic>
        <p:nvPicPr>
          <p:cNvPr id="17" name="Picture 16">
            <a:extLst>
              <a:ext uri="{FF2B5EF4-FFF2-40B4-BE49-F238E27FC236}">
                <a16:creationId xmlns:a16="http://schemas.microsoft.com/office/drawing/2014/main" id="{BE8C289E-6739-E34B-8165-6BA86EA057AF}"/>
              </a:ext>
            </a:extLst>
          </p:cNvPr>
          <p:cNvPicPr>
            <a:picLocks noChangeAspect="1"/>
          </p:cNvPicPr>
          <p:nvPr/>
        </p:nvPicPr>
        <p:blipFill>
          <a:blip r:embed="rId6"/>
          <a:stretch>
            <a:fillRect/>
          </a:stretch>
        </p:blipFill>
        <p:spPr>
          <a:xfrm>
            <a:off x="1800101" y="1702351"/>
            <a:ext cx="2329763" cy="2329763"/>
          </a:xfrm>
          <a:prstGeom prst="rect">
            <a:avLst/>
          </a:prstGeom>
        </p:spPr>
      </p:pic>
      <p:pic>
        <p:nvPicPr>
          <p:cNvPr id="19" name="Picture 18">
            <a:extLst>
              <a:ext uri="{FF2B5EF4-FFF2-40B4-BE49-F238E27FC236}">
                <a16:creationId xmlns:a16="http://schemas.microsoft.com/office/drawing/2014/main" id="{CCC0ED04-90BE-0D4F-B554-9A47C90481E7}"/>
              </a:ext>
            </a:extLst>
          </p:cNvPr>
          <p:cNvPicPr>
            <a:picLocks noChangeAspect="1"/>
          </p:cNvPicPr>
          <p:nvPr/>
        </p:nvPicPr>
        <p:blipFill>
          <a:blip r:embed="rId7"/>
          <a:stretch>
            <a:fillRect/>
          </a:stretch>
        </p:blipFill>
        <p:spPr>
          <a:xfrm>
            <a:off x="8754234" y="1847563"/>
            <a:ext cx="2361437" cy="2361437"/>
          </a:xfrm>
          <a:prstGeom prst="rect">
            <a:avLst/>
          </a:prstGeom>
        </p:spPr>
      </p:pic>
      <p:pic>
        <p:nvPicPr>
          <p:cNvPr id="21" name="Picture 20">
            <a:extLst>
              <a:ext uri="{FF2B5EF4-FFF2-40B4-BE49-F238E27FC236}">
                <a16:creationId xmlns:a16="http://schemas.microsoft.com/office/drawing/2014/main" id="{A6F8AE66-9166-9C4F-8BE0-BB17E2092C32}"/>
              </a:ext>
            </a:extLst>
          </p:cNvPr>
          <p:cNvPicPr>
            <a:picLocks noChangeAspect="1"/>
          </p:cNvPicPr>
          <p:nvPr/>
        </p:nvPicPr>
        <p:blipFill>
          <a:blip r:embed="rId8"/>
          <a:stretch>
            <a:fillRect/>
          </a:stretch>
        </p:blipFill>
        <p:spPr>
          <a:xfrm>
            <a:off x="2846484" y="3891443"/>
            <a:ext cx="2376453" cy="2376453"/>
          </a:xfrm>
          <a:prstGeom prst="rect">
            <a:avLst/>
          </a:prstGeom>
        </p:spPr>
      </p:pic>
    </p:spTree>
    <p:extLst>
      <p:ext uri="{BB962C8B-B14F-4D97-AF65-F5344CB8AC3E}">
        <p14:creationId xmlns:p14="http://schemas.microsoft.com/office/powerpoint/2010/main" val="2745696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1E61-F254-1A4D-9754-659B2B8D480F}"/>
              </a:ext>
            </a:extLst>
          </p:cNvPr>
          <p:cNvSpPr>
            <a:spLocks noGrp="1"/>
          </p:cNvSpPr>
          <p:nvPr>
            <p:ph type="title"/>
          </p:nvPr>
        </p:nvSpPr>
        <p:spPr>
          <a:xfrm>
            <a:off x="238035" y="171742"/>
            <a:ext cx="5260623" cy="1143000"/>
          </a:xfrm>
        </p:spPr>
        <p:txBody>
          <a:bodyPr>
            <a:normAutofit/>
          </a:bodyPr>
          <a:lstStyle/>
          <a:p>
            <a:r>
              <a:rPr lang="en-US" sz="4267" dirty="0"/>
              <a:t>Learning on MNIST</a:t>
            </a:r>
          </a:p>
        </p:txBody>
      </p:sp>
      <p:sp>
        <p:nvSpPr>
          <p:cNvPr id="3" name="TextBox 2">
            <a:extLst>
              <a:ext uri="{FF2B5EF4-FFF2-40B4-BE49-F238E27FC236}">
                <a16:creationId xmlns:a16="http://schemas.microsoft.com/office/drawing/2014/main" id="{440BEBAC-643B-FF4B-B09B-D16B4AAEE370}"/>
              </a:ext>
            </a:extLst>
          </p:cNvPr>
          <p:cNvSpPr txBox="1"/>
          <p:nvPr/>
        </p:nvSpPr>
        <p:spPr>
          <a:xfrm>
            <a:off x="2902409" y="3045130"/>
            <a:ext cx="1448986" cy="497957"/>
          </a:xfrm>
          <a:prstGeom prst="rect">
            <a:avLst/>
          </a:prstGeom>
          <a:noFill/>
        </p:spPr>
        <p:txBody>
          <a:bodyPr wrap="none" rtlCol="0">
            <a:spAutoFit/>
          </a:bodyPr>
          <a:lstStyle/>
          <a:p>
            <a:r>
              <a:rPr lang="en-US" sz="2636" dirty="0" err="1"/>
              <a:t>Vectorize</a:t>
            </a:r>
            <a:endParaRPr lang="en-US" sz="2636" dirty="0"/>
          </a:p>
        </p:txBody>
      </p:sp>
      <p:sp>
        <p:nvSpPr>
          <p:cNvPr id="52" name="Left Brace 51">
            <a:extLst>
              <a:ext uri="{FF2B5EF4-FFF2-40B4-BE49-F238E27FC236}">
                <a16:creationId xmlns:a16="http://schemas.microsoft.com/office/drawing/2014/main" id="{E33066B2-0A7C-8A4E-AC35-E6F80161D0E4}"/>
              </a:ext>
            </a:extLst>
          </p:cNvPr>
          <p:cNvSpPr/>
          <p:nvPr/>
        </p:nvSpPr>
        <p:spPr>
          <a:xfrm rot="16200000">
            <a:off x="1285476" y="3297293"/>
            <a:ext cx="350344" cy="1846528"/>
          </a:xfrm>
          <a:prstGeom prst="leftBrace">
            <a:avLst>
              <a:gd name="adj1" fmla="val 8333"/>
              <a:gd name="adj2" fmla="val 16364"/>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sz="1797" dirty="0"/>
          </a:p>
        </p:txBody>
      </p:sp>
      <p:sp>
        <p:nvSpPr>
          <p:cNvPr id="53" name="TextBox 52">
            <a:extLst>
              <a:ext uri="{FF2B5EF4-FFF2-40B4-BE49-F238E27FC236}">
                <a16:creationId xmlns:a16="http://schemas.microsoft.com/office/drawing/2014/main" id="{B0F8ED1D-42C3-9141-AE77-27407422E154}"/>
              </a:ext>
            </a:extLst>
          </p:cNvPr>
          <p:cNvSpPr txBox="1"/>
          <p:nvPr/>
        </p:nvSpPr>
        <p:spPr>
          <a:xfrm>
            <a:off x="537384" y="4596179"/>
            <a:ext cx="2346238" cy="953210"/>
          </a:xfrm>
          <a:prstGeom prst="rect">
            <a:avLst/>
          </a:prstGeom>
          <a:noFill/>
        </p:spPr>
        <p:txBody>
          <a:bodyPr wrap="square" rtlCol="0">
            <a:spAutoFit/>
          </a:bodyPr>
          <a:lstStyle/>
          <a:p>
            <a:r>
              <a:rPr lang="en-US" sz="2797" dirty="0">
                <a:latin typeface="Times New Roman" panose="02020603050405020304" pitchFamily="18" charset="0"/>
                <a:cs typeface="Times New Roman" panose="02020603050405020304" pitchFamily="18" charset="0"/>
              </a:rPr>
              <a:t>Training set:</a:t>
            </a:r>
          </a:p>
          <a:p>
            <a:r>
              <a:rPr lang="en-US" sz="2797" dirty="0">
                <a:latin typeface="Times New Roman" panose="02020603050405020304" pitchFamily="18" charset="0"/>
                <a:cs typeface="Times New Roman" panose="02020603050405020304" pitchFamily="18" charset="0"/>
              </a:rPr>
              <a:t>28 x 28 images</a:t>
            </a:r>
          </a:p>
        </p:txBody>
      </p:sp>
      <p:sp>
        <p:nvSpPr>
          <p:cNvPr id="54" name="Right Arrow 53"/>
          <p:cNvSpPr/>
          <p:nvPr/>
        </p:nvSpPr>
        <p:spPr>
          <a:xfrm rot="705546">
            <a:off x="2949369" y="3757232"/>
            <a:ext cx="1355067" cy="70830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95" name="Picture 94"/>
          <p:cNvPicPr>
            <a:picLocks noChangeAspect="1"/>
          </p:cNvPicPr>
          <p:nvPr/>
        </p:nvPicPr>
        <p:blipFill>
          <a:blip r:embed="rId3"/>
          <a:stretch>
            <a:fillRect/>
          </a:stretch>
        </p:blipFill>
        <p:spPr>
          <a:xfrm>
            <a:off x="4593987" y="1650699"/>
            <a:ext cx="3004026" cy="3226218"/>
          </a:xfrm>
          <a:prstGeom prst="rect">
            <a:avLst/>
          </a:prstGeom>
        </p:spPr>
      </p:pic>
      <p:pic>
        <p:nvPicPr>
          <p:cNvPr id="96" name="Picture 95">
            <a:extLst>
              <a:ext uri="{FF2B5EF4-FFF2-40B4-BE49-F238E27FC236}">
                <a16:creationId xmlns:a16="http://schemas.microsoft.com/office/drawing/2014/main" id="{111C1AB7-83E3-0140-9B18-E59A6A0E04DF}"/>
              </a:ext>
            </a:extLst>
          </p:cNvPr>
          <p:cNvPicPr>
            <a:picLocks noChangeAspect="1"/>
          </p:cNvPicPr>
          <p:nvPr/>
        </p:nvPicPr>
        <p:blipFill>
          <a:blip r:embed="rId4"/>
          <a:stretch>
            <a:fillRect/>
          </a:stretch>
        </p:blipFill>
        <p:spPr>
          <a:xfrm>
            <a:off x="992415" y="2776935"/>
            <a:ext cx="558825" cy="558825"/>
          </a:xfrm>
          <a:prstGeom prst="rect">
            <a:avLst/>
          </a:prstGeom>
        </p:spPr>
      </p:pic>
      <p:pic>
        <p:nvPicPr>
          <p:cNvPr id="97" name="Picture 96">
            <a:extLst>
              <a:ext uri="{FF2B5EF4-FFF2-40B4-BE49-F238E27FC236}">
                <a16:creationId xmlns:a16="http://schemas.microsoft.com/office/drawing/2014/main" id="{BE8C289E-6739-E34B-8165-6BA86EA057AF}"/>
              </a:ext>
            </a:extLst>
          </p:cNvPr>
          <p:cNvPicPr>
            <a:picLocks noChangeAspect="1"/>
          </p:cNvPicPr>
          <p:nvPr/>
        </p:nvPicPr>
        <p:blipFill>
          <a:blip r:embed="rId5"/>
          <a:stretch>
            <a:fillRect/>
          </a:stretch>
        </p:blipFill>
        <p:spPr>
          <a:xfrm>
            <a:off x="537384" y="2879603"/>
            <a:ext cx="534528" cy="534528"/>
          </a:xfrm>
          <a:prstGeom prst="rect">
            <a:avLst/>
          </a:prstGeom>
        </p:spPr>
      </p:pic>
      <p:pic>
        <p:nvPicPr>
          <p:cNvPr id="98" name="Picture 97">
            <a:extLst>
              <a:ext uri="{FF2B5EF4-FFF2-40B4-BE49-F238E27FC236}">
                <a16:creationId xmlns:a16="http://schemas.microsoft.com/office/drawing/2014/main" id="{A6F8AE66-9166-9C4F-8BE0-BB17E2092C32}"/>
              </a:ext>
            </a:extLst>
          </p:cNvPr>
          <p:cNvPicPr>
            <a:picLocks noChangeAspect="1"/>
          </p:cNvPicPr>
          <p:nvPr/>
        </p:nvPicPr>
        <p:blipFill>
          <a:blip r:embed="rId6"/>
          <a:stretch>
            <a:fillRect/>
          </a:stretch>
        </p:blipFill>
        <p:spPr>
          <a:xfrm>
            <a:off x="880014" y="3348618"/>
            <a:ext cx="545240" cy="545240"/>
          </a:xfrm>
          <a:prstGeom prst="rect">
            <a:avLst/>
          </a:prstGeom>
        </p:spPr>
      </p:pic>
      <p:pic>
        <p:nvPicPr>
          <p:cNvPr id="99" name="Picture 98">
            <a:extLst>
              <a:ext uri="{FF2B5EF4-FFF2-40B4-BE49-F238E27FC236}">
                <a16:creationId xmlns:a16="http://schemas.microsoft.com/office/drawing/2014/main" id="{8AAC3611-4CF8-3144-BFCF-E5B985482771}"/>
              </a:ext>
            </a:extLst>
          </p:cNvPr>
          <p:cNvPicPr>
            <a:picLocks noChangeAspect="1"/>
          </p:cNvPicPr>
          <p:nvPr/>
        </p:nvPicPr>
        <p:blipFill>
          <a:blip r:embed="rId7"/>
          <a:stretch>
            <a:fillRect/>
          </a:stretch>
        </p:blipFill>
        <p:spPr>
          <a:xfrm>
            <a:off x="1535511" y="2732931"/>
            <a:ext cx="570825" cy="570825"/>
          </a:xfrm>
          <a:prstGeom prst="rect">
            <a:avLst/>
          </a:prstGeom>
        </p:spPr>
      </p:pic>
      <p:pic>
        <p:nvPicPr>
          <p:cNvPr id="100" name="Picture 99">
            <a:extLst>
              <a:ext uri="{FF2B5EF4-FFF2-40B4-BE49-F238E27FC236}">
                <a16:creationId xmlns:a16="http://schemas.microsoft.com/office/drawing/2014/main" id="{1927B666-4311-524E-A6FF-D95B18037652}"/>
              </a:ext>
            </a:extLst>
          </p:cNvPr>
          <p:cNvPicPr>
            <a:picLocks noChangeAspect="1"/>
          </p:cNvPicPr>
          <p:nvPr/>
        </p:nvPicPr>
        <p:blipFill>
          <a:blip r:embed="rId8"/>
          <a:stretch>
            <a:fillRect/>
          </a:stretch>
        </p:blipFill>
        <p:spPr>
          <a:xfrm>
            <a:off x="1387516" y="3263808"/>
            <a:ext cx="580758" cy="580758"/>
          </a:xfrm>
          <a:prstGeom prst="rect">
            <a:avLst/>
          </a:prstGeom>
        </p:spPr>
      </p:pic>
      <p:pic>
        <p:nvPicPr>
          <p:cNvPr id="101" name="Picture 100">
            <a:extLst>
              <a:ext uri="{FF2B5EF4-FFF2-40B4-BE49-F238E27FC236}">
                <a16:creationId xmlns:a16="http://schemas.microsoft.com/office/drawing/2014/main" id="{CCC0ED04-90BE-0D4F-B554-9A47C90481E7}"/>
              </a:ext>
            </a:extLst>
          </p:cNvPr>
          <p:cNvPicPr>
            <a:picLocks noChangeAspect="1"/>
          </p:cNvPicPr>
          <p:nvPr/>
        </p:nvPicPr>
        <p:blipFill>
          <a:blip r:embed="rId9"/>
          <a:stretch>
            <a:fillRect/>
          </a:stretch>
        </p:blipFill>
        <p:spPr>
          <a:xfrm>
            <a:off x="1871301" y="3414131"/>
            <a:ext cx="589671" cy="589671"/>
          </a:xfrm>
          <a:prstGeom prst="rect">
            <a:avLst/>
          </a:prstGeom>
        </p:spPr>
      </p:pic>
      <p:pic>
        <p:nvPicPr>
          <p:cNvPr id="122" name="Picture 121"/>
          <p:cNvPicPr>
            <a:picLocks noChangeAspect="1"/>
          </p:cNvPicPr>
          <p:nvPr/>
        </p:nvPicPr>
        <p:blipFill>
          <a:blip r:embed="rId10"/>
          <a:stretch>
            <a:fillRect/>
          </a:stretch>
        </p:blipFill>
        <p:spPr>
          <a:xfrm>
            <a:off x="8768223" y="1646346"/>
            <a:ext cx="3021429" cy="3230571"/>
          </a:xfrm>
          <a:prstGeom prst="rect">
            <a:avLst/>
          </a:prstGeom>
        </p:spPr>
      </p:pic>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D347E554-4C8A-4CB2-9A3C-30721F03A32B}"/>
                  </a:ext>
                </a:extLst>
              </p:cNvPr>
              <p:cNvSpPr txBox="1"/>
              <p:nvPr/>
            </p:nvSpPr>
            <p:spPr>
              <a:xfrm>
                <a:off x="9426731" y="5067752"/>
                <a:ext cx="1643976" cy="307328"/>
              </a:xfrm>
              <a:prstGeom prst="rect">
                <a:avLst/>
              </a:prstGeom>
              <a:noFill/>
            </p:spPr>
            <p:txBody>
              <a:bodyPr wrap="none" lIns="0" tIns="0" rIns="0" bIns="0" rtlCol="0">
                <a:spAutoFit/>
              </a:bodyPr>
              <a:lstStyle/>
              <a:p>
                <a:pPr algn="ctr"/>
                <a14:m>
                  <m:oMath xmlns:m="http://schemas.openxmlformats.org/officeDocument/2006/math">
                    <m:r>
                      <a:rPr lang="en-US" sz="1997" b="0" i="1" smtClean="0">
                        <a:latin typeface="Cambria Math" panose="02040503050406030204" pitchFamily="18" charset="0"/>
                      </a:rPr>
                      <m:t>𝑏</m:t>
                    </m:r>
                    <m:r>
                      <a:rPr lang="en-US" sz="1997" b="0" i="1" smtClean="0">
                        <a:latin typeface="Cambria Math" panose="02040503050406030204" pitchFamily="18" charset="0"/>
                      </a:rPr>
                      <m:t>=(</m:t>
                    </m:r>
                    <m:sSub>
                      <m:sSubPr>
                        <m:ctrlPr>
                          <a:rPr lang="en-US" sz="1997" i="1">
                            <a:latin typeface="Cambria Math" panose="02040503050406030204" pitchFamily="18" charset="0"/>
                          </a:rPr>
                        </m:ctrlPr>
                      </m:sSubPr>
                      <m:e>
                        <m:r>
                          <a:rPr lang="en-US" sz="1997" i="1">
                            <a:latin typeface="Cambria Math" panose="02040503050406030204" pitchFamily="18" charset="0"/>
                          </a:rPr>
                          <m:t>𝑏</m:t>
                        </m:r>
                      </m:e>
                      <m:sub>
                        <m:r>
                          <a:rPr lang="en-US" sz="1997" b="0" i="1" smtClean="0">
                            <a:latin typeface="Cambria Math" panose="02040503050406030204" pitchFamily="18" charset="0"/>
                          </a:rPr>
                          <m:t>0</m:t>
                        </m:r>
                      </m:sub>
                    </m:sSub>
                    <m:r>
                      <a:rPr lang="en-US" sz="1997" i="1">
                        <a:latin typeface="Cambria Math" panose="02040503050406030204" pitchFamily="18" charset="0"/>
                      </a:rPr>
                      <m:t>,…</m:t>
                    </m:r>
                    <m:sSub>
                      <m:sSubPr>
                        <m:ctrlPr>
                          <a:rPr lang="en-US" sz="1997" i="1">
                            <a:latin typeface="Cambria Math" panose="02040503050406030204" pitchFamily="18" charset="0"/>
                          </a:rPr>
                        </m:ctrlPr>
                      </m:sSubPr>
                      <m:e>
                        <m:r>
                          <a:rPr lang="en-US" sz="1997" i="1">
                            <a:latin typeface="Cambria Math" panose="02040503050406030204" pitchFamily="18" charset="0"/>
                          </a:rPr>
                          <m:t>𝑏</m:t>
                        </m:r>
                      </m:e>
                      <m:sub>
                        <m:r>
                          <a:rPr lang="en-US" sz="1997" b="0" i="1" smtClean="0">
                            <a:latin typeface="Cambria Math" panose="02040503050406030204" pitchFamily="18" charset="0"/>
                          </a:rPr>
                          <m:t>𝑀</m:t>
                        </m:r>
                      </m:sub>
                    </m:sSub>
                    <m:r>
                      <a:rPr lang="en-US" sz="1997" i="1">
                        <a:latin typeface="Cambria Math" panose="02040503050406030204" pitchFamily="18" charset="0"/>
                      </a:rPr>
                      <m:t>)</m:t>
                    </m:r>
                  </m:oMath>
                </a14:m>
                <a:r>
                  <a:rPr lang="en-US" sz="1997" dirty="0"/>
                  <a:t> </a:t>
                </a:r>
              </a:p>
            </p:txBody>
          </p:sp>
        </mc:Choice>
        <mc:Fallback xmlns="">
          <p:sp>
            <p:nvSpPr>
              <p:cNvPr id="123" name="TextBox 122">
                <a:extLst>
                  <a:ext uri="{FF2B5EF4-FFF2-40B4-BE49-F238E27FC236}">
                    <a16:creationId xmlns:a16="http://schemas.microsoft.com/office/drawing/2014/main" id="{D347E554-4C8A-4CB2-9A3C-30721F03A32B}"/>
                  </a:ext>
                </a:extLst>
              </p:cNvPr>
              <p:cNvSpPr txBox="1">
                <a:spLocks noRot="1" noChangeAspect="1" noMove="1" noResize="1" noEditPoints="1" noAdjustHandles="1" noChangeArrowheads="1" noChangeShapeType="1" noTextEdit="1"/>
              </p:cNvSpPr>
              <p:nvPr/>
            </p:nvSpPr>
            <p:spPr>
              <a:xfrm>
                <a:off x="9426731" y="5067752"/>
                <a:ext cx="1643976" cy="307328"/>
              </a:xfrm>
              <a:prstGeom prst="rect">
                <a:avLst/>
              </a:prstGeom>
              <a:blipFill>
                <a:blip r:embed="rId11"/>
                <a:stretch>
                  <a:fillRect l="-4815" t="-1961" r="-3333" b="-33333"/>
                </a:stretch>
              </a:blipFill>
            </p:spPr>
            <p:txBody>
              <a:bodyPr/>
              <a:lstStyle/>
              <a:p>
                <a:r>
                  <a:rPr lang="en-US">
                    <a:noFill/>
                  </a:rPr>
                  <a:t> </a:t>
                </a:r>
              </a:p>
            </p:txBody>
          </p:sp>
        </mc:Fallback>
      </mc:AlternateContent>
      <p:sp>
        <p:nvSpPr>
          <p:cNvPr id="124" name="TextBox 123">
            <a:extLst>
              <a:ext uri="{FF2B5EF4-FFF2-40B4-BE49-F238E27FC236}">
                <a16:creationId xmlns:a16="http://schemas.microsoft.com/office/drawing/2014/main" id="{362E1761-117C-6945-B4A7-AF128D03FD5F}"/>
              </a:ext>
            </a:extLst>
          </p:cNvPr>
          <p:cNvSpPr txBox="1"/>
          <p:nvPr/>
        </p:nvSpPr>
        <p:spPr>
          <a:xfrm>
            <a:off x="3947944" y="5445780"/>
            <a:ext cx="4296112" cy="903581"/>
          </a:xfrm>
          <a:prstGeom prst="rect">
            <a:avLst/>
          </a:prstGeom>
          <a:noFill/>
        </p:spPr>
        <p:txBody>
          <a:bodyPr wrap="none" rtlCol="0">
            <a:spAutoFit/>
          </a:bodyPr>
          <a:lstStyle/>
          <a:p>
            <a:pPr algn="ctr"/>
            <a:r>
              <a:rPr lang="en-US" sz="2636" dirty="0"/>
              <a:t>Untrained Logistic Regression </a:t>
            </a:r>
          </a:p>
          <a:p>
            <a:pPr algn="ctr"/>
            <a:r>
              <a:rPr lang="en-US" sz="2636" dirty="0"/>
              <a:t>Model (or “Network”)</a:t>
            </a:r>
          </a:p>
        </p:txBody>
      </p:sp>
      <p:sp>
        <p:nvSpPr>
          <p:cNvPr id="125" name="TextBox 124">
            <a:extLst>
              <a:ext uri="{FF2B5EF4-FFF2-40B4-BE49-F238E27FC236}">
                <a16:creationId xmlns:a16="http://schemas.microsoft.com/office/drawing/2014/main" id="{BFEE604D-6E39-3C4A-BB31-1D217AA8F371}"/>
              </a:ext>
            </a:extLst>
          </p:cNvPr>
          <p:cNvSpPr txBox="1"/>
          <p:nvPr/>
        </p:nvSpPr>
        <p:spPr>
          <a:xfrm>
            <a:off x="8707786" y="5462234"/>
            <a:ext cx="3081866" cy="903581"/>
          </a:xfrm>
          <a:prstGeom prst="rect">
            <a:avLst/>
          </a:prstGeom>
          <a:noFill/>
        </p:spPr>
        <p:txBody>
          <a:bodyPr wrap="square" rtlCol="0">
            <a:spAutoFit/>
          </a:bodyPr>
          <a:lstStyle/>
          <a:p>
            <a:pPr algn="ctr"/>
            <a:r>
              <a:rPr lang="en-US" sz="2636" dirty="0"/>
              <a:t>Trained Model (with learned parameters)</a:t>
            </a:r>
          </a:p>
        </p:txBody>
      </p:sp>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AB0E6F50-36DB-D942-97C3-7F75BF273DCC}"/>
                  </a:ext>
                </a:extLst>
              </p:cNvPr>
              <p:cNvSpPr txBox="1"/>
              <p:nvPr/>
            </p:nvSpPr>
            <p:spPr>
              <a:xfrm>
                <a:off x="3742298" y="5072150"/>
                <a:ext cx="4707404" cy="2706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prstClr val="black"/>
                              </a:solidFill>
                              <a:latin typeface="Cambria Math" panose="02040503050406030204" pitchFamily="18" charset="0"/>
                              <a:cs typeface="Times New Roman" panose="02020603050405020304" pitchFamily="18" charset="0"/>
                            </a:rPr>
                          </m:ctrlPr>
                        </m:sSubPr>
                        <m:e>
                          <m:r>
                            <a:rPr lang="en-US" b="0" i="1" dirty="0" smtClean="0">
                              <a:solidFill>
                                <a:prstClr val="black"/>
                              </a:solidFill>
                              <a:latin typeface="Cambria Math" panose="02040503050406030204" pitchFamily="18" charset="0"/>
                              <a:cs typeface="Times New Roman" panose="02020603050405020304" pitchFamily="18" charset="0"/>
                            </a:rPr>
                            <m:t>𝑝</m:t>
                          </m:r>
                        </m:e>
                        <m:sub>
                          <m:r>
                            <a:rPr lang="en-US" b="0" i="1" dirty="0" smtClean="0">
                              <a:solidFill>
                                <a:prstClr val="black"/>
                              </a:solidFill>
                              <a:latin typeface="Cambria Math" panose="02040503050406030204" pitchFamily="18" charset="0"/>
                              <a:cs typeface="Times New Roman" panose="02020603050405020304" pitchFamily="18" charset="0"/>
                            </a:rPr>
                            <m:t>𝑖</m:t>
                          </m:r>
                        </m:sub>
                      </m:sSub>
                      <m:r>
                        <a:rPr lang="en-US" b="0" i="1" dirty="0" smtClean="0">
                          <a:solidFill>
                            <a:prstClr val="black"/>
                          </a:solidFill>
                          <a:latin typeface="Cambria Math" panose="02040503050406030204" pitchFamily="18" charset="0"/>
                          <a:cs typeface="Times New Roman" panose="02020603050405020304" pitchFamily="18" charset="0"/>
                        </a:rPr>
                        <m:t>=</m:t>
                      </m:r>
                      <m:r>
                        <a:rPr lang="en-US" b="0" i="1" dirty="0" smtClean="0">
                          <a:latin typeface="Cambria Math" panose="02040503050406030204" pitchFamily="18" charset="0"/>
                          <a:cs typeface="Times New Roman" panose="02020603050405020304" pitchFamily="18" charset="0"/>
                        </a:rPr>
                        <m:t>𝜎</m:t>
                      </m:r>
                      <m:r>
                        <a:rPr lang="en-US" b="0" i="1" dirty="0" smtClean="0">
                          <a:latin typeface="Cambria Math" panose="02040503050406030204" pitchFamily="18" charset="0"/>
                          <a:cs typeface="Times New Roman" panose="02020603050405020304" pitchFamily="18" charset="0"/>
                        </a:rPr>
                        <m:t>(</m:t>
                      </m:r>
                      <m:sSub>
                        <m:sSubPr>
                          <m:ctrlPr>
                            <a:rPr lang="en-US" b="0" i="1" dirty="0" smtClean="0">
                              <a:latin typeface="Cambria Math" panose="02040503050406030204" pitchFamily="18" charset="0"/>
                              <a:cs typeface="Times New Roman" panose="02020603050405020304" pitchFamily="18" charset="0"/>
                            </a:rPr>
                          </m:ctrlPr>
                        </m:sSubPr>
                        <m:e>
                          <m:r>
                            <a:rPr lang="en-US" b="0" i="1" dirty="0" smtClean="0">
                              <a:latin typeface="Cambria Math" panose="02040503050406030204" pitchFamily="18" charset="0"/>
                              <a:cs typeface="Times New Roman" panose="02020603050405020304" pitchFamily="18" charset="0"/>
                            </a:rPr>
                            <m:t>𝑏</m:t>
                          </m:r>
                        </m:e>
                        <m:sub>
                          <m:r>
                            <a:rPr lang="en-US" b="0" i="1" dirty="0" smtClean="0">
                              <a:latin typeface="Cambria Math" panose="02040503050406030204" pitchFamily="18" charset="0"/>
                              <a:cs typeface="Times New Roman" panose="02020603050405020304" pitchFamily="18" charset="0"/>
                            </a:rPr>
                            <m:t>0</m:t>
                          </m:r>
                        </m:sub>
                      </m:sSub>
                      <m:r>
                        <a:rPr lang="en-US" b="0" i="1" dirty="0"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𝑀</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𝑀</m:t>
                          </m:r>
                        </m:sub>
                      </m:sSub>
                      <m:r>
                        <a:rPr lang="en-US" b="0" i="1" smtClean="0">
                          <a:latin typeface="Cambria Math" panose="02040503050406030204" pitchFamily="18" charset="0"/>
                        </a:rPr>
                        <m:t>)</m:t>
                      </m:r>
                    </m:oMath>
                  </m:oMathPara>
                </a14:m>
                <a:endParaRPr lang="en-US" baseline="-25000" dirty="0"/>
              </a:p>
            </p:txBody>
          </p:sp>
        </mc:Choice>
        <mc:Fallback xmlns="">
          <p:sp>
            <p:nvSpPr>
              <p:cNvPr id="126" name="TextBox 125">
                <a:extLst>
                  <a:ext uri="{FF2B5EF4-FFF2-40B4-BE49-F238E27FC236}">
                    <a16:creationId xmlns:a16="http://schemas.microsoft.com/office/drawing/2014/main" id="{AB0E6F50-36DB-D942-97C3-7F75BF273DCC}"/>
                  </a:ext>
                </a:extLst>
              </p:cNvPr>
              <p:cNvSpPr txBox="1">
                <a:spLocks noRot="1" noChangeAspect="1" noMove="1" noResize="1" noEditPoints="1" noAdjustHandles="1" noChangeArrowheads="1" noChangeShapeType="1" noTextEdit="1"/>
              </p:cNvSpPr>
              <p:nvPr/>
            </p:nvSpPr>
            <p:spPr>
              <a:xfrm>
                <a:off x="3742298" y="5072150"/>
                <a:ext cx="4707404" cy="270652"/>
              </a:xfrm>
              <a:prstGeom prst="rect">
                <a:avLst/>
              </a:prstGeom>
              <a:blipFill>
                <a:blip r:embed="rId12"/>
                <a:stretch>
                  <a:fillRect b="-40909"/>
                </a:stretch>
              </a:blipFill>
            </p:spPr>
            <p:txBody>
              <a:bodyPr/>
              <a:lstStyle/>
              <a:p>
                <a:r>
                  <a:rPr lang="en-US">
                    <a:noFill/>
                  </a:rPr>
                  <a:t> </a:t>
                </a:r>
              </a:p>
            </p:txBody>
          </p:sp>
        </mc:Fallback>
      </mc:AlternateContent>
    </p:spTree>
    <p:extLst>
      <p:ext uri="{BB962C8B-B14F-4D97-AF65-F5344CB8AC3E}">
        <p14:creationId xmlns:p14="http://schemas.microsoft.com/office/powerpoint/2010/main" val="2851175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02B4-BC9F-9D4C-B5FB-DC6D0039E523}"/>
              </a:ext>
            </a:extLst>
          </p:cNvPr>
          <p:cNvSpPr>
            <a:spLocks noGrp="1"/>
          </p:cNvSpPr>
          <p:nvPr>
            <p:ph type="title"/>
          </p:nvPr>
        </p:nvSpPr>
        <p:spPr/>
        <p:txBody>
          <a:bodyPr>
            <a:normAutofit/>
          </a:bodyPr>
          <a:lstStyle/>
          <a:p>
            <a:r>
              <a:rPr lang="en-US" sz="4267" dirty="0"/>
              <a:t>Zooming in on 0/1</a:t>
            </a:r>
          </a:p>
        </p:txBody>
      </p:sp>
      <p:pic>
        <p:nvPicPr>
          <p:cNvPr id="5" name="Picture 4">
            <a:extLst>
              <a:ext uri="{FF2B5EF4-FFF2-40B4-BE49-F238E27FC236}">
                <a16:creationId xmlns:a16="http://schemas.microsoft.com/office/drawing/2014/main" id="{16B3D945-37F3-D54A-95AB-B4A7CDBCEA96}"/>
              </a:ext>
            </a:extLst>
          </p:cNvPr>
          <p:cNvPicPr>
            <a:picLocks noChangeAspect="1"/>
          </p:cNvPicPr>
          <p:nvPr/>
        </p:nvPicPr>
        <p:blipFill>
          <a:blip r:embed="rId3"/>
          <a:stretch>
            <a:fillRect/>
          </a:stretch>
        </p:blipFill>
        <p:spPr>
          <a:xfrm>
            <a:off x="1813881" y="1729096"/>
            <a:ext cx="4077352" cy="407735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9B2340-F27B-414E-AB4E-89A6FFA4DA32}"/>
                  </a:ext>
                </a:extLst>
              </p:cNvPr>
              <p:cNvSpPr txBox="1"/>
              <p:nvPr/>
            </p:nvSpPr>
            <p:spPr>
              <a:xfrm>
                <a:off x="996977" y="3591728"/>
                <a:ext cx="10024235" cy="8302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795" i="1" smtClean="0">
                          <a:latin typeface="Cambria Math" panose="02040503050406030204" pitchFamily="18" charset="0"/>
                        </a:rPr>
                        <m:t>𝜎</m:t>
                      </m:r>
                      <m:d>
                        <m:dPr>
                          <m:ctrlPr>
                            <a:rPr lang="en-US" sz="4795" i="1">
                              <a:latin typeface="Cambria Math" panose="02040503050406030204" pitchFamily="18" charset="0"/>
                            </a:rPr>
                          </m:ctrlPr>
                        </m:dPr>
                        <m:e>
                          <m:r>
                            <a:rPr lang="en-US" sz="4795" i="1" smtClean="0">
                              <a:latin typeface="Cambria Math" panose="02040503050406030204" pitchFamily="18" charset="0"/>
                            </a:rPr>
                            <m:t>                         </m:t>
                          </m:r>
                          <m:r>
                            <a:rPr lang="en-US" sz="4795" b="0" i="1" smtClean="0">
                              <a:latin typeface="Cambria Math" panose="02040503050406030204" pitchFamily="18" charset="0"/>
                            </a:rPr>
                            <m:t>   </m:t>
                          </m:r>
                          <m:r>
                            <a:rPr lang="en-US" sz="4795" i="1" smtClean="0">
                              <a:latin typeface="Cambria Math" panose="02040503050406030204" pitchFamily="18" charset="0"/>
                            </a:rPr>
                            <m:t>                                    </m:t>
                          </m:r>
                        </m:e>
                      </m:d>
                    </m:oMath>
                  </m:oMathPara>
                </a14:m>
                <a:endParaRPr lang="en-US" sz="4795" dirty="0"/>
              </a:p>
            </p:txBody>
          </p:sp>
        </mc:Choice>
        <mc:Fallback xmlns="">
          <p:sp>
            <p:nvSpPr>
              <p:cNvPr id="6" name="TextBox 5">
                <a:extLst>
                  <a:ext uri="{FF2B5EF4-FFF2-40B4-BE49-F238E27FC236}">
                    <a16:creationId xmlns:a16="http://schemas.microsoft.com/office/drawing/2014/main" id="{569B2340-F27B-414E-AB4E-89A6FFA4DA32}"/>
                  </a:ext>
                </a:extLst>
              </p:cNvPr>
              <p:cNvSpPr txBox="1">
                <a:spLocks noRot="1" noChangeAspect="1" noMove="1" noResize="1" noEditPoints="1" noAdjustHandles="1" noChangeArrowheads="1" noChangeShapeType="1" noTextEdit="1"/>
              </p:cNvSpPr>
              <p:nvPr/>
            </p:nvSpPr>
            <p:spPr>
              <a:xfrm>
                <a:off x="996977" y="3591728"/>
                <a:ext cx="10024235" cy="830227"/>
              </a:xfrm>
              <a:prstGeom prst="rect">
                <a:avLst/>
              </a:prstGeom>
              <a:blipFill>
                <a:blip r:embed="rId4"/>
                <a:stretch>
                  <a:fillRect/>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58D52515-0A78-1146-8EF3-6A8FBF6BA3EA}"/>
              </a:ext>
            </a:extLst>
          </p:cNvPr>
          <p:cNvPicPr>
            <a:picLocks noChangeAspect="1"/>
          </p:cNvPicPr>
          <p:nvPr/>
        </p:nvPicPr>
        <p:blipFill>
          <a:blip r:embed="rId5"/>
          <a:stretch>
            <a:fillRect/>
          </a:stretch>
        </p:blipFill>
        <p:spPr>
          <a:xfrm>
            <a:off x="5761907" y="1366215"/>
            <a:ext cx="4860549" cy="4860549"/>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5516771" y="3683675"/>
                <a:ext cx="748923"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m:t>
                      </m:r>
                    </m:oMath>
                  </m:oMathPara>
                </a14:m>
                <a:endParaRPr lang="en-US" sz="3600" dirty="0"/>
              </a:p>
            </p:txBody>
          </p:sp>
        </mc:Choice>
        <mc:Fallback xmlns="">
          <p:sp>
            <p:nvSpPr>
              <p:cNvPr id="3" name="Rectangle 2"/>
              <p:cNvSpPr>
                <a:spLocks noRot="1" noChangeAspect="1" noMove="1" noResize="1" noEditPoints="1" noAdjustHandles="1" noChangeArrowheads="1" noChangeShapeType="1" noTextEdit="1"/>
              </p:cNvSpPr>
              <p:nvPr/>
            </p:nvSpPr>
            <p:spPr>
              <a:xfrm>
                <a:off x="5516771" y="3683675"/>
                <a:ext cx="748923" cy="646331"/>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24698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02B4-BC9F-9D4C-B5FB-DC6D0039E523}"/>
              </a:ext>
            </a:extLst>
          </p:cNvPr>
          <p:cNvSpPr>
            <a:spLocks noGrp="1"/>
          </p:cNvSpPr>
          <p:nvPr>
            <p:ph type="title"/>
          </p:nvPr>
        </p:nvSpPr>
        <p:spPr/>
        <p:txBody>
          <a:bodyPr>
            <a:normAutofit/>
          </a:bodyPr>
          <a:lstStyle/>
          <a:p>
            <a:r>
              <a:rPr lang="en-US" sz="4267" dirty="0"/>
              <a:t>Zooming in on 0/1</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9B2340-F27B-414E-AB4E-89A6FFA4DA32}"/>
                  </a:ext>
                </a:extLst>
              </p:cNvPr>
              <p:cNvSpPr txBox="1"/>
              <p:nvPr/>
            </p:nvSpPr>
            <p:spPr>
              <a:xfrm>
                <a:off x="1902267" y="3602507"/>
                <a:ext cx="10024235" cy="8302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795" i="1">
                          <a:latin typeface="Cambria Math" panose="02040503050406030204" pitchFamily="18" charset="0"/>
                        </a:rPr>
                        <m:t>𝜎</m:t>
                      </m:r>
                      <m:d>
                        <m:dPr>
                          <m:ctrlPr>
                            <a:rPr lang="en-US" sz="4795" i="1">
                              <a:latin typeface="Cambria Math" panose="02040503050406030204" pitchFamily="18" charset="0"/>
                            </a:rPr>
                          </m:ctrlPr>
                        </m:dPr>
                        <m:e>
                          <m:r>
                            <a:rPr lang="en-US" sz="4795" i="1">
                              <a:latin typeface="Cambria Math" panose="02040503050406030204" pitchFamily="18" charset="0"/>
                            </a:rPr>
                            <m:t>                                   </m:t>
                          </m:r>
                        </m:e>
                      </m:d>
                      <m:r>
                        <a:rPr lang="en-US" sz="4795" i="1">
                          <a:latin typeface="Cambria Math" panose="02040503050406030204" pitchFamily="18" charset="0"/>
                        </a:rPr>
                        <m:t>=0.006</m:t>
                      </m:r>
                    </m:oMath>
                  </m:oMathPara>
                </a14:m>
                <a:endParaRPr lang="en-US" sz="4795" dirty="0"/>
              </a:p>
            </p:txBody>
          </p:sp>
        </mc:Choice>
        <mc:Fallback xmlns="">
          <p:sp>
            <p:nvSpPr>
              <p:cNvPr id="6" name="TextBox 5">
                <a:extLst>
                  <a:ext uri="{FF2B5EF4-FFF2-40B4-BE49-F238E27FC236}">
                    <a16:creationId xmlns:a16="http://schemas.microsoft.com/office/drawing/2014/main" id="{569B2340-F27B-414E-AB4E-89A6FFA4DA32}"/>
                  </a:ext>
                </a:extLst>
              </p:cNvPr>
              <p:cNvSpPr txBox="1">
                <a:spLocks noRot="1" noChangeAspect="1" noMove="1" noResize="1" noEditPoints="1" noAdjustHandles="1" noChangeArrowheads="1" noChangeShapeType="1" noTextEdit="1"/>
              </p:cNvSpPr>
              <p:nvPr/>
            </p:nvSpPr>
            <p:spPr>
              <a:xfrm>
                <a:off x="1902267" y="3602507"/>
                <a:ext cx="10024235" cy="830227"/>
              </a:xfrm>
              <a:prstGeom prst="rect">
                <a:avLst/>
              </a:prstGeom>
              <a:blipFill>
                <a:blip r:embed="rId3"/>
                <a:stretch>
                  <a:fillRect t="-1515" b="-27273"/>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58D52515-0A78-1146-8EF3-6A8FBF6BA3EA}"/>
              </a:ext>
            </a:extLst>
          </p:cNvPr>
          <p:cNvPicPr>
            <a:picLocks noChangeAspect="1"/>
          </p:cNvPicPr>
          <p:nvPr/>
        </p:nvPicPr>
        <p:blipFill>
          <a:blip r:embed="rId4"/>
          <a:stretch>
            <a:fillRect/>
          </a:stretch>
        </p:blipFill>
        <p:spPr>
          <a:xfrm>
            <a:off x="3566562" y="1419898"/>
            <a:ext cx="4860549" cy="4860549"/>
          </a:xfrm>
          <a:prstGeom prst="rect">
            <a:avLst/>
          </a:prstGeom>
        </p:spPr>
      </p:pic>
      <p:pic>
        <p:nvPicPr>
          <p:cNvPr id="5" name="Picture 4">
            <a:extLst>
              <a:ext uri="{FF2B5EF4-FFF2-40B4-BE49-F238E27FC236}">
                <a16:creationId xmlns:a16="http://schemas.microsoft.com/office/drawing/2014/main" id="{16B3D945-37F3-D54A-95AB-B4A7CDBCEA96}"/>
              </a:ext>
            </a:extLst>
          </p:cNvPr>
          <p:cNvPicPr>
            <a:picLocks noChangeAspect="1"/>
          </p:cNvPicPr>
          <p:nvPr/>
        </p:nvPicPr>
        <p:blipFill>
          <a:blip r:embed="rId5"/>
          <a:stretch>
            <a:fillRect/>
          </a:stretch>
        </p:blipFill>
        <p:spPr>
          <a:xfrm>
            <a:off x="3609669" y="1811495"/>
            <a:ext cx="4077352" cy="4077352"/>
          </a:xfrm>
          <a:prstGeom prst="rect">
            <a:avLst/>
          </a:prstGeom>
        </p:spPr>
      </p:pic>
      <p:sp>
        <p:nvSpPr>
          <p:cNvPr id="3" name="TextBox 2">
            <a:extLst>
              <a:ext uri="{FF2B5EF4-FFF2-40B4-BE49-F238E27FC236}">
                <a16:creationId xmlns:a16="http://schemas.microsoft.com/office/drawing/2014/main" id="{FE41CEBA-17D0-7B44-A912-CF4663E8C0DB}"/>
              </a:ext>
            </a:extLst>
          </p:cNvPr>
          <p:cNvSpPr txBox="1"/>
          <p:nvPr/>
        </p:nvSpPr>
        <p:spPr>
          <a:xfrm>
            <a:off x="615761" y="2461058"/>
            <a:ext cx="2611741" cy="497957"/>
          </a:xfrm>
          <a:prstGeom prst="rect">
            <a:avLst/>
          </a:prstGeom>
          <a:noFill/>
        </p:spPr>
        <p:txBody>
          <a:bodyPr wrap="none" rtlCol="0">
            <a:spAutoFit/>
          </a:bodyPr>
          <a:lstStyle/>
          <a:p>
            <a:r>
              <a:rPr lang="en-US" sz="2636" dirty="0"/>
              <a:t>Negative Sections</a:t>
            </a:r>
          </a:p>
        </p:txBody>
      </p:sp>
      <p:cxnSp>
        <p:nvCxnSpPr>
          <p:cNvPr id="7" name="Straight Arrow Connector 6">
            <a:extLst>
              <a:ext uri="{FF2B5EF4-FFF2-40B4-BE49-F238E27FC236}">
                <a16:creationId xmlns:a16="http://schemas.microsoft.com/office/drawing/2014/main" id="{075D5ED4-4C89-574C-92D6-0C88FCC6C8B5}"/>
              </a:ext>
            </a:extLst>
          </p:cNvPr>
          <p:cNvCxnSpPr>
            <a:stCxn id="3" idx="3"/>
          </p:cNvCxnSpPr>
          <p:nvPr/>
        </p:nvCxnSpPr>
        <p:spPr>
          <a:xfrm>
            <a:off x="3227502" y="2710037"/>
            <a:ext cx="1499787" cy="753317"/>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6F5F0EE4-FBE8-E247-8CE6-7F96F0EFDD68}"/>
              </a:ext>
            </a:extLst>
          </p:cNvPr>
          <p:cNvCxnSpPr>
            <a:cxnSpLocks/>
          </p:cNvCxnSpPr>
          <p:nvPr/>
        </p:nvCxnSpPr>
        <p:spPr>
          <a:xfrm>
            <a:off x="3166970" y="2707003"/>
            <a:ext cx="3036804" cy="895504"/>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3961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02B4-BC9F-9D4C-B5FB-DC6D0039E523}"/>
              </a:ext>
            </a:extLst>
          </p:cNvPr>
          <p:cNvSpPr>
            <a:spLocks noGrp="1"/>
          </p:cNvSpPr>
          <p:nvPr>
            <p:ph type="title"/>
          </p:nvPr>
        </p:nvSpPr>
        <p:spPr/>
        <p:txBody>
          <a:bodyPr>
            <a:normAutofit/>
          </a:bodyPr>
          <a:lstStyle/>
          <a:p>
            <a:r>
              <a:rPr lang="en-US" sz="4267" dirty="0"/>
              <a:t>Zooming in on 0/1</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9B2340-F27B-414E-AB4E-89A6FFA4DA32}"/>
                  </a:ext>
                </a:extLst>
              </p:cNvPr>
              <p:cNvSpPr txBox="1"/>
              <p:nvPr/>
            </p:nvSpPr>
            <p:spPr>
              <a:xfrm>
                <a:off x="1708280" y="3613286"/>
                <a:ext cx="10024235" cy="8302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795" i="1">
                          <a:latin typeface="Cambria Math" panose="02040503050406030204" pitchFamily="18" charset="0"/>
                        </a:rPr>
                        <m:t>𝜎</m:t>
                      </m:r>
                      <m:d>
                        <m:dPr>
                          <m:ctrlPr>
                            <a:rPr lang="en-US" sz="4795" i="1">
                              <a:latin typeface="Cambria Math" panose="02040503050406030204" pitchFamily="18" charset="0"/>
                            </a:rPr>
                          </m:ctrlPr>
                        </m:dPr>
                        <m:e>
                          <m:r>
                            <a:rPr lang="en-US" sz="4795" i="1">
                              <a:latin typeface="Cambria Math" panose="02040503050406030204" pitchFamily="18" charset="0"/>
                            </a:rPr>
                            <m:t>                                    </m:t>
                          </m:r>
                        </m:e>
                      </m:d>
                      <m:r>
                        <a:rPr lang="en-US" sz="4795" i="1">
                          <a:latin typeface="Cambria Math" panose="02040503050406030204" pitchFamily="18" charset="0"/>
                        </a:rPr>
                        <m:t>=.991</m:t>
                      </m:r>
                    </m:oMath>
                  </m:oMathPara>
                </a14:m>
                <a:endParaRPr lang="en-US" sz="4795" dirty="0"/>
              </a:p>
            </p:txBody>
          </p:sp>
        </mc:Choice>
        <mc:Fallback xmlns="">
          <p:sp>
            <p:nvSpPr>
              <p:cNvPr id="6" name="TextBox 5">
                <a:extLst>
                  <a:ext uri="{FF2B5EF4-FFF2-40B4-BE49-F238E27FC236}">
                    <a16:creationId xmlns:a16="http://schemas.microsoft.com/office/drawing/2014/main" id="{569B2340-F27B-414E-AB4E-89A6FFA4DA32}"/>
                  </a:ext>
                </a:extLst>
              </p:cNvPr>
              <p:cNvSpPr txBox="1">
                <a:spLocks noRot="1" noChangeAspect="1" noMove="1" noResize="1" noEditPoints="1" noAdjustHandles="1" noChangeArrowheads="1" noChangeShapeType="1" noTextEdit="1"/>
              </p:cNvSpPr>
              <p:nvPr/>
            </p:nvSpPr>
            <p:spPr>
              <a:xfrm>
                <a:off x="1708280" y="3613286"/>
                <a:ext cx="10024235" cy="830227"/>
              </a:xfrm>
              <a:prstGeom prst="rect">
                <a:avLst/>
              </a:prstGeom>
              <a:blipFill>
                <a:blip r:embed="rId3"/>
                <a:stretch>
                  <a:fillRect t="-1515" b="-27273"/>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58D52515-0A78-1146-8EF3-6A8FBF6BA3EA}"/>
              </a:ext>
            </a:extLst>
          </p:cNvPr>
          <p:cNvPicPr>
            <a:picLocks noChangeAspect="1"/>
          </p:cNvPicPr>
          <p:nvPr/>
        </p:nvPicPr>
        <p:blipFill>
          <a:blip r:embed="rId4"/>
          <a:stretch>
            <a:fillRect/>
          </a:stretch>
        </p:blipFill>
        <p:spPr>
          <a:xfrm>
            <a:off x="3566562" y="1419898"/>
            <a:ext cx="4860549" cy="4860549"/>
          </a:xfrm>
          <a:prstGeom prst="rect">
            <a:avLst/>
          </a:prstGeom>
        </p:spPr>
      </p:pic>
      <p:pic>
        <p:nvPicPr>
          <p:cNvPr id="5" name="Picture 4">
            <a:extLst>
              <a:ext uri="{FF2B5EF4-FFF2-40B4-BE49-F238E27FC236}">
                <a16:creationId xmlns:a16="http://schemas.microsoft.com/office/drawing/2014/main" id="{16B3D945-37F3-D54A-95AB-B4A7CDBCEA96}"/>
              </a:ext>
            </a:extLst>
          </p:cNvPr>
          <p:cNvPicPr>
            <a:picLocks noChangeAspect="1"/>
          </p:cNvPicPr>
          <p:nvPr/>
        </p:nvPicPr>
        <p:blipFill>
          <a:blip r:embed="rId5"/>
          <a:stretch>
            <a:fillRect/>
          </a:stretch>
        </p:blipFill>
        <p:spPr>
          <a:xfrm>
            <a:off x="3608135" y="1811495"/>
            <a:ext cx="4077352" cy="4077352"/>
          </a:xfrm>
          <a:prstGeom prst="rect">
            <a:avLst/>
          </a:prstGeom>
        </p:spPr>
      </p:pic>
      <p:cxnSp>
        <p:nvCxnSpPr>
          <p:cNvPr id="7" name="Straight Arrow Connector 6">
            <a:extLst>
              <a:ext uri="{FF2B5EF4-FFF2-40B4-BE49-F238E27FC236}">
                <a16:creationId xmlns:a16="http://schemas.microsoft.com/office/drawing/2014/main" id="{724073EB-D0AC-F04A-BFDD-5B8AF82DB089}"/>
              </a:ext>
            </a:extLst>
          </p:cNvPr>
          <p:cNvCxnSpPr>
            <a:cxnSpLocks/>
          </p:cNvCxnSpPr>
          <p:nvPr/>
        </p:nvCxnSpPr>
        <p:spPr>
          <a:xfrm>
            <a:off x="3315465" y="2978376"/>
            <a:ext cx="2177008" cy="634907"/>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D0092228-EA8D-C54D-BEA2-8E157D527026}"/>
              </a:ext>
            </a:extLst>
          </p:cNvPr>
          <p:cNvSpPr txBox="1"/>
          <p:nvPr/>
        </p:nvSpPr>
        <p:spPr>
          <a:xfrm>
            <a:off x="737455" y="2729797"/>
            <a:ext cx="2337050" cy="497957"/>
          </a:xfrm>
          <a:prstGeom prst="rect">
            <a:avLst/>
          </a:prstGeom>
          <a:noFill/>
        </p:spPr>
        <p:txBody>
          <a:bodyPr wrap="none" rtlCol="0">
            <a:spAutoFit/>
          </a:bodyPr>
          <a:lstStyle/>
          <a:p>
            <a:r>
              <a:rPr lang="en-US" sz="2636" dirty="0"/>
              <a:t>Positive Section</a:t>
            </a:r>
          </a:p>
        </p:txBody>
      </p:sp>
    </p:spTree>
    <p:extLst>
      <p:ext uri="{BB962C8B-B14F-4D97-AF65-F5344CB8AC3E}">
        <p14:creationId xmlns:p14="http://schemas.microsoft.com/office/powerpoint/2010/main" val="1052094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443EB-D97A-A647-B55D-DFAA7CABAA68}"/>
              </a:ext>
            </a:extLst>
          </p:cNvPr>
          <p:cNvSpPr>
            <a:spLocks noGrp="1"/>
          </p:cNvSpPr>
          <p:nvPr>
            <p:ph type="title"/>
          </p:nvPr>
        </p:nvSpPr>
        <p:spPr>
          <a:xfrm>
            <a:off x="0" y="365126"/>
            <a:ext cx="12192000" cy="903582"/>
          </a:xfrm>
        </p:spPr>
        <p:txBody>
          <a:bodyPr>
            <a:normAutofit/>
          </a:bodyPr>
          <a:lstStyle/>
          <a:p>
            <a:pPr algn="ctr"/>
            <a:r>
              <a:rPr lang="en-US" dirty="0"/>
              <a:t>Simple models often work well for clinical data!</a:t>
            </a:r>
          </a:p>
        </p:txBody>
      </p:sp>
      <p:sp>
        <p:nvSpPr>
          <p:cNvPr id="11" name="TextBox 10">
            <a:extLst>
              <a:ext uri="{FF2B5EF4-FFF2-40B4-BE49-F238E27FC236}">
                <a16:creationId xmlns:a16="http://schemas.microsoft.com/office/drawing/2014/main" id="{3522C4F1-C657-EA47-A958-6BC9C8AFC8F6}"/>
              </a:ext>
            </a:extLst>
          </p:cNvPr>
          <p:cNvSpPr txBox="1"/>
          <p:nvPr/>
        </p:nvSpPr>
        <p:spPr>
          <a:xfrm>
            <a:off x="8466891" y="5254972"/>
            <a:ext cx="3198636" cy="1309205"/>
          </a:xfrm>
          <a:prstGeom prst="rect">
            <a:avLst/>
          </a:prstGeom>
          <a:noFill/>
        </p:spPr>
        <p:txBody>
          <a:bodyPr wrap="square" rtlCol="0">
            <a:spAutoFit/>
          </a:bodyPr>
          <a:lstStyle/>
          <a:p>
            <a:r>
              <a:rPr lang="en-US" sz="2636" dirty="0"/>
              <a:t>End goal: predict</a:t>
            </a:r>
            <a:r>
              <a:rPr lang="en-US" sz="2636" i="1" dirty="0"/>
              <a:t> </a:t>
            </a:r>
            <a:r>
              <a:rPr lang="en-US" sz="2636" dirty="0">
                <a:latin typeface="Times New Roman" panose="02020603050405020304" pitchFamily="18" charset="0"/>
                <a:cs typeface="Times New Roman" panose="02020603050405020304" pitchFamily="18" charset="0"/>
              </a:rPr>
              <a:t>odds of hospital mortality</a:t>
            </a:r>
          </a:p>
          <a:p>
            <a:r>
              <a:rPr lang="en-US" sz="2636" dirty="0">
                <a:latin typeface="Times New Roman" panose="02020603050405020304" pitchFamily="18" charset="0"/>
                <a:cs typeface="Times New Roman" panose="02020603050405020304" pitchFamily="18" charset="0"/>
              </a:rPr>
              <a:t>(APACHE III)</a:t>
            </a:r>
            <a:endParaRPr lang="en-US" sz="2636" dirty="0"/>
          </a:p>
        </p:txBody>
      </p:sp>
      <p:graphicFrame>
        <p:nvGraphicFramePr>
          <p:cNvPr id="12" name="Table 11">
            <a:extLst>
              <a:ext uri="{FF2B5EF4-FFF2-40B4-BE49-F238E27FC236}">
                <a16:creationId xmlns:a16="http://schemas.microsoft.com/office/drawing/2014/main" id="{7330BF0F-64E0-9F47-A64C-360C3C7ED0DD}"/>
              </a:ext>
            </a:extLst>
          </p:cNvPr>
          <p:cNvGraphicFramePr>
            <a:graphicFrameLocks noGrp="1"/>
          </p:cNvGraphicFramePr>
          <p:nvPr/>
        </p:nvGraphicFramePr>
        <p:xfrm>
          <a:off x="1764238" y="1765845"/>
          <a:ext cx="5784248"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gridCol w="723031">
                  <a:extLst>
                    <a:ext uri="{9D8B030D-6E8A-4147-A177-3AD203B41FA5}">
                      <a16:colId xmlns:a16="http://schemas.microsoft.com/office/drawing/2014/main" val="387841067"/>
                    </a:ext>
                  </a:extLst>
                </a:gridCol>
                <a:gridCol w="723031">
                  <a:extLst>
                    <a:ext uri="{9D8B030D-6E8A-4147-A177-3AD203B41FA5}">
                      <a16:colId xmlns:a16="http://schemas.microsoft.com/office/drawing/2014/main" val="2317106339"/>
                    </a:ext>
                  </a:extLst>
                </a:gridCol>
                <a:gridCol w="723031">
                  <a:extLst>
                    <a:ext uri="{9D8B030D-6E8A-4147-A177-3AD203B41FA5}">
                      <a16:colId xmlns:a16="http://schemas.microsoft.com/office/drawing/2014/main" val="3112262120"/>
                    </a:ext>
                  </a:extLst>
                </a:gridCol>
                <a:gridCol w="723031">
                  <a:extLst>
                    <a:ext uri="{9D8B030D-6E8A-4147-A177-3AD203B41FA5}">
                      <a16:colId xmlns:a16="http://schemas.microsoft.com/office/drawing/2014/main" val="1492693499"/>
                    </a:ext>
                  </a:extLst>
                </a:gridCol>
                <a:gridCol w="723031">
                  <a:extLst>
                    <a:ext uri="{9D8B030D-6E8A-4147-A177-3AD203B41FA5}">
                      <a16:colId xmlns:a16="http://schemas.microsoft.com/office/drawing/2014/main" val="4043894517"/>
                    </a:ext>
                  </a:extLst>
                </a:gridCol>
              </a:tblGrid>
              <a:tr h="707853">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graphicFrame>
        <p:nvGraphicFramePr>
          <p:cNvPr id="13" name="Table 12">
            <a:extLst>
              <a:ext uri="{FF2B5EF4-FFF2-40B4-BE49-F238E27FC236}">
                <a16:creationId xmlns:a16="http://schemas.microsoft.com/office/drawing/2014/main" id="{46A4145C-93C9-8E44-A49F-42688A16B578}"/>
              </a:ext>
            </a:extLst>
          </p:cNvPr>
          <p:cNvGraphicFramePr>
            <a:graphicFrameLocks noGrp="1"/>
          </p:cNvGraphicFramePr>
          <p:nvPr/>
        </p:nvGraphicFramePr>
        <p:xfrm>
          <a:off x="8587212" y="1765844"/>
          <a:ext cx="723031"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tblGrid>
              <a:tr h="707853">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sp>
        <p:nvSpPr>
          <p:cNvPr id="16" name="TextBox 15">
            <a:extLst>
              <a:ext uri="{FF2B5EF4-FFF2-40B4-BE49-F238E27FC236}">
                <a16:creationId xmlns:a16="http://schemas.microsoft.com/office/drawing/2014/main" id="{45F1BB00-7856-7446-8C5E-2FBA67162D88}"/>
              </a:ext>
            </a:extLst>
          </p:cNvPr>
          <p:cNvSpPr txBox="1"/>
          <p:nvPr/>
        </p:nvSpPr>
        <p:spPr>
          <a:xfrm rot="18054908">
            <a:off x="246270" y="3420130"/>
            <a:ext cx="2507682" cy="497957"/>
          </a:xfrm>
          <a:prstGeom prst="rect">
            <a:avLst/>
          </a:prstGeom>
          <a:noFill/>
        </p:spPr>
        <p:txBody>
          <a:bodyPr wrap="square" rtlCol="0">
            <a:spAutoFit/>
          </a:bodyPr>
          <a:lstStyle/>
          <a:p>
            <a:pPr algn="r"/>
            <a:r>
              <a:rPr lang="en-US" sz="2636" dirty="0"/>
              <a:t>Age</a:t>
            </a:r>
          </a:p>
        </p:txBody>
      </p:sp>
      <p:sp>
        <p:nvSpPr>
          <p:cNvPr id="17" name="TextBox 16">
            <a:extLst>
              <a:ext uri="{FF2B5EF4-FFF2-40B4-BE49-F238E27FC236}">
                <a16:creationId xmlns:a16="http://schemas.microsoft.com/office/drawing/2014/main" id="{98BFDD58-EB3C-C34E-BB34-451CCAD8F698}"/>
              </a:ext>
            </a:extLst>
          </p:cNvPr>
          <p:cNvSpPr txBox="1"/>
          <p:nvPr/>
        </p:nvSpPr>
        <p:spPr>
          <a:xfrm rot="18054908">
            <a:off x="933573" y="3425118"/>
            <a:ext cx="2507682" cy="497957"/>
          </a:xfrm>
          <a:prstGeom prst="rect">
            <a:avLst/>
          </a:prstGeom>
          <a:noFill/>
        </p:spPr>
        <p:txBody>
          <a:bodyPr wrap="square" rtlCol="0">
            <a:spAutoFit/>
          </a:bodyPr>
          <a:lstStyle/>
          <a:p>
            <a:pPr algn="r"/>
            <a:r>
              <a:rPr lang="en-US" sz="2636" dirty="0"/>
              <a:t>Pulse Rate</a:t>
            </a:r>
          </a:p>
        </p:txBody>
      </p:sp>
      <p:sp>
        <p:nvSpPr>
          <p:cNvPr id="18" name="TextBox 17">
            <a:extLst>
              <a:ext uri="{FF2B5EF4-FFF2-40B4-BE49-F238E27FC236}">
                <a16:creationId xmlns:a16="http://schemas.microsoft.com/office/drawing/2014/main" id="{13818781-A770-454B-80A9-94744A7FF37F}"/>
              </a:ext>
            </a:extLst>
          </p:cNvPr>
          <p:cNvSpPr txBox="1"/>
          <p:nvPr/>
        </p:nvSpPr>
        <p:spPr>
          <a:xfrm rot="18054908">
            <a:off x="1656817" y="3422625"/>
            <a:ext cx="2507682" cy="497957"/>
          </a:xfrm>
          <a:prstGeom prst="rect">
            <a:avLst/>
          </a:prstGeom>
          <a:noFill/>
        </p:spPr>
        <p:txBody>
          <a:bodyPr wrap="square" rtlCol="0">
            <a:spAutoFit/>
          </a:bodyPr>
          <a:lstStyle/>
          <a:p>
            <a:pPr algn="r"/>
            <a:r>
              <a:rPr lang="en-US" sz="2636" dirty="0"/>
              <a:t>Mean BP</a:t>
            </a:r>
          </a:p>
        </p:txBody>
      </p:sp>
      <p:sp>
        <p:nvSpPr>
          <p:cNvPr id="19" name="TextBox 18">
            <a:extLst>
              <a:ext uri="{FF2B5EF4-FFF2-40B4-BE49-F238E27FC236}">
                <a16:creationId xmlns:a16="http://schemas.microsoft.com/office/drawing/2014/main" id="{171F8335-ECB2-7A4D-82D0-3DCE61D73934}"/>
              </a:ext>
            </a:extLst>
          </p:cNvPr>
          <p:cNvSpPr txBox="1"/>
          <p:nvPr/>
        </p:nvSpPr>
        <p:spPr>
          <a:xfrm rot="18054908">
            <a:off x="2380061" y="3422625"/>
            <a:ext cx="2507682" cy="497957"/>
          </a:xfrm>
          <a:prstGeom prst="rect">
            <a:avLst/>
          </a:prstGeom>
          <a:noFill/>
        </p:spPr>
        <p:txBody>
          <a:bodyPr wrap="square" rtlCol="0">
            <a:spAutoFit/>
          </a:bodyPr>
          <a:lstStyle/>
          <a:p>
            <a:pPr algn="r"/>
            <a:r>
              <a:rPr lang="en-US" sz="2636" dirty="0"/>
              <a:t>Temperature</a:t>
            </a:r>
          </a:p>
        </p:txBody>
      </p:sp>
      <p:sp>
        <p:nvSpPr>
          <p:cNvPr id="20" name="TextBox 19">
            <a:extLst>
              <a:ext uri="{FF2B5EF4-FFF2-40B4-BE49-F238E27FC236}">
                <a16:creationId xmlns:a16="http://schemas.microsoft.com/office/drawing/2014/main" id="{39A63E6B-5114-B340-BC65-DBD86141279A}"/>
              </a:ext>
            </a:extLst>
          </p:cNvPr>
          <p:cNvSpPr txBox="1"/>
          <p:nvPr/>
        </p:nvSpPr>
        <p:spPr>
          <a:xfrm rot="18054908">
            <a:off x="3103305" y="3422623"/>
            <a:ext cx="2507682" cy="497957"/>
          </a:xfrm>
          <a:prstGeom prst="rect">
            <a:avLst/>
          </a:prstGeom>
          <a:noFill/>
        </p:spPr>
        <p:txBody>
          <a:bodyPr wrap="square" rtlCol="0">
            <a:spAutoFit/>
          </a:bodyPr>
          <a:lstStyle/>
          <a:p>
            <a:pPr algn="r"/>
            <a:r>
              <a:rPr lang="en-US" sz="2636" dirty="0"/>
              <a:t>Respiratory Rate</a:t>
            </a:r>
          </a:p>
        </p:txBody>
      </p:sp>
      <p:sp>
        <p:nvSpPr>
          <p:cNvPr id="21" name="TextBox 20">
            <a:extLst>
              <a:ext uri="{FF2B5EF4-FFF2-40B4-BE49-F238E27FC236}">
                <a16:creationId xmlns:a16="http://schemas.microsoft.com/office/drawing/2014/main" id="{403C6FED-0EF4-B34D-9DD5-ED78AC7B4C80}"/>
              </a:ext>
            </a:extLst>
          </p:cNvPr>
          <p:cNvSpPr txBox="1"/>
          <p:nvPr/>
        </p:nvSpPr>
        <p:spPr>
          <a:xfrm rot="18054908">
            <a:off x="3826549" y="3422623"/>
            <a:ext cx="2507682" cy="497957"/>
          </a:xfrm>
          <a:prstGeom prst="rect">
            <a:avLst/>
          </a:prstGeom>
          <a:noFill/>
        </p:spPr>
        <p:txBody>
          <a:bodyPr wrap="square" rtlCol="0">
            <a:spAutoFit/>
          </a:bodyPr>
          <a:lstStyle/>
          <a:p>
            <a:pPr algn="r"/>
            <a:r>
              <a:rPr lang="en-US" sz="2636" dirty="0"/>
              <a:t>Hematocrit</a:t>
            </a:r>
          </a:p>
        </p:txBody>
      </p:sp>
      <p:sp>
        <p:nvSpPr>
          <p:cNvPr id="22" name="TextBox 21">
            <a:extLst>
              <a:ext uri="{FF2B5EF4-FFF2-40B4-BE49-F238E27FC236}">
                <a16:creationId xmlns:a16="http://schemas.microsoft.com/office/drawing/2014/main" id="{B763DE9A-E18E-2C45-B7B8-FB7AB28B149B}"/>
              </a:ext>
            </a:extLst>
          </p:cNvPr>
          <p:cNvSpPr txBox="1"/>
          <p:nvPr/>
        </p:nvSpPr>
        <p:spPr>
          <a:xfrm rot="18054908">
            <a:off x="4549793" y="3420130"/>
            <a:ext cx="2507682" cy="497957"/>
          </a:xfrm>
          <a:prstGeom prst="rect">
            <a:avLst/>
          </a:prstGeom>
          <a:noFill/>
        </p:spPr>
        <p:txBody>
          <a:bodyPr wrap="square" rtlCol="0">
            <a:spAutoFit/>
          </a:bodyPr>
          <a:lstStyle/>
          <a:p>
            <a:pPr algn="r"/>
            <a:r>
              <a:rPr lang="en-US" sz="2636" dirty="0"/>
              <a:t>WBC Count</a:t>
            </a:r>
          </a:p>
        </p:txBody>
      </p:sp>
      <p:sp>
        <p:nvSpPr>
          <p:cNvPr id="23" name="TextBox 22">
            <a:extLst>
              <a:ext uri="{FF2B5EF4-FFF2-40B4-BE49-F238E27FC236}">
                <a16:creationId xmlns:a16="http://schemas.microsoft.com/office/drawing/2014/main" id="{A174C37D-8A18-434E-873B-38FBA9E7BABB}"/>
              </a:ext>
            </a:extLst>
          </p:cNvPr>
          <p:cNvSpPr txBox="1"/>
          <p:nvPr/>
        </p:nvSpPr>
        <p:spPr>
          <a:xfrm rot="18054908">
            <a:off x="5273040" y="3422622"/>
            <a:ext cx="2507682" cy="497957"/>
          </a:xfrm>
          <a:prstGeom prst="rect">
            <a:avLst/>
          </a:prstGeom>
          <a:noFill/>
        </p:spPr>
        <p:txBody>
          <a:bodyPr wrap="square" rtlCol="0">
            <a:spAutoFit/>
          </a:bodyPr>
          <a:lstStyle/>
          <a:p>
            <a:pPr algn="r"/>
            <a:r>
              <a:rPr lang="en-US" sz="2636" dirty="0"/>
              <a:t>Creatinine</a:t>
            </a:r>
          </a:p>
        </p:txBody>
      </p:sp>
      <p:sp>
        <p:nvSpPr>
          <p:cNvPr id="25" name="TextBox 24">
            <a:extLst>
              <a:ext uri="{FF2B5EF4-FFF2-40B4-BE49-F238E27FC236}">
                <a16:creationId xmlns:a16="http://schemas.microsoft.com/office/drawing/2014/main" id="{B25DDCFB-B31B-9441-A0A6-0ACFDC31396E}"/>
              </a:ext>
            </a:extLst>
          </p:cNvPr>
          <p:cNvSpPr txBox="1"/>
          <p:nvPr/>
        </p:nvSpPr>
        <p:spPr>
          <a:xfrm rot="18054908">
            <a:off x="7031749" y="3426732"/>
            <a:ext cx="2507682" cy="497957"/>
          </a:xfrm>
          <a:prstGeom prst="rect">
            <a:avLst/>
          </a:prstGeom>
          <a:noFill/>
        </p:spPr>
        <p:txBody>
          <a:bodyPr wrap="square" rtlCol="0">
            <a:spAutoFit/>
          </a:bodyPr>
          <a:lstStyle/>
          <a:p>
            <a:pPr algn="r"/>
            <a:r>
              <a:rPr lang="en-US" sz="2636" dirty="0"/>
              <a:t>Survival</a:t>
            </a:r>
          </a:p>
        </p:txBody>
      </p:sp>
      <p:sp>
        <p:nvSpPr>
          <p:cNvPr id="26" name="Left Brace 25">
            <a:extLst>
              <a:ext uri="{FF2B5EF4-FFF2-40B4-BE49-F238E27FC236}">
                <a16:creationId xmlns:a16="http://schemas.microsoft.com/office/drawing/2014/main" id="{68AC1F47-D806-B140-9DAC-AF4EB45EDABD}"/>
              </a:ext>
            </a:extLst>
          </p:cNvPr>
          <p:cNvSpPr/>
          <p:nvPr/>
        </p:nvSpPr>
        <p:spPr>
          <a:xfrm rot="16200000">
            <a:off x="4481190" y="1980609"/>
            <a:ext cx="350344" cy="5784248"/>
          </a:xfrm>
          <a:prstGeom prst="leftBrace">
            <a:avLst>
              <a:gd name="adj1" fmla="val 8333"/>
              <a:gd name="adj2" fmla="val 24681"/>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sz="1797" dirty="0"/>
          </a:p>
        </p:txBody>
      </p:sp>
      <p:sp>
        <p:nvSpPr>
          <p:cNvPr id="27" name="TextBox 26">
            <a:extLst>
              <a:ext uri="{FF2B5EF4-FFF2-40B4-BE49-F238E27FC236}">
                <a16:creationId xmlns:a16="http://schemas.microsoft.com/office/drawing/2014/main" id="{8F5B2321-C6E0-1C41-A446-1CCE0D22A2A7}"/>
              </a:ext>
            </a:extLst>
          </p:cNvPr>
          <p:cNvSpPr txBox="1"/>
          <p:nvPr/>
        </p:nvSpPr>
        <p:spPr>
          <a:xfrm>
            <a:off x="3020951" y="5235309"/>
            <a:ext cx="2987135" cy="953210"/>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dirty="0">
                <a:latin typeface="Times New Roman" panose="02020603050405020304" pitchFamily="18" charset="0"/>
                <a:cs typeface="Times New Roman" panose="02020603050405020304" pitchFamily="18" charset="0"/>
              </a:rPr>
              <a:t>, data/features for a subject or patient</a:t>
            </a:r>
          </a:p>
        </p:txBody>
      </p:sp>
      <p:sp>
        <p:nvSpPr>
          <p:cNvPr id="28" name="TextBox 27">
            <a:extLst>
              <a:ext uri="{FF2B5EF4-FFF2-40B4-BE49-F238E27FC236}">
                <a16:creationId xmlns:a16="http://schemas.microsoft.com/office/drawing/2014/main" id="{5CE8AD52-0582-0C41-A3AD-6A25EBCE7B8D}"/>
              </a:ext>
            </a:extLst>
          </p:cNvPr>
          <p:cNvSpPr txBox="1"/>
          <p:nvPr/>
        </p:nvSpPr>
        <p:spPr>
          <a:xfrm>
            <a:off x="8730531" y="3907699"/>
            <a:ext cx="2671356" cy="953210"/>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y</a:t>
            </a:r>
            <a:r>
              <a:rPr lang="en-US" sz="2797" dirty="0">
                <a:latin typeface="Times New Roman" panose="02020603050405020304" pitchFamily="18" charset="0"/>
                <a:cs typeface="Times New Roman" panose="02020603050405020304" pitchFamily="18" charset="0"/>
              </a:rPr>
              <a:t>, associated value or label</a:t>
            </a:r>
          </a:p>
        </p:txBody>
      </p:sp>
    </p:spTree>
    <p:extLst>
      <p:ext uri="{BB962C8B-B14F-4D97-AF65-F5344CB8AC3E}">
        <p14:creationId xmlns:p14="http://schemas.microsoft.com/office/powerpoint/2010/main" val="56968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02B4-BC9F-9D4C-B5FB-DC6D0039E523}"/>
              </a:ext>
            </a:extLst>
          </p:cNvPr>
          <p:cNvSpPr>
            <a:spLocks noGrp="1"/>
          </p:cNvSpPr>
          <p:nvPr>
            <p:ph type="title"/>
          </p:nvPr>
        </p:nvSpPr>
        <p:spPr/>
        <p:txBody>
          <a:bodyPr>
            <a:normAutofit/>
          </a:bodyPr>
          <a:lstStyle/>
          <a:p>
            <a:r>
              <a:rPr lang="en-US" sz="4267" dirty="0"/>
              <a:t>Learned Weights for 0/1</a:t>
            </a:r>
          </a:p>
        </p:txBody>
      </p:sp>
      <p:pic>
        <p:nvPicPr>
          <p:cNvPr id="4" name="Picture 3">
            <a:extLst>
              <a:ext uri="{FF2B5EF4-FFF2-40B4-BE49-F238E27FC236}">
                <a16:creationId xmlns:a16="http://schemas.microsoft.com/office/drawing/2014/main" id="{306399CC-8AEC-A04A-AC5F-70C4F4914C1B}"/>
              </a:ext>
            </a:extLst>
          </p:cNvPr>
          <p:cNvPicPr>
            <a:picLocks noChangeAspect="1"/>
          </p:cNvPicPr>
          <p:nvPr/>
        </p:nvPicPr>
        <p:blipFill>
          <a:blip r:embed="rId3"/>
          <a:stretch>
            <a:fillRect/>
          </a:stretch>
        </p:blipFill>
        <p:spPr>
          <a:xfrm>
            <a:off x="1782236" y="4065243"/>
            <a:ext cx="2285965" cy="2285965"/>
          </a:xfrm>
          <a:prstGeom prst="rect">
            <a:avLst/>
          </a:prstGeom>
        </p:spPr>
      </p:pic>
      <p:pic>
        <p:nvPicPr>
          <p:cNvPr id="5" name="Picture 4">
            <a:extLst>
              <a:ext uri="{FF2B5EF4-FFF2-40B4-BE49-F238E27FC236}">
                <a16:creationId xmlns:a16="http://schemas.microsoft.com/office/drawing/2014/main" id="{16B3D945-37F3-D54A-95AB-B4A7CDBCEA96}"/>
              </a:ext>
            </a:extLst>
          </p:cNvPr>
          <p:cNvPicPr>
            <a:picLocks noChangeAspect="1"/>
          </p:cNvPicPr>
          <p:nvPr/>
        </p:nvPicPr>
        <p:blipFill>
          <a:blip r:embed="rId4"/>
          <a:stretch>
            <a:fillRect/>
          </a:stretch>
        </p:blipFill>
        <p:spPr>
          <a:xfrm>
            <a:off x="1738440" y="1419897"/>
            <a:ext cx="2329763" cy="2329763"/>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9B2340-F27B-414E-AB4E-89A6FFA4DA32}"/>
                  </a:ext>
                </a:extLst>
              </p:cNvPr>
              <p:cNvSpPr txBox="1"/>
              <p:nvPr/>
            </p:nvSpPr>
            <p:spPr>
              <a:xfrm>
                <a:off x="1158638" y="2315678"/>
                <a:ext cx="7955319" cy="584327"/>
              </a:xfrm>
              <a:prstGeom prst="rect">
                <a:avLst/>
              </a:prstGeom>
              <a:noFill/>
            </p:spPr>
            <p:txBody>
              <a:bodyPr wrap="none" rtlCol="0">
                <a:spAutoFit/>
              </a:bodyPr>
              <a:lstStyle/>
              <a:p>
                <a14:m>
                  <m:oMath xmlns:m="http://schemas.openxmlformats.org/officeDocument/2006/math">
                    <m:r>
                      <a:rPr lang="en-US" sz="3197" i="1" smtClean="0">
                        <a:latin typeface="Cambria Math" panose="02040503050406030204" pitchFamily="18" charset="0"/>
                      </a:rPr>
                      <m:t>𝜎</m:t>
                    </m:r>
                    <m:d>
                      <m:dPr>
                        <m:ctrlPr>
                          <a:rPr lang="en-US" sz="3197" i="1">
                            <a:latin typeface="Cambria Math" panose="02040503050406030204" pitchFamily="18" charset="0"/>
                          </a:rPr>
                        </m:ctrlPr>
                      </m:dPr>
                      <m:e>
                        <m:r>
                          <a:rPr lang="en-US" sz="3197" i="1">
                            <a:latin typeface="Cambria Math" panose="02040503050406030204" pitchFamily="18" charset="0"/>
                          </a:rPr>
                          <m:t>                            </m:t>
                        </m:r>
                        <m:r>
                          <a:rPr lang="en-US" sz="3197" b="0" i="1">
                            <a:latin typeface="Cambria Math" panose="02040503050406030204" pitchFamily="18" charset="0"/>
                          </a:rPr>
                          <m:t>   </m:t>
                        </m:r>
                        <m:r>
                          <a:rPr lang="en-US" sz="3197" i="1">
                            <a:latin typeface="Cambria Math" panose="02040503050406030204" pitchFamily="18" charset="0"/>
                          </a:rPr>
                          <m:t>                             </m:t>
                        </m:r>
                      </m:e>
                    </m:d>
                  </m:oMath>
                </a14:m>
                <a:r>
                  <a:rPr lang="en-US" sz="3197" dirty="0"/>
                  <a:t>   =      .006</a:t>
                </a:r>
              </a:p>
            </p:txBody>
          </p:sp>
        </mc:Choice>
        <mc:Fallback xmlns="">
          <p:sp>
            <p:nvSpPr>
              <p:cNvPr id="6" name="TextBox 5">
                <a:extLst>
                  <a:ext uri="{FF2B5EF4-FFF2-40B4-BE49-F238E27FC236}">
                    <a16:creationId xmlns:a16="http://schemas.microsoft.com/office/drawing/2014/main" id="{569B2340-F27B-414E-AB4E-89A6FFA4DA32}"/>
                  </a:ext>
                </a:extLst>
              </p:cNvPr>
              <p:cNvSpPr txBox="1">
                <a:spLocks noRot="1" noChangeAspect="1" noMove="1" noResize="1" noEditPoints="1" noAdjustHandles="1" noChangeArrowheads="1" noChangeShapeType="1" noTextEdit="1"/>
              </p:cNvSpPr>
              <p:nvPr/>
            </p:nvSpPr>
            <p:spPr>
              <a:xfrm>
                <a:off x="1158638" y="2315678"/>
                <a:ext cx="7955319" cy="584327"/>
              </a:xfrm>
              <a:prstGeom prst="rect">
                <a:avLst/>
              </a:prstGeom>
              <a:blipFill>
                <a:blip r:embed="rId5"/>
                <a:stretch>
                  <a:fillRect t="-12500" r="-766" b="-34375"/>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58D52515-0A78-1146-8EF3-6A8FBF6BA3EA}"/>
              </a:ext>
            </a:extLst>
          </p:cNvPr>
          <p:cNvPicPr>
            <a:picLocks noChangeAspect="1"/>
          </p:cNvPicPr>
          <p:nvPr/>
        </p:nvPicPr>
        <p:blipFill>
          <a:blip r:embed="rId6"/>
          <a:stretch>
            <a:fillRect/>
          </a:stretch>
        </p:blipFill>
        <p:spPr>
          <a:xfrm>
            <a:off x="4250577" y="1160055"/>
            <a:ext cx="2905188" cy="2905188"/>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B3C4F96-6F79-B047-BBD7-0E572E262170}"/>
                  </a:ext>
                </a:extLst>
              </p:cNvPr>
              <p:cNvSpPr txBox="1"/>
              <p:nvPr/>
            </p:nvSpPr>
            <p:spPr>
              <a:xfrm>
                <a:off x="1158638" y="4905283"/>
                <a:ext cx="7955319" cy="584327"/>
              </a:xfrm>
              <a:prstGeom prst="rect">
                <a:avLst/>
              </a:prstGeom>
              <a:noFill/>
            </p:spPr>
            <p:txBody>
              <a:bodyPr wrap="none" rtlCol="0">
                <a:spAutoFit/>
              </a:bodyPr>
              <a:lstStyle/>
              <a:p>
                <a14:m>
                  <m:oMath xmlns:m="http://schemas.openxmlformats.org/officeDocument/2006/math">
                    <m:r>
                      <a:rPr lang="en-US" sz="3197" i="1" smtClean="0">
                        <a:latin typeface="Cambria Math" panose="02040503050406030204" pitchFamily="18" charset="0"/>
                      </a:rPr>
                      <m:t>𝜎</m:t>
                    </m:r>
                    <m:d>
                      <m:dPr>
                        <m:ctrlPr>
                          <a:rPr lang="en-US" sz="3197" i="1">
                            <a:latin typeface="Cambria Math" panose="02040503050406030204" pitchFamily="18" charset="0"/>
                          </a:rPr>
                        </m:ctrlPr>
                      </m:dPr>
                      <m:e>
                        <m:r>
                          <a:rPr lang="en-US" sz="3197" i="1">
                            <a:latin typeface="Cambria Math" panose="02040503050406030204" pitchFamily="18" charset="0"/>
                          </a:rPr>
                          <m:t>                            </m:t>
                        </m:r>
                        <m:r>
                          <a:rPr lang="en-US" sz="3197" b="0" i="1">
                            <a:latin typeface="Cambria Math" panose="02040503050406030204" pitchFamily="18" charset="0"/>
                          </a:rPr>
                          <m:t>   </m:t>
                        </m:r>
                        <m:r>
                          <a:rPr lang="en-US" sz="3197" i="1">
                            <a:latin typeface="Cambria Math" panose="02040503050406030204" pitchFamily="18" charset="0"/>
                          </a:rPr>
                          <m:t>                             </m:t>
                        </m:r>
                      </m:e>
                    </m:d>
                  </m:oMath>
                </a14:m>
                <a:r>
                  <a:rPr lang="en-US" sz="3197" dirty="0"/>
                  <a:t>   =      .991</a:t>
                </a:r>
              </a:p>
            </p:txBody>
          </p:sp>
        </mc:Choice>
        <mc:Fallback xmlns="">
          <p:sp>
            <p:nvSpPr>
              <p:cNvPr id="11" name="TextBox 10">
                <a:extLst>
                  <a:ext uri="{FF2B5EF4-FFF2-40B4-BE49-F238E27FC236}">
                    <a16:creationId xmlns:a16="http://schemas.microsoft.com/office/drawing/2014/main" id="{EB3C4F96-6F79-B047-BBD7-0E572E262170}"/>
                  </a:ext>
                </a:extLst>
              </p:cNvPr>
              <p:cNvSpPr txBox="1">
                <a:spLocks noRot="1" noChangeAspect="1" noMove="1" noResize="1" noEditPoints="1" noAdjustHandles="1" noChangeArrowheads="1" noChangeShapeType="1" noTextEdit="1"/>
              </p:cNvSpPr>
              <p:nvPr/>
            </p:nvSpPr>
            <p:spPr>
              <a:xfrm>
                <a:off x="1158638" y="4905283"/>
                <a:ext cx="7955319" cy="584327"/>
              </a:xfrm>
              <a:prstGeom prst="rect">
                <a:avLst/>
              </a:prstGeom>
              <a:blipFill>
                <a:blip r:embed="rId7"/>
                <a:stretch>
                  <a:fillRect t="-12500" r="-766" b="-34375"/>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2D535CDB-30F5-E641-AAC3-26ABFEA733FF}"/>
              </a:ext>
            </a:extLst>
          </p:cNvPr>
          <p:cNvPicPr>
            <a:picLocks noChangeAspect="1"/>
          </p:cNvPicPr>
          <p:nvPr/>
        </p:nvPicPr>
        <p:blipFill>
          <a:blip r:embed="rId6"/>
          <a:stretch>
            <a:fillRect/>
          </a:stretch>
        </p:blipFill>
        <p:spPr>
          <a:xfrm>
            <a:off x="4250577" y="3749661"/>
            <a:ext cx="2905188" cy="2905188"/>
          </a:xfrm>
          <a:prstGeom prst="rect">
            <a:avLst/>
          </a:prstGeom>
        </p:spPr>
      </p:pic>
      <p:sp>
        <p:nvSpPr>
          <p:cNvPr id="13" name="TextBox 12">
            <a:extLst>
              <a:ext uri="{FF2B5EF4-FFF2-40B4-BE49-F238E27FC236}">
                <a16:creationId xmlns:a16="http://schemas.microsoft.com/office/drawing/2014/main" id="{D3BACE9B-1EBD-8948-9B0B-27CC5CB355B1}"/>
              </a:ext>
            </a:extLst>
          </p:cNvPr>
          <p:cNvSpPr txBox="1"/>
          <p:nvPr/>
        </p:nvSpPr>
        <p:spPr>
          <a:xfrm>
            <a:off x="9405117" y="1904350"/>
            <a:ext cx="2347628" cy="1714828"/>
          </a:xfrm>
          <a:prstGeom prst="rect">
            <a:avLst/>
          </a:prstGeom>
          <a:noFill/>
        </p:spPr>
        <p:txBody>
          <a:bodyPr wrap="square" rtlCol="0">
            <a:spAutoFit/>
          </a:bodyPr>
          <a:lstStyle/>
          <a:p>
            <a:r>
              <a:rPr lang="en-US" sz="2636" dirty="0"/>
              <a:t>We think that this is a “zero” (.6% chance it is a “one”)</a:t>
            </a:r>
          </a:p>
        </p:txBody>
      </p:sp>
      <p:sp>
        <p:nvSpPr>
          <p:cNvPr id="14" name="TextBox 13">
            <a:extLst>
              <a:ext uri="{FF2B5EF4-FFF2-40B4-BE49-F238E27FC236}">
                <a16:creationId xmlns:a16="http://schemas.microsoft.com/office/drawing/2014/main" id="{C3AFAD94-5A35-A74B-ADA1-6B0D23D1FE75}"/>
              </a:ext>
            </a:extLst>
          </p:cNvPr>
          <p:cNvSpPr txBox="1"/>
          <p:nvPr/>
        </p:nvSpPr>
        <p:spPr>
          <a:xfrm>
            <a:off x="9343543" y="4308222"/>
            <a:ext cx="2347628" cy="1714828"/>
          </a:xfrm>
          <a:prstGeom prst="rect">
            <a:avLst/>
          </a:prstGeom>
          <a:noFill/>
        </p:spPr>
        <p:txBody>
          <a:bodyPr wrap="square" rtlCol="0">
            <a:spAutoFit/>
          </a:bodyPr>
          <a:lstStyle/>
          <a:p>
            <a:r>
              <a:rPr lang="en-US" sz="2636" dirty="0"/>
              <a:t>We think that this is </a:t>
            </a:r>
            <a:r>
              <a:rPr lang="en-US" sz="2636"/>
              <a:t>a “one” </a:t>
            </a:r>
            <a:r>
              <a:rPr lang="en-US" sz="2636" dirty="0"/>
              <a:t>(99.1% chance it is </a:t>
            </a:r>
            <a:r>
              <a:rPr lang="en-US" sz="2636"/>
              <a:t>a “one”)</a:t>
            </a:r>
            <a:endParaRPr lang="en-US" sz="2636" dirty="0"/>
          </a:p>
        </p:txBody>
      </p:sp>
      <mc:AlternateContent xmlns:mc="http://schemas.openxmlformats.org/markup-compatibility/2006" xmlns:a14="http://schemas.microsoft.com/office/drawing/2010/main">
        <mc:Choice Requires="a14">
          <p:sp>
            <p:nvSpPr>
              <p:cNvPr id="15" name="Rectangle 14"/>
              <p:cNvSpPr/>
              <p:nvPr/>
            </p:nvSpPr>
            <p:spPr>
              <a:xfrm>
                <a:off x="3933899" y="2377008"/>
                <a:ext cx="5597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15" name="Rectangle 14"/>
              <p:cNvSpPr>
                <a:spLocks noRot="1" noChangeAspect="1" noMove="1" noResize="1" noEditPoints="1" noAdjustHandles="1" noChangeArrowheads="1" noChangeShapeType="1" noTextEdit="1"/>
              </p:cNvSpPr>
              <p:nvPr/>
            </p:nvSpPr>
            <p:spPr>
              <a:xfrm>
                <a:off x="3933899" y="2377008"/>
                <a:ext cx="559769" cy="461665"/>
              </a:xfrm>
              <a:prstGeom prst="rect">
                <a:avLst/>
              </a:prstGeom>
              <a:blipFill>
                <a:blip r:embed="rId8"/>
                <a:stretch>
                  <a:fillRect r="-1087"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3933898" y="4966613"/>
                <a:ext cx="5597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16" name="Rectangle 15"/>
              <p:cNvSpPr>
                <a:spLocks noRot="1" noChangeAspect="1" noMove="1" noResize="1" noEditPoints="1" noAdjustHandles="1" noChangeArrowheads="1" noChangeShapeType="1" noTextEdit="1"/>
              </p:cNvSpPr>
              <p:nvPr/>
            </p:nvSpPr>
            <p:spPr>
              <a:xfrm>
                <a:off x="3933898" y="4966613"/>
                <a:ext cx="559769" cy="461665"/>
              </a:xfrm>
              <a:prstGeom prst="rect">
                <a:avLst/>
              </a:prstGeom>
              <a:blipFill>
                <a:blip r:embed="rId9"/>
                <a:stretch>
                  <a:fillRect r="-1087" b="-10667"/>
                </a:stretch>
              </a:blipFill>
            </p:spPr>
            <p:txBody>
              <a:bodyPr/>
              <a:lstStyle/>
              <a:p>
                <a:r>
                  <a:rPr lang="en-US">
                    <a:noFill/>
                  </a:rPr>
                  <a:t> </a:t>
                </a:r>
              </a:p>
            </p:txBody>
          </p:sp>
        </mc:Fallback>
      </mc:AlternateContent>
    </p:spTree>
    <p:extLst>
      <p:ext uri="{BB962C8B-B14F-4D97-AF65-F5344CB8AC3E}">
        <p14:creationId xmlns:p14="http://schemas.microsoft.com/office/powerpoint/2010/main" val="877571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6106-596E-3740-B236-AC8C2E8A9E63}"/>
              </a:ext>
            </a:extLst>
          </p:cNvPr>
          <p:cNvSpPr>
            <a:spLocks noGrp="1"/>
          </p:cNvSpPr>
          <p:nvPr>
            <p:ph type="title"/>
          </p:nvPr>
        </p:nvSpPr>
        <p:spPr/>
        <p:txBody>
          <a:bodyPr>
            <a:normAutofit/>
          </a:bodyPr>
          <a:lstStyle/>
          <a:p>
            <a:r>
              <a:rPr lang="en-US" sz="4267" dirty="0"/>
              <a:t>Logistic Regression is a “Linear” Classifier</a:t>
            </a:r>
          </a:p>
        </p:txBody>
      </p:sp>
      <p:sp>
        <p:nvSpPr>
          <p:cNvPr id="3" name="Content Placeholder 2">
            <a:extLst>
              <a:ext uri="{FF2B5EF4-FFF2-40B4-BE49-F238E27FC236}">
                <a16:creationId xmlns:a16="http://schemas.microsoft.com/office/drawing/2014/main" id="{A48073C5-71D4-FE46-92C1-2DBCB3904646}"/>
              </a:ext>
            </a:extLst>
          </p:cNvPr>
          <p:cNvSpPr>
            <a:spLocks noGrp="1"/>
          </p:cNvSpPr>
          <p:nvPr>
            <p:ph sz="half" idx="1"/>
          </p:nvPr>
        </p:nvSpPr>
        <p:spPr>
          <a:xfrm>
            <a:off x="615758" y="2221204"/>
            <a:ext cx="5378757" cy="3390265"/>
          </a:xfrm>
        </p:spPr>
        <p:txBody>
          <a:bodyPr>
            <a:normAutofit/>
          </a:bodyPr>
          <a:lstStyle/>
          <a:p>
            <a:r>
              <a:rPr lang="en-US" dirty="0">
                <a:solidFill>
                  <a:schemeClr val="tx1"/>
                </a:solidFill>
              </a:rPr>
              <a:t>A “generalized linear model”</a:t>
            </a:r>
          </a:p>
          <a:p>
            <a:endParaRPr lang="en-US" dirty="0">
              <a:solidFill>
                <a:schemeClr val="tx1"/>
              </a:solidFill>
            </a:endParaRPr>
          </a:p>
          <a:p>
            <a:r>
              <a:rPr lang="en-US" dirty="0">
                <a:solidFill>
                  <a:schemeClr val="tx1"/>
                </a:solidFill>
              </a:rPr>
              <a:t>Can only split data by linear trends</a:t>
            </a:r>
          </a:p>
        </p:txBody>
      </p:sp>
      <p:pic>
        <p:nvPicPr>
          <p:cNvPr id="6" name="Content Placeholder 7">
            <a:extLst>
              <a:ext uri="{FF2B5EF4-FFF2-40B4-BE49-F238E27FC236}">
                <a16:creationId xmlns:a16="http://schemas.microsoft.com/office/drawing/2014/main" id="{3B4B86D7-5101-334F-9240-59A2EF0F7907}"/>
              </a:ext>
            </a:extLst>
          </p:cNvPr>
          <p:cNvPicPr>
            <a:picLocks noGrp="1" noChangeAspect="1"/>
          </p:cNvPicPr>
          <p:nvPr>
            <p:ph sz="half" idx="2"/>
          </p:nvPr>
        </p:nvPicPr>
        <p:blipFill>
          <a:blip r:embed="rId3"/>
          <a:stretch>
            <a:fillRect/>
          </a:stretch>
        </p:blipFill>
        <p:spPr>
          <a:xfrm>
            <a:off x="6616049" y="1415724"/>
            <a:ext cx="5077151" cy="5077151"/>
          </a:xfrm>
        </p:spPr>
      </p:pic>
    </p:spTree>
    <p:extLst>
      <p:ext uri="{BB962C8B-B14F-4D97-AF65-F5344CB8AC3E}">
        <p14:creationId xmlns:p14="http://schemas.microsoft.com/office/powerpoint/2010/main" val="1977038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DF2E-A339-C543-AB73-A15A8F49902A}"/>
              </a:ext>
            </a:extLst>
          </p:cNvPr>
          <p:cNvSpPr>
            <a:spLocks noGrp="1"/>
          </p:cNvSpPr>
          <p:nvPr>
            <p:ph type="title"/>
          </p:nvPr>
        </p:nvSpPr>
        <p:spPr>
          <a:xfrm>
            <a:off x="838200" y="244552"/>
            <a:ext cx="10515600" cy="829339"/>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535F0509-8EB3-5F40-89E4-CB193519C599}"/>
              </a:ext>
            </a:extLst>
          </p:cNvPr>
          <p:cNvSpPr>
            <a:spLocks noGrp="1"/>
          </p:cNvSpPr>
          <p:nvPr>
            <p:ph idx="1"/>
          </p:nvPr>
        </p:nvSpPr>
        <p:spPr>
          <a:xfrm>
            <a:off x="838200" y="1318437"/>
            <a:ext cx="10515600" cy="5174438"/>
          </a:xfrm>
        </p:spPr>
        <p:txBody>
          <a:bodyPr>
            <a:normAutofit lnSpcReduction="10000"/>
          </a:bodyPr>
          <a:lstStyle/>
          <a:p>
            <a:r>
              <a:rPr lang="en-US" dirty="0"/>
              <a:t>Logistic regression is commonly used in machine learning to predict events and/or binary labels. It is simple but often quite effective.</a:t>
            </a:r>
          </a:p>
          <a:p>
            <a:endParaRPr lang="en-US" dirty="0"/>
          </a:p>
          <a:p>
            <a:r>
              <a:rPr lang="en-US" dirty="0"/>
              <a:t>Logistic regression consists of a linear model coupled with a logistic “link” function that converts predictions to valid probabilities.</a:t>
            </a:r>
          </a:p>
          <a:p>
            <a:endParaRPr lang="en-US" dirty="0"/>
          </a:p>
          <a:p>
            <a:r>
              <a:rPr lang="en-US" dirty="0"/>
              <a:t>We may view its parameters as a </a:t>
            </a:r>
            <a:r>
              <a:rPr lang="en-US" i="1" dirty="0"/>
              <a:t>filter</a:t>
            </a:r>
            <a:r>
              <a:rPr lang="en-US" dirty="0"/>
              <a:t>; when the features and filter are similar (dissimilar), the predicted probability is high (low).</a:t>
            </a:r>
          </a:p>
          <a:p>
            <a:endParaRPr lang="en-US" dirty="0"/>
          </a:p>
          <a:p>
            <a:r>
              <a:rPr lang="en-US" dirty="0"/>
              <a:t>For many problems, however, we will not want to limit ourselves to a linear decision surface. In the next lecture, we will extend logistic regression to address this limitation.</a:t>
            </a:r>
          </a:p>
        </p:txBody>
      </p:sp>
    </p:spTree>
    <p:extLst>
      <p:ext uri="{BB962C8B-B14F-4D97-AF65-F5344CB8AC3E}">
        <p14:creationId xmlns:p14="http://schemas.microsoft.com/office/powerpoint/2010/main" val="355403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246D-1AA2-0B46-8422-C80506A22939}"/>
              </a:ext>
            </a:extLst>
          </p:cNvPr>
          <p:cNvSpPr>
            <a:spLocks noGrp="1"/>
          </p:cNvSpPr>
          <p:nvPr>
            <p:ph type="title"/>
          </p:nvPr>
        </p:nvSpPr>
        <p:spPr>
          <a:xfrm>
            <a:off x="838200" y="341849"/>
            <a:ext cx="10515600" cy="1325563"/>
          </a:xfrm>
        </p:spPr>
        <p:txBody>
          <a:bodyPr/>
          <a:lstStyle/>
          <a:p>
            <a:pPr algn="ctr"/>
            <a:r>
              <a:rPr lang="en-US" dirty="0"/>
              <a:t>Can we use a linear model?</a:t>
            </a:r>
          </a:p>
        </p:txBody>
      </p:sp>
      <p:cxnSp>
        <p:nvCxnSpPr>
          <p:cNvPr id="12" name="Straight Arrow Connector 11">
            <a:extLst>
              <a:ext uri="{FF2B5EF4-FFF2-40B4-BE49-F238E27FC236}">
                <a16:creationId xmlns:a16="http://schemas.microsoft.com/office/drawing/2014/main" id="{213A1C08-7264-534B-BF7D-B870FCECD83D}"/>
              </a:ext>
            </a:extLst>
          </p:cNvPr>
          <p:cNvCxnSpPr>
            <a:cxnSpLocks/>
          </p:cNvCxnSpPr>
          <p:nvPr/>
        </p:nvCxnSpPr>
        <p:spPr>
          <a:xfrm flipV="1">
            <a:off x="2239332" y="3688524"/>
            <a:ext cx="502295" cy="15020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C134D0CD-BAC0-5F44-839E-0CBDCB88BB08}"/>
              </a:ext>
            </a:extLst>
          </p:cNvPr>
          <p:cNvCxnSpPr>
            <a:cxnSpLocks/>
          </p:cNvCxnSpPr>
          <p:nvPr/>
        </p:nvCxnSpPr>
        <p:spPr>
          <a:xfrm flipH="1" flipV="1">
            <a:off x="3064559" y="3688524"/>
            <a:ext cx="1353850" cy="15283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E1DE7A53-058C-B347-BC25-AB052A7D272E}"/>
              </a:ext>
            </a:extLst>
          </p:cNvPr>
          <p:cNvCxnSpPr>
            <a:cxnSpLocks/>
          </p:cNvCxnSpPr>
          <p:nvPr/>
        </p:nvCxnSpPr>
        <p:spPr>
          <a:xfrm flipV="1">
            <a:off x="1373595" y="3688524"/>
            <a:ext cx="1229476" cy="15020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F4049EAA-17DF-7E42-A394-6984E48ED682}"/>
              </a:ext>
            </a:extLst>
          </p:cNvPr>
          <p:cNvCxnSpPr>
            <a:cxnSpLocks/>
          </p:cNvCxnSpPr>
          <p:nvPr/>
        </p:nvCxnSpPr>
        <p:spPr>
          <a:xfrm flipV="1">
            <a:off x="1791222" y="3688524"/>
            <a:ext cx="889348" cy="15020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D28AE069-5836-464E-9C93-A719A0595B13}"/>
              </a:ext>
            </a:extLst>
          </p:cNvPr>
          <p:cNvCxnSpPr>
            <a:cxnSpLocks/>
          </p:cNvCxnSpPr>
          <p:nvPr/>
        </p:nvCxnSpPr>
        <p:spPr>
          <a:xfrm flipV="1">
            <a:off x="2684073" y="3688524"/>
            <a:ext cx="121166" cy="1517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 name="Picture 2">
            <a:extLst>
              <a:ext uri="{FF2B5EF4-FFF2-40B4-BE49-F238E27FC236}">
                <a16:creationId xmlns:a16="http://schemas.microsoft.com/office/drawing/2014/main" id="{C1F8BF20-364A-5843-8FD8-15161C5B5F23}"/>
              </a:ext>
            </a:extLst>
          </p:cNvPr>
          <p:cNvPicPr>
            <a:picLocks noChangeAspect="1"/>
          </p:cNvPicPr>
          <p:nvPr/>
        </p:nvPicPr>
        <p:blipFill>
          <a:blip r:embed="rId3"/>
          <a:stretch>
            <a:fillRect/>
          </a:stretch>
        </p:blipFill>
        <p:spPr>
          <a:xfrm>
            <a:off x="1126908" y="5190586"/>
            <a:ext cx="3520249" cy="473439"/>
          </a:xfrm>
          <a:prstGeom prst="rect">
            <a:avLst/>
          </a:prstGeom>
        </p:spPr>
      </p:pic>
      <p:sp>
        <p:nvSpPr>
          <p:cNvPr id="16" name="TextBox 15">
            <a:extLst>
              <a:ext uri="{FF2B5EF4-FFF2-40B4-BE49-F238E27FC236}">
                <a16:creationId xmlns:a16="http://schemas.microsoft.com/office/drawing/2014/main" id="{B7196F96-9B92-C84B-B33C-4585B8AE5240}"/>
              </a:ext>
            </a:extLst>
          </p:cNvPr>
          <p:cNvSpPr txBox="1"/>
          <p:nvPr/>
        </p:nvSpPr>
        <p:spPr>
          <a:xfrm>
            <a:off x="1101856" y="5569635"/>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E5E827C-A41C-9A41-A801-49CEF2580E6C}"/>
              </a:ext>
            </a:extLst>
          </p:cNvPr>
          <p:cNvSpPr txBox="1"/>
          <p:nvPr/>
        </p:nvSpPr>
        <p:spPr>
          <a:xfrm>
            <a:off x="4147603" y="5569635"/>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FCAD43C3-5611-4743-9BA6-50F550926F4D}"/>
              </a:ext>
            </a:extLst>
          </p:cNvPr>
          <p:cNvCxnSpPr>
            <a:cxnSpLocks/>
          </p:cNvCxnSpPr>
          <p:nvPr/>
        </p:nvCxnSpPr>
        <p:spPr>
          <a:xfrm flipH="1" flipV="1">
            <a:off x="2865564" y="3688524"/>
            <a:ext cx="230954" cy="1517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08BE6C33-E740-FC40-A977-E150AA9A4605}"/>
              </a:ext>
            </a:extLst>
          </p:cNvPr>
          <p:cNvCxnSpPr>
            <a:cxnSpLocks/>
          </p:cNvCxnSpPr>
          <p:nvPr/>
        </p:nvCxnSpPr>
        <p:spPr>
          <a:xfrm flipH="1" flipV="1">
            <a:off x="2926002" y="3688520"/>
            <a:ext cx="595718" cy="15020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090EA6B8-77A2-EA4B-B703-C5ED9D5382E8}"/>
              </a:ext>
            </a:extLst>
          </p:cNvPr>
          <p:cNvCxnSpPr>
            <a:cxnSpLocks/>
          </p:cNvCxnSpPr>
          <p:nvPr/>
        </p:nvCxnSpPr>
        <p:spPr>
          <a:xfrm flipH="1" flipV="1">
            <a:off x="2987059" y="3688522"/>
            <a:ext cx="984044" cy="15283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938B7CFD-346D-414D-A4AC-DF1E1B8836E9}"/>
              </a:ext>
            </a:extLst>
          </p:cNvPr>
          <p:cNvSpPr txBox="1"/>
          <p:nvPr/>
        </p:nvSpPr>
        <p:spPr>
          <a:xfrm>
            <a:off x="1520622" y="4014065"/>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11E7216C-07F4-D446-B563-C5713BD860F6}"/>
              </a:ext>
            </a:extLst>
          </p:cNvPr>
          <p:cNvSpPr txBox="1"/>
          <p:nvPr/>
        </p:nvSpPr>
        <p:spPr>
          <a:xfrm>
            <a:off x="3700983" y="4014065"/>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44" name="Table 43">
            <a:extLst>
              <a:ext uri="{FF2B5EF4-FFF2-40B4-BE49-F238E27FC236}">
                <a16:creationId xmlns:a16="http://schemas.microsoft.com/office/drawing/2014/main" id="{8FE3AF9D-0034-BB48-8D80-5EEF7924A8E3}"/>
              </a:ext>
            </a:extLst>
          </p:cNvPr>
          <p:cNvGraphicFramePr>
            <a:graphicFrameLocks noGrp="1"/>
          </p:cNvGraphicFramePr>
          <p:nvPr>
            <p:extLst>
              <p:ext uri="{D42A27DB-BD31-4B8C-83A1-F6EECF244321}">
                <p14:modId xmlns:p14="http://schemas.microsoft.com/office/powerpoint/2010/main" val="4283497560"/>
              </p:ext>
            </p:extLst>
          </p:nvPr>
        </p:nvGraphicFramePr>
        <p:xfrm>
          <a:off x="2603071" y="322905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45" name="TextBox 44">
            <a:extLst>
              <a:ext uri="{FF2B5EF4-FFF2-40B4-BE49-F238E27FC236}">
                <a16:creationId xmlns:a16="http://schemas.microsoft.com/office/drawing/2014/main" id="{DCE73603-7DAB-214C-9191-92C8419239D0}"/>
              </a:ext>
            </a:extLst>
          </p:cNvPr>
          <p:cNvSpPr txBox="1"/>
          <p:nvPr/>
        </p:nvSpPr>
        <p:spPr>
          <a:xfrm>
            <a:off x="3102694" y="3121762"/>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z</a:t>
            </a:r>
            <a:r>
              <a:rPr lang="en-US" sz="2797" i="1" baseline="-25000" dirty="0" err="1">
                <a:latin typeface="Times New Roman" panose="02020603050405020304" pitchFamily="18" charset="0"/>
                <a:cs typeface="Times New Roman" panose="02020603050405020304" pitchFamily="18" charset="0"/>
              </a:rPr>
              <a:t>i</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AB0E6F50-36DB-D942-97C3-7F75BF273DCC}"/>
                  </a:ext>
                </a:extLst>
              </p:cNvPr>
              <p:cNvSpPr txBox="1"/>
              <p:nvPr/>
            </p:nvSpPr>
            <p:spPr>
              <a:xfrm>
                <a:off x="5974914" y="5216830"/>
                <a:ext cx="5110621" cy="4209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𝑧</m:t>
                      </m:r>
                      <m:r>
                        <a:rPr lang="en-US" sz="2800" b="0" i="1" baseline="-25000" smtClean="0">
                          <a:latin typeface="Cambria Math" panose="02040503050406030204" pitchFamily="18" charset="0"/>
                        </a:rPr>
                        <m:t>𝑖</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𝑀</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r>
                            <a:rPr lang="en-US" sz="2800" b="0" i="1" smtClean="0">
                              <a:latin typeface="Cambria Math" panose="02040503050406030204" pitchFamily="18" charset="0"/>
                            </a:rPr>
                            <m:t>𝑀</m:t>
                          </m:r>
                        </m:sub>
                      </m:sSub>
                    </m:oMath>
                  </m:oMathPara>
                </a14:m>
                <a:endParaRPr lang="en-US" sz="2800" baseline="-25000" dirty="0"/>
              </a:p>
            </p:txBody>
          </p:sp>
        </mc:Choice>
        <mc:Fallback xmlns="">
          <p:sp>
            <p:nvSpPr>
              <p:cNvPr id="46" name="TextBox 45">
                <a:extLst>
                  <a:ext uri="{FF2B5EF4-FFF2-40B4-BE49-F238E27FC236}">
                    <a16:creationId xmlns:a16="http://schemas.microsoft.com/office/drawing/2014/main" id="{AB0E6F50-36DB-D942-97C3-7F75BF273DCC}"/>
                  </a:ext>
                </a:extLst>
              </p:cNvPr>
              <p:cNvSpPr txBox="1">
                <a:spLocks noRot="1" noChangeAspect="1" noMove="1" noResize="1" noEditPoints="1" noAdjustHandles="1" noChangeArrowheads="1" noChangeShapeType="1" noTextEdit="1"/>
              </p:cNvSpPr>
              <p:nvPr/>
            </p:nvSpPr>
            <p:spPr>
              <a:xfrm>
                <a:off x="5974914" y="5216830"/>
                <a:ext cx="5110621" cy="420949"/>
              </a:xfrm>
              <a:prstGeom prst="rect">
                <a:avLst/>
              </a:prstGeom>
              <a:blipFill>
                <a:blip r:embed="rId4"/>
                <a:stretch>
                  <a:fillRect b="-1449"/>
                </a:stretch>
              </a:blipFill>
            </p:spPr>
            <p:txBody>
              <a:bodyPr/>
              <a:lstStyle/>
              <a:p>
                <a:r>
                  <a:rPr lang="en-US">
                    <a:noFill/>
                  </a:rPr>
                  <a:t> </a:t>
                </a:r>
              </a:p>
            </p:txBody>
          </p:sp>
        </mc:Fallback>
      </mc:AlternateContent>
    </p:spTree>
    <p:extLst>
      <p:ext uri="{BB962C8B-B14F-4D97-AF65-F5344CB8AC3E}">
        <p14:creationId xmlns:p14="http://schemas.microsoft.com/office/powerpoint/2010/main" val="95321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5AA7CF0-34BE-4337-8855-A733BD7163C3}"/>
              </a:ext>
            </a:extLst>
          </p:cNvPr>
          <p:cNvGrpSpPr/>
          <p:nvPr/>
        </p:nvGrpSpPr>
        <p:grpSpPr>
          <a:xfrm>
            <a:off x="3874518" y="2352521"/>
            <a:ext cx="4442964" cy="3467839"/>
            <a:chOff x="7226070" y="2540647"/>
            <a:chExt cx="4199892" cy="3135746"/>
          </a:xfrm>
        </p:grpSpPr>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858F1B0-66A5-475B-B04B-50D557943658}"/>
                    </a:ext>
                  </a:extLst>
                </p:cNvPr>
                <p:cNvSpPr txBox="1"/>
                <p:nvPr/>
              </p:nvSpPr>
              <p:spPr>
                <a:xfrm>
                  <a:off x="7752633" y="2540647"/>
                  <a:ext cx="2941689" cy="389219"/>
                </a:xfrm>
                <a:prstGeom prst="rect">
                  <a:avLst/>
                </a:prstGeom>
                <a:noFill/>
              </p:spPr>
              <p:txBody>
                <a:bodyPr wrap="none" lIns="0" tIns="0" rIns="0" bIns="0" rtlCol="0">
                  <a:spAutoFit/>
                </a:bodyPr>
                <a:lstStyle/>
                <a:p>
                  <a14:m>
                    <m:oMath xmlns:m="http://schemas.openxmlformats.org/officeDocument/2006/math">
                      <m:r>
                        <a:rPr lang="en-US" sz="2797" i="1">
                          <a:latin typeface="Cambria Math" panose="02040503050406030204" pitchFamily="18" charset="0"/>
                        </a:rPr>
                        <m:t>𝑝</m:t>
                      </m:r>
                      <m:d>
                        <m:dPr>
                          <m:ctrlPr>
                            <a:rPr lang="en-US" sz="2797" i="1">
                              <a:latin typeface="Cambria Math" panose="02040503050406030204" pitchFamily="18" charset="0"/>
                            </a:rPr>
                          </m:ctrlPr>
                        </m:dPr>
                        <m:e>
                          <m:sSub>
                            <m:sSubPr>
                              <m:ctrlPr>
                                <a:rPr lang="en-US" sz="2797" i="1">
                                  <a:latin typeface="Cambria Math" panose="02040503050406030204" pitchFamily="18" charset="0"/>
                                </a:rPr>
                              </m:ctrlPr>
                            </m:sSubPr>
                            <m:e>
                              <m:r>
                                <a:rPr lang="en-US" sz="2797" i="1">
                                  <a:latin typeface="Cambria Math" panose="02040503050406030204" pitchFamily="18" charset="0"/>
                                </a:rPr>
                                <m:t>𝑦</m:t>
                              </m:r>
                            </m:e>
                            <m:sub>
                              <m:r>
                                <a:rPr lang="en-US" sz="2797" i="1">
                                  <a:latin typeface="Cambria Math" panose="02040503050406030204" pitchFamily="18" charset="0"/>
                                </a:rPr>
                                <m:t>𝑖</m:t>
                              </m:r>
                            </m:sub>
                          </m:sSub>
                          <m:r>
                            <a:rPr lang="en-US" sz="2797" i="1">
                              <a:latin typeface="Cambria Math" panose="02040503050406030204" pitchFamily="18" charset="0"/>
                            </a:rPr>
                            <m:t>=1</m:t>
                          </m:r>
                        </m:e>
                        <m:e>
                          <m:sSub>
                            <m:sSubPr>
                              <m:ctrlPr>
                                <a:rPr lang="en-US" sz="2797" i="1">
                                  <a:latin typeface="Cambria Math" panose="02040503050406030204" pitchFamily="18" charset="0"/>
                                </a:rPr>
                              </m:ctrlPr>
                            </m:sSubPr>
                            <m:e>
                              <m:r>
                                <a:rPr lang="en-US" sz="2797" i="1">
                                  <a:latin typeface="Cambria Math" panose="02040503050406030204" pitchFamily="18" charset="0"/>
                                </a:rPr>
                                <m:t>𝑥</m:t>
                              </m:r>
                            </m:e>
                            <m:sub>
                              <m:r>
                                <a:rPr lang="en-US" sz="2797" i="1">
                                  <a:latin typeface="Cambria Math" panose="02040503050406030204" pitchFamily="18" charset="0"/>
                                </a:rPr>
                                <m:t>𝑖</m:t>
                              </m:r>
                            </m:sub>
                          </m:sSub>
                        </m:e>
                      </m:d>
                      <m:r>
                        <a:rPr lang="en-US" sz="2797" i="1">
                          <a:latin typeface="Cambria Math" panose="02040503050406030204" pitchFamily="18" charset="0"/>
                        </a:rPr>
                        <m:t>=</m:t>
                      </m:r>
                      <m:r>
                        <a:rPr lang="en-US" sz="2797" i="1">
                          <a:latin typeface="Cambria Math" panose="02040503050406030204" pitchFamily="18" charset="0"/>
                        </a:rPr>
                        <m:t>𝜎</m:t>
                      </m:r>
                      <m:r>
                        <a:rPr lang="en-US" sz="2797" i="1">
                          <a:latin typeface="Cambria Math" panose="02040503050406030204" pitchFamily="18" charset="0"/>
                        </a:rPr>
                        <m:t>(</m:t>
                      </m:r>
                      <m:sSub>
                        <m:sSubPr>
                          <m:ctrlPr>
                            <a:rPr lang="en-US" sz="2797" i="1">
                              <a:latin typeface="Cambria Math" panose="02040503050406030204" pitchFamily="18" charset="0"/>
                            </a:rPr>
                          </m:ctrlPr>
                        </m:sSubPr>
                        <m:e>
                          <m:r>
                            <a:rPr lang="en-US" sz="2797" i="1">
                              <a:latin typeface="Cambria Math" panose="02040503050406030204" pitchFamily="18" charset="0"/>
                            </a:rPr>
                            <m:t>𝑧</m:t>
                          </m:r>
                        </m:e>
                        <m:sub>
                          <m:r>
                            <a:rPr lang="en-US" sz="2797" i="1">
                              <a:latin typeface="Cambria Math" panose="02040503050406030204" pitchFamily="18" charset="0"/>
                            </a:rPr>
                            <m:t>𝑖</m:t>
                          </m:r>
                        </m:sub>
                      </m:sSub>
                    </m:oMath>
                  </a14:m>
                  <a:r>
                    <a:rPr lang="en-US" sz="2797" dirty="0"/>
                    <a:t>)</a:t>
                  </a:r>
                </a:p>
              </p:txBody>
            </p:sp>
          </mc:Choice>
          <mc:Fallback xmlns="">
            <p:sp>
              <p:nvSpPr>
                <p:cNvPr id="37" name="TextBox 36">
                  <a:extLst>
                    <a:ext uri="{FF2B5EF4-FFF2-40B4-BE49-F238E27FC236}">
                      <a16:creationId xmlns:a16="http://schemas.microsoft.com/office/drawing/2014/main" id="{9858F1B0-66A5-475B-B04B-50D557943658}"/>
                    </a:ext>
                  </a:extLst>
                </p:cNvPr>
                <p:cNvSpPr txBox="1">
                  <a:spLocks noRot="1" noChangeAspect="1" noMove="1" noResize="1" noEditPoints="1" noAdjustHandles="1" noChangeArrowheads="1" noChangeShapeType="1" noTextEdit="1"/>
                </p:cNvSpPr>
                <p:nvPr/>
              </p:nvSpPr>
              <p:spPr>
                <a:xfrm>
                  <a:off x="7752633" y="2540647"/>
                  <a:ext cx="2941689" cy="389219"/>
                </a:xfrm>
                <a:prstGeom prst="rect">
                  <a:avLst/>
                </a:prstGeom>
                <a:blipFill>
                  <a:blip r:embed="rId4"/>
                  <a:stretch>
                    <a:fillRect l="-3659" t="-22857" r="-5691" b="-45714"/>
                  </a:stretch>
                </a:blipFill>
              </p:spPr>
              <p:txBody>
                <a:bodyPr/>
                <a:lstStyle/>
                <a:p>
                  <a:r>
                    <a:rPr lang="en-US">
                      <a:noFill/>
                    </a:rPr>
                    <a:t> </a:t>
                  </a:r>
                </a:p>
              </p:txBody>
            </p:sp>
          </mc:Fallback>
        </mc:AlternateContent>
        <p:pic>
          <p:nvPicPr>
            <p:cNvPr id="1026" name="Picture 2" descr="https://upload.wikimedia.org/wikipedia/commons/thumb/8/88/Logistic-curve.svg/320px-Logistic-curve.svg.png">
              <a:extLst>
                <a:ext uri="{FF2B5EF4-FFF2-40B4-BE49-F238E27FC236}">
                  <a16:creationId xmlns:a16="http://schemas.microsoft.com/office/drawing/2014/main" id="{3452BF06-0C57-4F54-A85B-1AF8D416E7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6070" y="3047218"/>
              <a:ext cx="3949934" cy="26291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01B1118-88CF-45F4-85EE-BBB2420AD237}"/>
                </a:ext>
              </a:extLst>
            </p:cNvPr>
            <p:cNvPicPr>
              <a:picLocks noChangeAspect="1"/>
            </p:cNvPicPr>
            <p:nvPr/>
          </p:nvPicPr>
          <p:blipFill>
            <a:blip r:embed="rId6"/>
            <a:stretch>
              <a:fillRect/>
            </a:stretch>
          </p:blipFill>
          <p:spPr>
            <a:xfrm>
              <a:off x="11176004" y="5224225"/>
              <a:ext cx="249958" cy="249958"/>
            </a:xfrm>
            <a:prstGeom prst="rect">
              <a:avLst/>
            </a:prstGeom>
          </p:spPr>
        </p:pic>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3725D9B-7183-2D4D-B932-B1D038E125AD}"/>
                  </a:ext>
                </a:extLst>
              </p:cNvPr>
              <p:cNvSpPr/>
              <p:nvPr/>
            </p:nvSpPr>
            <p:spPr>
              <a:xfrm>
                <a:off x="3309252" y="3969798"/>
                <a:ext cx="898003" cy="497957"/>
              </a:xfrm>
              <a:prstGeom prst="rect">
                <a:avLst/>
              </a:prstGeom>
            </p:spPr>
            <p:txBody>
              <a:bodyPr wrap="none">
                <a:spAutoFit/>
              </a:bodyPr>
              <a:lstStyle/>
              <a:p>
                <a14:m>
                  <m:oMath xmlns:m="http://schemas.openxmlformats.org/officeDocument/2006/math">
                    <m:r>
                      <a:rPr lang="en-US" sz="2636" i="1">
                        <a:latin typeface="Cambria Math" panose="02040503050406030204" pitchFamily="18" charset="0"/>
                      </a:rPr>
                      <m:t>𝜎</m:t>
                    </m:r>
                    <m:r>
                      <a:rPr lang="en-US" sz="2636" i="1">
                        <a:latin typeface="Cambria Math" panose="02040503050406030204" pitchFamily="18" charset="0"/>
                      </a:rPr>
                      <m:t>(</m:t>
                    </m:r>
                    <m:sSub>
                      <m:sSubPr>
                        <m:ctrlPr>
                          <a:rPr lang="en-US" sz="2636" i="1">
                            <a:latin typeface="Cambria Math" panose="02040503050406030204" pitchFamily="18" charset="0"/>
                          </a:rPr>
                        </m:ctrlPr>
                      </m:sSubPr>
                      <m:e>
                        <m:r>
                          <a:rPr lang="en-US" sz="2636" i="1">
                            <a:latin typeface="Cambria Math" panose="02040503050406030204" pitchFamily="18" charset="0"/>
                          </a:rPr>
                          <m:t>𝑧</m:t>
                        </m:r>
                      </m:e>
                      <m:sub>
                        <m:r>
                          <a:rPr lang="en-US" sz="2636" i="1">
                            <a:latin typeface="Cambria Math" panose="02040503050406030204" pitchFamily="18" charset="0"/>
                          </a:rPr>
                          <m:t>𝑖</m:t>
                        </m:r>
                      </m:sub>
                    </m:sSub>
                  </m:oMath>
                </a14:m>
                <a:r>
                  <a:rPr lang="en-US" sz="2636" dirty="0"/>
                  <a:t>)</a:t>
                </a:r>
              </a:p>
            </p:txBody>
          </p:sp>
        </mc:Choice>
        <mc:Fallback xmlns="">
          <p:sp>
            <p:nvSpPr>
              <p:cNvPr id="2" name="Rectangle 1">
                <a:extLst>
                  <a:ext uri="{FF2B5EF4-FFF2-40B4-BE49-F238E27FC236}">
                    <a16:creationId xmlns:a16="http://schemas.microsoft.com/office/drawing/2014/main" id="{C3725D9B-7183-2D4D-B932-B1D038E125AD}"/>
                  </a:ext>
                </a:extLst>
              </p:cNvPr>
              <p:cNvSpPr>
                <a:spLocks noRot="1" noChangeAspect="1" noMove="1" noResize="1" noEditPoints="1" noAdjustHandles="1" noChangeArrowheads="1" noChangeShapeType="1" noTextEdit="1"/>
              </p:cNvSpPr>
              <p:nvPr/>
            </p:nvSpPr>
            <p:spPr>
              <a:xfrm>
                <a:off x="3309252" y="3969798"/>
                <a:ext cx="898003" cy="497957"/>
              </a:xfrm>
              <a:prstGeom prst="rect">
                <a:avLst/>
              </a:prstGeom>
              <a:blipFill>
                <a:blip r:embed="rId7"/>
                <a:stretch>
                  <a:fillRect t="-10000" r="-11268" b="-300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65F8CE4F-89F3-2A45-813F-57D8FC5DF319}"/>
              </a:ext>
            </a:extLst>
          </p:cNvPr>
          <p:cNvSpPr txBox="1"/>
          <p:nvPr/>
        </p:nvSpPr>
        <p:spPr>
          <a:xfrm>
            <a:off x="9339735" y="2536979"/>
            <a:ext cx="2184252" cy="1309205"/>
          </a:xfrm>
          <a:prstGeom prst="rect">
            <a:avLst/>
          </a:prstGeom>
          <a:noFill/>
        </p:spPr>
        <p:txBody>
          <a:bodyPr wrap="none" rtlCol="0">
            <a:spAutoFit/>
          </a:bodyPr>
          <a:lstStyle/>
          <a:p>
            <a:r>
              <a:rPr lang="en-US" sz="2636" dirty="0"/>
              <a:t>Extra Constant</a:t>
            </a:r>
          </a:p>
          <a:p>
            <a:r>
              <a:rPr lang="en-US" sz="2636" dirty="0"/>
              <a:t>(i.e. intercept)</a:t>
            </a:r>
          </a:p>
          <a:p>
            <a:r>
              <a:rPr lang="en-US" sz="2636" dirty="0"/>
              <a:t>(i.e. bias)</a:t>
            </a:r>
          </a:p>
        </p:txBody>
      </p:sp>
      <p:cxnSp>
        <p:nvCxnSpPr>
          <p:cNvPr id="7" name="Straight Arrow Connector 6">
            <a:extLst>
              <a:ext uri="{FF2B5EF4-FFF2-40B4-BE49-F238E27FC236}">
                <a16:creationId xmlns:a16="http://schemas.microsoft.com/office/drawing/2014/main" id="{F8DE1F5E-5F04-C44B-8C0E-1BCBB74DDB10}"/>
              </a:ext>
            </a:extLst>
          </p:cNvPr>
          <p:cNvCxnSpPr>
            <a:cxnSpLocks/>
          </p:cNvCxnSpPr>
          <p:nvPr/>
        </p:nvCxnSpPr>
        <p:spPr>
          <a:xfrm flipH="1" flipV="1">
            <a:off x="9035243" y="1972316"/>
            <a:ext cx="295104" cy="5954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B0E6F50-36DB-D942-97C3-7F75BF273DCC}"/>
                  </a:ext>
                </a:extLst>
              </p:cNvPr>
              <p:cNvSpPr txBox="1"/>
              <p:nvPr/>
            </p:nvSpPr>
            <p:spPr>
              <a:xfrm>
                <a:off x="2597226" y="1433445"/>
                <a:ext cx="6733121" cy="4209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𝑧</m:t>
                      </m:r>
                      <m:r>
                        <a:rPr lang="en-US" sz="2800" b="0" i="1" baseline="-25000" smtClean="0">
                          <a:latin typeface="Cambria Math" panose="02040503050406030204" pitchFamily="18" charset="0"/>
                        </a:rPr>
                        <m:t>𝑖</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𝑀</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r>
                            <a:rPr lang="en-US" sz="2800" b="0" i="1" smtClean="0">
                              <a:latin typeface="Cambria Math" panose="02040503050406030204" pitchFamily="18" charset="0"/>
                            </a:rPr>
                            <m:t>𝑀</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0</m:t>
                          </m:r>
                        </m:sub>
                      </m:sSub>
                    </m:oMath>
                  </m:oMathPara>
                </a14:m>
                <a:endParaRPr lang="en-US" sz="2800" baseline="-25000" dirty="0"/>
              </a:p>
            </p:txBody>
          </p:sp>
        </mc:Choice>
        <mc:Fallback xmlns="">
          <p:sp>
            <p:nvSpPr>
              <p:cNvPr id="11" name="TextBox 10">
                <a:extLst>
                  <a:ext uri="{FF2B5EF4-FFF2-40B4-BE49-F238E27FC236}">
                    <a16:creationId xmlns:a16="http://schemas.microsoft.com/office/drawing/2014/main" id="{AB0E6F50-36DB-D942-97C3-7F75BF273DCC}"/>
                  </a:ext>
                </a:extLst>
              </p:cNvPr>
              <p:cNvSpPr txBox="1">
                <a:spLocks noRot="1" noChangeAspect="1" noMove="1" noResize="1" noEditPoints="1" noAdjustHandles="1" noChangeArrowheads="1" noChangeShapeType="1" noTextEdit="1"/>
              </p:cNvSpPr>
              <p:nvPr/>
            </p:nvSpPr>
            <p:spPr>
              <a:xfrm>
                <a:off x="2597226" y="1433445"/>
                <a:ext cx="6733121" cy="420949"/>
              </a:xfrm>
              <a:prstGeom prst="rect">
                <a:avLst/>
              </a:prstGeom>
              <a:blipFill>
                <a:blip r:embed="rId8"/>
                <a:stretch>
                  <a:fillRect b="-14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itle 1">
                <a:extLst>
                  <a:ext uri="{FF2B5EF4-FFF2-40B4-BE49-F238E27FC236}">
                    <a16:creationId xmlns:a16="http://schemas.microsoft.com/office/drawing/2014/main" id="{B458246D-1AA2-0B46-8422-C80506A22939}"/>
                  </a:ext>
                </a:extLst>
              </p:cNvPr>
              <p:cNvSpPr>
                <a:spLocks noGrp="1"/>
              </p:cNvSpPr>
              <p:nvPr>
                <p:ph type="title"/>
              </p:nvPr>
            </p:nvSpPr>
            <p:spPr>
              <a:xfrm>
                <a:off x="609600" y="80840"/>
                <a:ext cx="10972800" cy="1143000"/>
              </a:xfrm>
            </p:spPr>
            <p:txBody>
              <a:bodyPr>
                <a:normAutofit/>
              </a:bodyPr>
              <a:lstStyle/>
              <a:p>
                <a:pPr algn="ctr"/>
                <a:r>
                  <a:rPr lang="en-US" dirty="0"/>
                  <a:t>The logistic function converts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𝑧</m:t>
                        </m:r>
                      </m:e>
                      <m:sub>
                        <m:r>
                          <a:rPr lang="en-US" i="1" dirty="0" smtClean="0">
                            <a:latin typeface="Cambria Math" panose="02040503050406030204" pitchFamily="18" charset="0"/>
                          </a:rPr>
                          <m:t>𝑖</m:t>
                        </m:r>
                      </m:sub>
                    </m:sSub>
                  </m:oMath>
                </a14:m>
                <a:r>
                  <a:rPr lang="en-US" dirty="0"/>
                  <a:t> to a probability</a:t>
                </a:r>
              </a:p>
            </p:txBody>
          </p:sp>
        </mc:Choice>
        <mc:Fallback>
          <p:sp>
            <p:nvSpPr>
              <p:cNvPr id="13" name="Title 1">
                <a:extLst>
                  <a:ext uri="{FF2B5EF4-FFF2-40B4-BE49-F238E27FC236}">
                    <a16:creationId xmlns:a16="http://schemas.microsoft.com/office/drawing/2014/main" id="{B458246D-1AA2-0B46-8422-C80506A22939}"/>
                  </a:ext>
                </a:extLst>
              </p:cNvPr>
              <p:cNvSpPr>
                <a:spLocks noGrp="1" noRot="1" noChangeAspect="1" noMove="1" noResize="1" noEditPoints="1" noAdjustHandles="1" noChangeArrowheads="1" noChangeShapeType="1" noTextEdit="1"/>
              </p:cNvSpPr>
              <p:nvPr>
                <p:ph type="title"/>
              </p:nvPr>
            </p:nvSpPr>
            <p:spPr>
              <a:xfrm>
                <a:off x="609600" y="80840"/>
                <a:ext cx="10972800" cy="1143000"/>
              </a:xfrm>
              <a:blipFill>
                <a:blip r:embed="rId9"/>
                <a:stretch>
                  <a:fillRect l="-1734" r="-1618" b="-6593"/>
                </a:stretch>
              </a:blipFill>
            </p:spPr>
            <p:txBody>
              <a:bodyPr/>
              <a:lstStyle/>
              <a:p>
                <a:r>
                  <a:rPr lang="en-US">
                    <a:noFill/>
                  </a:rPr>
                  <a:t> </a:t>
                </a:r>
              </a:p>
            </p:txBody>
          </p:sp>
        </mc:Fallback>
      </mc:AlternateContent>
    </p:spTree>
    <p:extLst>
      <p:ext uri="{BB962C8B-B14F-4D97-AF65-F5344CB8AC3E}">
        <p14:creationId xmlns:p14="http://schemas.microsoft.com/office/powerpoint/2010/main" val="300175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5AA7CF0-34BE-4337-8855-A733BD7163C3}"/>
              </a:ext>
            </a:extLst>
          </p:cNvPr>
          <p:cNvGrpSpPr/>
          <p:nvPr/>
        </p:nvGrpSpPr>
        <p:grpSpPr>
          <a:xfrm>
            <a:off x="1040887" y="2107102"/>
            <a:ext cx="4718921" cy="3712461"/>
            <a:chOff x="7037619" y="2319452"/>
            <a:chExt cx="4460752" cy="3356941"/>
          </a:xfrm>
        </p:grpSpPr>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858F1B0-66A5-475B-B04B-50D557943658}"/>
                    </a:ext>
                  </a:extLst>
                </p:cNvPr>
                <p:cNvSpPr txBox="1"/>
                <p:nvPr/>
              </p:nvSpPr>
              <p:spPr>
                <a:xfrm>
                  <a:off x="7037619" y="2319452"/>
                  <a:ext cx="4460752" cy="630298"/>
                </a:xfrm>
                <a:prstGeom prst="rect">
                  <a:avLst/>
                </a:prstGeom>
                <a:noFill/>
              </p:spPr>
              <p:txBody>
                <a:bodyPr wrap="none" lIns="0" tIns="0" rIns="0" bIns="0" rtlCol="0">
                  <a:spAutoFit/>
                </a:bodyPr>
                <a:lstStyle/>
                <a:p>
                  <a14:m>
                    <m:oMath xmlns:m="http://schemas.openxmlformats.org/officeDocument/2006/math">
                      <m:r>
                        <a:rPr lang="en-US" sz="2797" i="1">
                          <a:latin typeface="Cambria Math" panose="02040503050406030204" pitchFamily="18" charset="0"/>
                        </a:rPr>
                        <m:t>𝑝</m:t>
                      </m:r>
                      <m:d>
                        <m:dPr>
                          <m:ctrlPr>
                            <a:rPr lang="en-US" sz="2797" i="1">
                              <a:latin typeface="Cambria Math" panose="02040503050406030204" pitchFamily="18" charset="0"/>
                            </a:rPr>
                          </m:ctrlPr>
                        </m:dPr>
                        <m:e>
                          <m:sSub>
                            <m:sSubPr>
                              <m:ctrlPr>
                                <a:rPr lang="en-US" sz="2797" i="1">
                                  <a:latin typeface="Cambria Math" panose="02040503050406030204" pitchFamily="18" charset="0"/>
                                </a:rPr>
                              </m:ctrlPr>
                            </m:sSubPr>
                            <m:e>
                              <m:r>
                                <a:rPr lang="en-US" sz="2797" i="1">
                                  <a:latin typeface="Cambria Math" panose="02040503050406030204" pitchFamily="18" charset="0"/>
                                </a:rPr>
                                <m:t>𝑦</m:t>
                              </m:r>
                            </m:e>
                            <m:sub>
                              <m:r>
                                <a:rPr lang="en-US" sz="2797" i="1">
                                  <a:latin typeface="Cambria Math" panose="02040503050406030204" pitchFamily="18" charset="0"/>
                                </a:rPr>
                                <m:t>𝑖</m:t>
                              </m:r>
                            </m:sub>
                          </m:sSub>
                          <m:r>
                            <a:rPr lang="en-US" sz="2797" i="1">
                              <a:latin typeface="Cambria Math" panose="02040503050406030204" pitchFamily="18" charset="0"/>
                            </a:rPr>
                            <m:t>=1</m:t>
                          </m:r>
                        </m:e>
                        <m:e>
                          <m:sSub>
                            <m:sSubPr>
                              <m:ctrlPr>
                                <a:rPr lang="en-US" sz="2797" i="1">
                                  <a:latin typeface="Cambria Math" panose="02040503050406030204" pitchFamily="18" charset="0"/>
                                </a:rPr>
                              </m:ctrlPr>
                            </m:sSubPr>
                            <m:e>
                              <m:r>
                                <a:rPr lang="en-US" sz="2797" i="1">
                                  <a:latin typeface="Cambria Math" panose="02040503050406030204" pitchFamily="18" charset="0"/>
                                </a:rPr>
                                <m:t>𝑥</m:t>
                              </m:r>
                            </m:e>
                            <m:sub>
                              <m:r>
                                <a:rPr lang="en-US" sz="2797" i="1">
                                  <a:latin typeface="Cambria Math" panose="02040503050406030204" pitchFamily="18" charset="0"/>
                                </a:rPr>
                                <m:t>𝑖</m:t>
                              </m:r>
                            </m:sub>
                          </m:sSub>
                        </m:e>
                      </m:d>
                      <m:r>
                        <a:rPr lang="en-US" sz="2797" i="1">
                          <a:latin typeface="Cambria Math" panose="02040503050406030204" pitchFamily="18" charset="0"/>
                        </a:rPr>
                        <m:t>=</m:t>
                      </m:r>
                      <m:r>
                        <a:rPr lang="en-US" sz="2797" i="1">
                          <a:latin typeface="Cambria Math" panose="02040503050406030204" pitchFamily="18" charset="0"/>
                        </a:rPr>
                        <m:t>𝜎</m:t>
                      </m:r>
                      <m:r>
                        <a:rPr lang="en-US" sz="2797" i="1">
                          <a:latin typeface="Cambria Math" panose="02040503050406030204" pitchFamily="18" charset="0"/>
                        </a:rPr>
                        <m:t>(</m:t>
                      </m:r>
                      <m:sSub>
                        <m:sSubPr>
                          <m:ctrlPr>
                            <a:rPr lang="en-US" sz="2797" i="1">
                              <a:latin typeface="Cambria Math" panose="02040503050406030204" pitchFamily="18" charset="0"/>
                            </a:rPr>
                          </m:ctrlPr>
                        </m:sSubPr>
                        <m:e>
                          <m:r>
                            <a:rPr lang="en-US" sz="2797" i="1">
                              <a:latin typeface="Cambria Math" panose="02040503050406030204" pitchFamily="18" charset="0"/>
                            </a:rPr>
                            <m:t>𝑧</m:t>
                          </m:r>
                        </m:e>
                        <m:sub>
                          <m:r>
                            <a:rPr lang="en-US" sz="2797" i="1">
                              <a:latin typeface="Cambria Math" panose="02040503050406030204" pitchFamily="18" charset="0"/>
                            </a:rPr>
                            <m:t>𝑖</m:t>
                          </m:r>
                        </m:sub>
                      </m:sSub>
                    </m:oMath>
                  </a14:m>
                  <a:r>
                    <a:rPr lang="en-US" sz="2797" dirty="0"/>
                    <a:t>)</a:t>
                  </a:r>
                  <a14:m>
                    <m:oMath xmlns:m="http://schemas.openxmlformats.org/officeDocument/2006/math">
                      <m:r>
                        <a:rPr lang="en-US" sz="2797" i="1">
                          <a:latin typeface="Cambria Math" panose="02040503050406030204" pitchFamily="18" charset="0"/>
                        </a:rPr>
                        <m:t>=</m:t>
                      </m:r>
                      <m:f>
                        <m:fPr>
                          <m:ctrlPr>
                            <a:rPr lang="en-US" sz="2797" i="1">
                              <a:latin typeface="Cambria Math" panose="02040503050406030204" pitchFamily="18" charset="0"/>
                            </a:rPr>
                          </m:ctrlPr>
                        </m:fPr>
                        <m:num>
                          <m:func>
                            <m:funcPr>
                              <m:ctrlPr>
                                <a:rPr lang="en-US" sz="2797" i="1">
                                  <a:latin typeface="Cambria Math" panose="02040503050406030204" pitchFamily="18" charset="0"/>
                                </a:rPr>
                              </m:ctrlPr>
                            </m:funcPr>
                            <m:fName>
                              <m:r>
                                <m:rPr>
                                  <m:sty m:val="p"/>
                                </m:rPr>
                                <a:rPr lang="en-US" sz="2797">
                                  <a:latin typeface="Cambria Math" panose="02040503050406030204" pitchFamily="18" charset="0"/>
                                </a:rPr>
                                <m:t>exp</m:t>
                              </m:r>
                            </m:fName>
                            <m:e>
                              <m:d>
                                <m:dPr>
                                  <m:ctrlPr>
                                    <a:rPr lang="en-US" sz="2797" i="1">
                                      <a:latin typeface="Cambria Math" panose="02040503050406030204" pitchFamily="18" charset="0"/>
                                    </a:rPr>
                                  </m:ctrlPr>
                                </m:dPr>
                                <m:e>
                                  <m:sSub>
                                    <m:sSubPr>
                                      <m:ctrlPr>
                                        <a:rPr lang="en-US" sz="2797" i="1">
                                          <a:latin typeface="Cambria Math" panose="02040503050406030204" pitchFamily="18" charset="0"/>
                                        </a:rPr>
                                      </m:ctrlPr>
                                    </m:sSubPr>
                                    <m:e>
                                      <m:r>
                                        <a:rPr lang="en-US" sz="2797" i="1">
                                          <a:latin typeface="Cambria Math" panose="02040503050406030204" pitchFamily="18" charset="0"/>
                                        </a:rPr>
                                        <m:t>𝑧</m:t>
                                      </m:r>
                                    </m:e>
                                    <m:sub>
                                      <m:r>
                                        <a:rPr lang="en-US" sz="2797" i="1">
                                          <a:latin typeface="Cambria Math" panose="02040503050406030204" pitchFamily="18" charset="0"/>
                                        </a:rPr>
                                        <m:t>𝑖</m:t>
                                      </m:r>
                                    </m:sub>
                                  </m:sSub>
                                </m:e>
                              </m:d>
                            </m:e>
                          </m:func>
                        </m:num>
                        <m:den>
                          <m:r>
                            <a:rPr lang="en-US" sz="2797" i="1">
                              <a:latin typeface="Cambria Math" panose="02040503050406030204" pitchFamily="18" charset="0"/>
                            </a:rPr>
                            <m:t>1+</m:t>
                          </m:r>
                          <m:func>
                            <m:funcPr>
                              <m:ctrlPr>
                                <a:rPr lang="en-US" sz="2797" i="1">
                                  <a:latin typeface="Cambria Math" panose="02040503050406030204" pitchFamily="18" charset="0"/>
                                </a:rPr>
                              </m:ctrlPr>
                            </m:funcPr>
                            <m:fName>
                              <m:r>
                                <m:rPr>
                                  <m:sty m:val="p"/>
                                </m:rPr>
                                <a:rPr lang="en-US" sz="2797">
                                  <a:latin typeface="Cambria Math" panose="02040503050406030204" pitchFamily="18" charset="0"/>
                                </a:rPr>
                                <m:t>exp</m:t>
                              </m:r>
                            </m:fName>
                            <m:e>
                              <m:d>
                                <m:dPr>
                                  <m:ctrlPr>
                                    <a:rPr lang="en-US" sz="2797" i="1">
                                      <a:latin typeface="Cambria Math" panose="02040503050406030204" pitchFamily="18" charset="0"/>
                                    </a:rPr>
                                  </m:ctrlPr>
                                </m:dPr>
                                <m:e>
                                  <m:sSub>
                                    <m:sSubPr>
                                      <m:ctrlPr>
                                        <a:rPr lang="en-US" sz="2797" i="1">
                                          <a:latin typeface="Cambria Math" panose="02040503050406030204" pitchFamily="18" charset="0"/>
                                        </a:rPr>
                                      </m:ctrlPr>
                                    </m:sSubPr>
                                    <m:e>
                                      <m:r>
                                        <a:rPr lang="en-US" sz="2797" i="1">
                                          <a:latin typeface="Cambria Math" panose="02040503050406030204" pitchFamily="18" charset="0"/>
                                        </a:rPr>
                                        <m:t>𝑧</m:t>
                                      </m:r>
                                    </m:e>
                                    <m:sub>
                                      <m:r>
                                        <a:rPr lang="en-US" sz="2797" i="1">
                                          <a:latin typeface="Cambria Math" panose="02040503050406030204" pitchFamily="18" charset="0"/>
                                        </a:rPr>
                                        <m:t>𝑖</m:t>
                                      </m:r>
                                    </m:sub>
                                  </m:sSub>
                                </m:e>
                              </m:d>
                            </m:e>
                          </m:func>
                        </m:den>
                      </m:f>
                    </m:oMath>
                  </a14:m>
                  <a:endParaRPr lang="en-US" sz="2797" dirty="0"/>
                </a:p>
              </p:txBody>
            </p:sp>
          </mc:Choice>
          <mc:Fallback xmlns="">
            <p:sp>
              <p:nvSpPr>
                <p:cNvPr id="37" name="TextBox 36">
                  <a:extLst>
                    <a:ext uri="{FF2B5EF4-FFF2-40B4-BE49-F238E27FC236}">
                      <a16:creationId xmlns:a16="http://schemas.microsoft.com/office/drawing/2014/main" id="{9858F1B0-66A5-475B-B04B-50D557943658}"/>
                    </a:ext>
                  </a:extLst>
                </p:cNvPr>
                <p:cNvSpPr txBox="1">
                  <a:spLocks noRot="1" noChangeAspect="1" noMove="1" noResize="1" noEditPoints="1" noAdjustHandles="1" noChangeArrowheads="1" noChangeShapeType="1" noTextEdit="1"/>
                </p:cNvSpPr>
                <p:nvPr/>
              </p:nvSpPr>
              <p:spPr>
                <a:xfrm>
                  <a:off x="7037619" y="2319452"/>
                  <a:ext cx="4460752" cy="630298"/>
                </a:xfrm>
                <a:prstGeom prst="rect">
                  <a:avLst/>
                </a:prstGeom>
                <a:blipFill>
                  <a:blip r:embed="rId4"/>
                  <a:stretch>
                    <a:fillRect l="-2413" b="-10714"/>
                  </a:stretch>
                </a:blipFill>
              </p:spPr>
              <p:txBody>
                <a:bodyPr/>
                <a:lstStyle/>
                <a:p>
                  <a:r>
                    <a:rPr lang="en-US">
                      <a:noFill/>
                    </a:rPr>
                    <a:t> </a:t>
                  </a:r>
                </a:p>
              </p:txBody>
            </p:sp>
          </mc:Fallback>
        </mc:AlternateContent>
        <p:pic>
          <p:nvPicPr>
            <p:cNvPr id="1026" name="Picture 2" descr="https://upload.wikimedia.org/wikipedia/commons/thumb/8/88/Logistic-curve.svg/320px-Logistic-curve.svg.png">
              <a:extLst>
                <a:ext uri="{FF2B5EF4-FFF2-40B4-BE49-F238E27FC236}">
                  <a16:creationId xmlns:a16="http://schemas.microsoft.com/office/drawing/2014/main" id="{3452BF06-0C57-4F54-A85B-1AF8D416E7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6070" y="3047218"/>
              <a:ext cx="3949934" cy="26291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01B1118-88CF-45F4-85EE-BBB2420AD237}"/>
                </a:ext>
              </a:extLst>
            </p:cNvPr>
            <p:cNvPicPr>
              <a:picLocks noChangeAspect="1"/>
            </p:cNvPicPr>
            <p:nvPr/>
          </p:nvPicPr>
          <p:blipFill>
            <a:blip r:embed="rId6"/>
            <a:stretch>
              <a:fillRect/>
            </a:stretch>
          </p:blipFill>
          <p:spPr>
            <a:xfrm>
              <a:off x="11176004" y="5224225"/>
              <a:ext cx="249958" cy="249958"/>
            </a:xfrm>
            <a:prstGeom prst="rect">
              <a:avLst/>
            </a:prstGeom>
          </p:spPr>
        </p:pic>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2933D2D-79C8-40E1-8B33-F84CBDA226B8}"/>
                  </a:ext>
                </a:extLst>
              </p:cNvPr>
              <p:cNvSpPr txBox="1"/>
              <p:nvPr/>
            </p:nvSpPr>
            <p:spPr>
              <a:xfrm>
                <a:off x="6635805" y="2968112"/>
                <a:ext cx="4931099" cy="2120965"/>
              </a:xfrm>
              <a:prstGeom prst="rect">
                <a:avLst/>
              </a:prstGeom>
            </p:spPr>
            <p:txBody>
              <a:bodyPr wrap="square" rtlCol="0">
                <a:spAutoFit/>
              </a:bodyPr>
              <a:lstStyle/>
              <a:p>
                <a:pPr marL="342506" indent="-342506">
                  <a:buFont typeface="Wingdings" panose="05000000000000000000" pitchFamily="2" charset="2"/>
                  <a:buChar char="q"/>
                </a:pPr>
                <a:r>
                  <a:rPr lang="en-US" sz="2197" dirty="0"/>
                  <a:t>Large and positive </a:t>
                </a:r>
                <a14:m>
                  <m:oMath xmlns:m="http://schemas.openxmlformats.org/officeDocument/2006/math">
                    <m:sSub>
                      <m:sSubPr>
                        <m:ctrlPr>
                          <a:rPr lang="en-US" sz="2197" i="1">
                            <a:latin typeface="Cambria Math" panose="02040503050406030204" pitchFamily="18" charset="0"/>
                          </a:rPr>
                        </m:ctrlPr>
                      </m:sSubPr>
                      <m:e>
                        <m:r>
                          <a:rPr lang="en-US" sz="2197" i="1">
                            <a:latin typeface="Cambria Math" panose="02040503050406030204" pitchFamily="18" charset="0"/>
                          </a:rPr>
                          <m:t>𝑧</m:t>
                        </m:r>
                      </m:e>
                      <m:sub>
                        <m:r>
                          <a:rPr lang="en-US" sz="2197" i="1">
                            <a:latin typeface="Cambria Math" panose="02040503050406030204" pitchFamily="18" charset="0"/>
                          </a:rPr>
                          <m:t>𝑖</m:t>
                        </m:r>
                      </m:sub>
                    </m:sSub>
                  </m:oMath>
                </a14:m>
                <a:r>
                  <a:rPr lang="en-US" sz="2197" dirty="0"/>
                  <a:t> indicates that event </a:t>
                </a:r>
                <a14:m>
                  <m:oMath xmlns:m="http://schemas.openxmlformats.org/officeDocument/2006/math">
                    <m:sSub>
                      <m:sSubPr>
                        <m:ctrlPr>
                          <a:rPr lang="en-US" sz="2197" i="1">
                            <a:latin typeface="Cambria Math" panose="02040503050406030204" pitchFamily="18" charset="0"/>
                          </a:rPr>
                        </m:ctrlPr>
                      </m:sSubPr>
                      <m:e>
                        <m:r>
                          <a:rPr lang="en-US" sz="2197" i="1">
                            <a:latin typeface="Cambria Math" panose="02040503050406030204" pitchFamily="18" charset="0"/>
                          </a:rPr>
                          <m:t>𝑦</m:t>
                        </m:r>
                      </m:e>
                      <m:sub>
                        <m:r>
                          <a:rPr lang="en-US" sz="2197" i="1">
                            <a:latin typeface="Cambria Math" panose="02040503050406030204" pitchFamily="18" charset="0"/>
                          </a:rPr>
                          <m:t>𝑖</m:t>
                        </m:r>
                      </m:sub>
                    </m:sSub>
                    <m:r>
                      <a:rPr lang="en-US" sz="2197" i="1">
                        <a:latin typeface="Cambria Math" panose="02040503050406030204" pitchFamily="18" charset="0"/>
                      </a:rPr>
                      <m:t>=1</m:t>
                    </m:r>
                  </m:oMath>
                </a14:m>
                <a:r>
                  <a:rPr lang="en-US" sz="2197" dirty="0"/>
                  <a:t> is likely</a:t>
                </a:r>
              </a:p>
              <a:p>
                <a:endParaRPr lang="en-US" sz="2197" dirty="0"/>
              </a:p>
              <a:p>
                <a:endParaRPr lang="en-US" sz="2197" dirty="0"/>
              </a:p>
              <a:p>
                <a:pPr marL="342506" indent="-342506">
                  <a:buFont typeface="Wingdings" panose="05000000000000000000" pitchFamily="2" charset="2"/>
                  <a:buChar char="q"/>
                </a:pPr>
                <a:r>
                  <a:rPr lang="en-US" sz="2197" dirty="0"/>
                  <a:t>Large and negative </a:t>
                </a:r>
                <a14:m>
                  <m:oMath xmlns:m="http://schemas.openxmlformats.org/officeDocument/2006/math">
                    <m:sSub>
                      <m:sSubPr>
                        <m:ctrlPr>
                          <a:rPr lang="en-US" sz="2197" i="1">
                            <a:latin typeface="Cambria Math" panose="02040503050406030204" pitchFamily="18" charset="0"/>
                          </a:rPr>
                        </m:ctrlPr>
                      </m:sSubPr>
                      <m:e>
                        <m:r>
                          <a:rPr lang="en-US" sz="2197" i="1">
                            <a:latin typeface="Cambria Math" panose="02040503050406030204" pitchFamily="18" charset="0"/>
                          </a:rPr>
                          <m:t>𝑧</m:t>
                        </m:r>
                      </m:e>
                      <m:sub>
                        <m:r>
                          <a:rPr lang="en-US" sz="2197" i="1">
                            <a:latin typeface="Cambria Math" panose="02040503050406030204" pitchFamily="18" charset="0"/>
                          </a:rPr>
                          <m:t>𝑖</m:t>
                        </m:r>
                      </m:sub>
                    </m:sSub>
                  </m:oMath>
                </a14:m>
                <a:r>
                  <a:rPr lang="en-US" sz="2197" dirty="0"/>
                  <a:t> indicates that event </a:t>
                </a:r>
                <a14:m>
                  <m:oMath xmlns:m="http://schemas.openxmlformats.org/officeDocument/2006/math">
                    <m:sSub>
                      <m:sSubPr>
                        <m:ctrlPr>
                          <a:rPr lang="en-US" sz="2197" i="1">
                            <a:latin typeface="Cambria Math" panose="02040503050406030204" pitchFamily="18" charset="0"/>
                          </a:rPr>
                        </m:ctrlPr>
                      </m:sSubPr>
                      <m:e>
                        <m:r>
                          <a:rPr lang="en-US" sz="2197" i="1">
                            <a:latin typeface="Cambria Math" panose="02040503050406030204" pitchFamily="18" charset="0"/>
                          </a:rPr>
                          <m:t>𝑦</m:t>
                        </m:r>
                      </m:e>
                      <m:sub>
                        <m:r>
                          <a:rPr lang="en-US" sz="2197" i="1">
                            <a:latin typeface="Cambria Math" panose="02040503050406030204" pitchFamily="18" charset="0"/>
                          </a:rPr>
                          <m:t>𝑖</m:t>
                        </m:r>
                      </m:sub>
                    </m:sSub>
                    <m:r>
                      <a:rPr lang="en-US" sz="2197" i="1">
                        <a:latin typeface="Cambria Math" panose="02040503050406030204" pitchFamily="18" charset="0"/>
                      </a:rPr>
                      <m:t>=0</m:t>
                    </m:r>
                  </m:oMath>
                </a14:m>
                <a:r>
                  <a:rPr lang="en-US" sz="2197" dirty="0"/>
                  <a:t> is likely</a:t>
                </a:r>
              </a:p>
            </p:txBody>
          </p:sp>
        </mc:Choice>
        <mc:Fallback xmlns="">
          <p:sp>
            <p:nvSpPr>
              <p:cNvPr id="6" name="TextBox 5">
                <a:extLst>
                  <a:ext uri="{FF2B5EF4-FFF2-40B4-BE49-F238E27FC236}">
                    <a16:creationId xmlns:a16="http://schemas.microsoft.com/office/drawing/2014/main" id="{E2933D2D-79C8-40E1-8B33-F84CBDA226B8}"/>
                  </a:ext>
                </a:extLst>
              </p:cNvPr>
              <p:cNvSpPr txBox="1">
                <a:spLocks noRot="1" noChangeAspect="1" noMove="1" noResize="1" noEditPoints="1" noAdjustHandles="1" noChangeArrowheads="1" noChangeShapeType="1" noTextEdit="1"/>
              </p:cNvSpPr>
              <p:nvPr/>
            </p:nvSpPr>
            <p:spPr>
              <a:xfrm>
                <a:off x="6635805" y="2968112"/>
                <a:ext cx="4931099" cy="2120965"/>
              </a:xfrm>
              <a:prstGeom prst="rect">
                <a:avLst/>
              </a:prstGeom>
              <a:blipFill>
                <a:blip r:embed="rId7"/>
                <a:stretch>
                  <a:fillRect l="-1285" t="-1786"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B0E6F50-36DB-D942-97C3-7F75BF273DCC}"/>
                  </a:ext>
                </a:extLst>
              </p:cNvPr>
              <p:cNvSpPr txBox="1"/>
              <p:nvPr/>
            </p:nvSpPr>
            <p:spPr>
              <a:xfrm>
                <a:off x="2597226" y="1433445"/>
                <a:ext cx="6733121" cy="4209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𝑧</m:t>
                      </m:r>
                      <m:r>
                        <a:rPr lang="en-US" sz="2800" b="0" i="1" baseline="-25000" smtClean="0">
                          <a:latin typeface="Cambria Math" panose="02040503050406030204" pitchFamily="18" charset="0"/>
                        </a:rPr>
                        <m:t>𝑖</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𝑀</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r>
                            <a:rPr lang="en-US" sz="2800" b="0" i="1" smtClean="0">
                              <a:latin typeface="Cambria Math" panose="02040503050406030204" pitchFamily="18" charset="0"/>
                            </a:rPr>
                            <m:t>𝑀</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0</m:t>
                          </m:r>
                        </m:sub>
                      </m:sSub>
                    </m:oMath>
                  </m:oMathPara>
                </a14:m>
                <a:endParaRPr lang="en-US" sz="2800" baseline="-25000" dirty="0"/>
              </a:p>
            </p:txBody>
          </p:sp>
        </mc:Choice>
        <mc:Fallback xmlns="">
          <p:sp>
            <p:nvSpPr>
              <p:cNvPr id="10" name="TextBox 9">
                <a:extLst>
                  <a:ext uri="{FF2B5EF4-FFF2-40B4-BE49-F238E27FC236}">
                    <a16:creationId xmlns:a16="http://schemas.microsoft.com/office/drawing/2014/main" id="{AB0E6F50-36DB-D942-97C3-7F75BF273DCC}"/>
                  </a:ext>
                </a:extLst>
              </p:cNvPr>
              <p:cNvSpPr txBox="1">
                <a:spLocks noRot="1" noChangeAspect="1" noMove="1" noResize="1" noEditPoints="1" noAdjustHandles="1" noChangeArrowheads="1" noChangeShapeType="1" noTextEdit="1"/>
              </p:cNvSpPr>
              <p:nvPr/>
            </p:nvSpPr>
            <p:spPr>
              <a:xfrm>
                <a:off x="2597226" y="1433445"/>
                <a:ext cx="6733121" cy="420949"/>
              </a:xfrm>
              <a:prstGeom prst="rect">
                <a:avLst/>
              </a:prstGeom>
              <a:blipFill>
                <a:blip r:embed="rId8"/>
                <a:stretch>
                  <a:fillRect b="-14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itle 1">
                <a:extLst>
                  <a:ext uri="{FF2B5EF4-FFF2-40B4-BE49-F238E27FC236}">
                    <a16:creationId xmlns:a16="http://schemas.microsoft.com/office/drawing/2014/main" id="{FA38FB56-1BDC-F444-8A0C-33E708ADCEFF}"/>
                  </a:ext>
                </a:extLst>
              </p:cNvPr>
              <p:cNvSpPr>
                <a:spLocks noGrp="1"/>
              </p:cNvSpPr>
              <p:nvPr>
                <p:ph type="title"/>
              </p:nvPr>
            </p:nvSpPr>
            <p:spPr>
              <a:xfrm>
                <a:off x="609600" y="80840"/>
                <a:ext cx="10972800" cy="1143000"/>
              </a:xfrm>
            </p:spPr>
            <p:txBody>
              <a:bodyPr>
                <a:normAutofit/>
              </a:bodyPr>
              <a:lstStyle/>
              <a:p>
                <a:pPr algn="ctr"/>
                <a:r>
                  <a:rPr lang="en-US" dirty="0"/>
                  <a:t>The logistic function converts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𝑧</m:t>
                        </m:r>
                      </m:e>
                      <m:sub>
                        <m:r>
                          <a:rPr lang="en-US" i="1" dirty="0" smtClean="0">
                            <a:latin typeface="Cambria Math" panose="02040503050406030204" pitchFamily="18" charset="0"/>
                          </a:rPr>
                          <m:t>𝑖</m:t>
                        </m:r>
                      </m:sub>
                    </m:sSub>
                  </m:oMath>
                </a14:m>
                <a:r>
                  <a:rPr lang="en-US" dirty="0"/>
                  <a:t> to a probability</a:t>
                </a:r>
              </a:p>
            </p:txBody>
          </p:sp>
        </mc:Choice>
        <mc:Fallback>
          <p:sp>
            <p:nvSpPr>
              <p:cNvPr id="12" name="Title 1">
                <a:extLst>
                  <a:ext uri="{FF2B5EF4-FFF2-40B4-BE49-F238E27FC236}">
                    <a16:creationId xmlns:a16="http://schemas.microsoft.com/office/drawing/2014/main" id="{FA38FB56-1BDC-F444-8A0C-33E708ADCEFF}"/>
                  </a:ext>
                </a:extLst>
              </p:cNvPr>
              <p:cNvSpPr>
                <a:spLocks noGrp="1" noRot="1" noChangeAspect="1" noMove="1" noResize="1" noEditPoints="1" noAdjustHandles="1" noChangeArrowheads="1" noChangeShapeType="1" noTextEdit="1"/>
              </p:cNvSpPr>
              <p:nvPr>
                <p:ph type="title"/>
              </p:nvPr>
            </p:nvSpPr>
            <p:spPr>
              <a:xfrm>
                <a:off x="609600" y="80840"/>
                <a:ext cx="10972800" cy="1143000"/>
              </a:xfrm>
              <a:blipFill>
                <a:blip r:embed="rId9"/>
                <a:stretch>
                  <a:fillRect l="-1734" r="-1618" b="-6593"/>
                </a:stretch>
              </a:blipFill>
            </p:spPr>
            <p:txBody>
              <a:bodyPr/>
              <a:lstStyle/>
              <a:p>
                <a:r>
                  <a:rPr lang="en-US">
                    <a:noFill/>
                  </a:rPr>
                  <a:t> </a:t>
                </a:r>
              </a:p>
            </p:txBody>
          </p:sp>
        </mc:Fallback>
      </mc:AlternateContent>
    </p:spTree>
    <p:extLst>
      <p:ext uri="{BB962C8B-B14F-4D97-AF65-F5344CB8AC3E}">
        <p14:creationId xmlns:p14="http://schemas.microsoft.com/office/powerpoint/2010/main" val="692913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B458246D-1AA2-0B46-8422-C80506A22939}"/>
              </a:ext>
            </a:extLst>
          </p:cNvPr>
          <p:cNvSpPr>
            <a:spLocks noGrp="1"/>
          </p:cNvSpPr>
          <p:nvPr>
            <p:ph type="title"/>
          </p:nvPr>
        </p:nvSpPr>
        <p:spPr/>
        <p:txBody>
          <a:bodyPr>
            <a:noAutofit/>
          </a:bodyPr>
          <a:lstStyle/>
          <a:p>
            <a:r>
              <a:rPr lang="en-US" sz="3600" u="sng" dirty="0"/>
              <a:t>Logistic Regression</a:t>
            </a:r>
            <a:r>
              <a:rPr lang="en-US" sz="3600" dirty="0"/>
              <a:t>: a linear model with a logistic “link” function that converts the prediction to a probability</a:t>
            </a:r>
          </a:p>
        </p:txBody>
      </p:sp>
      <p:cxnSp>
        <p:nvCxnSpPr>
          <p:cNvPr id="55" name="Straight Arrow Connector 54">
            <a:extLst>
              <a:ext uri="{FF2B5EF4-FFF2-40B4-BE49-F238E27FC236}">
                <a16:creationId xmlns:a16="http://schemas.microsoft.com/office/drawing/2014/main" id="{213A1C08-7264-534B-BF7D-B870FCECD83D}"/>
              </a:ext>
            </a:extLst>
          </p:cNvPr>
          <p:cNvCxnSpPr>
            <a:cxnSpLocks/>
          </p:cNvCxnSpPr>
          <p:nvPr/>
        </p:nvCxnSpPr>
        <p:spPr>
          <a:xfrm flipV="1">
            <a:off x="2217107" y="3694430"/>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C134D0CD-BAC0-5F44-839E-0CBDCB88BB08}"/>
              </a:ext>
            </a:extLst>
          </p:cNvPr>
          <p:cNvCxnSpPr>
            <a:cxnSpLocks/>
          </p:cNvCxnSpPr>
          <p:nvPr/>
        </p:nvCxnSpPr>
        <p:spPr>
          <a:xfrm flipH="1" flipV="1">
            <a:off x="2838890" y="3694430"/>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E1DE7A53-058C-B347-BC25-AB052A7D272E}"/>
              </a:ext>
            </a:extLst>
          </p:cNvPr>
          <p:cNvCxnSpPr>
            <a:cxnSpLocks/>
          </p:cNvCxnSpPr>
          <p:nvPr/>
        </p:nvCxnSpPr>
        <p:spPr>
          <a:xfrm flipV="1">
            <a:off x="1373595" y="3694430"/>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F4049EAA-17DF-7E42-A394-6984E48ED682}"/>
              </a:ext>
            </a:extLst>
          </p:cNvPr>
          <p:cNvCxnSpPr>
            <a:cxnSpLocks/>
          </p:cNvCxnSpPr>
          <p:nvPr/>
        </p:nvCxnSpPr>
        <p:spPr>
          <a:xfrm flipV="1">
            <a:off x="1791222" y="3694430"/>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D28AE069-5836-464E-9C93-A719A0595B13}"/>
              </a:ext>
            </a:extLst>
          </p:cNvPr>
          <p:cNvCxnSpPr>
            <a:cxnSpLocks/>
          </p:cNvCxnSpPr>
          <p:nvPr/>
        </p:nvCxnSpPr>
        <p:spPr>
          <a:xfrm flipV="1">
            <a:off x="2680570" y="3694430"/>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60" name="Picture 59">
            <a:extLst>
              <a:ext uri="{FF2B5EF4-FFF2-40B4-BE49-F238E27FC236}">
                <a16:creationId xmlns:a16="http://schemas.microsoft.com/office/drawing/2014/main" id="{C1F8BF20-364A-5843-8FD8-15161C5B5F23}"/>
              </a:ext>
            </a:extLst>
          </p:cNvPr>
          <p:cNvPicPr>
            <a:picLocks noChangeAspect="1"/>
          </p:cNvPicPr>
          <p:nvPr/>
        </p:nvPicPr>
        <p:blipFill>
          <a:blip r:embed="rId3"/>
          <a:stretch>
            <a:fillRect/>
          </a:stretch>
        </p:blipFill>
        <p:spPr>
          <a:xfrm>
            <a:off x="1126908" y="5190586"/>
            <a:ext cx="3520249" cy="473439"/>
          </a:xfrm>
          <a:prstGeom prst="rect">
            <a:avLst/>
          </a:prstGeom>
        </p:spPr>
      </p:pic>
      <p:sp>
        <p:nvSpPr>
          <p:cNvPr id="61" name="TextBox 60">
            <a:extLst>
              <a:ext uri="{FF2B5EF4-FFF2-40B4-BE49-F238E27FC236}">
                <a16:creationId xmlns:a16="http://schemas.microsoft.com/office/drawing/2014/main" id="{B7196F96-9B92-C84B-B33C-4585B8AE5240}"/>
              </a:ext>
            </a:extLst>
          </p:cNvPr>
          <p:cNvSpPr txBox="1"/>
          <p:nvPr/>
        </p:nvSpPr>
        <p:spPr>
          <a:xfrm>
            <a:off x="1101856" y="5569635"/>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8E5E827C-A41C-9A41-A801-49CEF2580E6C}"/>
              </a:ext>
            </a:extLst>
          </p:cNvPr>
          <p:cNvSpPr txBox="1"/>
          <p:nvPr/>
        </p:nvSpPr>
        <p:spPr>
          <a:xfrm>
            <a:off x="4147603" y="5569635"/>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cxnSp>
        <p:nvCxnSpPr>
          <p:cNvPr id="65" name="Straight Arrow Connector 64">
            <a:extLst>
              <a:ext uri="{FF2B5EF4-FFF2-40B4-BE49-F238E27FC236}">
                <a16:creationId xmlns:a16="http://schemas.microsoft.com/office/drawing/2014/main" id="{FCAD43C3-5611-4743-9BA6-50F550926F4D}"/>
              </a:ext>
            </a:extLst>
          </p:cNvPr>
          <p:cNvCxnSpPr>
            <a:cxnSpLocks/>
          </p:cNvCxnSpPr>
          <p:nvPr/>
        </p:nvCxnSpPr>
        <p:spPr>
          <a:xfrm flipH="1" flipV="1">
            <a:off x="2838890" y="3694430"/>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08BE6C33-E740-FC40-A977-E150AA9A4605}"/>
              </a:ext>
            </a:extLst>
          </p:cNvPr>
          <p:cNvCxnSpPr>
            <a:cxnSpLocks/>
          </p:cNvCxnSpPr>
          <p:nvPr/>
        </p:nvCxnSpPr>
        <p:spPr>
          <a:xfrm flipH="1" flipV="1">
            <a:off x="2838890" y="3694430"/>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Straight Arrow Connector 66">
            <a:extLst>
              <a:ext uri="{FF2B5EF4-FFF2-40B4-BE49-F238E27FC236}">
                <a16:creationId xmlns:a16="http://schemas.microsoft.com/office/drawing/2014/main" id="{090EA6B8-77A2-EA4B-B703-C5ED9D5382E8}"/>
              </a:ext>
            </a:extLst>
          </p:cNvPr>
          <p:cNvCxnSpPr>
            <a:cxnSpLocks/>
          </p:cNvCxnSpPr>
          <p:nvPr/>
        </p:nvCxnSpPr>
        <p:spPr>
          <a:xfrm flipH="1" flipV="1">
            <a:off x="2838890" y="3694430"/>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8" name="TextBox 67">
            <a:extLst>
              <a:ext uri="{FF2B5EF4-FFF2-40B4-BE49-F238E27FC236}">
                <a16:creationId xmlns:a16="http://schemas.microsoft.com/office/drawing/2014/main" id="{938B7CFD-346D-414D-A4AC-DF1E1B8836E9}"/>
              </a:ext>
            </a:extLst>
          </p:cNvPr>
          <p:cNvSpPr txBox="1"/>
          <p:nvPr/>
        </p:nvSpPr>
        <p:spPr>
          <a:xfrm>
            <a:off x="1520622" y="4014065"/>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11E7216C-07F4-D446-B563-C5713BD860F6}"/>
              </a:ext>
            </a:extLst>
          </p:cNvPr>
          <p:cNvSpPr txBox="1"/>
          <p:nvPr/>
        </p:nvSpPr>
        <p:spPr>
          <a:xfrm>
            <a:off x="3700983" y="4014065"/>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70" name="Table 69">
            <a:extLst>
              <a:ext uri="{FF2B5EF4-FFF2-40B4-BE49-F238E27FC236}">
                <a16:creationId xmlns:a16="http://schemas.microsoft.com/office/drawing/2014/main" id="{8FE3AF9D-0034-BB48-8D80-5EEF7924A8E3}"/>
              </a:ext>
            </a:extLst>
          </p:cNvPr>
          <p:cNvGraphicFramePr>
            <a:graphicFrameLocks noGrp="1"/>
          </p:cNvGraphicFramePr>
          <p:nvPr/>
        </p:nvGraphicFramePr>
        <p:xfrm>
          <a:off x="2618710" y="336298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71" name="TextBox 70">
            <a:extLst>
              <a:ext uri="{FF2B5EF4-FFF2-40B4-BE49-F238E27FC236}">
                <a16:creationId xmlns:a16="http://schemas.microsoft.com/office/drawing/2014/main" id="{DCE73603-7DAB-214C-9191-92C8419239D0}"/>
              </a:ext>
            </a:extLst>
          </p:cNvPr>
          <p:cNvSpPr txBox="1"/>
          <p:nvPr/>
        </p:nvSpPr>
        <p:spPr>
          <a:xfrm>
            <a:off x="3080075" y="3299683"/>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z</a:t>
            </a:r>
            <a:r>
              <a:rPr lang="en-US" sz="2797" i="1" baseline="-25000" dirty="0" err="1">
                <a:latin typeface="Times New Roman" panose="02020603050405020304" pitchFamily="18" charset="0"/>
                <a:cs typeface="Times New Roman" panose="02020603050405020304" pitchFamily="18" charset="0"/>
              </a:rPr>
              <a:t>i</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2" name="Oval 71">
                <a:extLst>
                  <a:ext uri="{FF2B5EF4-FFF2-40B4-BE49-F238E27FC236}">
                    <a16:creationId xmlns:a16="http://schemas.microsoft.com/office/drawing/2014/main" id="{A9A3DC97-6FD7-3D44-A8F4-972C07178FC6}"/>
                  </a:ext>
                </a:extLst>
              </p:cNvPr>
              <p:cNvSpPr/>
              <p:nvPr/>
            </p:nvSpPr>
            <p:spPr>
              <a:xfrm>
                <a:off x="2614274" y="2598064"/>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2" name="Oval 71">
                <a:extLst>
                  <a:ext uri="{FF2B5EF4-FFF2-40B4-BE49-F238E27FC236}">
                    <a16:creationId xmlns:a16="http://schemas.microsoft.com/office/drawing/2014/main" id="{A9A3DC97-6FD7-3D44-A8F4-972C07178FC6}"/>
                  </a:ext>
                </a:extLst>
              </p:cNvPr>
              <p:cNvSpPr>
                <a:spLocks noRot="1" noChangeAspect="1" noMove="1" noResize="1" noEditPoints="1" noAdjustHandles="1" noChangeArrowheads="1" noChangeShapeType="1" noTextEdit="1"/>
              </p:cNvSpPr>
              <p:nvPr/>
            </p:nvSpPr>
            <p:spPr>
              <a:xfrm>
                <a:off x="2614274" y="2598064"/>
                <a:ext cx="470357" cy="459473"/>
              </a:xfrm>
              <a:prstGeom prst="ellipse">
                <a:avLst/>
              </a:prstGeom>
              <a:blipFill>
                <a:blip r:embed="rId4"/>
                <a:stretch>
                  <a:fillRect/>
                </a:stretch>
              </a:blipFill>
            </p:spPr>
            <p:txBody>
              <a:bodyPr/>
              <a:lstStyle/>
              <a:p>
                <a:r>
                  <a:rPr lang="en-US">
                    <a:noFill/>
                  </a:rPr>
                  <a:t> </a:t>
                </a:r>
              </a:p>
            </p:txBody>
          </p:sp>
        </mc:Fallback>
      </mc:AlternateContent>
      <p:cxnSp>
        <p:nvCxnSpPr>
          <p:cNvPr id="73" name="Straight Arrow Connector 72">
            <a:extLst>
              <a:ext uri="{FF2B5EF4-FFF2-40B4-BE49-F238E27FC236}">
                <a16:creationId xmlns:a16="http://schemas.microsoft.com/office/drawing/2014/main" id="{C134D0CD-BAC0-5F44-839E-0CBDCB88BB08}"/>
              </a:ext>
            </a:extLst>
          </p:cNvPr>
          <p:cNvCxnSpPr>
            <a:cxnSpLocks/>
            <a:stCxn id="70" idx="0"/>
            <a:endCxn id="72" idx="4"/>
          </p:cNvCxnSpPr>
          <p:nvPr/>
        </p:nvCxnSpPr>
        <p:spPr>
          <a:xfrm flipV="1">
            <a:off x="2849453" y="3057537"/>
            <a:ext cx="0" cy="305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4" name="Table 73">
            <a:extLst>
              <a:ext uri="{FF2B5EF4-FFF2-40B4-BE49-F238E27FC236}">
                <a16:creationId xmlns:a16="http://schemas.microsoft.com/office/drawing/2014/main" id="{8FE3AF9D-0034-BB48-8D80-5EEF7924A8E3}"/>
              </a:ext>
            </a:extLst>
          </p:cNvPr>
          <p:cNvGraphicFramePr>
            <a:graphicFrameLocks noGrp="1"/>
          </p:cNvGraphicFramePr>
          <p:nvPr/>
        </p:nvGraphicFramePr>
        <p:xfrm>
          <a:off x="2618710" y="1874273"/>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75" name="Straight Arrow Connector 74">
            <a:extLst>
              <a:ext uri="{FF2B5EF4-FFF2-40B4-BE49-F238E27FC236}">
                <a16:creationId xmlns:a16="http://schemas.microsoft.com/office/drawing/2014/main" id="{C134D0CD-BAC0-5F44-839E-0CBDCB88BB08}"/>
              </a:ext>
            </a:extLst>
          </p:cNvPr>
          <p:cNvCxnSpPr>
            <a:cxnSpLocks/>
            <a:stCxn id="72" idx="0"/>
            <a:endCxn id="74" idx="2"/>
          </p:cNvCxnSpPr>
          <p:nvPr/>
        </p:nvCxnSpPr>
        <p:spPr>
          <a:xfrm flipV="1">
            <a:off x="2849453" y="2333746"/>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DCE73603-7DAB-214C-9191-92C8419239D0}"/>
                  </a:ext>
                </a:extLst>
              </p:cNvPr>
              <p:cNvSpPr txBox="1"/>
              <p:nvPr/>
            </p:nvSpPr>
            <p:spPr>
              <a:xfrm>
                <a:off x="3054087" y="1837089"/>
                <a:ext cx="3511815"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𝜎</m:t>
                      </m:r>
                      <m:d>
                        <m:dPr>
                          <m:ctrlPr>
                            <a:rPr lang="en-US" sz="2797" b="0" i="1" dirty="0" smtClean="0">
                              <a:latin typeface="Cambria Math" panose="02040503050406030204" pitchFamily="18" charset="0"/>
                              <a:cs typeface="Times New Roman" panose="02020603050405020304" pitchFamily="18" charset="0"/>
                            </a:rPr>
                          </m:ctrlPr>
                        </m:dPr>
                        <m:e>
                          <m:sSub>
                            <m:sSubPr>
                              <m:ctrlPr>
                                <a:rPr lang="en-US" sz="2797" b="0" i="1" dirty="0" smtClean="0">
                                  <a:latin typeface="Cambria Math" panose="02040503050406030204" pitchFamily="18" charset="0"/>
                                  <a:cs typeface="Times New Roman" panose="02020603050405020304" pitchFamily="18" charset="0"/>
                                </a:rPr>
                              </m:ctrlPr>
                            </m:sSubPr>
                            <m:e>
                              <m:r>
                                <a:rPr lang="en-US" sz="2797" b="0" i="1" dirty="0" smtClean="0">
                                  <a:latin typeface="Cambria Math" panose="02040503050406030204" pitchFamily="18" charset="0"/>
                                  <a:cs typeface="Times New Roman" panose="02020603050405020304" pitchFamily="18" charset="0"/>
                                </a:rPr>
                                <m:t>𝑧</m:t>
                              </m:r>
                            </m:e>
                            <m:sub>
                              <m:r>
                                <a:rPr lang="en-US" sz="2797" b="0" i="1" dirty="0" smtClean="0">
                                  <a:latin typeface="Cambria Math" panose="02040503050406030204" pitchFamily="18" charset="0"/>
                                  <a:cs typeface="Times New Roman" panose="02020603050405020304" pitchFamily="18" charset="0"/>
                                </a:rPr>
                                <m:t>𝑖</m:t>
                              </m:r>
                            </m:sub>
                          </m:sSub>
                        </m:e>
                      </m:d>
                      <m:r>
                        <a:rPr lang="en-US" sz="2797" b="0" i="1" dirty="0" smtClean="0">
                          <a:latin typeface="Cambria Math" panose="02040503050406030204" pitchFamily="18" charset="0"/>
                          <a:cs typeface="Times New Roman" panose="02020603050405020304" pitchFamily="18" charset="0"/>
                        </a:rPr>
                        <m:t>=</m:t>
                      </m:r>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sSub>
                            <m:sSubPr>
                              <m:ctrlPr>
                                <a:rPr lang="en-US" sz="2797" i="1" dirty="0">
                                  <a:latin typeface="Cambria Math" panose="02040503050406030204" pitchFamily="18" charset="0"/>
                                  <a:cs typeface="Times New Roman" panose="02020603050405020304" pitchFamily="18" charset="0"/>
                                </a:rPr>
                              </m:ctrlPr>
                            </m:sSubPr>
                            <m:e>
                              <m:r>
                                <a:rPr lang="en-US" sz="2797" i="1" dirty="0">
                                  <a:latin typeface="Cambria Math" panose="02040503050406030204" pitchFamily="18" charset="0"/>
                                  <a:cs typeface="Times New Roman" panose="02020603050405020304" pitchFamily="18" charset="0"/>
                                </a:rPr>
                                <m:t>𝑦</m:t>
                              </m:r>
                            </m:e>
                            <m:sub>
                              <m:r>
                                <a:rPr lang="en-US" sz="2797" i="1" dirty="0">
                                  <a:latin typeface="Cambria Math" panose="02040503050406030204" pitchFamily="18" charset="0"/>
                                  <a:cs typeface="Times New Roman" panose="02020603050405020304" pitchFamily="18" charset="0"/>
                                </a:rPr>
                                <m:t>𝑖</m:t>
                              </m:r>
                            </m:sub>
                          </m:sSub>
                          <m:r>
                            <a:rPr lang="en-US" sz="2797" i="1" dirty="0">
                              <a:latin typeface="Cambria Math" panose="02040503050406030204" pitchFamily="18" charset="0"/>
                              <a:cs typeface="Times New Roman" panose="02020603050405020304" pitchFamily="18" charset="0"/>
                            </a:rPr>
                            <m:t>=1</m:t>
                          </m:r>
                        </m:e>
                        <m:e>
                          <m:sSub>
                            <m:sSubPr>
                              <m:ctrlPr>
                                <a:rPr lang="en-US" sz="2797" i="1" dirty="0">
                                  <a:latin typeface="Cambria Math" panose="02040503050406030204" pitchFamily="18" charset="0"/>
                                  <a:cs typeface="Times New Roman" panose="02020603050405020304" pitchFamily="18" charset="0"/>
                                </a:rPr>
                              </m:ctrlPr>
                            </m:sSubPr>
                            <m:e>
                              <m:r>
                                <a:rPr lang="en-US" sz="2797" i="1" dirty="0">
                                  <a:latin typeface="Cambria Math" panose="02040503050406030204" pitchFamily="18" charset="0"/>
                                  <a:cs typeface="Times New Roman" panose="02020603050405020304" pitchFamily="18" charset="0"/>
                                </a:rPr>
                                <m:t>𝑥</m:t>
                              </m:r>
                            </m:e>
                            <m:sub>
                              <m:r>
                                <a:rPr lang="en-US" sz="2797" i="1" dirty="0">
                                  <a:latin typeface="Cambria Math" panose="02040503050406030204" pitchFamily="18" charset="0"/>
                                  <a:cs typeface="Times New Roman" panose="02020603050405020304" pitchFamily="18" charset="0"/>
                                </a:rPr>
                                <m:t>𝑖</m:t>
                              </m:r>
                            </m:sub>
                          </m:sSub>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6" name="TextBox 75">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3054087" y="1837089"/>
                <a:ext cx="3511815" cy="51257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AB0E6F50-36DB-D942-97C3-7F75BF273DCC}"/>
                  </a:ext>
                </a:extLst>
              </p:cNvPr>
              <p:cNvSpPr txBox="1"/>
              <p:nvPr/>
            </p:nvSpPr>
            <p:spPr>
              <a:xfrm>
                <a:off x="5327075" y="5246903"/>
                <a:ext cx="6529754" cy="3608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dirty="0" smtClean="0">
                          <a:solidFill>
                            <a:prstClr val="black"/>
                          </a:solidFill>
                          <a:latin typeface="Cambria Math" panose="02040503050406030204" pitchFamily="18" charset="0"/>
                          <a:cs typeface="Times New Roman" panose="02020603050405020304" pitchFamily="18" charset="0"/>
                        </a:rPr>
                        <m:t>𝑝</m:t>
                      </m:r>
                      <m:d>
                        <m:dPr>
                          <m:ctrlPr>
                            <a:rPr lang="en-US" sz="2400" i="1" dirty="0">
                              <a:solidFill>
                                <a:prstClr val="black"/>
                              </a:solidFill>
                              <a:latin typeface="Cambria Math" panose="02040503050406030204" pitchFamily="18" charset="0"/>
                              <a:cs typeface="Times New Roman" panose="02020603050405020304" pitchFamily="18" charset="0"/>
                            </a:rPr>
                          </m:ctrlPr>
                        </m:dPr>
                        <m:e>
                          <m:sSub>
                            <m:sSubPr>
                              <m:ctrlPr>
                                <a:rPr lang="en-US" sz="2400" i="1" dirty="0">
                                  <a:solidFill>
                                    <a:prstClr val="black"/>
                                  </a:solidFill>
                                  <a:latin typeface="Cambria Math" panose="02040503050406030204" pitchFamily="18" charset="0"/>
                                  <a:cs typeface="Times New Roman" panose="02020603050405020304" pitchFamily="18" charset="0"/>
                                </a:rPr>
                              </m:ctrlPr>
                            </m:sSubPr>
                            <m:e>
                              <m:r>
                                <a:rPr lang="en-US" sz="2400" i="1" dirty="0">
                                  <a:solidFill>
                                    <a:prstClr val="black"/>
                                  </a:solidFill>
                                  <a:latin typeface="Cambria Math" panose="02040503050406030204" pitchFamily="18" charset="0"/>
                                  <a:cs typeface="Times New Roman" panose="02020603050405020304" pitchFamily="18" charset="0"/>
                                </a:rPr>
                                <m:t>𝑦</m:t>
                              </m:r>
                            </m:e>
                            <m:sub>
                              <m:r>
                                <a:rPr lang="en-US" sz="2400" i="1" dirty="0">
                                  <a:solidFill>
                                    <a:prstClr val="black"/>
                                  </a:solidFill>
                                  <a:latin typeface="Cambria Math" panose="02040503050406030204" pitchFamily="18" charset="0"/>
                                  <a:cs typeface="Times New Roman" panose="02020603050405020304" pitchFamily="18" charset="0"/>
                                </a:rPr>
                                <m:t>𝑖</m:t>
                              </m:r>
                            </m:sub>
                          </m:sSub>
                          <m:r>
                            <a:rPr lang="en-US" sz="2400" i="1" dirty="0">
                              <a:solidFill>
                                <a:prstClr val="black"/>
                              </a:solidFill>
                              <a:latin typeface="Cambria Math" panose="02040503050406030204" pitchFamily="18" charset="0"/>
                              <a:cs typeface="Times New Roman" panose="02020603050405020304" pitchFamily="18" charset="0"/>
                            </a:rPr>
                            <m:t>=1</m:t>
                          </m:r>
                        </m:e>
                        <m:e>
                          <m:sSub>
                            <m:sSubPr>
                              <m:ctrlPr>
                                <a:rPr lang="en-US" sz="2400" i="1" dirty="0">
                                  <a:solidFill>
                                    <a:prstClr val="black"/>
                                  </a:solidFill>
                                  <a:latin typeface="Cambria Math" panose="02040503050406030204" pitchFamily="18" charset="0"/>
                                  <a:cs typeface="Times New Roman" panose="02020603050405020304" pitchFamily="18" charset="0"/>
                                </a:rPr>
                              </m:ctrlPr>
                            </m:sSubPr>
                            <m:e>
                              <m:r>
                                <a:rPr lang="en-US" sz="2400" i="1" dirty="0">
                                  <a:solidFill>
                                    <a:prstClr val="black"/>
                                  </a:solidFill>
                                  <a:latin typeface="Cambria Math" panose="02040503050406030204" pitchFamily="18" charset="0"/>
                                  <a:cs typeface="Times New Roman" panose="02020603050405020304" pitchFamily="18" charset="0"/>
                                </a:rPr>
                                <m:t>𝑥</m:t>
                              </m:r>
                            </m:e>
                            <m:sub>
                              <m:r>
                                <a:rPr lang="en-US" sz="2400" i="1" dirty="0">
                                  <a:solidFill>
                                    <a:prstClr val="black"/>
                                  </a:solidFill>
                                  <a:latin typeface="Cambria Math" panose="02040503050406030204" pitchFamily="18" charset="0"/>
                                  <a:cs typeface="Times New Roman" panose="02020603050405020304" pitchFamily="18" charset="0"/>
                                </a:rPr>
                                <m:t>𝑖</m:t>
                              </m:r>
                            </m:sub>
                          </m:sSub>
                        </m:e>
                      </m:d>
                      <m:r>
                        <a:rPr lang="en-US" sz="2400" b="0" i="1" dirty="0" smtClean="0">
                          <a:solidFill>
                            <a:prstClr val="black"/>
                          </a:solidFill>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𝜎</m:t>
                      </m:r>
                      <m:r>
                        <a:rPr lang="en-US" sz="2400" b="0" i="1" dirty="0"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𝑀</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b="0" i="1" smtClean="0">
                              <a:latin typeface="Cambria Math" panose="02040503050406030204" pitchFamily="18" charset="0"/>
                            </a:rPr>
                            <m:t>𝑀</m:t>
                          </m:r>
                        </m:sub>
                      </m:sSub>
                      <m:r>
                        <a:rPr lang="en-US" sz="2400" b="0" i="1" smtClean="0">
                          <a:latin typeface="Cambria Math" panose="02040503050406030204" pitchFamily="18" charset="0"/>
                        </a:rPr>
                        <m:t>)</m:t>
                      </m:r>
                    </m:oMath>
                  </m:oMathPara>
                </a14:m>
                <a:endParaRPr lang="en-US" sz="2400" baseline="-25000" dirty="0"/>
              </a:p>
            </p:txBody>
          </p:sp>
        </mc:Choice>
        <mc:Fallback xmlns="">
          <p:sp>
            <p:nvSpPr>
              <p:cNvPr id="77" name="TextBox 76">
                <a:extLst>
                  <a:ext uri="{FF2B5EF4-FFF2-40B4-BE49-F238E27FC236}">
                    <a16:creationId xmlns:a16="http://schemas.microsoft.com/office/drawing/2014/main" id="{AB0E6F50-36DB-D942-97C3-7F75BF273DCC}"/>
                  </a:ext>
                </a:extLst>
              </p:cNvPr>
              <p:cNvSpPr txBox="1">
                <a:spLocks noRot="1" noChangeAspect="1" noMove="1" noResize="1" noEditPoints="1" noAdjustHandles="1" noChangeArrowheads="1" noChangeShapeType="1" noTextEdit="1"/>
              </p:cNvSpPr>
              <p:nvPr/>
            </p:nvSpPr>
            <p:spPr>
              <a:xfrm>
                <a:off x="5327075" y="5246903"/>
                <a:ext cx="6529754" cy="360804"/>
              </a:xfrm>
              <a:prstGeom prst="rect">
                <a:avLst/>
              </a:prstGeom>
              <a:blipFill>
                <a:blip r:embed="rId6"/>
                <a:stretch>
                  <a:fillRect b="-38983"/>
                </a:stretch>
              </a:blipFill>
            </p:spPr>
            <p:txBody>
              <a:bodyPr/>
              <a:lstStyle/>
              <a:p>
                <a:r>
                  <a:rPr lang="en-US">
                    <a:noFill/>
                  </a:rPr>
                  <a:t> </a:t>
                </a:r>
              </a:p>
            </p:txBody>
          </p:sp>
        </mc:Fallback>
      </mc:AlternateContent>
    </p:spTree>
    <p:extLst>
      <p:ext uri="{BB962C8B-B14F-4D97-AF65-F5344CB8AC3E}">
        <p14:creationId xmlns:p14="http://schemas.microsoft.com/office/powerpoint/2010/main" val="350002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Arrow Connector 54">
            <a:extLst>
              <a:ext uri="{FF2B5EF4-FFF2-40B4-BE49-F238E27FC236}">
                <a16:creationId xmlns:a16="http://schemas.microsoft.com/office/drawing/2014/main" id="{213A1C08-7264-534B-BF7D-B870FCECD83D}"/>
              </a:ext>
            </a:extLst>
          </p:cNvPr>
          <p:cNvCxnSpPr>
            <a:cxnSpLocks/>
          </p:cNvCxnSpPr>
          <p:nvPr/>
        </p:nvCxnSpPr>
        <p:spPr>
          <a:xfrm flipV="1">
            <a:off x="2217107" y="3694430"/>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C134D0CD-BAC0-5F44-839E-0CBDCB88BB08}"/>
              </a:ext>
            </a:extLst>
          </p:cNvPr>
          <p:cNvCxnSpPr>
            <a:cxnSpLocks/>
          </p:cNvCxnSpPr>
          <p:nvPr/>
        </p:nvCxnSpPr>
        <p:spPr>
          <a:xfrm flipH="1" flipV="1">
            <a:off x="2838890" y="3694430"/>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E1DE7A53-058C-B347-BC25-AB052A7D272E}"/>
              </a:ext>
            </a:extLst>
          </p:cNvPr>
          <p:cNvCxnSpPr>
            <a:cxnSpLocks/>
          </p:cNvCxnSpPr>
          <p:nvPr/>
        </p:nvCxnSpPr>
        <p:spPr>
          <a:xfrm flipV="1">
            <a:off x="1373595" y="3694430"/>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F4049EAA-17DF-7E42-A394-6984E48ED682}"/>
              </a:ext>
            </a:extLst>
          </p:cNvPr>
          <p:cNvCxnSpPr>
            <a:cxnSpLocks/>
          </p:cNvCxnSpPr>
          <p:nvPr/>
        </p:nvCxnSpPr>
        <p:spPr>
          <a:xfrm flipV="1">
            <a:off x="1791222" y="3694430"/>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D28AE069-5836-464E-9C93-A719A0595B13}"/>
              </a:ext>
            </a:extLst>
          </p:cNvPr>
          <p:cNvCxnSpPr>
            <a:cxnSpLocks/>
          </p:cNvCxnSpPr>
          <p:nvPr/>
        </p:nvCxnSpPr>
        <p:spPr>
          <a:xfrm flipV="1">
            <a:off x="2680570" y="3694430"/>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60" name="Picture 59">
            <a:extLst>
              <a:ext uri="{FF2B5EF4-FFF2-40B4-BE49-F238E27FC236}">
                <a16:creationId xmlns:a16="http://schemas.microsoft.com/office/drawing/2014/main" id="{C1F8BF20-364A-5843-8FD8-15161C5B5F23}"/>
              </a:ext>
            </a:extLst>
          </p:cNvPr>
          <p:cNvPicPr>
            <a:picLocks noChangeAspect="1"/>
          </p:cNvPicPr>
          <p:nvPr/>
        </p:nvPicPr>
        <p:blipFill>
          <a:blip r:embed="rId3"/>
          <a:stretch>
            <a:fillRect/>
          </a:stretch>
        </p:blipFill>
        <p:spPr>
          <a:xfrm>
            <a:off x="1126908" y="5190586"/>
            <a:ext cx="3520249" cy="473439"/>
          </a:xfrm>
          <a:prstGeom prst="rect">
            <a:avLst/>
          </a:prstGeom>
        </p:spPr>
      </p:pic>
      <p:sp>
        <p:nvSpPr>
          <p:cNvPr id="61" name="TextBox 60">
            <a:extLst>
              <a:ext uri="{FF2B5EF4-FFF2-40B4-BE49-F238E27FC236}">
                <a16:creationId xmlns:a16="http://schemas.microsoft.com/office/drawing/2014/main" id="{B7196F96-9B92-C84B-B33C-4585B8AE5240}"/>
              </a:ext>
            </a:extLst>
          </p:cNvPr>
          <p:cNvSpPr txBox="1"/>
          <p:nvPr/>
        </p:nvSpPr>
        <p:spPr>
          <a:xfrm>
            <a:off x="1101856" y="5569635"/>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8E5E827C-A41C-9A41-A801-49CEF2580E6C}"/>
              </a:ext>
            </a:extLst>
          </p:cNvPr>
          <p:cNvSpPr txBox="1"/>
          <p:nvPr/>
        </p:nvSpPr>
        <p:spPr>
          <a:xfrm>
            <a:off x="4147603" y="5569635"/>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cxnSp>
        <p:nvCxnSpPr>
          <p:cNvPr id="65" name="Straight Arrow Connector 64">
            <a:extLst>
              <a:ext uri="{FF2B5EF4-FFF2-40B4-BE49-F238E27FC236}">
                <a16:creationId xmlns:a16="http://schemas.microsoft.com/office/drawing/2014/main" id="{FCAD43C3-5611-4743-9BA6-50F550926F4D}"/>
              </a:ext>
            </a:extLst>
          </p:cNvPr>
          <p:cNvCxnSpPr>
            <a:cxnSpLocks/>
          </p:cNvCxnSpPr>
          <p:nvPr/>
        </p:nvCxnSpPr>
        <p:spPr>
          <a:xfrm flipH="1" flipV="1">
            <a:off x="2838890" y="3694430"/>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08BE6C33-E740-FC40-A977-E150AA9A4605}"/>
              </a:ext>
            </a:extLst>
          </p:cNvPr>
          <p:cNvCxnSpPr>
            <a:cxnSpLocks/>
          </p:cNvCxnSpPr>
          <p:nvPr/>
        </p:nvCxnSpPr>
        <p:spPr>
          <a:xfrm flipH="1" flipV="1">
            <a:off x="2838890" y="3694430"/>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Straight Arrow Connector 66">
            <a:extLst>
              <a:ext uri="{FF2B5EF4-FFF2-40B4-BE49-F238E27FC236}">
                <a16:creationId xmlns:a16="http://schemas.microsoft.com/office/drawing/2014/main" id="{090EA6B8-77A2-EA4B-B703-C5ED9D5382E8}"/>
              </a:ext>
            </a:extLst>
          </p:cNvPr>
          <p:cNvCxnSpPr>
            <a:cxnSpLocks/>
          </p:cNvCxnSpPr>
          <p:nvPr/>
        </p:nvCxnSpPr>
        <p:spPr>
          <a:xfrm flipH="1" flipV="1">
            <a:off x="2838890" y="3694430"/>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8" name="TextBox 67">
            <a:extLst>
              <a:ext uri="{FF2B5EF4-FFF2-40B4-BE49-F238E27FC236}">
                <a16:creationId xmlns:a16="http://schemas.microsoft.com/office/drawing/2014/main" id="{938B7CFD-346D-414D-A4AC-DF1E1B8836E9}"/>
              </a:ext>
            </a:extLst>
          </p:cNvPr>
          <p:cNvSpPr txBox="1"/>
          <p:nvPr/>
        </p:nvSpPr>
        <p:spPr>
          <a:xfrm>
            <a:off x="1520622" y="4014065"/>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11E7216C-07F4-D446-B563-C5713BD860F6}"/>
              </a:ext>
            </a:extLst>
          </p:cNvPr>
          <p:cNvSpPr txBox="1"/>
          <p:nvPr/>
        </p:nvSpPr>
        <p:spPr>
          <a:xfrm>
            <a:off x="3700983" y="4014065"/>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70" name="Table 69">
            <a:extLst>
              <a:ext uri="{FF2B5EF4-FFF2-40B4-BE49-F238E27FC236}">
                <a16:creationId xmlns:a16="http://schemas.microsoft.com/office/drawing/2014/main" id="{8FE3AF9D-0034-BB48-8D80-5EEF7924A8E3}"/>
              </a:ext>
            </a:extLst>
          </p:cNvPr>
          <p:cNvGraphicFramePr>
            <a:graphicFrameLocks noGrp="1"/>
          </p:cNvGraphicFramePr>
          <p:nvPr/>
        </p:nvGraphicFramePr>
        <p:xfrm>
          <a:off x="2618710" y="336298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71" name="TextBox 70">
            <a:extLst>
              <a:ext uri="{FF2B5EF4-FFF2-40B4-BE49-F238E27FC236}">
                <a16:creationId xmlns:a16="http://schemas.microsoft.com/office/drawing/2014/main" id="{DCE73603-7DAB-214C-9191-92C8419239D0}"/>
              </a:ext>
            </a:extLst>
          </p:cNvPr>
          <p:cNvSpPr txBox="1"/>
          <p:nvPr/>
        </p:nvSpPr>
        <p:spPr>
          <a:xfrm>
            <a:off x="3080075" y="3299683"/>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z</a:t>
            </a:r>
            <a:r>
              <a:rPr lang="en-US" sz="2797" i="1" baseline="-25000" dirty="0" err="1">
                <a:latin typeface="Times New Roman" panose="02020603050405020304" pitchFamily="18" charset="0"/>
                <a:cs typeface="Times New Roman" panose="02020603050405020304" pitchFamily="18" charset="0"/>
              </a:rPr>
              <a:t>i</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2" name="Oval 71">
                <a:extLst>
                  <a:ext uri="{FF2B5EF4-FFF2-40B4-BE49-F238E27FC236}">
                    <a16:creationId xmlns:a16="http://schemas.microsoft.com/office/drawing/2014/main" id="{A9A3DC97-6FD7-3D44-A8F4-972C07178FC6}"/>
                  </a:ext>
                </a:extLst>
              </p:cNvPr>
              <p:cNvSpPr/>
              <p:nvPr/>
            </p:nvSpPr>
            <p:spPr>
              <a:xfrm>
                <a:off x="2614274" y="2598064"/>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2" name="Oval 71">
                <a:extLst>
                  <a:ext uri="{FF2B5EF4-FFF2-40B4-BE49-F238E27FC236}">
                    <a16:creationId xmlns:a16="http://schemas.microsoft.com/office/drawing/2014/main" id="{A9A3DC97-6FD7-3D44-A8F4-972C07178FC6}"/>
                  </a:ext>
                </a:extLst>
              </p:cNvPr>
              <p:cNvSpPr>
                <a:spLocks noRot="1" noChangeAspect="1" noMove="1" noResize="1" noEditPoints="1" noAdjustHandles="1" noChangeArrowheads="1" noChangeShapeType="1" noTextEdit="1"/>
              </p:cNvSpPr>
              <p:nvPr/>
            </p:nvSpPr>
            <p:spPr>
              <a:xfrm>
                <a:off x="2614274" y="2598064"/>
                <a:ext cx="470357" cy="459473"/>
              </a:xfrm>
              <a:prstGeom prst="ellipse">
                <a:avLst/>
              </a:prstGeom>
              <a:blipFill>
                <a:blip r:embed="rId4"/>
                <a:stretch>
                  <a:fillRect/>
                </a:stretch>
              </a:blipFill>
            </p:spPr>
            <p:txBody>
              <a:bodyPr/>
              <a:lstStyle/>
              <a:p>
                <a:r>
                  <a:rPr lang="en-US">
                    <a:noFill/>
                  </a:rPr>
                  <a:t> </a:t>
                </a:r>
              </a:p>
            </p:txBody>
          </p:sp>
        </mc:Fallback>
      </mc:AlternateContent>
      <p:cxnSp>
        <p:nvCxnSpPr>
          <p:cNvPr id="73" name="Straight Arrow Connector 72">
            <a:extLst>
              <a:ext uri="{FF2B5EF4-FFF2-40B4-BE49-F238E27FC236}">
                <a16:creationId xmlns:a16="http://schemas.microsoft.com/office/drawing/2014/main" id="{C134D0CD-BAC0-5F44-839E-0CBDCB88BB08}"/>
              </a:ext>
            </a:extLst>
          </p:cNvPr>
          <p:cNvCxnSpPr>
            <a:cxnSpLocks/>
            <a:stCxn id="70" idx="0"/>
            <a:endCxn id="72" idx="4"/>
          </p:cNvCxnSpPr>
          <p:nvPr/>
        </p:nvCxnSpPr>
        <p:spPr>
          <a:xfrm flipV="1">
            <a:off x="2849453" y="3057537"/>
            <a:ext cx="0" cy="305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4" name="Table 73">
            <a:extLst>
              <a:ext uri="{FF2B5EF4-FFF2-40B4-BE49-F238E27FC236}">
                <a16:creationId xmlns:a16="http://schemas.microsoft.com/office/drawing/2014/main" id="{8FE3AF9D-0034-BB48-8D80-5EEF7924A8E3}"/>
              </a:ext>
            </a:extLst>
          </p:cNvPr>
          <p:cNvGraphicFramePr>
            <a:graphicFrameLocks noGrp="1"/>
          </p:cNvGraphicFramePr>
          <p:nvPr/>
        </p:nvGraphicFramePr>
        <p:xfrm>
          <a:off x="2618710" y="1874273"/>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75" name="Straight Arrow Connector 74">
            <a:extLst>
              <a:ext uri="{FF2B5EF4-FFF2-40B4-BE49-F238E27FC236}">
                <a16:creationId xmlns:a16="http://schemas.microsoft.com/office/drawing/2014/main" id="{C134D0CD-BAC0-5F44-839E-0CBDCB88BB08}"/>
              </a:ext>
            </a:extLst>
          </p:cNvPr>
          <p:cNvCxnSpPr>
            <a:cxnSpLocks/>
            <a:stCxn id="72" idx="0"/>
            <a:endCxn id="74" idx="2"/>
          </p:cNvCxnSpPr>
          <p:nvPr/>
        </p:nvCxnSpPr>
        <p:spPr>
          <a:xfrm flipV="1">
            <a:off x="2849453" y="2333746"/>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DCE73603-7DAB-214C-9191-92C8419239D0}"/>
                  </a:ext>
                </a:extLst>
              </p:cNvPr>
              <p:cNvSpPr txBox="1"/>
              <p:nvPr/>
            </p:nvSpPr>
            <p:spPr>
              <a:xfrm>
                <a:off x="3054088" y="1837089"/>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i="1" dirty="0" smtClean="0">
                              <a:latin typeface="Cambria Math" panose="02040503050406030204" pitchFamily="18" charset="0"/>
                              <a:cs typeface="Times New Roman" panose="02020603050405020304" pitchFamily="18" charset="0"/>
                            </a:rPr>
                          </m:ctrlPr>
                        </m:sSubPr>
                        <m:e>
                          <m:r>
                            <a:rPr lang="en-US" sz="2797" b="0" i="1" dirty="0" smtClean="0">
                              <a:latin typeface="Cambria Math" panose="02040503050406030204" pitchFamily="18" charset="0"/>
                              <a:cs typeface="Times New Roman" panose="02020603050405020304" pitchFamily="18" charset="0"/>
                            </a:rPr>
                            <m:t>𝑝</m:t>
                          </m:r>
                        </m:e>
                        <m:sub>
                          <m:r>
                            <a:rPr lang="en-US" sz="2797" i="1" dirty="0">
                              <a:latin typeface="Cambria Math" panose="02040503050406030204" pitchFamily="18" charset="0"/>
                              <a:cs typeface="Times New Roman" panose="02020603050405020304" pitchFamily="18" charset="0"/>
                            </a:rPr>
                            <m:t>𝑖</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6" name="TextBox 75">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3054088" y="1837089"/>
                <a:ext cx="482826" cy="51257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B0E6F50-36DB-D942-97C3-7F75BF273DCC}"/>
                  </a:ext>
                </a:extLst>
              </p:cNvPr>
              <p:cNvSpPr txBox="1"/>
              <p:nvPr/>
            </p:nvSpPr>
            <p:spPr>
              <a:xfrm>
                <a:off x="7149425" y="5246903"/>
                <a:ext cx="4707404" cy="3608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dirty="0" smtClean="0">
                              <a:solidFill>
                                <a:prstClr val="black"/>
                              </a:solidFill>
                              <a:latin typeface="Cambria Math" panose="02040503050406030204" pitchFamily="18" charset="0"/>
                              <a:cs typeface="Times New Roman" panose="02020603050405020304" pitchFamily="18" charset="0"/>
                            </a:rPr>
                          </m:ctrlPr>
                        </m:sSubPr>
                        <m:e>
                          <m:r>
                            <a:rPr lang="en-US" sz="2400" b="0" i="1" dirty="0" smtClean="0">
                              <a:solidFill>
                                <a:prstClr val="black"/>
                              </a:solidFill>
                              <a:latin typeface="Cambria Math" panose="02040503050406030204" pitchFamily="18" charset="0"/>
                              <a:cs typeface="Times New Roman" panose="02020603050405020304" pitchFamily="18" charset="0"/>
                            </a:rPr>
                            <m:t>𝑝</m:t>
                          </m:r>
                        </m:e>
                        <m:sub>
                          <m:r>
                            <a:rPr lang="en-US" sz="2400" b="0" i="1" dirty="0" smtClean="0">
                              <a:solidFill>
                                <a:prstClr val="black"/>
                              </a:solidFill>
                              <a:latin typeface="Cambria Math" panose="02040503050406030204" pitchFamily="18" charset="0"/>
                              <a:cs typeface="Times New Roman" panose="02020603050405020304" pitchFamily="18" charset="0"/>
                            </a:rPr>
                            <m:t>𝑖</m:t>
                          </m:r>
                        </m:sub>
                      </m:sSub>
                      <m:r>
                        <a:rPr lang="en-US" sz="2400" b="0" i="1" dirty="0" smtClean="0">
                          <a:solidFill>
                            <a:prstClr val="black"/>
                          </a:solidFill>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𝜎</m:t>
                      </m:r>
                      <m:r>
                        <a:rPr lang="en-US" sz="2400" b="0" i="1" dirty="0"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𝑀</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b="0" i="1" smtClean="0">
                              <a:latin typeface="Cambria Math" panose="02040503050406030204" pitchFamily="18" charset="0"/>
                            </a:rPr>
                            <m:t>𝑀</m:t>
                          </m:r>
                        </m:sub>
                      </m:sSub>
                      <m:r>
                        <a:rPr lang="en-US" sz="2400" b="0" i="1" smtClean="0">
                          <a:latin typeface="Cambria Math" panose="02040503050406030204" pitchFamily="18" charset="0"/>
                        </a:rPr>
                        <m:t>)</m:t>
                      </m:r>
                    </m:oMath>
                  </m:oMathPara>
                </a14:m>
                <a:endParaRPr lang="en-US" sz="2400" baseline="-25000" dirty="0"/>
              </a:p>
            </p:txBody>
          </p:sp>
        </mc:Choice>
        <mc:Fallback xmlns="">
          <p:sp>
            <p:nvSpPr>
              <p:cNvPr id="25" name="TextBox 24">
                <a:extLst>
                  <a:ext uri="{FF2B5EF4-FFF2-40B4-BE49-F238E27FC236}">
                    <a16:creationId xmlns:a16="http://schemas.microsoft.com/office/drawing/2014/main" id="{AB0E6F50-36DB-D942-97C3-7F75BF273DCC}"/>
                  </a:ext>
                </a:extLst>
              </p:cNvPr>
              <p:cNvSpPr txBox="1">
                <a:spLocks noRot="1" noChangeAspect="1" noMove="1" noResize="1" noEditPoints="1" noAdjustHandles="1" noChangeArrowheads="1" noChangeShapeType="1" noTextEdit="1"/>
              </p:cNvSpPr>
              <p:nvPr/>
            </p:nvSpPr>
            <p:spPr>
              <a:xfrm>
                <a:off x="7149425" y="5246903"/>
                <a:ext cx="4707404" cy="360804"/>
              </a:xfrm>
              <a:prstGeom prst="rect">
                <a:avLst/>
              </a:prstGeom>
              <a:blipFill>
                <a:blip r:embed="rId6"/>
                <a:stretch>
                  <a:fillRect l="-1036" r="-1813" b="-38983"/>
                </a:stretch>
              </a:blipFill>
            </p:spPr>
            <p:txBody>
              <a:bodyPr/>
              <a:lstStyle/>
              <a:p>
                <a:r>
                  <a:rPr lang="en-US">
                    <a:noFill/>
                  </a:rPr>
                  <a:t> </a:t>
                </a:r>
              </a:p>
            </p:txBody>
          </p:sp>
        </mc:Fallback>
      </mc:AlternateContent>
      <p:sp>
        <p:nvSpPr>
          <p:cNvPr id="26" name="Title 1">
            <a:extLst>
              <a:ext uri="{FF2B5EF4-FFF2-40B4-BE49-F238E27FC236}">
                <a16:creationId xmlns:a16="http://schemas.microsoft.com/office/drawing/2014/main" id="{3BE97F26-52E9-744A-9F32-F4607725DAC2}"/>
              </a:ext>
            </a:extLst>
          </p:cNvPr>
          <p:cNvSpPr>
            <a:spLocks noGrp="1"/>
          </p:cNvSpPr>
          <p:nvPr>
            <p:ph type="title"/>
          </p:nvPr>
        </p:nvSpPr>
        <p:spPr>
          <a:xfrm>
            <a:off x="838200" y="365125"/>
            <a:ext cx="10515600" cy="1325563"/>
          </a:xfrm>
        </p:spPr>
        <p:txBody>
          <a:bodyPr>
            <a:noAutofit/>
          </a:bodyPr>
          <a:lstStyle/>
          <a:p>
            <a:r>
              <a:rPr lang="en-US" sz="3600" u="sng" dirty="0"/>
              <a:t>Logistic Regression</a:t>
            </a:r>
            <a:r>
              <a:rPr lang="en-US" sz="3600" dirty="0"/>
              <a:t>: a linear model with a logistic “link” function that converts the prediction to a probability</a:t>
            </a:r>
          </a:p>
        </p:txBody>
      </p:sp>
    </p:spTree>
    <p:extLst>
      <p:ext uri="{BB962C8B-B14F-4D97-AF65-F5344CB8AC3E}">
        <p14:creationId xmlns:p14="http://schemas.microsoft.com/office/powerpoint/2010/main" val="403692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B458246D-1AA2-0B46-8422-C80506A22939}"/>
              </a:ext>
            </a:extLst>
          </p:cNvPr>
          <p:cNvSpPr>
            <a:spLocks noGrp="1"/>
          </p:cNvSpPr>
          <p:nvPr>
            <p:ph type="title"/>
          </p:nvPr>
        </p:nvSpPr>
        <p:spPr/>
        <p:txBody>
          <a:bodyPr/>
          <a:lstStyle/>
          <a:p>
            <a:r>
              <a:rPr lang="en-US" dirty="0"/>
              <a:t>Logistic Regression</a:t>
            </a:r>
          </a:p>
        </p:txBody>
      </p:sp>
      <p:cxnSp>
        <p:nvCxnSpPr>
          <p:cNvPr id="55" name="Straight Arrow Connector 54">
            <a:extLst>
              <a:ext uri="{FF2B5EF4-FFF2-40B4-BE49-F238E27FC236}">
                <a16:creationId xmlns:a16="http://schemas.microsoft.com/office/drawing/2014/main" id="{213A1C08-7264-534B-BF7D-B870FCECD83D}"/>
              </a:ext>
            </a:extLst>
          </p:cNvPr>
          <p:cNvCxnSpPr>
            <a:cxnSpLocks/>
          </p:cNvCxnSpPr>
          <p:nvPr/>
        </p:nvCxnSpPr>
        <p:spPr>
          <a:xfrm flipV="1">
            <a:off x="2217107" y="3694430"/>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C134D0CD-BAC0-5F44-839E-0CBDCB88BB08}"/>
              </a:ext>
            </a:extLst>
          </p:cNvPr>
          <p:cNvCxnSpPr>
            <a:cxnSpLocks/>
          </p:cNvCxnSpPr>
          <p:nvPr/>
        </p:nvCxnSpPr>
        <p:spPr>
          <a:xfrm flipH="1" flipV="1">
            <a:off x="2838890" y="3694430"/>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E1DE7A53-058C-B347-BC25-AB052A7D272E}"/>
              </a:ext>
            </a:extLst>
          </p:cNvPr>
          <p:cNvCxnSpPr>
            <a:cxnSpLocks/>
          </p:cNvCxnSpPr>
          <p:nvPr/>
        </p:nvCxnSpPr>
        <p:spPr>
          <a:xfrm flipV="1">
            <a:off x="1373595" y="3694430"/>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F4049EAA-17DF-7E42-A394-6984E48ED682}"/>
              </a:ext>
            </a:extLst>
          </p:cNvPr>
          <p:cNvCxnSpPr>
            <a:cxnSpLocks/>
          </p:cNvCxnSpPr>
          <p:nvPr/>
        </p:nvCxnSpPr>
        <p:spPr>
          <a:xfrm flipV="1">
            <a:off x="1791222" y="3694430"/>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D28AE069-5836-464E-9C93-A719A0595B13}"/>
              </a:ext>
            </a:extLst>
          </p:cNvPr>
          <p:cNvCxnSpPr>
            <a:cxnSpLocks/>
          </p:cNvCxnSpPr>
          <p:nvPr/>
        </p:nvCxnSpPr>
        <p:spPr>
          <a:xfrm flipV="1">
            <a:off x="2680570" y="3694430"/>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60" name="Picture 59">
            <a:extLst>
              <a:ext uri="{FF2B5EF4-FFF2-40B4-BE49-F238E27FC236}">
                <a16:creationId xmlns:a16="http://schemas.microsoft.com/office/drawing/2014/main" id="{C1F8BF20-364A-5843-8FD8-15161C5B5F23}"/>
              </a:ext>
            </a:extLst>
          </p:cNvPr>
          <p:cNvPicPr>
            <a:picLocks noChangeAspect="1"/>
          </p:cNvPicPr>
          <p:nvPr/>
        </p:nvPicPr>
        <p:blipFill>
          <a:blip r:embed="rId3"/>
          <a:stretch>
            <a:fillRect/>
          </a:stretch>
        </p:blipFill>
        <p:spPr>
          <a:xfrm>
            <a:off x="1126908" y="5190586"/>
            <a:ext cx="3520249" cy="473439"/>
          </a:xfrm>
          <a:prstGeom prst="rect">
            <a:avLst/>
          </a:prstGeom>
        </p:spPr>
      </p:pic>
      <p:sp>
        <p:nvSpPr>
          <p:cNvPr id="61" name="TextBox 60">
            <a:extLst>
              <a:ext uri="{FF2B5EF4-FFF2-40B4-BE49-F238E27FC236}">
                <a16:creationId xmlns:a16="http://schemas.microsoft.com/office/drawing/2014/main" id="{B7196F96-9B92-C84B-B33C-4585B8AE5240}"/>
              </a:ext>
            </a:extLst>
          </p:cNvPr>
          <p:cNvSpPr txBox="1"/>
          <p:nvPr/>
        </p:nvSpPr>
        <p:spPr>
          <a:xfrm>
            <a:off x="1101856" y="5569635"/>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8E5E827C-A41C-9A41-A801-49CEF2580E6C}"/>
              </a:ext>
            </a:extLst>
          </p:cNvPr>
          <p:cNvSpPr txBox="1"/>
          <p:nvPr/>
        </p:nvSpPr>
        <p:spPr>
          <a:xfrm>
            <a:off x="4147603" y="5569635"/>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cxnSp>
        <p:nvCxnSpPr>
          <p:cNvPr id="65" name="Straight Arrow Connector 64">
            <a:extLst>
              <a:ext uri="{FF2B5EF4-FFF2-40B4-BE49-F238E27FC236}">
                <a16:creationId xmlns:a16="http://schemas.microsoft.com/office/drawing/2014/main" id="{FCAD43C3-5611-4743-9BA6-50F550926F4D}"/>
              </a:ext>
            </a:extLst>
          </p:cNvPr>
          <p:cNvCxnSpPr>
            <a:cxnSpLocks/>
          </p:cNvCxnSpPr>
          <p:nvPr/>
        </p:nvCxnSpPr>
        <p:spPr>
          <a:xfrm flipH="1" flipV="1">
            <a:off x="2838890" y="3694430"/>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08BE6C33-E740-FC40-A977-E150AA9A4605}"/>
              </a:ext>
            </a:extLst>
          </p:cNvPr>
          <p:cNvCxnSpPr>
            <a:cxnSpLocks/>
          </p:cNvCxnSpPr>
          <p:nvPr/>
        </p:nvCxnSpPr>
        <p:spPr>
          <a:xfrm flipH="1" flipV="1">
            <a:off x="2838890" y="3694430"/>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Straight Arrow Connector 66">
            <a:extLst>
              <a:ext uri="{FF2B5EF4-FFF2-40B4-BE49-F238E27FC236}">
                <a16:creationId xmlns:a16="http://schemas.microsoft.com/office/drawing/2014/main" id="{090EA6B8-77A2-EA4B-B703-C5ED9D5382E8}"/>
              </a:ext>
            </a:extLst>
          </p:cNvPr>
          <p:cNvCxnSpPr>
            <a:cxnSpLocks/>
          </p:cNvCxnSpPr>
          <p:nvPr/>
        </p:nvCxnSpPr>
        <p:spPr>
          <a:xfrm flipH="1" flipV="1">
            <a:off x="2838890" y="3694430"/>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8" name="TextBox 67">
            <a:extLst>
              <a:ext uri="{FF2B5EF4-FFF2-40B4-BE49-F238E27FC236}">
                <a16:creationId xmlns:a16="http://schemas.microsoft.com/office/drawing/2014/main" id="{938B7CFD-346D-414D-A4AC-DF1E1B8836E9}"/>
              </a:ext>
            </a:extLst>
          </p:cNvPr>
          <p:cNvSpPr txBox="1"/>
          <p:nvPr/>
        </p:nvSpPr>
        <p:spPr>
          <a:xfrm>
            <a:off x="1520622" y="4014065"/>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11E7216C-07F4-D446-B563-C5713BD860F6}"/>
              </a:ext>
            </a:extLst>
          </p:cNvPr>
          <p:cNvSpPr txBox="1"/>
          <p:nvPr/>
        </p:nvSpPr>
        <p:spPr>
          <a:xfrm>
            <a:off x="3700983" y="4014065"/>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70" name="Table 69">
            <a:extLst>
              <a:ext uri="{FF2B5EF4-FFF2-40B4-BE49-F238E27FC236}">
                <a16:creationId xmlns:a16="http://schemas.microsoft.com/office/drawing/2014/main" id="{8FE3AF9D-0034-BB48-8D80-5EEF7924A8E3}"/>
              </a:ext>
            </a:extLst>
          </p:cNvPr>
          <p:cNvGraphicFramePr>
            <a:graphicFrameLocks noGrp="1"/>
          </p:cNvGraphicFramePr>
          <p:nvPr/>
        </p:nvGraphicFramePr>
        <p:xfrm>
          <a:off x="2618710" y="336298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71" name="TextBox 70">
            <a:extLst>
              <a:ext uri="{FF2B5EF4-FFF2-40B4-BE49-F238E27FC236}">
                <a16:creationId xmlns:a16="http://schemas.microsoft.com/office/drawing/2014/main" id="{DCE73603-7DAB-214C-9191-92C8419239D0}"/>
              </a:ext>
            </a:extLst>
          </p:cNvPr>
          <p:cNvSpPr txBox="1"/>
          <p:nvPr/>
        </p:nvSpPr>
        <p:spPr>
          <a:xfrm>
            <a:off x="3080075" y="3299683"/>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z</a:t>
            </a:r>
            <a:r>
              <a:rPr lang="en-US" sz="2797" i="1" baseline="-25000" dirty="0" err="1">
                <a:latin typeface="Times New Roman" panose="02020603050405020304" pitchFamily="18" charset="0"/>
                <a:cs typeface="Times New Roman" panose="02020603050405020304" pitchFamily="18" charset="0"/>
              </a:rPr>
              <a:t>i</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2" name="Oval 71">
                <a:extLst>
                  <a:ext uri="{FF2B5EF4-FFF2-40B4-BE49-F238E27FC236}">
                    <a16:creationId xmlns:a16="http://schemas.microsoft.com/office/drawing/2014/main" id="{A9A3DC97-6FD7-3D44-A8F4-972C07178FC6}"/>
                  </a:ext>
                </a:extLst>
              </p:cNvPr>
              <p:cNvSpPr/>
              <p:nvPr/>
            </p:nvSpPr>
            <p:spPr>
              <a:xfrm>
                <a:off x="2614274" y="2598064"/>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2" name="Oval 71">
                <a:extLst>
                  <a:ext uri="{FF2B5EF4-FFF2-40B4-BE49-F238E27FC236}">
                    <a16:creationId xmlns:a16="http://schemas.microsoft.com/office/drawing/2014/main" id="{A9A3DC97-6FD7-3D44-A8F4-972C07178FC6}"/>
                  </a:ext>
                </a:extLst>
              </p:cNvPr>
              <p:cNvSpPr>
                <a:spLocks noRot="1" noChangeAspect="1" noMove="1" noResize="1" noEditPoints="1" noAdjustHandles="1" noChangeArrowheads="1" noChangeShapeType="1" noTextEdit="1"/>
              </p:cNvSpPr>
              <p:nvPr/>
            </p:nvSpPr>
            <p:spPr>
              <a:xfrm>
                <a:off x="2614274" y="2598064"/>
                <a:ext cx="470357" cy="459473"/>
              </a:xfrm>
              <a:prstGeom prst="ellipse">
                <a:avLst/>
              </a:prstGeom>
              <a:blipFill>
                <a:blip r:embed="rId4"/>
                <a:stretch>
                  <a:fillRect/>
                </a:stretch>
              </a:blipFill>
            </p:spPr>
            <p:txBody>
              <a:bodyPr/>
              <a:lstStyle/>
              <a:p>
                <a:r>
                  <a:rPr lang="en-US">
                    <a:noFill/>
                  </a:rPr>
                  <a:t> </a:t>
                </a:r>
              </a:p>
            </p:txBody>
          </p:sp>
        </mc:Fallback>
      </mc:AlternateContent>
      <p:cxnSp>
        <p:nvCxnSpPr>
          <p:cNvPr id="73" name="Straight Arrow Connector 72">
            <a:extLst>
              <a:ext uri="{FF2B5EF4-FFF2-40B4-BE49-F238E27FC236}">
                <a16:creationId xmlns:a16="http://schemas.microsoft.com/office/drawing/2014/main" id="{C134D0CD-BAC0-5F44-839E-0CBDCB88BB08}"/>
              </a:ext>
            </a:extLst>
          </p:cNvPr>
          <p:cNvCxnSpPr>
            <a:cxnSpLocks/>
            <a:stCxn id="70" idx="0"/>
            <a:endCxn id="72" idx="4"/>
          </p:cNvCxnSpPr>
          <p:nvPr/>
        </p:nvCxnSpPr>
        <p:spPr>
          <a:xfrm flipV="1">
            <a:off x="2849453" y="3057537"/>
            <a:ext cx="0" cy="305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4" name="Table 73">
            <a:extLst>
              <a:ext uri="{FF2B5EF4-FFF2-40B4-BE49-F238E27FC236}">
                <a16:creationId xmlns:a16="http://schemas.microsoft.com/office/drawing/2014/main" id="{8FE3AF9D-0034-BB48-8D80-5EEF7924A8E3}"/>
              </a:ext>
            </a:extLst>
          </p:cNvPr>
          <p:cNvGraphicFramePr>
            <a:graphicFrameLocks noGrp="1"/>
          </p:cNvGraphicFramePr>
          <p:nvPr/>
        </p:nvGraphicFramePr>
        <p:xfrm>
          <a:off x="2618710" y="1874273"/>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75" name="Straight Arrow Connector 74">
            <a:extLst>
              <a:ext uri="{FF2B5EF4-FFF2-40B4-BE49-F238E27FC236}">
                <a16:creationId xmlns:a16="http://schemas.microsoft.com/office/drawing/2014/main" id="{C134D0CD-BAC0-5F44-839E-0CBDCB88BB08}"/>
              </a:ext>
            </a:extLst>
          </p:cNvPr>
          <p:cNvCxnSpPr>
            <a:cxnSpLocks/>
            <a:stCxn id="72" idx="0"/>
            <a:endCxn id="74" idx="2"/>
          </p:cNvCxnSpPr>
          <p:nvPr/>
        </p:nvCxnSpPr>
        <p:spPr>
          <a:xfrm flipV="1">
            <a:off x="2849453" y="2333746"/>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DCE73603-7DAB-214C-9191-92C8419239D0}"/>
                  </a:ext>
                </a:extLst>
              </p:cNvPr>
              <p:cNvSpPr txBox="1"/>
              <p:nvPr/>
            </p:nvSpPr>
            <p:spPr>
              <a:xfrm>
                <a:off x="3054088" y="1837089"/>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i="1" dirty="0" smtClean="0">
                              <a:latin typeface="Cambria Math" panose="02040503050406030204" pitchFamily="18" charset="0"/>
                              <a:cs typeface="Times New Roman" panose="02020603050405020304" pitchFamily="18" charset="0"/>
                            </a:rPr>
                          </m:ctrlPr>
                        </m:sSubPr>
                        <m:e>
                          <m:r>
                            <a:rPr lang="en-US" sz="2797" b="0" i="1" dirty="0" smtClean="0">
                              <a:latin typeface="Cambria Math" panose="02040503050406030204" pitchFamily="18" charset="0"/>
                              <a:cs typeface="Times New Roman" panose="02020603050405020304" pitchFamily="18" charset="0"/>
                            </a:rPr>
                            <m:t>𝑝</m:t>
                          </m:r>
                        </m:e>
                        <m:sub>
                          <m:r>
                            <a:rPr lang="en-US" sz="2797" i="1" dirty="0">
                              <a:latin typeface="Cambria Math" panose="02040503050406030204" pitchFamily="18" charset="0"/>
                              <a:cs typeface="Times New Roman" panose="02020603050405020304" pitchFamily="18" charset="0"/>
                            </a:rPr>
                            <m:t>𝑖</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6" name="TextBox 75">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3054088" y="1837089"/>
                <a:ext cx="482826" cy="512576"/>
              </a:xfrm>
              <a:prstGeom prst="rect">
                <a:avLst/>
              </a:prstGeom>
              <a:blipFill>
                <a:blip r:embed="rId5"/>
                <a:stretch>
                  <a:fillRect/>
                </a:stretch>
              </a:blipFill>
            </p:spPr>
            <p:txBody>
              <a:bodyPr/>
              <a:lstStyle/>
              <a:p>
                <a:r>
                  <a:rPr lang="en-US">
                    <a:noFill/>
                  </a:rPr>
                  <a:t> </a:t>
                </a:r>
              </a:p>
            </p:txBody>
          </p:sp>
        </mc:Fallback>
      </mc:AlternateContent>
      <p:sp>
        <p:nvSpPr>
          <p:cNvPr id="23" name="Rectangle 22">
            <a:extLst>
              <a:ext uri="{FF2B5EF4-FFF2-40B4-BE49-F238E27FC236}">
                <a16:creationId xmlns:a16="http://schemas.microsoft.com/office/drawing/2014/main" id="{CFC55DEA-BE27-EE42-8E5B-314E55DFC52E}"/>
              </a:ext>
            </a:extLst>
          </p:cNvPr>
          <p:cNvSpPr/>
          <p:nvPr/>
        </p:nvSpPr>
        <p:spPr>
          <a:xfrm>
            <a:off x="879189" y="3200400"/>
            <a:ext cx="6025703" cy="3002901"/>
          </a:xfrm>
          <a:prstGeom prst="rect">
            <a:avLst/>
          </a:prstGeom>
          <a:solidFill>
            <a:srgbClr val="3F80CD">
              <a:alpha val="10980"/>
            </a:srgbClr>
          </a:solidFill>
          <a:ln w="28575"/>
        </p:spPr>
        <p:style>
          <a:lnRef idx="1">
            <a:schemeClr val="accent1"/>
          </a:lnRef>
          <a:fillRef idx="3">
            <a:schemeClr val="accent1"/>
          </a:fillRef>
          <a:effectRef idx="2">
            <a:schemeClr val="accent1"/>
          </a:effectRef>
          <a:fontRef idx="minor">
            <a:schemeClr val="lt1"/>
          </a:fontRef>
        </p:style>
        <p:txBody>
          <a:bodyPr rtlCol="0" anchor="ctr"/>
          <a:lstStyle/>
          <a:p>
            <a:r>
              <a:rPr lang="en-US" sz="2636" dirty="0">
                <a:solidFill>
                  <a:schemeClr val="tx1"/>
                </a:solidFill>
              </a:rPr>
              <a:t>					Linear</a:t>
            </a:r>
          </a:p>
          <a:p>
            <a:r>
              <a:rPr lang="en-US" sz="2636" dirty="0">
                <a:solidFill>
                  <a:schemeClr val="tx1"/>
                </a:solidFill>
              </a:rPr>
              <a:t>					Model</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B0E6F50-36DB-D942-97C3-7F75BF273DCC}"/>
                  </a:ext>
                </a:extLst>
              </p:cNvPr>
              <p:cNvSpPr txBox="1"/>
              <p:nvPr/>
            </p:nvSpPr>
            <p:spPr>
              <a:xfrm>
                <a:off x="7149425" y="5246903"/>
                <a:ext cx="4707404" cy="3608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dirty="0" smtClean="0">
                              <a:solidFill>
                                <a:prstClr val="black"/>
                              </a:solidFill>
                              <a:latin typeface="Cambria Math" panose="02040503050406030204" pitchFamily="18" charset="0"/>
                              <a:cs typeface="Times New Roman" panose="02020603050405020304" pitchFamily="18" charset="0"/>
                            </a:rPr>
                          </m:ctrlPr>
                        </m:sSubPr>
                        <m:e>
                          <m:r>
                            <a:rPr lang="en-US" sz="2400" b="0" i="1" dirty="0" smtClean="0">
                              <a:solidFill>
                                <a:prstClr val="black"/>
                              </a:solidFill>
                              <a:latin typeface="Cambria Math" panose="02040503050406030204" pitchFamily="18" charset="0"/>
                              <a:cs typeface="Times New Roman" panose="02020603050405020304" pitchFamily="18" charset="0"/>
                            </a:rPr>
                            <m:t>𝑝</m:t>
                          </m:r>
                        </m:e>
                        <m:sub>
                          <m:r>
                            <a:rPr lang="en-US" sz="2400" b="0" i="1" dirty="0" smtClean="0">
                              <a:solidFill>
                                <a:prstClr val="black"/>
                              </a:solidFill>
                              <a:latin typeface="Cambria Math" panose="02040503050406030204" pitchFamily="18" charset="0"/>
                              <a:cs typeface="Times New Roman" panose="02020603050405020304" pitchFamily="18" charset="0"/>
                            </a:rPr>
                            <m:t>𝑖</m:t>
                          </m:r>
                        </m:sub>
                      </m:sSub>
                      <m:r>
                        <a:rPr lang="en-US" sz="2400" b="0" i="1" dirty="0" smtClean="0">
                          <a:solidFill>
                            <a:prstClr val="black"/>
                          </a:solidFill>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𝜎</m:t>
                      </m:r>
                      <m:r>
                        <a:rPr lang="en-US" sz="2400" b="0" i="1" dirty="0"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𝑀</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b="0" i="1" smtClean="0">
                              <a:latin typeface="Cambria Math" panose="02040503050406030204" pitchFamily="18" charset="0"/>
                            </a:rPr>
                            <m:t>𝑀</m:t>
                          </m:r>
                        </m:sub>
                      </m:sSub>
                      <m:r>
                        <a:rPr lang="en-US" sz="2400" b="0" i="1" smtClean="0">
                          <a:latin typeface="Cambria Math" panose="02040503050406030204" pitchFamily="18" charset="0"/>
                        </a:rPr>
                        <m:t>)</m:t>
                      </m:r>
                    </m:oMath>
                  </m:oMathPara>
                </a14:m>
                <a:endParaRPr lang="en-US" sz="2400" baseline="-25000" dirty="0"/>
              </a:p>
            </p:txBody>
          </p:sp>
        </mc:Choice>
        <mc:Fallback xmlns="">
          <p:sp>
            <p:nvSpPr>
              <p:cNvPr id="24" name="TextBox 23">
                <a:extLst>
                  <a:ext uri="{FF2B5EF4-FFF2-40B4-BE49-F238E27FC236}">
                    <a16:creationId xmlns:a16="http://schemas.microsoft.com/office/drawing/2014/main" id="{AB0E6F50-36DB-D942-97C3-7F75BF273DCC}"/>
                  </a:ext>
                </a:extLst>
              </p:cNvPr>
              <p:cNvSpPr txBox="1">
                <a:spLocks noRot="1" noChangeAspect="1" noMove="1" noResize="1" noEditPoints="1" noAdjustHandles="1" noChangeArrowheads="1" noChangeShapeType="1" noTextEdit="1"/>
              </p:cNvSpPr>
              <p:nvPr/>
            </p:nvSpPr>
            <p:spPr>
              <a:xfrm>
                <a:off x="7149425" y="5246903"/>
                <a:ext cx="4707404" cy="360804"/>
              </a:xfrm>
              <a:prstGeom prst="rect">
                <a:avLst/>
              </a:prstGeom>
              <a:blipFill>
                <a:blip r:embed="rId6"/>
                <a:stretch>
                  <a:fillRect l="-1036" r="-1813" b="-38983"/>
                </a:stretch>
              </a:blipFill>
            </p:spPr>
            <p:txBody>
              <a:bodyPr/>
              <a:lstStyle/>
              <a:p>
                <a:r>
                  <a:rPr lang="en-US">
                    <a:noFill/>
                  </a:rPr>
                  <a:t> </a:t>
                </a:r>
              </a:p>
            </p:txBody>
          </p:sp>
        </mc:Fallback>
      </mc:AlternateContent>
    </p:spTree>
    <p:extLst>
      <p:ext uri="{BB962C8B-B14F-4D97-AF65-F5344CB8AC3E}">
        <p14:creationId xmlns:p14="http://schemas.microsoft.com/office/powerpoint/2010/main" val="1368150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2121</Words>
  <Application>Microsoft Macintosh PowerPoint</Application>
  <PresentationFormat>Widescreen</PresentationFormat>
  <Paragraphs>335</Paragraphs>
  <Slides>32</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Cambria Math</vt:lpstr>
      <vt:lpstr>Helvetica Neue</vt:lpstr>
      <vt:lpstr>Times New Roman</vt:lpstr>
      <vt:lpstr>Wingdings</vt:lpstr>
      <vt:lpstr>Office Theme</vt:lpstr>
      <vt:lpstr>Logistic Regression </vt:lpstr>
      <vt:lpstr>features x -&gt; prediction y: a predictive model</vt:lpstr>
      <vt:lpstr>Simple models often work well for clinical data!</vt:lpstr>
      <vt:lpstr>Can we use a linear model?</vt:lpstr>
      <vt:lpstr>The logistic function converts z_i to a probability</vt:lpstr>
      <vt:lpstr>The logistic function converts z_i to a probability</vt:lpstr>
      <vt:lpstr>Logistic Regression: a linear model with a logistic “link” function that converts the prediction to a probability</vt:lpstr>
      <vt:lpstr>Logistic Regression: a linear model with a logistic “link” function that converts the prediction to a probability</vt:lpstr>
      <vt:lpstr>Logistic Regression</vt:lpstr>
      <vt:lpstr>Logistic Regression</vt:lpstr>
      <vt:lpstr>ICU Mortality Prediction</vt:lpstr>
      <vt:lpstr>Example: ICU Mortality Prediction</vt:lpstr>
      <vt:lpstr>Example: ICU Mortality Prediction</vt:lpstr>
      <vt:lpstr>Impact on the Sigmoid Function</vt:lpstr>
      <vt:lpstr>The logistic function just converts the patient’s log-odds (of mortality) to the corresponding probability.</vt:lpstr>
      <vt:lpstr>Building the Training Set</vt:lpstr>
      <vt:lpstr>Learning Model Parameters</vt:lpstr>
      <vt:lpstr>PowerPoint Presentation</vt:lpstr>
      <vt:lpstr>PowerPoint Presentation</vt:lpstr>
      <vt:lpstr>PowerPoint Presentation</vt:lpstr>
      <vt:lpstr>Recognizing Handwritten Digits</vt:lpstr>
      <vt:lpstr>The MNIST Dataset</vt:lpstr>
      <vt:lpstr>Images are Encoded as Numbers</vt:lpstr>
      <vt:lpstr>Vectorization</vt:lpstr>
      <vt:lpstr>Start With The Binary Case</vt:lpstr>
      <vt:lpstr>Learning on MNIST</vt:lpstr>
      <vt:lpstr>Zooming in on 0/1</vt:lpstr>
      <vt:lpstr>Zooming in on 0/1</vt:lpstr>
      <vt:lpstr>Zooming in on 0/1</vt:lpstr>
      <vt:lpstr>Learned Weights for 0/1</vt:lpstr>
      <vt:lpstr>Logistic Regression is a “Linear” Classifier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Health Data Science</dc:title>
  <dc:creator>Matthew Engelhard, M.D., Ph.D.</dc:creator>
  <cp:lastModifiedBy>Matthew Engelhard, M.D., Ph.D.</cp:lastModifiedBy>
  <cp:revision>13</cp:revision>
  <dcterms:created xsi:type="dcterms:W3CDTF">2021-05-03T22:39:18Z</dcterms:created>
  <dcterms:modified xsi:type="dcterms:W3CDTF">2021-05-04T04:03:28Z</dcterms:modified>
</cp:coreProperties>
</file>