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97" r:id="rId2"/>
    <p:sldId id="592" r:id="rId3"/>
    <p:sldId id="367" r:id="rId4"/>
    <p:sldId id="449" r:id="rId5"/>
    <p:sldId id="520" r:id="rId6"/>
    <p:sldId id="518" r:id="rId7"/>
    <p:sldId id="521" r:id="rId8"/>
    <p:sldId id="522" r:id="rId9"/>
    <p:sldId id="523" r:id="rId10"/>
    <p:sldId id="524" r:id="rId11"/>
    <p:sldId id="436" r:id="rId12"/>
    <p:sldId id="446" r:id="rId13"/>
    <p:sldId id="447" r:id="rId14"/>
    <p:sldId id="448" r:id="rId15"/>
    <p:sldId id="525" r:id="rId16"/>
    <p:sldId id="591" r:id="rId17"/>
    <p:sldId id="526" r:id="rId18"/>
    <p:sldId id="527" r:id="rId19"/>
    <p:sldId id="529" r:id="rId20"/>
    <p:sldId id="373" r:id="rId21"/>
    <p:sldId id="452" r:id="rId22"/>
    <p:sldId id="453" r:id="rId23"/>
    <p:sldId id="5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849"/>
  </p:normalViewPr>
  <p:slideViewPr>
    <p:cSldViewPr snapToGrid="0" snapToObjects="1">
      <p:cViewPr varScale="1">
        <p:scale>
          <a:sx n="136" d="100"/>
          <a:sy n="136"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FC45-28A9-C64B-828B-73DD74DA1AAF}"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C36FA-DBBA-6141-8519-EF3DFAEADE3B}" type="slidenum">
              <a:rPr lang="en-US" smtClean="0"/>
              <a:t>‹#›</a:t>
            </a:fld>
            <a:endParaRPr lang="en-US"/>
          </a:p>
        </p:txBody>
      </p:sp>
    </p:spTree>
    <p:extLst>
      <p:ext uri="{BB962C8B-B14F-4D97-AF65-F5344CB8AC3E}">
        <p14:creationId xmlns:p14="http://schemas.microsoft.com/office/powerpoint/2010/main" val="331218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Preliminaries – Intro</a:t>
            </a:r>
          </a:p>
          <a:p>
            <a:pPr marL="171450" indent="-171450">
              <a:buFontTx/>
              <a:buChar char="-"/>
            </a:pPr>
            <a:r>
              <a:rPr lang="en-US" dirty="0"/>
              <a:t>Plan for the weekend (lecture structure, computational assignment)</a:t>
            </a:r>
          </a:p>
          <a:p>
            <a:pPr marL="171450" indent="-171450">
              <a:buFontTx/>
              <a:buChar char="-"/>
            </a:pPr>
            <a:r>
              <a:rPr lang="en-US" dirty="0"/>
              <a:t>We’ll cover the quiz during the discussion section</a:t>
            </a:r>
          </a:p>
          <a:p>
            <a:pPr marL="171450" indent="-171450">
              <a:buFontTx/>
              <a:buChar char="-"/>
            </a:pPr>
            <a:r>
              <a:rPr lang="en-US" dirty="0"/>
              <a:t>Any questions about the course to start?</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00862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10</a:t>
            </a:fld>
            <a:endParaRPr lang="en-US"/>
          </a:p>
        </p:txBody>
      </p:sp>
    </p:spTree>
    <p:extLst>
      <p:ext uri="{BB962C8B-B14F-4D97-AF65-F5344CB8AC3E}">
        <p14:creationId xmlns:p14="http://schemas.microsoft.com/office/powerpoint/2010/main" val="349264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11</a:t>
            </a:fld>
            <a:endParaRPr lang="en-US"/>
          </a:p>
        </p:txBody>
      </p:sp>
    </p:spTree>
    <p:extLst>
      <p:ext uri="{BB962C8B-B14F-4D97-AF65-F5344CB8AC3E}">
        <p14:creationId xmlns:p14="http://schemas.microsoft.com/office/powerpoint/2010/main" val="331007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12</a:t>
            </a:fld>
            <a:endParaRPr lang="en-US"/>
          </a:p>
        </p:txBody>
      </p:sp>
    </p:spTree>
    <p:extLst>
      <p:ext uri="{BB962C8B-B14F-4D97-AF65-F5344CB8AC3E}">
        <p14:creationId xmlns:p14="http://schemas.microsoft.com/office/powerpoint/2010/main" val="84477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13</a:t>
            </a:fld>
            <a:endParaRPr lang="en-US"/>
          </a:p>
        </p:txBody>
      </p:sp>
    </p:spTree>
    <p:extLst>
      <p:ext uri="{BB962C8B-B14F-4D97-AF65-F5344CB8AC3E}">
        <p14:creationId xmlns:p14="http://schemas.microsoft.com/office/powerpoint/2010/main" val="1579468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14</a:t>
            </a:fld>
            <a:endParaRPr lang="en-US"/>
          </a:p>
        </p:txBody>
      </p:sp>
    </p:spTree>
    <p:extLst>
      <p:ext uri="{BB962C8B-B14F-4D97-AF65-F5344CB8AC3E}">
        <p14:creationId xmlns:p14="http://schemas.microsoft.com/office/powerpoint/2010/main" val="11592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15</a:t>
            </a:fld>
            <a:endParaRPr lang="en-US"/>
          </a:p>
        </p:txBody>
      </p:sp>
    </p:spTree>
    <p:extLst>
      <p:ext uri="{BB962C8B-B14F-4D97-AF65-F5344CB8AC3E}">
        <p14:creationId xmlns:p14="http://schemas.microsoft.com/office/powerpoint/2010/main" val="264380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The directional association depends on the value of the predictor, and other values – it is not the case that higher temperature always means higher mortality, for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Risk profile 1: tachycardia &amp; low BP (consistent with something like sepsis)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Risk profile 2: hypertensive emergency (high BP)</a:t>
            </a:r>
          </a:p>
        </p:txBody>
      </p:sp>
      <p:sp>
        <p:nvSpPr>
          <p:cNvPr id="4" name="Slide Number Placeholder 3"/>
          <p:cNvSpPr>
            <a:spLocks noGrp="1"/>
          </p:cNvSpPr>
          <p:nvPr>
            <p:ph type="sldNum" sz="quarter" idx="10"/>
          </p:nvPr>
        </p:nvSpPr>
        <p:spPr/>
        <p:txBody>
          <a:bodyPr/>
          <a:lstStyle/>
          <a:p>
            <a:fld id="{DB333E9F-084A-8543-BC6F-0AE70009C29B}" type="slidenum">
              <a:rPr lang="en-US" smtClean="0"/>
              <a:t>16</a:t>
            </a:fld>
            <a:endParaRPr lang="en-US"/>
          </a:p>
        </p:txBody>
      </p:sp>
    </p:spTree>
    <p:extLst>
      <p:ext uri="{BB962C8B-B14F-4D97-AF65-F5344CB8AC3E}">
        <p14:creationId xmlns:p14="http://schemas.microsoft.com/office/powerpoint/2010/main" val="1191280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17</a:t>
            </a:fld>
            <a:endParaRPr lang="en-US"/>
          </a:p>
        </p:txBody>
      </p:sp>
    </p:spTree>
    <p:extLst>
      <p:ext uri="{BB962C8B-B14F-4D97-AF65-F5344CB8AC3E}">
        <p14:creationId xmlns:p14="http://schemas.microsoft.com/office/powerpoint/2010/main" val="1262926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18</a:t>
            </a:fld>
            <a:endParaRPr lang="en-US"/>
          </a:p>
        </p:txBody>
      </p:sp>
    </p:spTree>
    <p:extLst>
      <p:ext uri="{BB962C8B-B14F-4D97-AF65-F5344CB8AC3E}">
        <p14:creationId xmlns:p14="http://schemas.microsoft.com/office/powerpoint/2010/main" val="177752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Note</a:t>
            </a:r>
            <a:r>
              <a:rPr lang="en-US" baseline="0" dirty="0"/>
              <a:t> that width is variable</a:t>
            </a:r>
          </a:p>
          <a:p>
            <a:endParaRPr lang="en-US" baseline="0" dirty="0"/>
          </a:p>
          <a:p>
            <a:r>
              <a:rPr lang="en-US" baseline="0" dirty="0"/>
              <a:t>Deep learning comes from many layers</a:t>
            </a:r>
          </a:p>
          <a:p>
            <a:endParaRPr lang="en-US" baseline="0" dirty="0"/>
          </a:p>
          <a:p>
            <a:r>
              <a:rPr lang="en-US" baseline="0" dirty="0"/>
              <a:t>Note that we get a large number of parameters by doing this</a:t>
            </a:r>
          </a:p>
          <a:p>
            <a:r>
              <a:rPr lang="en-US" baseline="0" dirty="0"/>
              <a:t>In each layer, each latent feature is connected to each latent feature in the next layer. If we suppose there are M units in one layer and L in the next, there are M x L connections between them. This gets large very quickly!</a:t>
            </a:r>
          </a:p>
          <a:p>
            <a:endParaRPr lang="en-US" baseline="0" dirty="0"/>
          </a:p>
          <a:p>
            <a:r>
              <a:rPr lang="en-US" baseline="0" dirty="0"/>
              <a:t>In this way, we are extracting a hierarchy of features that get more abstract and complex in each successive layer, as we move from the original, input features to the outcome</a:t>
            </a:r>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19</a:t>
            </a:fld>
            <a:endParaRPr lang="en-US"/>
          </a:p>
        </p:txBody>
      </p:sp>
    </p:spTree>
    <p:extLst>
      <p:ext uri="{BB962C8B-B14F-4D97-AF65-F5344CB8AC3E}">
        <p14:creationId xmlns:p14="http://schemas.microsoft.com/office/powerpoint/2010/main" val="185054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a:t>
            </a:fld>
            <a:endParaRPr lang="en-US"/>
          </a:p>
        </p:txBody>
      </p:sp>
    </p:spTree>
    <p:extLst>
      <p:ext uri="{BB962C8B-B14F-4D97-AF65-F5344CB8AC3E}">
        <p14:creationId xmlns:p14="http://schemas.microsoft.com/office/powerpoint/2010/main" val="274816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model allows us to achieve our goal. If we have enough data, it can learn an arbitrarily complex decision surface</a:t>
            </a:r>
          </a:p>
        </p:txBody>
      </p:sp>
      <p:sp>
        <p:nvSpPr>
          <p:cNvPr id="4" name="Slide Number Placeholder 3"/>
          <p:cNvSpPr>
            <a:spLocks noGrp="1"/>
          </p:cNvSpPr>
          <p:nvPr>
            <p:ph type="sldNum" sz="quarter" idx="10"/>
          </p:nvPr>
        </p:nvSpPr>
        <p:spPr/>
        <p:txBody>
          <a:bodyPr/>
          <a:lstStyle/>
          <a:p>
            <a:fld id="{DB333E9F-084A-8543-BC6F-0AE70009C29B}" type="slidenum">
              <a:rPr lang="en-US" smtClean="0"/>
              <a:t>20</a:t>
            </a:fld>
            <a:endParaRPr lang="en-US"/>
          </a:p>
        </p:txBody>
      </p:sp>
    </p:spTree>
    <p:extLst>
      <p:ext uri="{BB962C8B-B14F-4D97-AF65-F5344CB8AC3E}">
        <p14:creationId xmlns:p14="http://schemas.microsoft.com/office/powerpoint/2010/main" val="198850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21</a:t>
            </a:fld>
            <a:endParaRPr lang="en-US"/>
          </a:p>
        </p:txBody>
      </p:sp>
    </p:spTree>
    <p:extLst>
      <p:ext uri="{BB962C8B-B14F-4D97-AF65-F5344CB8AC3E}">
        <p14:creationId xmlns:p14="http://schemas.microsoft.com/office/powerpoint/2010/main" val="409250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22</a:t>
            </a:fld>
            <a:endParaRPr lang="en-US"/>
          </a:p>
        </p:txBody>
      </p:sp>
    </p:spTree>
    <p:extLst>
      <p:ext uri="{BB962C8B-B14F-4D97-AF65-F5344CB8AC3E}">
        <p14:creationId xmlns:p14="http://schemas.microsoft.com/office/powerpoint/2010/main" val="2260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3</a:t>
            </a:fld>
            <a:endParaRPr lang="en-US"/>
          </a:p>
        </p:txBody>
      </p:sp>
    </p:spTree>
    <p:extLst>
      <p:ext uri="{BB962C8B-B14F-4D97-AF65-F5344CB8AC3E}">
        <p14:creationId xmlns:p14="http://schemas.microsoft.com/office/powerpoint/2010/main" val="7926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Recall our logistic regression model</a:t>
            </a:r>
          </a:p>
          <a:p>
            <a:r>
              <a:rPr lang="en-US" dirty="0"/>
              <a:t>In this model we have features for patient </a:t>
            </a:r>
            <a:r>
              <a:rPr lang="en-US" dirty="0" err="1"/>
              <a:t>x_i</a:t>
            </a:r>
            <a:r>
              <a:rPr lang="en-US" dirty="0"/>
              <a:t>; there are M of them ranging from x_i1 to </a:t>
            </a:r>
            <a:r>
              <a:rPr lang="en-US" dirty="0" err="1"/>
              <a:t>x_iM</a:t>
            </a:r>
            <a:endParaRPr lang="en-US" dirty="0"/>
          </a:p>
          <a:p>
            <a:r>
              <a:rPr lang="en-US" dirty="0"/>
              <a:t>We’re going to multiply each of those features by a corresponding model coefficient</a:t>
            </a:r>
          </a:p>
          <a:p>
            <a:r>
              <a:rPr lang="en-US" dirty="0"/>
              <a:t>We also add a bias term, which we have omitted here to simplify the presentation</a:t>
            </a:r>
          </a:p>
          <a:p>
            <a:r>
              <a:rPr lang="en-US" dirty="0"/>
              <a:t>We then add up all of those terms, which gives us </a:t>
            </a:r>
            <a:r>
              <a:rPr lang="en-US" dirty="0" err="1"/>
              <a:t>z_i</a:t>
            </a:r>
            <a:r>
              <a:rPr lang="en-US" dirty="0"/>
              <a:t>, which we call the log odds</a:t>
            </a:r>
          </a:p>
          <a:p>
            <a:r>
              <a:rPr lang="en-US" dirty="0"/>
              <a:t>We then convert the log odds to the corresponding probability using the logistic, or sigmoid function, denoted by sigma</a:t>
            </a:r>
          </a:p>
          <a:p>
            <a:endParaRPr lang="en-US" dirty="0"/>
          </a:p>
          <a:p>
            <a:r>
              <a:rPr lang="en-US" dirty="0"/>
              <a:t>But remember, from our earlier lecture, that when we do this – when we multiply all the </a:t>
            </a:r>
            <a:r>
              <a:rPr lang="en-US" dirty="0" err="1"/>
              <a:t>x_i</a:t>
            </a:r>
            <a:r>
              <a:rPr lang="en-US" dirty="0"/>
              <a:t> values by the corresponding b’s – the output tells us how much </a:t>
            </a:r>
            <a:r>
              <a:rPr lang="en-US" dirty="0" err="1"/>
              <a:t>x_i</a:t>
            </a:r>
            <a:r>
              <a:rPr lang="en-US" dirty="0"/>
              <a:t> looks like b</a:t>
            </a:r>
          </a:p>
          <a:p>
            <a:r>
              <a:rPr lang="en-US" dirty="0"/>
              <a:t>Thinking of each as a vector, when we take the dot product, we’re asking: to what extent does </a:t>
            </a:r>
            <a:r>
              <a:rPr lang="en-US" dirty="0" err="1"/>
              <a:t>x_i</a:t>
            </a:r>
            <a:r>
              <a:rPr lang="en-US" dirty="0"/>
              <a:t> point in the direction of b?</a:t>
            </a:r>
          </a:p>
          <a:p>
            <a:endParaRPr lang="en-US" dirty="0"/>
          </a:p>
          <a:p>
            <a:r>
              <a:rPr lang="en-US" dirty="0"/>
              <a:t>When we take the part of </a:t>
            </a:r>
            <a:r>
              <a:rPr lang="en-US" dirty="0" err="1"/>
              <a:t>x_i</a:t>
            </a:r>
            <a:r>
              <a:rPr lang="en-US" dirty="0"/>
              <a:t> that’s aligned with b – in mathematical terms, we’re projecting </a:t>
            </a:r>
            <a:r>
              <a:rPr lang="en-US" dirty="0" err="1"/>
              <a:t>x_i</a:t>
            </a:r>
            <a:r>
              <a:rPr lang="en-US" dirty="0"/>
              <a:t> on b – the part of </a:t>
            </a:r>
            <a:r>
              <a:rPr lang="en-US" dirty="0" err="1"/>
              <a:t>x_i</a:t>
            </a:r>
            <a:r>
              <a:rPr lang="en-US" dirty="0"/>
              <a:t> that’s left could point in the same direction of b, or in the opposite direction as b, and with varying magnitude. But since we only care about how much </a:t>
            </a:r>
            <a:r>
              <a:rPr lang="en-US" dirty="0" err="1"/>
              <a:t>x_i</a:t>
            </a:r>
            <a:r>
              <a:rPr lang="en-US" dirty="0"/>
              <a:t> points in the b direction, our decision surface is the hyperplane perpendicular to b</a:t>
            </a:r>
          </a:p>
          <a:p>
            <a:endParaRPr lang="en-US" dirty="0"/>
          </a:p>
          <a:p>
            <a:r>
              <a:rPr lang="en-US" dirty="0"/>
              <a:t>For those of you with less math background, what matters is this: logistic regression by its nature always gives us a linear decision surface</a:t>
            </a:r>
          </a:p>
          <a:p>
            <a:r>
              <a:rPr lang="en-US" dirty="0"/>
              <a:t>And as we’ve discussed, in many cases this just isn’t good enough</a:t>
            </a:r>
          </a:p>
        </p:txBody>
      </p:sp>
      <p:sp>
        <p:nvSpPr>
          <p:cNvPr id="4" name="Slide Number Placeholder 3"/>
          <p:cNvSpPr>
            <a:spLocks noGrp="1"/>
          </p:cNvSpPr>
          <p:nvPr>
            <p:ph type="sldNum" sz="quarter" idx="10"/>
          </p:nvPr>
        </p:nvSpPr>
        <p:spPr/>
        <p:txBody>
          <a:bodyPr/>
          <a:lstStyle/>
          <a:p>
            <a:fld id="{DB333E9F-084A-8543-BC6F-0AE70009C29B}" type="slidenum">
              <a:rPr lang="en-US" smtClean="0"/>
              <a:t>4</a:t>
            </a:fld>
            <a:endParaRPr lang="en-US"/>
          </a:p>
        </p:txBody>
      </p:sp>
    </p:spTree>
    <p:extLst>
      <p:ext uri="{BB962C8B-B14F-4D97-AF65-F5344CB8AC3E}">
        <p14:creationId xmlns:p14="http://schemas.microsoft.com/office/powerpoint/2010/main" val="287688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we’re looking for a way to extend logistic regression – using the same kinds of principles we’ve discussed – to give us a more flexible, nonlinear decision surface. We want to make correct predictions for as many patients as possible.</a:t>
            </a:r>
          </a:p>
          <a:p>
            <a:endParaRPr lang="en-US" dirty="0"/>
          </a:p>
          <a:p>
            <a:r>
              <a:rPr lang="en-US" dirty="0"/>
              <a:t>And as we move forward, I’m going to introduce another simplification to our diagrams to make them easier to present.</a:t>
            </a:r>
          </a:p>
          <a:p>
            <a:r>
              <a:rPr lang="en-US" dirty="0"/>
              <a:t>Instead of showing that sigmoid each time, we’re going to remove it, so that when you see nodes connected as above, remember that there are in fact two steps: first, the linear part, and second, the sigmoid. But we’re going to leave off the sigmoid in our diagrams so we can fit more on the page.</a:t>
            </a:r>
          </a:p>
        </p:txBody>
      </p:sp>
      <p:sp>
        <p:nvSpPr>
          <p:cNvPr id="4" name="Slide Number Placeholder 3"/>
          <p:cNvSpPr>
            <a:spLocks noGrp="1"/>
          </p:cNvSpPr>
          <p:nvPr>
            <p:ph type="sldNum" sz="quarter" idx="10"/>
          </p:nvPr>
        </p:nvSpPr>
        <p:spPr/>
        <p:txBody>
          <a:bodyPr/>
          <a:lstStyle/>
          <a:p>
            <a:fld id="{DB333E9F-084A-8543-BC6F-0AE70009C29B}" type="slidenum">
              <a:rPr lang="en-US" smtClean="0"/>
              <a:t>5</a:t>
            </a:fld>
            <a:endParaRPr lang="en-US"/>
          </a:p>
        </p:txBody>
      </p:sp>
    </p:spTree>
    <p:extLst>
      <p:ext uri="{BB962C8B-B14F-4D97-AF65-F5344CB8AC3E}">
        <p14:creationId xmlns:p14="http://schemas.microsoft.com/office/powerpoint/2010/main" val="331797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6</a:t>
            </a:fld>
            <a:endParaRPr lang="en-US"/>
          </a:p>
        </p:txBody>
      </p:sp>
    </p:spTree>
    <p:extLst>
      <p:ext uri="{BB962C8B-B14F-4D97-AF65-F5344CB8AC3E}">
        <p14:creationId xmlns:p14="http://schemas.microsoft.com/office/powerpoint/2010/main" val="2703685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7</a:t>
            </a:fld>
            <a:endParaRPr lang="en-US"/>
          </a:p>
        </p:txBody>
      </p:sp>
    </p:spTree>
    <p:extLst>
      <p:ext uri="{BB962C8B-B14F-4D97-AF65-F5344CB8AC3E}">
        <p14:creationId xmlns:p14="http://schemas.microsoft.com/office/powerpoint/2010/main" val="308920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8</a:t>
            </a:fld>
            <a:endParaRPr lang="en-US"/>
          </a:p>
        </p:txBody>
      </p:sp>
    </p:spTree>
    <p:extLst>
      <p:ext uri="{BB962C8B-B14F-4D97-AF65-F5344CB8AC3E}">
        <p14:creationId xmlns:p14="http://schemas.microsoft.com/office/powerpoint/2010/main" val="33377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9</a:t>
            </a:fld>
            <a:endParaRPr lang="en-US"/>
          </a:p>
        </p:txBody>
      </p:sp>
    </p:spTree>
    <p:extLst>
      <p:ext uri="{BB962C8B-B14F-4D97-AF65-F5344CB8AC3E}">
        <p14:creationId xmlns:p14="http://schemas.microsoft.com/office/powerpoint/2010/main" val="180546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E9E7-C297-0548-83FE-519EFA772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5ABB0-B43C-D940-A767-2F05E6C11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75FC5-1AB7-0E46-A34D-B4E3727CF8D4}"/>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496787EC-D901-0B47-BA52-B9D0C745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7EA7-1BE2-FF4F-AFE4-9A0BCE5A90F6}"/>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0238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C0FF-8DBC-214D-9C2D-3D5585331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AF8D3-C770-0549-9D56-2B326700D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A44A-4635-FA4D-996E-2852F8884431}"/>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B6053E90-A558-114A-B15F-BA8EAE28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90948-4115-0442-AF74-72283BF2CEEC}"/>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8287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5D33-64F9-DA4F-8227-66DB9A068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95BDA-4232-F340-98CD-AF6FDB17D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17F8-0754-A741-B178-7CE9383C818A}"/>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1961947C-C364-974F-9818-7AE59FCCE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FAEA-F1A3-564B-9D01-554772B86E77}"/>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54374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F131-C484-2444-8B42-30084E6F2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7258E-DEE6-4343-998E-5910836E2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B39D-4B21-F44D-B052-75D9C86A9DB6}"/>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AE2AF6CC-FE33-EE4D-BF76-7612A13E6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6E0A9-6106-E745-977C-E2E4D6453618}"/>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91532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20DF-4BDD-084C-8B7A-E19FD5E34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21C9F-679A-2145-920F-D2A5496CC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E203-3DB3-854B-AB39-90E9A9809EA1}"/>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43B3BC5E-30F6-C84D-B476-8EEB7143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A8932-99E2-4648-81E1-F845E60C624D}"/>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40539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0EEE-A066-A847-9DCA-7132CFF7D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A88B6-37A1-8A44-97D0-3896241BD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341F3-CA4F-F042-BB69-32137FFAB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D5E93-6851-454F-BDAD-BB15BBDD74AB}"/>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6" name="Footer Placeholder 5">
            <a:extLst>
              <a:ext uri="{FF2B5EF4-FFF2-40B4-BE49-F238E27FC236}">
                <a16:creationId xmlns:a16="http://schemas.microsoft.com/office/drawing/2014/main" id="{4183D430-1E19-DD43-8BA2-3F764B25B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9CD9E-5313-2441-A165-A8FE348482FE}"/>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43325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6207-7907-7C44-A418-85BE6ED11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DA2E9-5E25-5748-8F0B-39F1F7703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EBEB5-6814-314B-9A56-4AA6A502F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4A51-1E86-DE4D-9696-90326B2D0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D87D1-A085-C248-B6AF-C07E9E2F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6633-B872-A34D-BBA1-5950BB94BCB6}"/>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8" name="Footer Placeholder 7">
            <a:extLst>
              <a:ext uri="{FF2B5EF4-FFF2-40B4-BE49-F238E27FC236}">
                <a16:creationId xmlns:a16="http://schemas.microsoft.com/office/drawing/2014/main" id="{59B857B3-3ECB-1145-8D04-C7DF8AE57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E6954-15E3-6C41-8745-C8DD1606EA2B}"/>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5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3D-40A0-4542-B3DB-574E8BC0A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9282C-0DA0-DE41-A6CC-459D31DF8C7A}"/>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4" name="Footer Placeholder 3">
            <a:extLst>
              <a:ext uri="{FF2B5EF4-FFF2-40B4-BE49-F238E27FC236}">
                <a16:creationId xmlns:a16="http://schemas.microsoft.com/office/drawing/2014/main" id="{CBA4B377-A9DB-7344-A2D4-A117E4004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89623D-7B2C-B942-8A4D-67475FF65AE1}"/>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75390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B949-DB42-B84E-A9ED-E56537E68EDF}"/>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3" name="Footer Placeholder 2">
            <a:extLst>
              <a:ext uri="{FF2B5EF4-FFF2-40B4-BE49-F238E27FC236}">
                <a16:creationId xmlns:a16="http://schemas.microsoft.com/office/drawing/2014/main" id="{47BEF3B6-9C95-7E4F-B733-5EAE6D5AC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87627-C027-7C4F-B7BB-BF6830EFA890}"/>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141101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7E8-2AEB-294F-A480-68E3188D6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69405-21ED-CE45-9B04-121C6BA09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D5023-A4D9-204D-AB71-BBF5E0E8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3DB7-02F4-1142-BD3A-41471B34852C}"/>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6" name="Footer Placeholder 5">
            <a:extLst>
              <a:ext uri="{FF2B5EF4-FFF2-40B4-BE49-F238E27FC236}">
                <a16:creationId xmlns:a16="http://schemas.microsoft.com/office/drawing/2014/main" id="{07292F61-941F-7F4F-9C49-FEAE9443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4608-E399-D545-B211-7EBEEA6525C3}"/>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9785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6607-F7BE-BC4E-B8EE-D13D64B5E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CA1C-ADF5-9947-BDC3-D7EB2460A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B9869-2F70-4941-93CB-8F7D92BE5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23E36-169B-D947-A500-4AB0B457CEF3}"/>
              </a:ext>
            </a:extLst>
          </p:cNvPr>
          <p:cNvSpPr>
            <a:spLocks noGrp="1"/>
          </p:cNvSpPr>
          <p:nvPr>
            <p:ph type="dt" sz="half" idx="10"/>
          </p:nvPr>
        </p:nvSpPr>
        <p:spPr/>
        <p:txBody>
          <a:bodyPr/>
          <a:lstStyle/>
          <a:p>
            <a:fld id="{90B15CD7-F30A-1849-AF44-44760E73158E}" type="datetimeFigureOut">
              <a:rPr lang="en-US" smtClean="0"/>
              <a:t>5/3/21</a:t>
            </a:fld>
            <a:endParaRPr lang="en-US"/>
          </a:p>
        </p:txBody>
      </p:sp>
      <p:sp>
        <p:nvSpPr>
          <p:cNvPr id="6" name="Footer Placeholder 5">
            <a:extLst>
              <a:ext uri="{FF2B5EF4-FFF2-40B4-BE49-F238E27FC236}">
                <a16:creationId xmlns:a16="http://schemas.microsoft.com/office/drawing/2014/main" id="{0A8E4781-1D0E-AC47-AF19-50DAB3ED5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84F26-9E61-2A47-B9D3-754B9D674792}"/>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94490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EFF07-4689-5B48-8801-D9B093C39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1A328-2517-7143-9A3A-EE3A19D6D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9721-F559-0341-B430-55620ABC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5CD7-F30A-1849-AF44-44760E73158E}" type="datetimeFigureOut">
              <a:rPr lang="en-US" smtClean="0"/>
              <a:t>5/3/21</a:t>
            </a:fld>
            <a:endParaRPr lang="en-US"/>
          </a:p>
        </p:txBody>
      </p:sp>
      <p:sp>
        <p:nvSpPr>
          <p:cNvPr id="5" name="Footer Placeholder 4">
            <a:extLst>
              <a:ext uri="{FF2B5EF4-FFF2-40B4-BE49-F238E27FC236}">
                <a16:creationId xmlns:a16="http://schemas.microsoft.com/office/drawing/2014/main" id="{B4C7B07E-BEEC-B441-96C0-B7C2B94E1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F24E9-F331-4146-ADEE-6E2B383F6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61E3-801D-6041-BA3A-8CFA5110F9E7}" type="slidenum">
              <a:rPr lang="en-US" smtClean="0"/>
              <a:t>‹#›</a:t>
            </a:fld>
            <a:endParaRPr lang="en-US"/>
          </a:p>
        </p:txBody>
      </p:sp>
    </p:spTree>
    <p:extLst>
      <p:ext uri="{BB962C8B-B14F-4D97-AF65-F5344CB8AC3E}">
        <p14:creationId xmlns:p14="http://schemas.microsoft.com/office/powerpoint/2010/main" val="11349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3.emf"/><Relationship Id="rId4" Type="http://schemas.openxmlformats.org/officeDocument/2006/relationships/image" Target="../media/image96.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101.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95.png"/><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3.emf"/><Relationship Id="rId4" Type="http://schemas.openxmlformats.org/officeDocument/2006/relationships/image" Target="../media/image96.png"/></Relationships>
</file>

<file path=ppt/slides/_rels/slide1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5.png"/><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5.png"/><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3.emf"/><Relationship Id="rId4" Type="http://schemas.openxmlformats.org/officeDocument/2006/relationships/image" Target="../media/image94.png"/></Relationships>
</file>

<file path=ppt/slides/_rels/slide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3.emf"/><Relationship Id="rId4" Type="http://schemas.openxmlformats.org/officeDocument/2006/relationships/image" Target="../media/image96.png"/></Relationships>
</file>

<file path=ppt/slides/_rels/slide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3.emf"/><Relationship Id="rId4"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0"/>
            <a:ext cx="10363200" cy="3189721"/>
          </a:xfrm>
        </p:spPr>
        <p:txBody>
          <a:bodyPr>
            <a:normAutofit/>
          </a:bodyPr>
          <a:lstStyle/>
          <a:p>
            <a:pPr>
              <a:spcAft>
                <a:spcPts val="1200"/>
              </a:spcAft>
            </a:pPr>
            <a:r>
              <a:rPr lang="en-US" dirty="0"/>
              <a:t>The Multilayer Perceptron</a:t>
            </a:r>
            <a:br>
              <a:rPr lang="en-US" dirty="0"/>
            </a:br>
            <a:endParaRPr lang="en-US" sz="4800" dirty="0"/>
          </a:p>
        </p:txBody>
      </p:sp>
      <p:sp>
        <p:nvSpPr>
          <p:cNvPr id="3" name="Subtitle 2"/>
          <p:cNvSpPr>
            <a:spLocks noGrp="1"/>
          </p:cNvSpPr>
          <p:nvPr>
            <p:ph type="subTitle" idx="1"/>
          </p:nvPr>
        </p:nvSpPr>
        <p:spPr>
          <a:xfrm>
            <a:off x="3027218" y="3620899"/>
            <a:ext cx="6137564" cy="2243188"/>
          </a:xfrm>
        </p:spPr>
        <p:txBody>
          <a:bodyPr>
            <a:normAutofit lnSpcReduction="10000"/>
          </a:bodyPr>
          <a:lstStyle/>
          <a:p>
            <a:r>
              <a:rPr lang="en-US" dirty="0"/>
              <a:t>(in other words, a </a:t>
            </a:r>
            <a:r>
              <a:rPr lang="en-US" i="1" dirty="0"/>
              <a:t>standard</a:t>
            </a:r>
            <a:r>
              <a:rPr lang="en-US" dirty="0"/>
              <a:t> neural network)</a:t>
            </a:r>
          </a:p>
          <a:p>
            <a:endParaRPr lang="en-US" dirty="0"/>
          </a:p>
          <a:p>
            <a:endParaRPr lang="en-US" sz="2400" dirty="0"/>
          </a:p>
          <a:p>
            <a:endParaRPr lang="en-US" sz="2400" dirty="0"/>
          </a:p>
          <a:p>
            <a:r>
              <a:rPr lang="en-US" sz="2400" dirty="0"/>
              <a:t>Matthew Engelhard</a:t>
            </a:r>
          </a:p>
        </p:txBody>
      </p:sp>
    </p:spTree>
    <p:extLst>
      <p:ext uri="{BB962C8B-B14F-4D97-AF65-F5344CB8AC3E}">
        <p14:creationId xmlns:p14="http://schemas.microsoft.com/office/powerpoint/2010/main" val="319356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3"/>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4"/>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6"/>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963033" y="4979213"/>
            <a:ext cx="3290226" cy="923330"/>
          </a:xfrm>
          <a:prstGeom prst="rect">
            <a:avLst/>
          </a:prstGeom>
          <a:noFill/>
        </p:spPr>
        <p:txBody>
          <a:bodyPr wrap="square" rtlCol="0">
            <a:spAutoFit/>
          </a:bodyPr>
          <a:lstStyle/>
          <a:p>
            <a:pPr algn="ctr"/>
            <a:r>
              <a:rPr lang="en-US" dirty="0">
                <a:solidFill>
                  <a:schemeClr val="accent2"/>
                </a:solidFill>
              </a:rPr>
              <a:t>Since they are neither an input nor an output, the features </a:t>
            </a:r>
            <a:r>
              <a:rPr lang="el-GR" i="1" dirty="0">
                <a:solidFill>
                  <a:schemeClr val="accent2"/>
                </a:solidFill>
              </a:rPr>
              <a:t>ζ</a:t>
            </a:r>
            <a:r>
              <a:rPr lang="en-US" dirty="0">
                <a:solidFill>
                  <a:schemeClr val="accent2"/>
                </a:solidFill>
              </a:rPr>
              <a:t> are said to be a “hidden” layer</a:t>
            </a:r>
          </a:p>
        </p:txBody>
      </p:sp>
    </p:spTree>
    <p:extLst>
      <p:ext uri="{BB962C8B-B14F-4D97-AF65-F5344CB8AC3E}">
        <p14:creationId xmlns:p14="http://schemas.microsoft.com/office/powerpoint/2010/main" val="292670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6F062-3BA0-6A4F-A05E-6B982E6B84DA}"/>
              </a:ext>
            </a:extLst>
          </p:cNvPr>
          <p:cNvSpPr>
            <a:spLocks noGrp="1"/>
          </p:cNvSpPr>
          <p:nvPr>
            <p:ph type="title"/>
          </p:nvPr>
        </p:nvSpPr>
        <p:spPr>
          <a:xfrm>
            <a:off x="673296" y="226922"/>
            <a:ext cx="10960485" cy="1141717"/>
          </a:xfrm>
        </p:spPr>
        <p:txBody>
          <a:bodyPr>
            <a:noAutofit/>
          </a:bodyPr>
          <a:lstStyle/>
          <a:p>
            <a:r>
              <a:rPr lang="en-US" sz="4261" dirty="0"/>
              <a:t>Why Limit Ourselves to Only One Filter?</a:t>
            </a:r>
          </a:p>
        </p:txBody>
      </p:sp>
      <p:pic>
        <p:nvPicPr>
          <p:cNvPr id="4" name="Picture 3">
            <a:extLst>
              <a:ext uri="{FF2B5EF4-FFF2-40B4-BE49-F238E27FC236}">
                <a16:creationId xmlns:a16="http://schemas.microsoft.com/office/drawing/2014/main" id="{C5E2BCDF-DA92-B744-AF04-90C8D7490656}"/>
              </a:ext>
            </a:extLst>
          </p:cNvPr>
          <p:cNvPicPr>
            <a:picLocks noChangeAspect="1"/>
          </p:cNvPicPr>
          <p:nvPr/>
        </p:nvPicPr>
        <p:blipFill>
          <a:blip r:embed="rId3"/>
          <a:stretch>
            <a:fillRect/>
          </a:stretch>
        </p:blipFill>
        <p:spPr>
          <a:xfrm>
            <a:off x="1813881" y="1729096"/>
            <a:ext cx="4077352" cy="407735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9BB11-C21A-7F43-BA77-B70822A28B56}"/>
                  </a:ext>
                </a:extLst>
              </p:cNvPr>
              <p:cNvSpPr txBox="1"/>
              <p:nvPr/>
            </p:nvSpPr>
            <p:spPr>
              <a:xfrm>
                <a:off x="996977" y="3591728"/>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                                 </m:t>
                          </m:r>
                        </m:e>
                      </m:d>
                    </m:oMath>
                  </m:oMathPara>
                </a14:m>
                <a:endParaRPr lang="en-US" sz="4795" dirty="0"/>
              </a:p>
            </p:txBody>
          </p:sp>
        </mc:Choice>
        <mc:Fallback xmlns="">
          <p:sp>
            <p:nvSpPr>
              <p:cNvPr id="5" name="TextBox 4">
                <a:extLst>
                  <a:ext uri="{FF2B5EF4-FFF2-40B4-BE49-F238E27FC236}">
                    <a16:creationId xmlns:a16="http://schemas.microsoft.com/office/drawing/2014/main" id="{6E29BB11-C21A-7F43-BA77-B70822A28B56}"/>
                  </a:ext>
                </a:extLst>
              </p:cNvPr>
              <p:cNvSpPr txBox="1">
                <a:spLocks noRot="1" noChangeAspect="1" noMove="1" noResize="1" noEditPoints="1" noAdjustHandles="1" noChangeArrowheads="1" noChangeShapeType="1" noTextEdit="1"/>
              </p:cNvSpPr>
              <p:nvPr/>
            </p:nvSpPr>
            <p:spPr>
              <a:xfrm>
                <a:off x="996977" y="3591728"/>
                <a:ext cx="10024235" cy="830227"/>
              </a:xfrm>
              <a:prstGeom prst="rect">
                <a:avLst/>
              </a:prstGeom>
              <a:blipFill>
                <a:blip r:embed="rId4"/>
                <a:stretch>
                  <a:fillRect t="-1515" b="-2727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0B6B775-C3DF-3E40-9817-0D018BB1071A}"/>
              </a:ext>
            </a:extLst>
          </p:cNvPr>
          <p:cNvPicPr>
            <a:picLocks noChangeAspect="1"/>
          </p:cNvPicPr>
          <p:nvPr/>
        </p:nvPicPr>
        <p:blipFill>
          <a:blip r:embed="rId5"/>
          <a:stretch>
            <a:fillRect/>
          </a:stretch>
        </p:blipFill>
        <p:spPr>
          <a:xfrm>
            <a:off x="5761907" y="1366215"/>
            <a:ext cx="4860549" cy="4860549"/>
          </a:xfrm>
          <a:prstGeom prst="rect">
            <a:avLst/>
          </a:prstGeom>
        </p:spPr>
      </p:pic>
    </p:spTree>
    <p:extLst>
      <p:ext uri="{BB962C8B-B14F-4D97-AF65-F5344CB8AC3E}">
        <p14:creationId xmlns:p14="http://schemas.microsoft.com/office/powerpoint/2010/main" val="79873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Tree>
    <p:extLst>
      <p:ext uri="{BB962C8B-B14F-4D97-AF65-F5344CB8AC3E}">
        <p14:creationId xmlns:p14="http://schemas.microsoft.com/office/powerpoint/2010/main" val="146386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6355426" y="4700691"/>
            <a:ext cx="5226975" cy="1309205"/>
          </a:xfrm>
          <a:prstGeom prst="rect">
            <a:avLst/>
          </a:prstGeom>
          <a:noFill/>
        </p:spPr>
        <p:txBody>
          <a:bodyPr wrap="square" rtlCol="0">
            <a:spAutoFit/>
          </a:bodyPr>
          <a:lstStyle/>
          <a:p>
            <a:r>
              <a:rPr lang="en-US" sz="2636" dirty="0"/>
              <a:t>Single Filter (e.g. Logistic Regression/ “Shallow Learning”) only uses one filter, looks for the average shape</a:t>
            </a:r>
          </a:p>
        </p:txBody>
      </p:sp>
      <p:pic>
        <p:nvPicPr>
          <p:cNvPr id="7" name="Picture 6">
            <a:extLst>
              <a:ext uri="{FF2B5EF4-FFF2-40B4-BE49-F238E27FC236}">
                <a16:creationId xmlns:a16="http://schemas.microsoft.com/office/drawing/2014/main" id="{B51C5FA1-48E1-4B43-835D-81A35BCD95C3}"/>
              </a:ext>
            </a:extLst>
          </p:cNvPr>
          <p:cNvPicPr>
            <a:picLocks noChangeAspect="1"/>
          </p:cNvPicPr>
          <p:nvPr/>
        </p:nvPicPr>
        <p:blipFill>
          <a:blip r:embed="rId7"/>
          <a:stretch>
            <a:fillRect/>
          </a:stretch>
        </p:blipFill>
        <p:spPr>
          <a:xfrm>
            <a:off x="6857144" y="1796473"/>
            <a:ext cx="3226448" cy="3226448"/>
          </a:xfrm>
          <a:prstGeom prst="rect">
            <a:avLst/>
          </a:prstGeom>
        </p:spPr>
      </p:pic>
    </p:spTree>
    <p:extLst>
      <p:ext uri="{BB962C8B-B14F-4D97-AF65-F5344CB8AC3E}">
        <p14:creationId xmlns:p14="http://schemas.microsoft.com/office/powerpoint/2010/main" val="105005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5682713" y="5471687"/>
            <a:ext cx="5893531" cy="903581"/>
          </a:xfrm>
          <a:prstGeom prst="rect">
            <a:avLst/>
          </a:prstGeom>
          <a:noFill/>
        </p:spPr>
        <p:txBody>
          <a:bodyPr wrap="square" rtlCol="0">
            <a:spAutoFit/>
          </a:bodyPr>
          <a:lstStyle/>
          <a:p>
            <a:r>
              <a:rPr lang="en-US" sz="2636" dirty="0"/>
              <a:t>Multiple filters can look for </a:t>
            </a:r>
            <a:r>
              <a:rPr lang="en-US" sz="2636" i="1" dirty="0"/>
              <a:t>subtypes</a:t>
            </a:r>
            <a:r>
              <a:rPr lang="en-US" sz="2636" dirty="0"/>
              <a:t> indicative of different ways of writing “4”</a:t>
            </a:r>
          </a:p>
        </p:txBody>
      </p:sp>
      <p:pic>
        <p:nvPicPr>
          <p:cNvPr id="9" name="Picture 8">
            <a:extLst>
              <a:ext uri="{FF2B5EF4-FFF2-40B4-BE49-F238E27FC236}">
                <a16:creationId xmlns:a16="http://schemas.microsoft.com/office/drawing/2014/main" id="{1FAE61B0-04A7-0046-9996-3BBBDF5C6B77}"/>
              </a:ext>
            </a:extLst>
          </p:cNvPr>
          <p:cNvPicPr>
            <a:picLocks noChangeAspect="1"/>
          </p:cNvPicPr>
          <p:nvPr/>
        </p:nvPicPr>
        <p:blipFill>
          <a:blip r:embed="rId7"/>
          <a:stretch>
            <a:fillRect/>
          </a:stretch>
        </p:blipFill>
        <p:spPr>
          <a:xfrm>
            <a:off x="5497188" y="1450499"/>
            <a:ext cx="2474056" cy="2474056"/>
          </a:xfrm>
          <a:prstGeom prst="rect">
            <a:avLst/>
          </a:prstGeom>
        </p:spPr>
      </p:pic>
      <p:pic>
        <p:nvPicPr>
          <p:cNvPr id="12" name="Picture 11">
            <a:extLst>
              <a:ext uri="{FF2B5EF4-FFF2-40B4-BE49-F238E27FC236}">
                <a16:creationId xmlns:a16="http://schemas.microsoft.com/office/drawing/2014/main" id="{89E7B36D-FF52-E841-BF1D-E77F10D26F71}"/>
              </a:ext>
            </a:extLst>
          </p:cNvPr>
          <p:cNvPicPr>
            <a:picLocks noChangeAspect="1"/>
          </p:cNvPicPr>
          <p:nvPr/>
        </p:nvPicPr>
        <p:blipFill>
          <a:blip r:embed="rId8"/>
          <a:stretch>
            <a:fillRect/>
          </a:stretch>
        </p:blipFill>
        <p:spPr>
          <a:xfrm>
            <a:off x="8896878" y="1419898"/>
            <a:ext cx="2496871" cy="2496871"/>
          </a:xfrm>
          <a:prstGeom prst="rect">
            <a:avLst/>
          </a:prstGeom>
        </p:spPr>
      </p:pic>
      <p:pic>
        <p:nvPicPr>
          <p:cNvPr id="14" name="Picture 13">
            <a:extLst>
              <a:ext uri="{FF2B5EF4-FFF2-40B4-BE49-F238E27FC236}">
                <a16:creationId xmlns:a16="http://schemas.microsoft.com/office/drawing/2014/main" id="{3791AB7C-579D-6741-86B5-FD1C28D765D7}"/>
              </a:ext>
            </a:extLst>
          </p:cNvPr>
          <p:cNvPicPr>
            <a:picLocks noChangeAspect="1"/>
          </p:cNvPicPr>
          <p:nvPr/>
        </p:nvPicPr>
        <p:blipFill>
          <a:blip r:embed="rId9"/>
          <a:stretch>
            <a:fillRect/>
          </a:stretch>
        </p:blipFill>
        <p:spPr>
          <a:xfrm>
            <a:off x="7266083" y="3391210"/>
            <a:ext cx="2465285" cy="2465285"/>
          </a:xfrm>
          <a:prstGeom prst="rect">
            <a:avLst/>
          </a:prstGeom>
        </p:spPr>
      </p:pic>
    </p:spTree>
    <p:extLst>
      <p:ext uri="{BB962C8B-B14F-4D97-AF65-F5344CB8AC3E}">
        <p14:creationId xmlns:p14="http://schemas.microsoft.com/office/powerpoint/2010/main" val="247444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3"/>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5"/>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7442530" y="579313"/>
                <a:ext cx="3499555" cy="3416320"/>
              </a:xfrm>
              <a:prstGeom prst="rect">
                <a:avLst/>
              </a:prstGeom>
            </p:spPr>
            <p:txBody>
              <a:bodyPr wrap="square">
                <a:spAutoFit/>
              </a:bodyPr>
              <a:lstStyle/>
              <a:p>
                <a:pPr marL="342900" indent="-342900">
                  <a:buFont typeface="Arial" panose="020B0604020202020204" pitchFamily="34" charset="0"/>
                  <a:buChar char="•"/>
                </a:pPr>
                <a:r>
                  <a:rPr lang="en-US" sz="2400" dirty="0"/>
                  <a:t>Each element of </a:t>
                </a:r>
                <a14:m>
                  <m:oMath xmlns:m="http://schemas.openxmlformats.org/officeDocument/2006/math">
                    <m:r>
                      <m:rPr>
                        <m:nor/>
                      </m:rPr>
                      <a:rPr lang="el-GR" sz="2400" i="1" dirty="0">
                        <a:latin typeface="Times New Roman" panose="02020603050405020304" pitchFamily="18" charset="0"/>
                        <a:cs typeface="Times New Roman" panose="02020603050405020304" pitchFamily="18" charset="0"/>
                      </a:rPr>
                      <m:t>ζ</m:t>
                    </m:r>
                    <m:r>
                      <m:rPr>
                        <m:nor/>
                      </m:rPr>
                      <a:rPr lang="en-US" sz="2400" i="1" baseline="-25000" dirty="0">
                        <a:latin typeface="Times New Roman" panose="02020603050405020304" pitchFamily="18" charset="0"/>
                        <a:cs typeface="Times New Roman" panose="02020603050405020304" pitchFamily="18" charset="0"/>
                      </a:rPr>
                      <m:t>i</m:t>
                    </m:r>
                  </m:oMath>
                </a14:m>
                <a:r>
                  <a:rPr lang="en-US" sz="2400" dirty="0"/>
                  <a:t> can be viewed as the output of a single filter applied to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a14:m>
                <a:endParaRPr lang="en-US" sz="2400" i="1"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then perform logistic regression on the vector of these filter outputs</a:t>
                </a:r>
              </a:p>
            </p:txBody>
          </p:sp>
        </mc:Choice>
        <mc:Fallback xmlns="">
          <p:sp>
            <p:nvSpPr>
              <p:cNvPr id="5" name="Rectangle 4"/>
              <p:cNvSpPr>
                <a:spLocks noRot="1" noChangeAspect="1" noMove="1" noResize="1" noEditPoints="1" noAdjustHandles="1" noChangeArrowheads="1" noChangeShapeType="1" noTextEdit="1"/>
              </p:cNvSpPr>
              <p:nvPr/>
            </p:nvSpPr>
            <p:spPr>
              <a:xfrm>
                <a:off x="7442530" y="579313"/>
                <a:ext cx="3499555" cy="3416320"/>
              </a:xfrm>
              <a:prstGeom prst="rect">
                <a:avLst/>
              </a:prstGeom>
              <a:blipFill>
                <a:blip r:embed="rId6"/>
                <a:stretch>
                  <a:fillRect l="-2439" t="-1429" r="-174" b="-3214"/>
                </a:stretch>
              </a:blipFill>
            </p:spPr>
            <p:txBody>
              <a:bodyPr/>
              <a:lstStyle/>
              <a:p>
                <a:r>
                  <a:rPr lang="en-US">
                    <a:noFill/>
                  </a:rPr>
                  <a:t> </a:t>
                </a:r>
              </a:p>
            </p:txBody>
          </p:sp>
        </mc:Fallback>
      </mc:AlternateContent>
    </p:spTree>
    <p:extLst>
      <p:ext uri="{BB962C8B-B14F-4D97-AF65-F5344CB8AC3E}">
        <p14:creationId xmlns:p14="http://schemas.microsoft.com/office/powerpoint/2010/main" val="331389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93D82D-ABA5-E149-B8F8-90DFEBD7062D}"/>
              </a:ext>
            </a:extLst>
          </p:cNvPr>
          <p:cNvPicPr>
            <a:picLocks noChangeAspect="1"/>
          </p:cNvPicPr>
          <p:nvPr/>
        </p:nvPicPr>
        <p:blipFill rotWithShape="1">
          <a:blip r:embed="rId3"/>
          <a:srcRect l="1" r="20481"/>
          <a:stretch/>
        </p:blipFill>
        <p:spPr>
          <a:xfrm>
            <a:off x="228524" y="3729880"/>
            <a:ext cx="4171946" cy="2779820"/>
          </a:xfrm>
          <a:prstGeom prst="rect">
            <a:avLst/>
          </a:prstGeom>
        </p:spPr>
      </p:pic>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4"/>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6"/>
                <a:stretch>
                  <a:fillRect b="-21622"/>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8693E8CE-473A-A54B-8F1C-DB45388FC1FC}"/>
                  </a:ext>
                </a:extLst>
              </p:cNvPr>
              <p:cNvSpPr/>
              <p:nvPr/>
            </p:nvSpPr>
            <p:spPr>
              <a:xfrm>
                <a:off x="6588839" y="617020"/>
                <a:ext cx="4416387" cy="5632311"/>
              </a:xfrm>
              <a:prstGeom prst="rect">
                <a:avLst/>
              </a:prstGeom>
            </p:spPr>
            <p:txBody>
              <a:bodyPr wrap="square">
                <a:spAutoFit/>
              </a:bodyPr>
              <a:lstStyle/>
              <a:p>
                <a:pPr marL="342900" indent="-342900">
                  <a:buFont typeface="Arial" panose="020B0604020202020204" pitchFamily="34" charset="0"/>
                  <a:buChar char="•"/>
                </a:pPr>
                <a:r>
                  <a:rPr lang="en-US" sz="2400" dirty="0"/>
                  <a:t>Going back to APACHE III, note that both high </a:t>
                </a:r>
                <a:r>
                  <a:rPr lang="en-US" sz="2400" i="1" dirty="0"/>
                  <a:t>and</a:t>
                </a:r>
                <a:r>
                  <a:rPr lang="en-US" sz="2400" dirty="0"/>
                  <a:t> low values of measurements like age and blood pressure are associated with higher mortality.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element of </a:t>
                </a:r>
                <a14:m>
                  <m:oMath xmlns:m="http://schemas.openxmlformats.org/officeDocument/2006/math">
                    <m:r>
                      <m:rPr>
                        <m:nor/>
                      </m:rPr>
                      <a:rPr lang="el-GR" sz="2400" i="1" dirty="0">
                        <a:latin typeface="Times New Roman" panose="02020603050405020304" pitchFamily="18" charset="0"/>
                        <a:cs typeface="Times New Roman" panose="02020603050405020304" pitchFamily="18" charset="0"/>
                      </a:rPr>
                      <m:t>ζ</m:t>
                    </m:r>
                    <m:r>
                      <m:rPr>
                        <m:nor/>
                      </m:rPr>
                      <a:rPr lang="en-US" sz="2400" i="1" baseline="-25000" dirty="0">
                        <a:latin typeface="Times New Roman" panose="02020603050405020304" pitchFamily="18" charset="0"/>
                        <a:cs typeface="Times New Roman" panose="02020603050405020304" pitchFamily="18" charset="0"/>
                      </a:rPr>
                      <m:t>i</m:t>
                    </m:r>
                  </m:oMath>
                </a14:m>
                <a:r>
                  <a:rPr lang="en-US" sz="2400" dirty="0"/>
                  <a:t> can be viewed as determining how much patient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𝑖</m:t>
                        </m:r>
                      </m:sub>
                    </m:sSub>
                  </m:oMath>
                </a14:m>
                <a:r>
                  <a:rPr lang="en-US" sz="2400" dirty="0"/>
                  <a:t> matches a specific risk profile </a:t>
                </a:r>
                <a14:m>
                  <m:oMath xmlns:m="http://schemas.openxmlformats.org/officeDocument/2006/math">
                    <m:r>
                      <a:rPr lang="en-US" sz="2400" i="1" dirty="0" smtClean="0">
                        <a:latin typeface="Cambria Math" panose="02040503050406030204" pitchFamily="18" charset="0"/>
                      </a:rPr>
                      <m:t>𝑖</m:t>
                    </m:r>
                  </m:oMath>
                </a14:m>
                <a:r>
                  <a:rPr lang="en-US" sz="2400" dirty="0"/>
                  <a:t> (sepsis, for example)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then perform logistic regression on the vector of these risk profile matches</a:t>
                </a:r>
              </a:p>
            </p:txBody>
          </p:sp>
        </mc:Choice>
        <mc:Fallback>
          <p:sp>
            <p:nvSpPr>
              <p:cNvPr id="32" name="Rectangle 31">
                <a:extLst>
                  <a:ext uri="{FF2B5EF4-FFF2-40B4-BE49-F238E27FC236}">
                    <a16:creationId xmlns:a16="http://schemas.microsoft.com/office/drawing/2014/main" id="{8693E8CE-473A-A54B-8F1C-DB45388FC1FC}"/>
                  </a:ext>
                </a:extLst>
              </p:cNvPr>
              <p:cNvSpPr>
                <a:spLocks noRot="1" noChangeAspect="1" noMove="1" noResize="1" noEditPoints="1" noAdjustHandles="1" noChangeArrowheads="1" noChangeShapeType="1" noTextEdit="1"/>
              </p:cNvSpPr>
              <p:nvPr/>
            </p:nvSpPr>
            <p:spPr>
              <a:xfrm>
                <a:off x="6588839" y="617020"/>
                <a:ext cx="4416387" cy="5632311"/>
              </a:xfrm>
              <a:prstGeom prst="rect">
                <a:avLst/>
              </a:prstGeom>
              <a:blipFill>
                <a:blip r:embed="rId7"/>
                <a:stretch>
                  <a:fillRect l="-1719" t="-899" r="-3152" b="-1348"/>
                </a:stretch>
              </a:blipFill>
            </p:spPr>
            <p:txBody>
              <a:bodyPr/>
              <a:lstStyle/>
              <a:p>
                <a:r>
                  <a:rPr lang="en-US">
                    <a:noFill/>
                  </a:rPr>
                  <a:t> </a:t>
                </a:r>
              </a:p>
            </p:txBody>
          </p:sp>
        </mc:Fallback>
      </mc:AlternateContent>
    </p:spTree>
    <p:extLst>
      <p:ext uri="{BB962C8B-B14F-4D97-AF65-F5344CB8AC3E}">
        <p14:creationId xmlns:p14="http://schemas.microsoft.com/office/powerpoint/2010/main" val="243497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3"/>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5"/>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Title 1">
                <a:extLst>
                  <a:ext uri="{FF2B5EF4-FFF2-40B4-BE49-F238E27FC236}">
                    <a16:creationId xmlns:a16="http://schemas.microsoft.com/office/drawing/2014/main" id="{D41D87F0-00EE-7244-97F8-63F15CC0244A}"/>
                  </a:ext>
                </a:extLst>
              </p:cNvPr>
              <p:cNvSpPr>
                <a:spLocks noGrp="1"/>
              </p:cNvSpPr>
              <p:nvPr>
                <p:ph type="title"/>
              </p:nvPr>
            </p:nvSpPr>
            <p:spPr>
              <a:xfrm>
                <a:off x="7236506" y="403111"/>
                <a:ext cx="4566864" cy="4147220"/>
              </a:xfrm>
            </p:spPr>
            <p:txBody>
              <a:bodyPr>
                <a:normAutofit fontScale="90000"/>
              </a:bodyPr>
              <a:lstStyle/>
              <a:p>
                <a:r>
                  <a:rPr lang="en-US" sz="4800" i="1" dirty="0"/>
                  <a:t>Extended</a:t>
                </a:r>
                <a:r>
                  <a:rPr lang="en-US" sz="4800" dirty="0"/>
                  <a:t> logistic regression</a:t>
                </a:r>
                <a:br>
                  <a:rPr lang="en-US" sz="4800" dirty="0"/>
                </a:br>
                <a:br>
                  <a:rPr lang="en-US" sz="4800" dirty="0"/>
                </a:br>
                <a:r>
                  <a:rPr lang="en-US" sz="4800" dirty="0"/>
                  <a:t>a.k.a.</a:t>
                </a:r>
                <a:br>
                  <a:rPr lang="en-US" sz="4800" dirty="0"/>
                </a:br>
                <a:br>
                  <a:rPr lang="en-US" sz="4800" dirty="0"/>
                </a:br>
                <a:r>
                  <a:rPr lang="en-US" sz="4800" dirty="0"/>
                  <a:t>An MLP with 1 hidden layer </a:t>
                </a:r>
                <a14:m>
                  <m:oMath xmlns:m="http://schemas.openxmlformats.org/officeDocument/2006/math">
                    <m:r>
                      <m:rPr>
                        <m:nor/>
                      </m:rPr>
                      <a:rPr lang="el-GR" sz="4800" i="1" dirty="0" smtClean="0">
                        <a:latin typeface="Times New Roman" panose="02020603050405020304" pitchFamily="18" charset="0"/>
                        <a:cs typeface="Times New Roman" panose="02020603050405020304" pitchFamily="18" charset="0"/>
                      </a:rPr>
                      <m:t>ζ</m:t>
                    </m:r>
                  </m:oMath>
                </a14:m>
                <a:endParaRPr lang="en-US" sz="4800" dirty="0"/>
              </a:p>
            </p:txBody>
          </p:sp>
        </mc:Choice>
        <mc:Fallback>
          <p:sp>
            <p:nvSpPr>
              <p:cNvPr id="33" name="Title 1">
                <a:extLst>
                  <a:ext uri="{FF2B5EF4-FFF2-40B4-BE49-F238E27FC236}">
                    <a16:creationId xmlns:a16="http://schemas.microsoft.com/office/drawing/2014/main" id="{D41D87F0-00EE-7244-97F8-63F15CC0244A}"/>
                  </a:ext>
                </a:extLst>
              </p:cNvPr>
              <p:cNvSpPr>
                <a:spLocks noGrp="1" noRot="1" noChangeAspect="1" noMove="1" noResize="1" noEditPoints="1" noAdjustHandles="1" noChangeArrowheads="1" noChangeShapeType="1" noTextEdit="1"/>
              </p:cNvSpPr>
              <p:nvPr>
                <p:ph type="title"/>
              </p:nvPr>
            </p:nvSpPr>
            <p:spPr>
              <a:xfrm>
                <a:off x="7236506" y="403111"/>
                <a:ext cx="4566864" cy="4147220"/>
              </a:xfrm>
              <a:blipFill>
                <a:blip r:embed="rId6"/>
                <a:stretch>
                  <a:fillRect l="-5263" t="-5183" b="-7622"/>
                </a:stretch>
              </a:blipFill>
            </p:spPr>
            <p:txBody>
              <a:bodyPr/>
              <a:lstStyle/>
              <a:p>
                <a:r>
                  <a:rPr lang="en-US">
                    <a:noFill/>
                  </a:rPr>
                  <a:t> </a:t>
                </a:r>
              </a:p>
            </p:txBody>
          </p:sp>
        </mc:Fallback>
      </mc:AlternateContent>
    </p:spTree>
    <p:extLst>
      <p:ext uri="{BB962C8B-B14F-4D97-AF65-F5344CB8AC3E}">
        <p14:creationId xmlns:p14="http://schemas.microsoft.com/office/powerpoint/2010/main" val="231642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3"/>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5"/>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η</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η</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3" name="Picture 32">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76830" y="5175589"/>
            <a:ext cx="3520249" cy="473439"/>
          </a:xfrm>
          <a:prstGeom prst="rect">
            <a:avLst/>
          </a:prstGeom>
        </p:spPr>
      </p:pic>
      <p:sp>
        <p:nvSpPr>
          <p:cNvPr id="39" name="TextBox 38">
            <a:extLst>
              <a:ext uri="{FF2B5EF4-FFF2-40B4-BE49-F238E27FC236}">
                <a16:creationId xmlns:a16="http://schemas.microsoft.com/office/drawing/2014/main" id="{B7196F96-9B92-C84B-B33C-4585B8AE5240}"/>
              </a:ext>
            </a:extLst>
          </p:cNvPr>
          <p:cNvSpPr txBox="1"/>
          <p:nvPr/>
        </p:nvSpPr>
        <p:spPr>
          <a:xfrm>
            <a:off x="426569" y="507283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E5E827C-A41C-9A41-A801-49CEF2580E6C}"/>
              </a:ext>
            </a:extLst>
          </p:cNvPr>
          <p:cNvSpPr txBox="1"/>
          <p:nvPr/>
        </p:nvSpPr>
        <p:spPr>
          <a:xfrm>
            <a:off x="4425522" y="5051204"/>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C134D0CD-BAC0-5F44-839E-0CBDCB88BB08}"/>
              </a:ext>
            </a:extLst>
          </p:cNvPr>
          <p:cNvCxnSpPr>
            <a:cxnSpLocks/>
          </p:cNvCxnSpPr>
          <p:nvPr/>
        </p:nvCxnSpPr>
        <p:spPr>
          <a:xfrm flipV="1">
            <a:off x="1126908" y="4152873"/>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134D0CD-BAC0-5F44-839E-0CBDCB88BB08}"/>
              </a:ext>
            </a:extLst>
          </p:cNvPr>
          <p:cNvCxnSpPr>
            <a:cxnSpLocks/>
          </p:cNvCxnSpPr>
          <p:nvPr/>
        </p:nvCxnSpPr>
        <p:spPr>
          <a:xfrm flipV="1">
            <a:off x="4149951" y="4152873"/>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C134D0CD-BAC0-5F44-839E-0CBDCB88BB08}"/>
              </a:ext>
            </a:extLst>
          </p:cNvPr>
          <p:cNvCxnSpPr>
            <a:cxnSpLocks/>
          </p:cNvCxnSpPr>
          <p:nvPr/>
        </p:nvCxnSpPr>
        <p:spPr>
          <a:xfrm flipV="1">
            <a:off x="2246489" y="4325203"/>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C134D0CD-BAC0-5F44-839E-0CBDCB88BB08}"/>
              </a:ext>
            </a:extLst>
          </p:cNvPr>
          <p:cNvCxnSpPr>
            <a:cxnSpLocks/>
          </p:cNvCxnSpPr>
          <p:nvPr/>
        </p:nvCxnSpPr>
        <p:spPr>
          <a:xfrm flipH="1" flipV="1">
            <a:off x="2246489" y="4325203"/>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46" name="Title 1">
                <a:extLst>
                  <a:ext uri="{FF2B5EF4-FFF2-40B4-BE49-F238E27FC236}">
                    <a16:creationId xmlns:a16="http://schemas.microsoft.com/office/drawing/2014/main" id="{6410DB4E-6119-D043-A6DE-B9778A93CB71}"/>
                  </a:ext>
                </a:extLst>
              </p:cNvPr>
              <p:cNvSpPr>
                <a:spLocks noGrp="1"/>
              </p:cNvSpPr>
              <p:nvPr>
                <p:ph type="title"/>
              </p:nvPr>
            </p:nvSpPr>
            <p:spPr>
              <a:xfrm>
                <a:off x="7228221" y="490186"/>
                <a:ext cx="4566864" cy="1825715"/>
              </a:xfrm>
            </p:spPr>
            <p:txBody>
              <a:bodyPr>
                <a:normAutofit fontScale="90000"/>
              </a:bodyPr>
              <a:lstStyle/>
              <a:p>
                <a:r>
                  <a:rPr lang="en-US" sz="4800" dirty="0"/>
                  <a:t>An MLP with 2 hidden layers</a:t>
                </a:r>
                <a:br>
                  <a:rPr lang="en-US" sz="4800" dirty="0"/>
                </a:br>
                <a:r>
                  <a:rPr lang="en-US" sz="4800" dirty="0"/>
                  <a:t>(</a:t>
                </a:r>
                <a:r>
                  <a:rPr lang="el-GR" sz="4800" i="1" dirty="0">
                    <a:latin typeface="Times New Roman" panose="02020603050405020304" pitchFamily="18" charset="0"/>
                    <a:cs typeface="Times New Roman" panose="02020603050405020304" pitchFamily="18" charset="0"/>
                  </a:rPr>
                  <a:t>η</a:t>
                </a:r>
                <a:r>
                  <a:rPr lang="el-GR" sz="4800" dirty="0">
                    <a:cs typeface="Times New Roman" panose="02020603050405020304" pitchFamily="18" charset="0"/>
                  </a:rPr>
                  <a:t> </a:t>
                </a:r>
                <a:r>
                  <a:rPr lang="en-US" sz="4800" dirty="0"/>
                  <a:t>and </a:t>
                </a:r>
                <a14:m>
                  <m:oMath xmlns:m="http://schemas.openxmlformats.org/officeDocument/2006/math">
                    <m:r>
                      <m:rPr>
                        <m:nor/>
                      </m:rPr>
                      <a:rPr lang="el-GR" sz="4800" i="1" dirty="0" smtClean="0">
                        <a:latin typeface="Times New Roman" panose="02020603050405020304" pitchFamily="18" charset="0"/>
                        <a:cs typeface="Times New Roman" panose="02020603050405020304" pitchFamily="18" charset="0"/>
                      </a:rPr>
                      <m:t>ζ</m:t>
                    </m:r>
                  </m:oMath>
                </a14:m>
                <a:r>
                  <a:rPr lang="en-US" sz="4800" dirty="0"/>
                  <a:t>)</a:t>
                </a:r>
              </a:p>
            </p:txBody>
          </p:sp>
        </mc:Choice>
        <mc:Fallback>
          <p:sp>
            <p:nvSpPr>
              <p:cNvPr id="46" name="Title 1">
                <a:extLst>
                  <a:ext uri="{FF2B5EF4-FFF2-40B4-BE49-F238E27FC236}">
                    <a16:creationId xmlns:a16="http://schemas.microsoft.com/office/drawing/2014/main" id="{6410DB4E-6119-D043-A6DE-B9778A93CB71}"/>
                  </a:ext>
                </a:extLst>
              </p:cNvPr>
              <p:cNvSpPr>
                <a:spLocks noGrp="1" noRot="1" noChangeAspect="1" noMove="1" noResize="1" noEditPoints="1" noAdjustHandles="1" noChangeArrowheads="1" noChangeShapeType="1" noTextEdit="1"/>
              </p:cNvSpPr>
              <p:nvPr>
                <p:ph type="title"/>
              </p:nvPr>
            </p:nvSpPr>
            <p:spPr>
              <a:xfrm>
                <a:off x="7228221" y="490186"/>
                <a:ext cx="4566864" cy="1825715"/>
              </a:xfrm>
              <a:blipFill>
                <a:blip r:embed="rId6"/>
                <a:stretch>
                  <a:fillRect l="-5278" t="-11034" b="-1586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344A80C-5A7D-DF46-8EFE-9EF45ADE8643}"/>
              </a:ext>
            </a:extLst>
          </p:cNvPr>
          <p:cNvSpPr txBox="1"/>
          <p:nvPr/>
        </p:nvSpPr>
        <p:spPr>
          <a:xfrm>
            <a:off x="7228221" y="4575424"/>
            <a:ext cx="3733078" cy="1200329"/>
          </a:xfrm>
          <a:prstGeom prst="rect">
            <a:avLst/>
          </a:prstGeom>
          <a:noFill/>
        </p:spPr>
        <p:txBody>
          <a:bodyPr wrap="square" rtlCol="0">
            <a:spAutoFit/>
          </a:bodyPr>
          <a:lstStyle/>
          <a:p>
            <a:r>
              <a:rPr lang="en-US" sz="2400" b="1" dirty="0"/>
              <a:t>By adding layers, we build a </a:t>
            </a:r>
            <a:r>
              <a:rPr lang="en-US" sz="2400" b="1" i="1" dirty="0"/>
              <a:t>hierarchy</a:t>
            </a:r>
            <a:r>
              <a:rPr lang="en-US" sz="2400" b="1" dirty="0"/>
              <a:t> of increasingly complex features</a:t>
            </a:r>
          </a:p>
        </p:txBody>
      </p:sp>
    </p:spTree>
    <p:extLst>
      <p:ext uri="{BB962C8B-B14F-4D97-AF65-F5344CB8AC3E}">
        <p14:creationId xmlns:p14="http://schemas.microsoft.com/office/powerpoint/2010/main" val="43922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73426" y="345492"/>
            <a:ext cx="2150855" cy="2121592"/>
          </a:xfrm>
          <a:prstGeom prst="rect">
            <a:avLst/>
          </a:prstGeom>
        </p:spPr>
      </p:pic>
      <p:pic>
        <p:nvPicPr>
          <p:cNvPr id="4" name="Picture 3"/>
          <p:cNvPicPr>
            <a:picLocks noChangeAspect="1"/>
          </p:cNvPicPr>
          <p:nvPr/>
        </p:nvPicPr>
        <p:blipFill>
          <a:blip r:embed="rId4"/>
          <a:stretch>
            <a:fillRect/>
          </a:stretch>
        </p:blipFill>
        <p:spPr>
          <a:xfrm>
            <a:off x="605999" y="2425519"/>
            <a:ext cx="1407079" cy="1216867"/>
          </a:xfrm>
          <a:prstGeom prst="rect">
            <a:avLst/>
          </a:prstGeom>
        </p:spPr>
      </p:pic>
      <p:pic>
        <p:nvPicPr>
          <p:cNvPr id="134" name="Picture 133"/>
          <p:cNvPicPr>
            <a:picLocks noChangeAspect="1"/>
          </p:cNvPicPr>
          <p:nvPr/>
        </p:nvPicPr>
        <p:blipFill>
          <a:blip r:embed="rId4"/>
          <a:stretch>
            <a:fillRect/>
          </a:stretch>
        </p:blipFill>
        <p:spPr>
          <a:xfrm>
            <a:off x="605999" y="3600821"/>
            <a:ext cx="1407079" cy="1216867"/>
          </a:xfrm>
          <a:prstGeom prst="rect">
            <a:avLst/>
          </a:prstGeom>
        </p:spPr>
      </p:pic>
      <p:pic>
        <p:nvPicPr>
          <p:cNvPr id="135" name="Picture 134"/>
          <p:cNvPicPr>
            <a:picLocks noChangeAspect="1"/>
          </p:cNvPicPr>
          <p:nvPr/>
        </p:nvPicPr>
        <p:blipFill>
          <a:blip r:embed="rId4"/>
          <a:stretch>
            <a:fillRect/>
          </a:stretch>
        </p:blipFill>
        <p:spPr>
          <a:xfrm>
            <a:off x="605999" y="4776123"/>
            <a:ext cx="1407079" cy="1216867"/>
          </a:xfrm>
          <a:prstGeom prst="rect">
            <a:avLst/>
          </a:prstGeom>
        </p:spPr>
      </p:pic>
      <p:sp>
        <p:nvSpPr>
          <p:cNvPr id="7" name="Title 1">
            <a:extLst>
              <a:ext uri="{FF2B5EF4-FFF2-40B4-BE49-F238E27FC236}">
                <a16:creationId xmlns:a16="http://schemas.microsoft.com/office/drawing/2014/main" id="{3263305B-8145-1B4F-BC01-C3D9B13CE54B}"/>
              </a:ext>
            </a:extLst>
          </p:cNvPr>
          <p:cNvSpPr>
            <a:spLocks noGrp="1"/>
          </p:cNvSpPr>
          <p:nvPr>
            <p:ph type="title"/>
          </p:nvPr>
        </p:nvSpPr>
        <p:spPr>
          <a:xfrm>
            <a:off x="7236506" y="403111"/>
            <a:ext cx="4566864" cy="4147220"/>
          </a:xfrm>
        </p:spPr>
        <p:txBody>
          <a:bodyPr>
            <a:normAutofit/>
          </a:bodyPr>
          <a:lstStyle/>
          <a:p>
            <a:r>
              <a:rPr lang="en-US" sz="4800" dirty="0"/>
              <a:t>A </a:t>
            </a:r>
            <a:r>
              <a:rPr lang="en-US" sz="4800" i="1" dirty="0"/>
              <a:t>deep</a:t>
            </a:r>
            <a:r>
              <a:rPr lang="en-US" sz="4800" dirty="0"/>
              <a:t> MLP with many hidden layers</a:t>
            </a:r>
            <a:br>
              <a:rPr lang="en-US" sz="4800" dirty="0"/>
            </a:br>
            <a:br>
              <a:rPr lang="en-US" sz="4800" dirty="0"/>
            </a:br>
            <a:r>
              <a:rPr lang="en-US" sz="4800" i="1" dirty="0"/>
              <a:t>“deep learning”</a:t>
            </a:r>
          </a:p>
        </p:txBody>
      </p:sp>
    </p:spTree>
    <p:extLst>
      <p:ext uri="{BB962C8B-B14F-4D97-AF65-F5344CB8AC3E}">
        <p14:creationId xmlns:p14="http://schemas.microsoft.com/office/powerpoint/2010/main" val="310542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p:sp>
        <p:nvSpPr>
          <p:cNvPr id="3" name="Content Placeholder 2">
            <a:extLst>
              <a:ext uri="{FF2B5EF4-FFF2-40B4-BE49-F238E27FC236}">
                <a16:creationId xmlns:a16="http://schemas.microsoft.com/office/drawing/2014/main" id="{24D289BE-3678-4E4C-A0AB-C9A80FCBF38B}"/>
              </a:ext>
            </a:extLst>
          </p:cNvPr>
          <p:cNvSpPr>
            <a:spLocks noGrp="1"/>
          </p:cNvSpPr>
          <p:nvPr>
            <p:ph sz="half" idx="1"/>
          </p:nvPr>
        </p:nvSpPr>
        <p:spPr>
          <a:xfrm>
            <a:off x="527187" y="2110492"/>
            <a:ext cx="5378757" cy="3390265"/>
          </a:xfrm>
        </p:spPr>
        <p:txBody>
          <a:bodyPr>
            <a:normAutofit/>
          </a:bodyPr>
          <a:lstStyle/>
          <a:p>
            <a:r>
              <a:rPr lang="en-US" dirty="0"/>
              <a:t>There are m</a:t>
            </a:r>
            <a:r>
              <a:rPr lang="en-US" dirty="0">
                <a:solidFill>
                  <a:schemeClr val="tx1"/>
                </a:solidFill>
              </a:rPr>
              <a:t>any ways to achieve this…</a:t>
            </a:r>
          </a:p>
          <a:p>
            <a:endParaRPr lang="en-US" dirty="0">
              <a:solidFill>
                <a:schemeClr val="tx1"/>
              </a:solidFill>
            </a:endParaRPr>
          </a:p>
          <a:p>
            <a:r>
              <a:rPr lang="en-US" dirty="0">
                <a:solidFill>
                  <a:schemeClr val="tx1"/>
                </a:solidFill>
              </a:rPr>
              <a:t>One of them is to “extend” logistic regression to form a multilayer perceptron (MLP) – in other words, a neural network.</a:t>
            </a:r>
          </a:p>
        </p:txBody>
      </p:sp>
      <p:pic>
        <p:nvPicPr>
          <p:cNvPr id="5" name="Content Placeholder 7">
            <a:extLst>
              <a:ext uri="{FF2B5EF4-FFF2-40B4-BE49-F238E27FC236}">
                <a16:creationId xmlns:a16="http://schemas.microsoft.com/office/drawing/2014/main" id="{5A205B8E-8065-8249-82B1-46330BE67A2E}"/>
              </a:ext>
            </a:extLst>
          </p:cNvPr>
          <p:cNvPicPr>
            <a:picLocks noGrp="1" noChangeAspect="1"/>
          </p:cNvPicPr>
          <p:nvPr>
            <p:ph sz="half" idx="2"/>
          </p:nvPr>
        </p:nvPicPr>
        <p:blipFill>
          <a:blip r:embed="rId3"/>
          <a:stretch>
            <a:fillRect/>
          </a:stretch>
        </p:blipFill>
        <p:spPr>
          <a:xfrm>
            <a:off x="6616048" y="1415723"/>
            <a:ext cx="5077151" cy="5077151"/>
          </a:xfrm>
        </p:spPr>
      </p:pic>
      <p:sp>
        <p:nvSpPr>
          <p:cNvPr id="4" name="TextBox 3">
            <a:extLst>
              <a:ext uri="{FF2B5EF4-FFF2-40B4-BE49-F238E27FC236}">
                <a16:creationId xmlns:a16="http://schemas.microsoft.com/office/drawing/2014/main" id="{F8AAB3F9-274F-1C48-950E-D45CA2FA9B89}"/>
              </a:ext>
            </a:extLst>
          </p:cNvPr>
          <p:cNvSpPr txBox="1"/>
          <p:nvPr/>
        </p:nvSpPr>
        <p:spPr>
          <a:xfrm>
            <a:off x="7456798" y="1549202"/>
            <a:ext cx="3546484" cy="369332"/>
          </a:xfrm>
          <a:prstGeom prst="rect">
            <a:avLst/>
          </a:prstGeom>
          <a:noFill/>
        </p:spPr>
        <p:txBody>
          <a:bodyPr wrap="none" rtlCol="0">
            <a:spAutoFit/>
          </a:bodyPr>
          <a:lstStyle/>
          <a:p>
            <a:r>
              <a:rPr lang="en-US" dirty="0"/>
              <a:t>Logistic Regression Decision Surface</a:t>
            </a:r>
          </a:p>
        </p:txBody>
      </p:sp>
    </p:spTree>
    <p:extLst>
      <p:ext uri="{BB962C8B-B14F-4D97-AF65-F5344CB8AC3E}">
        <p14:creationId xmlns:p14="http://schemas.microsoft.com/office/powerpoint/2010/main" val="429493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D7487844-90CB-A14A-8CD0-A155B511B18F}"/>
              </a:ext>
            </a:extLst>
          </p:cNvPr>
          <p:cNvPicPr>
            <a:picLocks noChangeAspect="1"/>
          </p:cNvPicPr>
          <p:nvPr/>
        </p:nvPicPr>
        <p:blipFill>
          <a:blip r:embed="rId3"/>
          <a:stretch>
            <a:fillRect/>
          </a:stretch>
        </p:blipFill>
        <p:spPr>
          <a:xfrm>
            <a:off x="5902037" y="0"/>
            <a:ext cx="6054871" cy="6054871"/>
          </a:xfrm>
          <a:prstGeom prst="rect">
            <a:avLst/>
          </a:prstGeom>
        </p:spPr>
      </p:pic>
      <p:sp>
        <p:nvSpPr>
          <p:cNvPr id="9" name="Title 8">
            <a:extLst>
              <a:ext uri="{FF2B5EF4-FFF2-40B4-BE49-F238E27FC236}">
                <a16:creationId xmlns:a16="http://schemas.microsoft.com/office/drawing/2014/main" id="{12DA1C10-C181-F64A-B03D-C04F5FA39DD3}"/>
              </a:ext>
            </a:extLst>
          </p:cNvPr>
          <p:cNvSpPr txBox="1">
            <a:spLocks/>
          </p:cNvSpPr>
          <p:nvPr/>
        </p:nvSpPr>
        <p:spPr>
          <a:xfrm>
            <a:off x="522811" y="240806"/>
            <a:ext cx="5102134" cy="3094811"/>
          </a:xfrm>
          <a:prstGeom prst="rect">
            <a:avLst/>
          </a:prstGeom>
        </p:spPr>
        <p:txBody>
          <a:bodyPr vert="horz" lIns="121784" tIns="60892" rIns="121784" bIns="60892" rtlCol="0" anchor="ctr">
            <a:norm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pPr algn="l"/>
            <a:r>
              <a:rPr lang="en-US" sz="4267" dirty="0">
                <a:solidFill>
                  <a:schemeClr val="tx1"/>
                </a:solidFill>
                <a:latin typeface="+mj-lt"/>
              </a:rPr>
              <a:t>Learn Highly Non-Linear Decision Surfaces</a:t>
            </a:r>
          </a:p>
        </p:txBody>
      </p:sp>
    </p:spTree>
    <p:extLst>
      <p:ext uri="{BB962C8B-B14F-4D97-AF65-F5344CB8AC3E}">
        <p14:creationId xmlns:p14="http://schemas.microsoft.com/office/powerpoint/2010/main" val="122196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cxnSp>
        <p:nvCxnSpPr>
          <p:cNvPr id="75" name="Straight Arrow Connector 74">
            <a:extLst>
              <a:ext uri="{FF2B5EF4-FFF2-40B4-BE49-F238E27FC236}">
                <a16:creationId xmlns:a16="http://schemas.microsoft.com/office/drawing/2014/main" id="{31570084-4177-B145-BA86-445FE6DEA37E}"/>
              </a:ext>
            </a:extLst>
          </p:cNvPr>
          <p:cNvCxnSpPr/>
          <p:nvPr/>
        </p:nvCxnSpPr>
        <p:spPr>
          <a:xfrm flipV="1">
            <a:off x="5468974" y="2474519"/>
            <a:ext cx="818597" cy="60207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D81A34D-908E-DB48-936F-86563F54770A}"/>
              </a:ext>
            </a:extLst>
          </p:cNvPr>
          <p:cNvCxnSpPr>
            <a:cxnSpLocks/>
          </p:cNvCxnSpPr>
          <p:nvPr/>
        </p:nvCxnSpPr>
        <p:spPr>
          <a:xfrm flipV="1">
            <a:off x="8423401" y="2248245"/>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287A3FE7-7774-6343-A5C2-F13CF7342404}"/>
              </a:ext>
            </a:extLst>
          </p:cNvPr>
          <p:cNvSpPr txBox="1"/>
          <p:nvPr/>
        </p:nvSpPr>
        <p:spPr>
          <a:xfrm>
            <a:off x="9991922" y="2002301"/>
            <a:ext cx="2222788" cy="497957"/>
          </a:xfrm>
          <a:prstGeom prst="rect">
            <a:avLst/>
          </a:prstGeom>
          <a:noFill/>
        </p:spPr>
        <p:txBody>
          <a:bodyPr wrap="none" rtlCol="0">
            <a:spAutoFit/>
          </a:bodyPr>
          <a:lstStyle/>
          <a:p>
            <a:r>
              <a:rPr lang="en-US" sz="2636" dirty="0"/>
              <a:t>~91% Accurate</a:t>
            </a:r>
          </a:p>
        </p:txBody>
      </p:sp>
      <p:pic>
        <p:nvPicPr>
          <p:cNvPr id="8" name="Picture 7"/>
          <p:cNvPicPr>
            <a:picLocks noChangeAspect="1"/>
          </p:cNvPicPr>
          <p:nvPr/>
        </p:nvPicPr>
        <p:blipFill>
          <a:blip r:embed="rId4"/>
          <a:stretch>
            <a:fillRect/>
          </a:stretch>
        </p:blipFill>
        <p:spPr>
          <a:xfrm>
            <a:off x="6360018" y="1442297"/>
            <a:ext cx="1922264" cy="2064444"/>
          </a:xfrm>
          <a:prstGeom prst="rect">
            <a:avLst/>
          </a:prstGeom>
        </p:spPr>
      </p:pic>
    </p:spTree>
    <p:extLst>
      <p:ext uri="{BB962C8B-B14F-4D97-AF65-F5344CB8AC3E}">
        <p14:creationId xmlns:p14="http://schemas.microsoft.com/office/powerpoint/2010/main" val="288940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cxnSp>
        <p:nvCxnSpPr>
          <p:cNvPr id="75" name="Straight Arrow Connector 74">
            <a:extLst>
              <a:ext uri="{FF2B5EF4-FFF2-40B4-BE49-F238E27FC236}">
                <a16:creationId xmlns:a16="http://schemas.microsoft.com/office/drawing/2014/main" id="{31570084-4177-B145-BA86-445FE6DEA37E}"/>
              </a:ext>
            </a:extLst>
          </p:cNvPr>
          <p:cNvCxnSpPr/>
          <p:nvPr/>
        </p:nvCxnSpPr>
        <p:spPr>
          <a:xfrm flipV="1">
            <a:off x="5468974" y="2474519"/>
            <a:ext cx="818597" cy="60207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E2FBE95-7D26-AB4F-8FC9-CD5E9AEEE897}"/>
              </a:ext>
            </a:extLst>
          </p:cNvPr>
          <p:cNvCxnSpPr>
            <a:cxnSpLocks/>
          </p:cNvCxnSpPr>
          <p:nvPr/>
        </p:nvCxnSpPr>
        <p:spPr>
          <a:xfrm>
            <a:off x="5468975" y="4595709"/>
            <a:ext cx="982799" cy="31346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D81A34D-908E-DB48-936F-86563F54770A}"/>
              </a:ext>
            </a:extLst>
          </p:cNvPr>
          <p:cNvCxnSpPr>
            <a:cxnSpLocks/>
          </p:cNvCxnSpPr>
          <p:nvPr/>
        </p:nvCxnSpPr>
        <p:spPr>
          <a:xfrm flipV="1">
            <a:off x="8423401" y="2248245"/>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EF11F6A6-C860-874C-97C4-CDE463881858}"/>
              </a:ext>
            </a:extLst>
          </p:cNvPr>
          <p:cNvCxnSpPr>
            <a:cxnSpLocks/>
          </p:cNvCxnSpPr>
          <p:nvPr/>
        </p:nvCxnSpPr>
        <p:spPr>
          <a:xfrm flipV="1">
            <a:off x="8720831" y="5187917"/>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287A3FE7-7774-6343-A5C2-F13CF7342404}"/>
              </a:ext>
            </a:extLst>
          </p:cNvPr>
          <p:cNvSpPr txBox="1"/>
          <p:nvPr/>
        </p:nvSpPr>
        <p:spPr>
          <a:xfrm>
            <a:off x="9991922" y="2002301"/>
            <a:ext cx="2222788" cy="497957"/>
          </a:xfrm>
          <a:prstGeom prst="rect">
            <a:avLst/>
          </a:prstGeom>
          <a:noFill/>
        </p:spPr>
        <p:txBody>
          <a:bodyPr wrap="none" rtlCol="0">
            <a:spAutoFit/>
          </a:bodyPr>
          <a:lstStyle/>
          <a:p>
            <a:r>
              <a:rPr lang="en-US" sz="2636" dirty="0"/>
              <a:t>~91% Accurate</a:t>
            </a:r>
          </a:p>
        </p:txBody>
      </p:sp>
      <p:sp>
        <p:nvSpPr>
          <p:cNvPr id="84" name="Rectangle 83">
            <a:extLst>
              <a:ext uri="{FF2B5EF4-FFF2-40B4-BE49-F238E27FC236}">
                <a16:creationId xmlns:a16="http://schemas.microsoft.com/office/drawing/2014/main" id="{7E199FC8-DB45-0F4F-9A14-FFBAA987358D}"/>
              </a:ext>
            </a:extLst>
          </p:cNvPr>
          <p:cNvSpPr/>
          <p:nvPr/>
        </p:nvSpPr>
        <p:spPr>
          <a:xfrm>
            <a:off x="9985147" y="4941971"/>
            <a:ext cx="2222788" cy="497957"/>
          </a:xfrm>
          <a:prstGeom prst="rect">
            <a:avLst/>
          </a:prstGeom>
        </p:spPr>
        <p:txBody>
          <a:bodyPr wrap="none">
            <a:spAutoFit/>
          </a:bodyPr>
          <a:lstStyle/>
          <a:p>
            <a:r>
              <a:rPr lang="en-US" sz="2636" dirty="0"/>
              <a:t>~96% Accurate</a:t>
            </a:r>
          </a:p>
        </p:txBody>
      </p:sp>
      <p:sp>
        <p:nvSpPr>
          <p:cNvPr id="4" name="TextBox 3">
            <a:extLst>
              <a:ext uri="{FF2B5EF4-FFF2-40B4-BE49-F238E27FC236}">
                <a16:creationId xmlns:a16="http://schemas.microsoft.com/office/drawing/2014/main" id="{6B83501D-93B2-904D-8A52-A82E91EDC088}"/>
              </a:ext>
            </a:extLst>
          </p:cNvPr>
          <p:cNvSpPr txBox="1"/>
          <p:nvPr/>
        </p:nvSpPr>
        <p:spPr>
          <a:xfrm>
            <a:off x="8134845" y="8108331"/>
            <a:ext cx="184731" cy="497957"/>
          </a:xfrm>
          <a:prstGeom prst="rect">
            <a:avLst/>
          </a:prstGeom>
          <a:noFill/>
        </p:spPr>
        <p:txBody>
          <a:bodyPr wrap="none" rtlCol="0">
            <a:spAutoFit/>
          </a:bodyPr>
          <a:lstStyle/>
          <a:p>
            <a:endParaRPr lang="en-US" sz="2636"/>
          </a:p>
        </p:txBody>
      </p:sp>
      <p:pic>
        <p:nvPicPr>
          <p:cNvPr id="13" name="Picture 12"/>
          <p:cNvPicPr>
            <a:picLocks noChangeAspect="1"/>
          </p:cNvPicPr>
          <p:nvPr/>
        </p:nvPicPr>
        <p:blipFill>
          <a:blip r:embed="rId4"/>
          <a:stretch>
            <a:fillRect/>
          </a:stretch>
        </p:blipFill>
        <p:spPr>
          <a:xfrm>
            <a:off x="6397312" y="1442297"/>
            <a:ext cx="1922264" cy="2064444"/>
          </a:xfrm>
          <a:prstGeom prst="rect">
            <a:avLst/>
          </a:prstGeom>
        </p:spPr>
      </p:pic>
      <p:pic>
        <p:nvPicPr>
          <p:cNvPr id="5" name="Picture 4"/>
          <p:cNvPicPr>
            <a:picLocks noChangeAspect="1"/>
          </p:cNvPicPr>
          <p:nvPr/>
        </p:nvPicPr>
        <p:blipFill>
          <a:blip r:embed="rId5"/>
          <a:stretch>
            <a:fillRect/>
          </a:stretch>
        </p:blipFill>
        <p:spPr>
          <a:xfrm>
            <a:off x="6397312" y="3936658"/>
            <a:ext cx="2619296" cy="1933290"/>
          </a:xfrm>
          <a:prstGeom prst="rect">
            <a:avLst/>
          </a:prstGeom>
        </p:spPr>
      </p:pic>
    </p:spTree>
    <p:extLst>
      <p:ext uri="{BB962C8B-B14F-4D97-AF65-F5344CB8AC3E}">
        <p14:creationId xmlns:p14="http://schemas.microsoft.com/office/powerpoint/2010/main" val="18406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F2E-A339-C543-AB73-A15A8F4990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F0509-8EB3-5F40-89E4-CB193519C599}"/>
              </a:ext>
            </a:extLst>
          </p:cNvPr>
          <p:cNvSpPr>
            <a:spLocks noGrp="1"/>
          </p:cNvSpPr>
          <p:nvPr>
            <p:ph idx="1"/>
          </p:nvPr>
        </p:nvSpPr>
        <p:spPr>
          <a:xfrm>
            <a:off x="838200" y="1825625"/>
            <a:ext cx="10515600" cy="4667250"/>
          </a:xfrm>
        </p:spPr>
        <p:txBody>
          <a:bodyPr>
            <a:normAutofit/>
          </a:bodyPr>
          <a:lstStyle/>
          <a:p>
            <a:r>
              <a:rPr lang="en-US" dirty="0"/>
              <a:t>The multilayer perceptron (MLP), also called an artificial neural network (ANN), may be viewed as stacked (layers of) logistic regression models. Logistic regression is applied to latent features, which themselves are the result of earlier logistic regression models.</a:t>
            </a:r>
          </a:p>
          <a:p>
            <a:endParaRPr lang="en-US" dirty="0"/>
          </a:p>
          <a:p>
            <a:r>
              <a:rPr lang="en-US" dirty="0"/>
              <a:t>We therefore say that the MLP learns a </a:t>
            </a:r>
            <a:r>
              <a:rPr lang="en-US" i="1" dirty="0"/>
              <a:t>hierarchy</a:t>
            </a:r>
            <a:r>
              <a:rPr lang="en-US" dirty="0"/>
              <a:t> of features. Each successive level is more complex and/or abstract than the last.</a:t>
            </a:r>
          </a:p>
          <a:p>
            <a:endParaRPr lang="en-US" dirty="0"/>
          </a:p>
          <a:p>
            <a:r>
              <a:rPr lang="en-US" dirty="0"/>
              <a:t>MLPs can learn highly complex – in fact arbitrarily complex – decision surfaces. However, a large amount of data may be required.</a:t>
            </a:r>
          </a:p>
        </p:txBody>
      </p:sp>
    </p:spTree>
    <p:extLst>
      <p:ext uri="{BB962C8B-B14F-4D97-AF65-F5344CB8AC3E}">
        <p14:creationId xmlns:p14="http://schemas.microsoft.com/office/powerpoint/2010/main" val="35540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p:sp>
        <p:nvSpPr>
          <p:cNvPr id="3" name="Content Placeholder 2">
            <a:extLst>
              <a:ext uri="{FF2B5EF4-FFF2-40B4-BE49-F238E27FC236}">
                <a16:creationId xmlns:a16="http://schemas.microsoft.com/office/drawing/2014/main" id="{24D289BE-3678-4E4C-A0AB-C9A80FCBF38B}"/>
              </a:ext>
            </a:extLst>
          </p:cNvPr>
          <p:cNvSpPr>
            <a:spLocks noGrp="1"/>
          </p:cNvSpPr>
          <p:nvPr>
            <p:ph sz="half" idx="1"/>
          </p:nvPr>
        </p:nvSpPr>
        <p:spPr>
          <a:xfrm>
            <a:off x="527187" y="2110492"/>
            <a:ext cx="5378757" cy="3390265"/>
          </a:xfrm>
        </p:spPr>
        <p:txBody>
          <a:bodyPr>
            <a:normAutofit/>
          </a:bodyPr>
          <a:lstStyle/>
          <a:p>
            <a:r>
              <a:rPr lang="en-US" dirty="0"/>
              <a:t>There are m</a:t>
            </a:r>
            <a:r>
              <a:rPr lang="en-US" dirty="0">
                <a:solidFill>
                  <a:schemeClr val="tx1"/>
                </a:solidFill>
              </a:rPr>
              <a:t>any ways to achieve this…</a:t>
            </a:r>
          </a:p>
          <a:p>
            <a:endParaRPr lang="en-US" dirty="0">
              <a:solidFill>
                <a:schemeClr val="tx1"/>
              </a:solidFill>
            </a:endParaRPr>
          </a:p>
          <a:p>
            <a:r>
              <a:rPr lang="en-US" dirty="0">
                <a:solidFill>
                  <a:schemeClr val="tx1"/>
                </a:solidFill>
              </a:rPr>
              <a:t>One of them is to “extend” logistic regression to form a multilayer perceptron (MLP) – in other words, a neural network.</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78968" y="1549202"/>
            <a:ext cx="2196755" cy="369332"/>
          </a:xfrm>
          <a:prstGeom prst="rect">
            <a:avLst/>
          </a:prstGeom>
          <a:noFill/>
        </p:spPr>
        <p:txBody>
          <a:bodyPr wrap="none" rtlCol="0">
            <a:spAutoFit/>
          </a:bodyPr>
          <a:lstStyle/>
          <a:p>
            <a:r>
              <a:rPr lang="en-US" dirty="0"/>
              <a:t>MLP Decision Surface</a:t>
            </a:r>
          </a:p>
        </p:txBody>
      </p:sp>
    </p:spTree>
    <p:extLst>
      <p:ext uri="{BB962C8B-B14F-4D97-AF65-F5344CB8AC3E}">
        <p14:creationId xmlns:p14="http://schemas.microsoft.com/office/powerpoint/2010/main" val="130121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How can we modify logistic regression to learn complex, nonlinear relationships?</a:t>
            </a:r>
          </a:p>
        </p:txBody>
      </p:sp>
      <p:cxnSp>
        <p:nvCxnSpPr>
          <p:cNvPr id="39" name="Straight Arrow Connector 38">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5" name="Picture 44">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46" name="TextBox 45">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48" name="Straight Arrow Connector 47">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53" name="Table 52">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336298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54" name="TextBox 53">
            <a:extLst>
              <a:ext uri="{FF2B5EF4-FFF2-40B4-BE49-F238E27FC236}">
                <a16:creationId xmlns:a16="http://schemas.microsoft.com/office/drawing/2014/main" id="{DCE73603-7DAB-214C-9191-92C8419239D0}"/>
              </a:ext>
            </a:extLst>
          </p:cNvPr>
          <p:cNvSpPr txBox="1"/>
          <p:nvPr/>
        </p:nvSpPr>
        <p:spPr>
          <a:xfrm>
            <a:off x="3080075" y="3299683"/>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A9A3DC97-6FD7-3D44-A8F4-972C07178FC6}"/>
                  </a:ext>
                </a:extLst>
              </p:cNvPr>
              <p:cNvSpPr/>
              <p:nvPr/>
            </p:nvSpPr>
            <p:spPr>
              <a:xfrm>
                <a:off x="2614274" y="259806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55" name="Oval 54">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2614274" y="2598064"/>
                <a:ext cx="470357" cy="459473"/>
              </a:xfrm>
              <a:prstGeom prst="ellipse">
                <a:avLst/>
              </a:prstGeom>
              <a:blipFill>
                <a:blip r:embed="rId4"/>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134D0CD-BAC0-5F44-839E-0CBDCB88BB08}"/>
              </a:ext>
            </a:extLst>
          </p:cNvPr>
          <p:cNvCxnSpPr>
            <a:cxnSpLocks/>
            <a:stCxn id="53" idx="0"/>
            <a:endCxn id="55" idx="4"/>
          </p:cNvCxnSpPr>
          <p:nvPr/>
        </p:nvCxnSpPr>
        <p:spPr>
          <a:xfrm flipV="1">
            <a:off x="2849453" y="305753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7" name="Table 56">
            <a:extLst>
              <a:ext uri="{FF2B5EF4-FFF2-40B4-BE49-F238E27FC236}">
                <a16:creationId xmlns:a16="http://schemas.microsoft.com/office/drawing/2014/main" id="{8FE3AF9D-0034-BB48-8D80-5EEF7924A8E3}"/>
              </a:ext>
            </a:extLst>
          </p:cNvPr>
          <p:cNvGraphicFramePr>
            <a:graphicFrameLocks noGrp="1"/>
          </p:cNvGraphicFramePr>
          <p:nvPr/>
        </p:nvGraphicFramePr>
        <p:xfrm>
          <a:off x="2618710" y="1874273"/>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58" name="Straight Arrow Connector 57">
            <a:extLst>
              <a:ext uri="{FF2B5EF4-FFF2-40B4-BE49-F238E27FC236}">
                <a16:creationId xmlns:a16="http://schemas.microsoft.com/office/drawing/2014/main" id="{C134D0CD-BAC0-5F44-839E-0CBDCB88BB08}"/>
              </a:ext>
            </a:extLst>
          </p:cNvPr>
          <p:cNvCxnSpPr>
            <a:cxnSpLocks/>
            <a:stCxn id="55" idx="0"/>
            <a:endCxn id="57" idx="2"/>
          </p:cNvCxnSpPr>
          <p:nvPr/>
        </p:nvCxnSpPr>
        <p:spPr>
          <a:xfrm flipV="1">
            <a:off x="2849453" y="2333746"/>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DCE73603-7DAB-214C-9191-92C8419239D0}"/>
                  </a:ext>
                </a:extLst>
              </p:cNvPr>
              <p:cNvSpPr txBox="1"/>
              <p:nvPr/>
            </p:nvSpPr>
            <p:spPr>
              <a:xfrm>
                <a:off x="3054088" y="183708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4088" y="1837089"/>
                <a:ext cx="482826" cy="51257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766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How can we modify logistic regression to learn complex, nonlinear relationships?</a:t>
            </a:r>
          </a:p>
        </p:txBody>
      </p:sp>
      <p:cxnSp>
        <p:nvCxnSpPr>
          <p:cNvPr id="39" name="Straight Arrow Connector 38">
            <a:extLst>
              <a:ext uri="{FF2B5EF4-FFF2-40B4-BE49-F238E27FC236}">
                <a16:creationId xmlns:a16="http://schemas.microsoft.com/office/drawing/2014/main" id="{213A1C08-7264-534B-BF7D-B870FCECD83D}"/>
              </a:ext>
            </a:extLst>
          </p:cNvPr>
          <p:cNvCxnSpPr>
            <a:cxnSpLocks/>
          </p:cNvCxnSpPr>
          <p:nvPr/>
        </p:nvCxnSpPr>
        <p:spPr>
          <a:xfrm flipV="1">
            <a:off x="2217107" y="3694430"/>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C134D0CD-BAC0-5F44-839E-0CBDCB88BB08}"/>
              </a:ext>
            </a:extLst>
          </p:cNvPr>
          <p:cNvCxnSpPr>
            <a:cxnSpLocks/>
          </p:cNvCxnSpPr>
          <p:nvPr/>
        </p:nvCxnSpPr>
        <p:spPr>
          <a:xfrm flipH="1" flipV="1">
            <a:off x="2838890" y="3694430"/>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1DE7A53-058C-B347-BC25-AB052A7D272E}"/>
              </a:ext>
            </a:extLst>
          </p:cNvPr>
          <p:cNvCxnSpPr>
            <a:cxnSpLocks/>
          </p:cNvCxnSpPr>
          <p:nvPr/>
        </p:nvCxnSpPr>
        <p:spPr>
          <a:xfrm flipV="1">
            <a:off x="1373595" y="3694430"/>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F4049EAA-17DF-7E42-A394-6984E48ED682}"/>
              </a:ext>
            </a:extLst>
          </p:cNvPr>
          <p:cNvCxnSpPr>
            <a:cxnSpLocks/>
          </p:cNvCxnSpPr>
          <p:nvPr/>
        </p:nvCxnSpPr>
        <p:spPr>
          <a:xfrm flipV="1">
            <a:off x="1791222" y="3694430"/>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D28AE069-5836-464E-9C93-A719A0595B13}"/>
              </a:ext>
            </a:extLst>
          </p:cNvPr>
          <p:cNvCxnSpPr>
            <a:cxnSpLocks/>
          </p:cNvCxnSpPr>
          <p:nvPr/>
        </p:nvCxnSpPr>
        <p:spPr>
          <a:xfrm flipV="1">
            <a:off x="2680570" y="3694430"/>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5" name="Picture 44">
            <a:extLst>
              <a:ext uri="{FF2B5EF4-FFF2-40B4-BE49-F238E27FC236}">
                <a16:creationId xmlns:a16="http://schemas.microsoft.com/office/drawing/2014/main" id="{C1F8BF20-364A-5843-8FD8-15161C5B5F23}"/>
              </a:ext>
            </a:extLst>
          </p:cNvPr>
          <p:cNvPicPr>
            <a:picLocks noChangeAspect="1"/>
          </p:cNvPicPr>
          <p:nvPr/>
        </p:nvPicPr>
        <p:blipFill>
          <a:blip r:embed="rId3"/>
          <a:stretch>
            <a:fillRect/>
          </a:stretch>
        </p:blipFill>
        <p:spPr>
          <a:xfrm>
            <a:off x="1126908" y="5190586"/>
            <a:ext cx="3520249" cy="473439"/>
          </a:xfrm>
          <a:prstGeom prst="rect">
            <a:avLst/>
          </a:prstGeom>
        </p:spPr>
      </p:pic>
      <p:sp>
        <p:nvSpPr>
          <p:cNvPr id="46" name="TextBox 45">
            <a:extLst>
              <a:ext uri="{FF2B5EF4-FFF2-40B4-BE49-F238E27FC236}">
                <a16:creationId xmlns:a16="http://schemas.microsoft.com/office/drawing/2014/main" id="{B7196F96-9B92-C84B-B33C-4585B8AE5240}"/>
              </a:ext>
            </a:extLst>
          </p:cNvPr>
          <p:cNvSpPr txBox="1"/>
          <p:nvPr/>
        </p:nvSpPr>
        <p:spPr>
          <a:xfrm>
            <a:off x="1101856" y="556963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E5E827C-A41C-9A41-A801-49CEF2580E6C}"/>
              </a:ext>
            </a:extLst>
          </p:cNvPr>
          <p:cNvSpPr txBox="1"/>
          <p:nvPr/>
        </p:nvSpPr>
        <p:spPr>
          <a:xfrm>
            <a:off x="4147603" y="5569635"/>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48" name="Straight Arrow Connector 47">
            <a:extLst>
              <a:ext uri="{FF2B5EF4-FFF2-40B4-BE49-F238E27FC236}">
                <a16:creationId xmlns:a16="http://schemas.microsoft.com/office/drawing/2014/main" id="{FCAD43C3-5611-4743-9BA6-50F550926F4D}"/>
              </a:ext>
            </a:extLst>
          </p:cNvPr>
          <p:cNvCxnSpPr>
            <a:cxnSpLocks/>
          </p:cNvCxnSpPr>
          <p:nvPr/>
        </p:nvCxnSpPr>
        <p:spPr>
          <a:xfrm flipH="1" flipV="1">
            <a:off x="2838890" y="3694430"/>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08BE6C33-E740-FC40-A977-E150AA9A4605}"/>
              </a:ext>
            </a:extLst>
          </p:cNvPr>
          <p:cNvCxnSpPr>
            <a:cxnSpLocks/>
          </p:cNvCxnSpPr>
          <p:nvPr/>
        </p:nvCxnSpPr>
        <p:spPr>
          <a:xfrm flipH="1" flipV="1">
            <a:off x="2838890" y="3694430"/>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90EA6B8-77A2-EA4B-B703-C5ED9D5382E8}"/>
              </a:ext>
            </a:extLst>
          </p:cNvPr>
          <p:cNvCxnSpPr>
            <a:cxnSpLocks/>
          </p:cNvCxnSpPr>
          <p:nvPr/>
        </p:nvCxnSpPr>
        <p:spPr>
          <a:xfrm flipH="1" flipV="1">
            <a:off x="2838890" y="3694430"/>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938B7CFD-346D-414D-A4AC-DF1E1B8836E9}"/>
              </a:ext>
            </a:extLst>
          </p:cNvPr>
          <p:cNvSpPr txBox="1"/>
          <p:nvPr/>
        </p:nvSpPr>
        <p:spPr>
          <a:xfrm>
            <a:off x="1520622" y="4014065"/>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11E7216C-07F4-D446-B563-C5713BD860F6}"/>
              </a:ext>
            </a:extLst>
          </p:cNvPr>
          <p:cNvSpPr txBox="1"/>
          <p:nvPr/>
        </p:nvSpPr>
        <p:spPr>
          <a:xfrm>
            <a:off x="3700983" y="4014065"/>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57" name="Table 56">
            <a:extLst>
              <a:ext uri="{FF2B5EF4-FFF2-40B4-BE49-F238E27FC236}">
                <a16:creationId xmlns:a16="http://schemas.microsoft.com/office/drawing/2014/main" id="{8FE3AF9D-0034-BB48-8D80-5EEF7924A8E3}"/>
              </a:ext>
            </a:extLst>
          </p:cNvPr>
          <p:cNvGraphicFramePr>
            <a:graphicFrameLocks noGrp="1"/>
          </p:cNvGraphicFramePr>
          <p:nvPr/>
        </p:nvGraphicFramePr>
        <p:xfrm>
          <a:off x="2624090" y="336080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DCE73603-7DAB-214C-9191-92C8419239D0}"/>
                  </a:ext>
                </a:extLst>
              </p:cNvPr>
              <p:cNvSpPr txBox="1"/>
              <p:nvPr/>
            </p:nvSpPr>
            <p:spPr>
              <a:xfrm>
                <a:off x="3059467" y="3256905"/>
                <a:ext cx="3183290"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r>
                        <a:rPr lang="en-US" sz="2797" b="0" i="1" dirty="0" smtClean="0">
                          <a:latin typeface="Cambria Math" panose="02040503050406030204" pitchFamily="18" charset="0"/>
                          <a:cs typeface="Times New Roman" panose="02020603050405020304" pitchFamily="18" charset="0"/>
                        </a:rPr>
                        <m:t>=</m:t>
                      </m:r>
                      <m:r>
                        <a:rPr lang="en-US" sz="2797" b="0" i="1" dirty="0" smtClean="0">
                          <a:latin typeface="Cambria Math" panose="02040503050406030204" pitchFamily="18" charset="0"/>
                          <a:cs typeface="Times New Roman" panose="02020603050405020304" pitchFamily="18" charset="0"/>
                        </a:rPr>
                        <m:t>𝜎</m:t>
                      </m:r>
                      <m:r>
                        <a:rPr lang="en-US" sz="2797" b="0" i="1" dirty="0" smtClean="0">
                          <a:latin typeface="Cambria Math" panose="02040503050406030204" pitchFamily="18" charset="0"/>
                          <a:cs typeface="Times New Roman" panose="02020603050405020304" pitchFamily="18" charset="0"/>
                        </a:rPr>
                        <m:t>(</m:t>
                      </m:r>
                      <m:sSub>
                        <m:sSubPr>
                          <m:ctrlPr>
                            <a:rPr lang="en-US" sz="2797" b="0"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𝑏</m:t>
                          </m:r>
                        </m:e>
                        <m:sub>
                          <m:r>
                            <a:rPr lang="en-US" sz="2797" b="0" i="1" dirty="0" smtClean="0">
                              <a:latin typeface="Cambria Math" panose="02040503050406030204" pitchFamily="18" charset="0"/>
                              <a:cs typeface="Times New Roman" panose="02020603050405020304" pitchFamily="18" charset="0"/>
                            </a:rPr>
                            <m:t>0</m:t>
                          </m:r>
                        </m:sub>
                      </m:sSub>
                      <m:r>
                        <a:rPr lang="en-US" sz="2797" b="0" i="1" dirty="0" smtClean="0">
                          <a:latin typeface="Cambria Math" panose="02040503050406030204" pitchFamily="18" charset="0"/>
                          <a:cs typeface="Times New Roman" panose="02020603050405020304" pitchFamily="18" charset="0"/>
                        </a:rPr>
                        <m:t>+</m:t>
                      </m:r>
                      <m:r>
                        <a:rPr lang="en-US" sz="2797" i="1" dirty="0">
                          <a:latin typeface="Cambria Math" panose="02040503050406030204" pitchFamily="18" charset="0"/>
                          <a:cs typeface="Times New Roman" panose="02020603050405020304" pitchFamily="18" charset="0"/>
                        </a:rPr>
                        <m:t>𝑏</m:t>
                      </m:r>
                      <m:r>
                        <a:rPr lang="en-US" sz="2800" i="1">
                          <a:latin typeface="Cambria Math" panose="02040503050406030204" pitchFamily="18" charset="0"/>
                        </a:rPr>
                        <m:t>⊙</m:t>
                      </m:r>
                      <m:r>
                        <a:rPr lang="en-US" sz="2797" i="1" dirty="0">
                          <a:latin typeface="Cambria Math" panose="02040503050406030204" pitchFamily="18" charset="0"/>
                          <a:cs typeface="Times New Roman" panose="02020603050405020304" pitchFamily="18" charset="0"/>
                        </a:rPr>
                        <m:t>𝑥</m:t>
                      </m:r>
                      <m:r>
                        <a:rPr lang="en-US" sz="2797" b="0" i="1" dirty="0" smtClean="0">
                          <a:latin typeface="Cambria Math" panose="02040503050406030204" pitchFamily="18" charset="0"/>
                          <a:cs typeface="Times New Roman" panose="02020603050405020304" pitchFamily="18" charset="0"/>
                        </a:rPr>
                        <m:t>)</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3059467" y="3256905"/>
                <a:ext cx="3183290" cy="5125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282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217028" y="387244"/>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br>
                  <a:rPr lang="en-US" sz="2400" dirty="0">
                    <a:solidFill>
                      <a:schemeClr val="tx1"/>
                    </a:solidFill>
                    <a:latin typeface="+mn-lt"/>
                  </a:rPr>
                </a:br>
                <a:br>
                  <a:rPr lang="en-US" sz="2400" dirty="0">
                    <a:solidFill>
                      <a:schemeClr val="tx1"/>
                    </a:solidFill>
                    <a:latin typeface="+mn-lt"/>
                  </a:rPr>
                </a:br>
                <a:endParaRPr lang="en-US" sz="24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217028" y="387244"/>
                <a:ext cx="4387950" cy="2017289"/>
              </a:xfrm>
              <a:blipFill>
                <a:blip r:embed="rId3"/>
                <a:stretch>
                  <a:fillRect l="-1250" t="-1818" r="-2361"/>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E5E827C-A41C-9A41-A801-49CEF2580E6C}"/>
              </a:ext>
            </a:extLst>
          </p:cNvPr>
          <p:cNvSpPr txBox="1"/>
          <p:nvPr/>
        </p:nvSpPr>
        <p:spPr>
          <a:xfrm>
            <a:off x="4359861" y="2161036"/>
            <a:ext cx="662392"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4"/>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592203" y="364485"/>
                <a:ext cx="3183290" cy="4699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592203" y="364485"/>
                <a:ext cx="3183290" cy="469937"/>
              </a:xfrm>
              <a:prstGeom prst="rect">
                <a:avLst/>
              </a:prstGeom>
              <a:blipFill>
                <a:blip r:embed="rId5"/>
                <a:stretch>
                  <a:fillRect b="-16883"/>
                </a:stretch>
              </a:blipFill>
            </p:spPr>
            <p:txBody>
              <a:bodyPr/>
              <a:lstStyle/>
              <a:p>
                <a:r>
                  <a:rPr lang="en-US">
                    <a:noFill/>
                  </a:rPr>
                  <a:t> </a:t>
                </a:r>
              </a:p>
            </p:txBody>
          </p:sp>
        </mc:Fallback>
      </mc:AlternateContent>
    </p:spTree>
    <p:extLst>
      <p:ext uri="{BB962C8B-B14F-4D97-AF65-F5344CB8AC3E}">
        <p14:creationId xmlns:p14="http://schemas.microsoft.com/office/powerpoint/2010/main" val="218717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3"/>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3269730"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𝜎</m:t>
                      </m:r>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l-GR" sz="240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𝑀</m:t>
                          </m:r>
                          <m:r>
                            <a:rPr lang="en-US" sz="2400" i="1" dirty="0">
                              <a:latin typeface="Cambria Math" panose="02040503050406030204" pitchFamily="18" charset="0"/>
                              <a:cs typeface="Times New Roman" panose="02020603050405020304" pitchFamily="18" charset="0"/>
                            </a:rPr>
                            <m:t>0</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l-GR" sz="2400" i="1" dirty="0">
                              <a:latin typeface="Cambria Math" panose="02040503050406030204" pitchFamily="18" charset="0"/>
                              <a:cs typeface="Times New Roman" panose="02020603050405020304" pitchFamily="18" charset="0"/>
                            </a:rPr>
                            <m:t>𝛽</m:t>
                          </m:r>
                        </m:e>
                        <m:sub>
                          <m:r>
                            <a:rPr lang="en-US" sz="2400" i="1" dirty="0">
                              <a:latin typeface="Cambria Math" panose="02040503050406030204" pitchFamily="18" charset="0"/>
                              <a:cs typeface="Times New Roman" panose="02020603050405020304" pitchFamily="18" charset="0"/>
                            </a:rPr>
                            <m:t>𝑀</m:t>
                          </m:r>
                        </m:sub>
                      </m:sSub>
                      <m:r>
                        <a:rPr lang="en-US" sz="2400" i="1">
                          <a:latin typeface="Cambria Math" panose="02040503050406030204" pitchFamily="18" charset="0"/>
                        </a:rPr>
                        <m:t>⊙</m:t>
                      </m:r>
                      <m:r>
                        <a:rPr lang="en-US" sz="2400" i="1" dirty="0">
                          <a:latin typeface="Cambria Math" panose="02040503050406030204" pitchFamily="18" charset="0"/>
                          <a:cs typeface="Times New Roman" panose="02020603050405020304" pitchFamily="18" charset="0"/>
                        </a:rPr>
                        <m:t>𝑥</m:t>
                      </m:r>
                      <m:r>
                        <a:rPr lang="en-US" sz="2400" i="1" dirty="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3269730" cy="453137"/>
              </a:xfrm>
              <a:prstGeom prst="rect">
                <a:avLst/>
              </a:prstGeom>
              <a:blipFill>
                <a:blip r:embed="rId4"/>
                <a:stretch>
                  <a:fillRect l="-559" r="-745" b="-2162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6"/>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cxnSp>
        <p:nvCxnSpPr>
          <p:cNvPr id="22" name="Straight Arrow Connector 21">
            <a:extLst>
              <a:ext uri="{FF2B5EF4-FFF2-40B4-BE49-F238E27FC236}">
                <a16:creationId xmlns:a16="http://schemas.microsoft.com/office/drawing/2014/main" id="{213A1C08-7264-534B-BF7D-B870FCECD83D}"/>
              </a:ext>
            </a:extLst>
          </p:cNvPr>
          <p:cNvCxnSpPr>
            <a:cxnSpLocks/>
          </p:cNvCxnSpPr>
          <p:nvPr/>
        </p:nvCxnSpPr>
        <p:spPr>
          <a:xfrm flipV="1">
            <a:off x="1914511" y="2681963"/>
            <a:ext cx="2213931" cy="10430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134D0CD-BAC0-5F44-839E-0CBDCB88BB08}"/>
              </a:ext>
            </a:extLst>
          </p:cNvPr>
          <p:cNvCxnSpPr>
            <a:cxnSpLocks/>
          </p:cNvCxnSpPr>
          <p:nvPr/>
        </p:nvCxnSpPr>
        <p:spPr>
          <a:xfrm flipV="1">
            <a:off x="4128442" y="2681964"/>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E1DE7A53-058C-B347-BC25-AB052A7D272E}"/>
              </a:ext>
            </a:extLst>
          </p:cNvPr>
          <p:cNvCxnSpPr>
            <a:cxnSpLocks/>
          </p:cNvCxnSpPr>
          <p:nvPr/>
        </p:nvCxnSpPr>
        <p:spPr>
          <a:xfrm flipV="1">
            <a:off x="1070999" y="2681963"/>
            <a:ext cx="3057443"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4049EAA-17DF-7E42-A394-6984E48ED682}"/>
              </a:ext>
            </a:extLst>
          </p:cNvPr>
          <p:cNvCxnSpPr>
            <a:cxnSpLocks/>
          </p:cNvCxnSpPr>
          <p:nvPr/>
        </p:nvCxnSpPr>
        <p:spPr>
          <a:xfrm flipV="1">
            <a:off x="1488626" y="2681963"/>
            <a:ext cx="2661325"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28AE069-5836-464E-9C93-A719A0595B13}"/>
              </a:ext>
            </a:extLst>
          </p:cNvPr>
          <p:cNvCxnSpPr>
            <a:cxnSpLocks/>
          </p:cNvCxnSpPr>
          <p:nvPr/>
        </p:nvCxnSpPr>
        <p:spPr>
          <a:xfrm flipV="1">
            <a:off x="2377974" y="2683808"/>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CAD43C3-5611-4743-9BA6-50F550926F4D}"/>
              </a:ext>
            </a:extLst>
          </p:cNvPr>
          <p:cNvCxnSpPr>
            <a:cxnSpLocks/>
          </p:cNvCxnSpPr>
          <p:nvPr/>
        </p:nvCxnSpPr>
        <p:spPr>
          <a:xfrm flipV="1">
            <a:off x="2782982" y="2681963"/>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08BE6C33-E740-FC40-A977-E150AA9A4605}"/>
              </a:ext>
            </a:extLst>
          </p:cNvPr>
          <p:cNvCxnSpPr>
            <a:cxnSpLocks/>
          </p:cNvCxnSpPr>
          <p:nvPr/>
        </p:nvCxnSpPr>
        <p:spPr>
          <a:xfrm flipV="1">
            <a:off x="3234318" y="2683808"/>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90EA6B8-77A2-EA4B-B703-C5ED9D5382E8}"/>
              </a:ext>
            </a:extLst>
          </p:cNvPr>
          <p:cNvCxnSpPr>
            <a:cxnSpLocks/>
          </p:cNvCxnSpPr>
          <p:nvPr/>
        </p:nvCxnSpPr>
        <p:spPr>
          <a:xfrm flipV="1">
            <a:off x="3616408" y="2683808"/>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56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3"/>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4"/>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6"/>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cxnSp>
        <p:nvCxnSpPr>
          <p:cNvPr id="22" name="Straight Arrow Connector 21">
            <a:extLst>
              <a:ext uri="{FF2B5EF4-FFF2-40B4-BE49-F238E27FC236}">
                <a16:creationId xmlns:a16="http://schemas.microsoft.com/office/drawing/2014/main" id="{213A1C08-7264-534B-BF7D-B870FCECD83D}"/>
              </a:ext>
            </a:extLst>
          </p:cNvPr>
          <p:cNvCxnSpPr>
            <a:cxnSpLocks/>
          </p:cNvCxnSpPr>
          <p:nvPr/>
        </p:nvCxnSpPr>
        <p:spPr>
          <a:xfrm flipV="1">
            <a:off x="1914511" y="2681963"/>
            <a:ext cx="2213931" cy="10430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134D0CD-BAC0-5F44-839E-0CBDCB88BB08}"/>
              </a:ext>
            </a:extLst>
          </p:cNvPr>
          <p:cNvCxnSpPr>
            <a:cxnSpLocks/>
          </p:cNvCxnSpPr>
          <p:nvPr/>
        </p:nvCxnSpPr>
        <p:spPr>
          <a:xfrm flipV="1">
            <a:off x="4128442" y="2681964"/>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E1DE7A53-058C-B347-BC25-AB052A7D272E}"/>
              </a:ext>
            </a:extLst>
          </p:cNvPr>
          <p:cNvCxnSpPr>
            <a:cxnSpLocks/>
          </p:cNvCxnSpPr>
          <p:nvPr/>
        </p:nvCxnSpPr>
        <p:spPr>
          <a:xfrm flipV="1">
            <a:off x="1070999" y="2681963"/>
            <a:ext cx="3057443"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4049EAA-17DF-7E42-A394-6984E48ED682}"/>
              </a:ext>
            </a:extLst>
          </p:cNvPr>
          <p:cNvCxnSpPr>
            <a:cxnSpLocks/>
          </p:cNvCxnSpPr>
          <p:nvPr/>
        </p:nvCxnSpPr>
        <p:spPr>
          <a:xfrm flipV="1">
            <a:off x="1488626" y="2681963"/>
            <a:ext cx="2661325"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28AE069-5836-464E-9C93-A719A0595B13}"/>
              </a:ext>
            </a:extLst>
          </p:cNvPr>
          <p:cNvCxnSpPr>
            <a:cxnSpLocks/>
          </p:cNvCxnSpPr>
          <p:nvPr/>
        </p:nvCxnSpPr>
        <p:spPr>
          <a:xfrm flipV="1">
            <a:off x="2377974" y="2683808"/>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CAD43C3-5611-4743-9BA6-50F550926F4D}"/>
              </a:ext>
            </a:extLst>
          </p:cNvPr>
          <p:cNvCxnSpPr>
            <a:cxnSpLocks/>
          </p:cNvCxnSpPr>
          <p:nvPr/>
        </p:nvCxnSpPr>
        <p:spPr>
          <a:xfrm flipV="1">
            <a:off x="2782982" y="2681963"/>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08BE6C33-E740-FC40-A977-E150AA9A4605}"/>
              </a:ext>
            </a:extLst>
          </p:cNvPr>
          <p:cNvCxnSpPr>
            <a:cxnSpLocks/>
          </p:cNvCxnSpPr>
          <p:nvPr/>
        </p:nvCxnSpPr>
        <p:spPr>
          <a:xfrm flipV="1">
            <a:off x="3234318" y="2683808"/>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90EA6B8-77A2-EA4B-B703-C5ED9D5382E8}"/>
              </a:ext>
            </a:extLst>
          </p:cNvPr>
          <p:cNvCxnSpPr>
            <a:cxnSpLocks/>
          </p:cNvCxnSpPr>
          <p:nvPr/>
        </p:nvCxnSpPr>
        <p:spPr>
          <a:xfrm flipV="1">
            <a:off x="3616408" y="2683808"/>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45" name="Straight Arrow Connector 44">
            <a:extLst>
              <a:ext uri="{FF2B5EF4-FFF2-40B4-BE49-F238E27FC236}">
                <a16:creationId xmlns:a16="http://schemas.microsoft.com/office/drawing/2014/main" id="{213A1C08-7264-534B-BF7D-B870FCECD83D}"/>
              </a:ext>
            </a:extLst>
          </p:cNvPr>
          <p:cNvCxnSpPr>
            <a:cxnSpLocks/>
          </p:cNvCxnSpPr>
          <p:nvPr/>
        </p:nvCxnSpPr>
        <p:spPr>
          <a:xfrm flipH="1" flipV="1">
            <a:off x="1080565" y="2663506"/>
            <a:ext cx="1348186"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134D0CD-BAC0-5F44-839E-0CBDCB88BB08}"/>
              </a:ext>
            </a:extLst>
          </p:cNvPr>
          <p:cNvCxnSpPr>
            <a:cxnSpLocks/>
          </p:cNvCxnSpPr>
          <p:nvPr/>
        </p:nvCxnSpPr>
        <p:spPr>
          <a:xfrm flipV="1">
            <a:off x="1080565" y="2663506"/>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1DE7A53-058C-B347-BC25-AB052A7D272E}"/>
              </a:ext>
            </a:extLst>
          </p:cNvPr>
          <p:cNvCxnSpPr>
            <a:cxnSpLocks/>
          </p:cNvCxnSpPr>
          <p:nvPr/>
        </p:nvCxnSpPr>
        <p:spPr>
          <a:xfrm flipH="1" flipV="1">
            <a:off x="1080565" y="2663505"/>
            <a:ext cx="463970" cy="10655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F4049EAA-17DF-7E42-A394-6984E48ED682}"/>
              </a:ext>
            </a:extLst>
          </p:cNvPr>
          <p:cNvCxnSpPr>
            <a:cxnSpLocks/>
          </p:cNvCxnSpPr>
          <p:nvPr/>
        </p:nvCxnSpPr>
        <p:spPr>
          <a:xfrm flipH="1" flipV="1">
            <a:off x="1102074" y="2663506"/>
            <a:ext cx="868346"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D28AE069-5836-464E-9C93-A719A0595B13}"/>
              </a:ext>
            </a:extLst>
          </p:cNvPr>
          <p:cNvCxnSpPr>
            <a:cxnSpLocks/>
          </p:cNvCxnSpPr>
          <p:nvPr/>
        </p:nvCxnSpPr>
        <p:spPr>
          <a:xfrm flipH="1" flipV="1">
            <a:off x="1102074" y="2665350"/>
            <a:ext cx="1736816"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FCAD43C3-5611-4743-9BA6-50F550926F4D}"/>
              </a:ext>
            </a:extLst>
          </p:cNvPr>
          <p:cNvCxnSpPr>
            <a:cxnSpLocks/>
          </p:cNvCxnSpPr>
          <p:nvPr/>
        </p:nvCxnSpPr>
        <p:spPr>
          <a:xfrm flipH="1" flipV="1">
            <a:off x="1080566" y="2663506"/>
            <a:ext cx="2209660"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08BE6C33-E740-FC40-A977-E150AA9A4605}"/>
              </a:ext>
            </a:extLst>
          </p:cNvPr>
          <p:cNvCxnSpPr>
            <a:cxnSpLocks/>
          </p:cNvCxnSpPr>
          <p:nvPr/>
        </p:nvCxnSpPr>
        <p:spPr>
          <a:xfrm flipH="1" flipV="1">
            <a:off x="1102074" y="2665350"/>
            <a:ext cx="2570242"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90EA6B8-77A2-EA4B-B703-C5ED9D5382E8}"/>
              </a:ext>
            </a:extLst>
          </p:cNvPr>
          <p:cNvCxnSpPr>
            <a:cxnSpLocks/>
          </p:cNvCxnSpPr>
          <p:nvPr/>
        </p:nvCxnSpPr>
        <p:spPr>
          <a:xfrm flipH="1" flipV="1">
            <a:off x="1102074" y="2665350"/>
            <a:ext cx="3026368"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213A1C08-7264-534B-BF7D-B870FCECD83D}"/>
              </a:ext>
            </a:extLst>
          </p:cNvPr>
          <p:cNvCxnSpPr>
            <a:cxnSpLocks/>
          </p:cNvCxnSpPr>
          <p:nvPr/>
        </p:nvCxnSpPr>
        <p:spPr>
          <a:xfrm flipH="1" flipV="1">
            <a:off x="2851600" y="2674862"/>
            <a:ext cx="438626" cy="10582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6" name="Straight Arrow Connector 95">
            <a:extLst>
              <a:ext uri="{FF2B5EF4-FFF2-40B4-BE49-F238E27FC236}">
                <a16:creationId xmlns:a16="http://schemas.microsoft.com/office/drawing/2014/main" id="{C134D0CD-BAC0-5F44-839E-0CBDCB88BB08}"/>
              </a:ext>
            </a:extLst>
          </p:cNvPr>
          <p:cNvCxnSpPr>
            <a:cxnSpLocks/>
          </p:cNvCxnSpPr>
          <p:nvPr/>
        </p:nvCxnSpPr>
        <p:spPr>
          <a:xfrm flipV="1">
            <a:off x="2851600" y="2674862"/>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E1DE7A53-058C-B347-BC25-AB052A7D272E}"/>
              </a:ext>
            </a:extLst>
          </p:cNvPr>
          <p:cNvCxnSpPr>
            <a:cxnSpLocks/>
          </p:cNvCxnSpPr>
          <p:nvPr/>
        </p:nvCxnSpPr>
        <p:spPr>
          <a:xfrm flipH="1" flipV="1">
            <a:off x="2851600" y="2674861"/>
            <a:ext cx="1276841" cy="1050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F4049EAA-17DF-7E42-A394-6984E48ED682}"/>
              </a:ext>
            </a:extLst>
          </p:cNvPr>
          <p:cNvCxnSpPr>
            <a:cxnSpLocks/>
          </p:cNvCxnSpPr>
          <p:nvPr/>
        </p:nvCxnSpPr>
        <p:spPr>
          <a:xfrm flipH="1" flipV="1">
            <a:off x="2873110" y="2674862"/>
            <a:ext cx="820714" cy="10582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D28AE069-5836-464E-9C93-A719A0595B13}"/>
              </a:ext>
            </a:extLst>
          </p:cNvPr>
          <p:cNvCxnSpPr>
            <a:cxnSpLocks/>
          </p:cNvCxnSpPr>
          <p:nvPr/>
        </p:nvCxnSpPr>
        <p:spPr>
          <a:xfrm flipV="1">
            <a:off x="1101132" y="2676706"/>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FCAD43C3-5611-4743-9BA6-50F550926F4D}"/>
              </a:ext>
            </a:extLst>
          </p:cNvPr>
          <p:cNvCxnSpPr>
            <a:cxnSpLocks/>
          </p:cNvCxnSpPr>
          <p:nvPr/>
        </p:nvCxnSpPr>
        <p:spPr>
          <a:xfrm flipV="1">
            <a:off x="1506140" y="2674861"/>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08BE6C33-E740-FC40-A977-E150AA9A4605}"/>
              </a:ext>
            </a:extLst>
          </p:cNvPr>
          <p:cNvCxnSpPr>
            <a:cxnSpLocks/>
          </p:cNvCxnSpPr>
          <p:nvPr/>
        </p:nvCxnSpPr>
        <p:spPr>
          <a:xfrm flipV="1">
            <a:off x="1957476" y="2676706"/>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a:extLst>
              <a:ext uri="{FF2B5EF4-FFF2-40B4-BE49-F238E27FC236}">
                <a16:creationId xmlns:a16="http://schemas.microsoft.com/office/drawing/2014/main" id="{090EA6B8-77A2-EA4B-B703-C5ED9D5382E8}"/>
              </a:ext>
            </a:extLst>
          </p:cNvPr>
          <p:cNvCxnSpPr>
            <a:cxnSpLocks/>
          </p:cNvCxnSpPr>
          <p:nvPr/>
        </p:nvCxnSpPr>
        <p:spPr>
          <a:xfrm flipV="1">
            <a:off x="2339566" y="2676706"/>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528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3"/>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4"/>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6"/>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5"/>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ight Brace 12"/>
          <p:cNvSpPr/>
          <p:nvPr/>
        </p:nvSpPr>
        <p:spPr>
          <a:xfrm rot="5400000">
            <a:off x="2355531" y="3483692"/>
            <a:ext cx="525630" cy="3483033"/>
          </a:xfrm>
          <a:prstGeom prst="rightBrace">
            <a:avLst>
              <a:gd name="adj1" fmla="val 2981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p:cNvSpPr txBox="1"/>
          <p:nvPr/>
        </p:nvSpPr>
        <p:spPr>
          <a:xfrm>
            <a:off x="418924" y="5647646"/>
            <a:ext cx="4378443" cy="369332"/>
          </a:xfrm>
          <a:prstGeom prst="rect">
            <a:avLst/>
          </a:prstGeom>
          <a:noFill/>
        </p:spPr>
        <p:txBody>
          <a:bodyPr wrap="none" rtlCol="0">
            <a:spAutoFit/>
          </a:bodyPr>
          <a:lstStyle/>
          <a:p>
            <a:pPr algn="ctr"/>
            <a:r>
              <a:rPr lang="en-US" dirty="0">
                <a:solidFill>
                  <a:schemeClr val="accent2"/>
                </a:solidFill>
              </a:rPr>
              <a:t>Simplified notation for fully connected layers</a:t>
            </a:r>
          </a:p>
        </p:txBody>
      </p:sp>
    </p:spTree>
    <p:extLst>
      <p:ext uri="{BB962C8B-B14F-4D97-AF65-F5344CB8AC3E}">
        <p14:creationId xmlns:p14="http://schemas.microsoft.com/office/powerpoint/2010/main" val="4009178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1665</Words>
  <Application>Microsoft Macintosh PowerPoint</Application>
  <PresentationFormat>Widescreen</PresentationFormat>
  <Paragraphs>195</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Helvetica</vt:lpstr>
      <vt:lpstr>Times New Roman</vt:lpstr>
      <vt:lpstr>Office Theme</vt:lpstr>
      <vt:lpstr>The Multilayer Perceptron </vt:lpstr>
      <vt:lpstr>We need more flexible, non-linear classifiers</vt:lpstr>
      <vt:lpstr>We need more flexible, non-linear classifiers</vt:lpstr>
      <vt:lpstr>How can we modify logistic regression to learn complex, nonlinear relationships?</vt:lpstr>
      <vt:lpstr>How can we modify logistic regression to learn complex, nonlinear relationships?</vt:lpstr>
      <vt:lpstr>Instead of predicting p_i directly from our feature vector x, introduce a vector of “latent” features ζ (zeta) that we will use to predict p_i  </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Why Limit Ourselves to Only One Filter?</vt:lpstr>
      <vt:lpstr>Return to MNIST:  Many ways of writing “4”</vt:lpstr>
      <vt:lpstr>Return to MNIST:  Many ways of writing “4”</vt:lpstr>
      <vt:lpstr>Return to MNIST:  Many ways of writing “4”</vt:lpstr>
      <vt:lpstr>PowerPoint Presentation</vt:lpstr>
      <vt:lpstr>PowerPoint Presentation</vt:lpstr>
      <vt:lpstr>Extended logistic regression  a.k.a.  An MLP with 1 hidden layer "ζ"</vt:lpstr>
      <vt:lpstr>An MLP with 2 hidden layers (η and "ζ")</vt:lpstr>
      <vt:lpstr>A deep MLP with many hidden layers  “deep learning”</vt:lpstr>
      <vt:lpstr>PowerPoint Presentation</vt:lpstr>
      <vt:lpstr>Does this work with MNIST?</vt:lpstr>
      <vt:lpstr>Does this work with MNIST?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Multilayer Perceptron </dc:title>
  <dc:creator>Matthew Engelhard, M.D., Ph.D.</dc:creator>
  <cp:lastModifiedBy>Matthew Engelhard, M.D., Ph.D.</cp:lastModifiedBy>
  <cp:revision>10</cp:revision>
  <dcterms:created xsi:type="dcterms:W3CDTF">2021-05-04T01:14:45Z</dcterms:created>
  <dcterms:modified xsi:type="dcterms:W3CDTF">2021-05-04T04:03:35Z</dcterms:modified>
</cp:coreProperties>
</file>