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84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2F98A-D372-C44D-9436-FACB407F7FC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95A12-D57F-ED44-B3E7-0222ABD2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AUC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PR Curve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PPV</a:t>
            </a:r>
          </a:p>
          <a:p>
            <a:pPr marL="171450" indent="-171450">
              <a:buFontTx/>
              <a:buChar char="-"/>
            </a:pPr>
            <a:r>
              <a:rPr lang="en-US" dirty="0"/>
              <a:t>Avg Precision / AUPR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9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5E53-72A0-6046-96B0-08B7DB1C3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F33F9-0AD1-5A46-B0AD-8E4EA90EC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B190-6351-A540-9DB3-F6AB876F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8718-19F9-9C45-A375-7B44CF09B51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3895-3F40-8D40-9E21-24ADEBA3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A2DC-AAFB-E449-8011-655A090C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29B8-EA7B-594D-B9EB-F4B1797F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4596-7030-3443-8981-58D03DE8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1209D-FB0F-DC48-8B5F-7D07699C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F6D2-CDC6-A14D-9849-F46378E0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8718-19F9-9C45-A375-7B44CF09B51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9B6E9-30F7-014A-85A9-C8D7B471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018C-960B-834F-B5E3-C058F079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29B8-EA7B-594D-B9EB-F4B1797F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BDD17-B524-6042-B716-7D3778DA3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29E1C-5152-564B-A06B-5B0861E86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23F3-A869-AF4F-9B07-E9701069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8718-19F9-9C45-A375-7B44CF09B51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87B0-E2A7-9B42-8A0C-054540E4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09297-2944-2F47-BB69-8C1A4562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29B8-EA7B-594D-B9EB-F4B1797F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5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C5E3-D37A-1C4F-BB4A-C23A7FC5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AFF6-4C81-6E4E-B98D-8123A144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72342-4E3E-304D-8711-38CEDAF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8718-19F9-9C45-A375-7B44CF09B51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20461-4919-734D-98C7-29E21735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44EEC-9AEF-E949-965F-AA1867B2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29B8-EA7B-594D-B9EB-F4B1797F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2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E085-13E2-EE4B-BFDE-E04481A0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E6615-9927-0A48-B297-522ED517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CEA6C-D3C1-1244-865B-5428BC6D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8718-19F9-9C45-A375-7B44CF09B51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05231-221F-4D41-8A01-726A2C20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0387-5A1A-E34A-BCC6-B8AB0939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29B8-EA7B-594D-B9EB-F4B1797F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7BF5-0FBD-A940-BC4E-86446A68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BB23-6FE0-1C4B-B025-A87EABD1D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B589F-8AC0-EB4A-897A-96CDC9B9B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AE203-7FD3-1E45-AD61-0D952AB3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8718-19F9-9C45-A375-7B44CF09B51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3922-1FA0-3C48-9EC9-ABFFFBD1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78DEF-CADF-6D45-9738-2737C1A3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29B8-EA7B-594D-B9EB-F4B1797F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96F0-639D-014C-8B46-D20CB868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3821-7C49-3545-B9AF-F5139E03D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C368-42FA-6344-B709-ACBD9B43F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BD909-55C2-1F45-A8B6-8072F9F00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9F713-5997-6E49-956C-6B6F947DC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DB25D-CAF3-6849-83B0-F79239E5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8718-19F9-9C45-A375-7B44CF09B51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7BA3D-5244-9C4C-A600-6228EFB8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29042-B874-334E-ACC1-F00DC385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29B8-EA7B-594D-B9EB-F4B1797F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AA6F-14D5-6849-AF5F-D6FC8983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D449D-FF51-CA4E-8DFA-D7CDF7A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8718-19F9-9C45-A375-7B44CF09B51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A81BF-6B4E-6C47-8BDD-740053CC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A07AC-8231-D541-93E9-305B7BDE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29B8-EA7B-594D-B9EB-F4B1797F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92C7F-CC02-3645-9E9C-9070EE05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8718-19F9-9C45-A375-7B44CF09B51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5E963-8766-7D49-981C-450B5486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3CEFC-D12A-C54C-B959-D7191F68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29B8-EA7B-594D-B9EB-F4B1797F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8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212F-ACC7-4F4E-B2BC-B8B9D03A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32BC-C120-9947-9D60-173F80988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E5BDA-3D49-3C4D-A4D7-BEBCFAA6D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B78D3-60DC-9248-80D6-06867ADD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8718-19F9-9C45-A375-7B44CF09B51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8BD7D-7497-604B-8F57-A4604EC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3BF9-3B76-174C-919D-D84A7EE1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29B8-EA7B-594D-B9EB-F4B1797F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C0F-3E7C-B24D-8525-9A57509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5C5CA-2A20-D24B-87C4-38447C310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38EB1-4F67-2143-9B94-3913A911A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8945F-D7F7-C141-B428-61D59FFA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8718-19F9-9C45-A375-7B44CF09B51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CFBE0-F363-8B4C-8847-6EA7A6CD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1DD9-7DB5-644A-A744-866552BC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29B8-EA7B-594D-B9EB-F4B1797F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EAD68-019C-B74D-8ED8-1A7FA01E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26222-F576-564B-874C-AEA1477DA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62CD-2B8B-804E-BCAC-C0EBBB5D7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D8718-19F9-9C45-A375-7B44CF09B519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CBC3-5651-E94C-846F-5CD54C2E2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3A40-A900-7147-849C-08BF763D2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29B8-EA7B-594D-B9EB-F4B1797FE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A34-5B20-A641-932E-DE3EECCA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2,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9284-8AE4-0A44-A4BD-9F94754E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96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sensitivity, specificity, PPV, and NPV would you expect for a ‘random’ (i.e. coin-flip) classifier?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Suppose there are </a:t>
            </a:r>
            <a:r>
              <a:rPr lang="en-US" i="1" dirty="0"/>
              <a:t>P </a:t>
            </a:r>
            <a:r>
              <a:rPr lang="en-US" dirty="0"/>
              <a:t>positive cases and </a:t>
            </a:r>
            <a:r>
              <a:rPr lang="en-US" i="1" dirty="0"/>
              <a:t>N</a:t>
            </a:r>
            <a:r>
              <a:rPr lang="en-US" dirty="0"/>
              <a:t> negative cases in our test set.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C55BE8-EE7D-AF41-AD3D-B1FE0F85E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14321"/>
              </p:ext>
            </p:extLst>
          </p:nvPr>
        </p:nvGraphicFramePr>
        <p:xfrm>
          <a:off x="960215" y="4168922"/>
          <a:ext cx="3901152" cy="2428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384">
                  <a:extLst>
                    <a:ext uri="{9D8B030D-6E8A-4147-A177-3AD203B41FA5}">
                      <a16:colId xmlns:a16="http://schemas.microsoft.com/office/drawing/2014/main" val="641146511"/>
                    </a:ext>
                  </a:extLst>
                </a:gridCol>
                <a:gridCol w="1300384">
                  <a:extLst>
                    <a:ext uri="{9D8B030D-6E8A-4147-A177-3AD203B41FA5}">
                      <a16:colId xmlns:a16="http://schemas.microsoft.com/office/drawing/2014/main" val="423202585"/>
                    </a:ext>
                  </a:extLst>
                </a:gridCol>
                <a:gridCol w="1300384">
                  <a:extLst>
                    <a:ext uri="{9D8B030D-6E8A-4147-A177-3AD203B41FA5}">
                      <a16:colId xmlns:a16="http://schemas.microsoft.com/office/drawing/2014/main" val="924465312"/>
                    </a:ext>
                  </a:extLst>
                </a:gridCol>
              </a:tblGrid>
              <a:tr h="80954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Prediction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Prediction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191884"/>
                  </a:ext>
                </a:extLst>
              </a:tr>
              <a:tr h="8095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TruePos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FalseNeg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21057"/>
                  </a:ext>
                </a:extLst>
              </a:tr>
              <a:tr h="8095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Negative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FalsePos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TrueNeg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8573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95469D-0046-2641-A201-7A0E97412F48}"/>
                  </a:ext>
                </a:extLst>
              </p:cNvPr>
              <p:cNvSpPr txBox="1"/>
              <p:nvPr/>
            </p:nvSpPr>
            <p:spPr>
              <a:xfrm>
                <a:off x="6288651" y="4498483"/>
                <a:ext cx="3941656" cy="1769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Sensitivity</a:t>
                </a:r>
              </a:p>
              <a:p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TruePos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 1/2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95469D-0046-2641-A201-7A0E97412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51" y="4498483"/>
                <a:ext cx="3941656" cy="1769523"/>
              </a:xfrm>
              <a:prstGeom prst="rect">
                <a:avLst/>
              </a:prstGeom>
              <a:blipFill>
                <a:blip r:embed="rId2"/>
                <a:stretch>
                  <a:fillRect l="-3215" t="-4286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92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A34-5B20-A641-932E-DE3EECCA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2,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9284-8AE4-0A44-A4BD-9F94754E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96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sensitivity, specificity, PPV, and NPV would you expect for a ‘random’ (i.e. coin-flip) classifier?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Suppose there are </a:t>
            </a:r>
            <a:r>
              <a:rPr lang="en-US" i="1" dirty="0"/>
              <a:t>P </a:t>
            </a:r>
            <a:r>
              <a:rPr lang="en-US" dirty="0"/>
              <a:t>positive cases and </a:t>
            </a:r>
            <a:r>
              <a:rPr lang="en-US" i="1" dirty="0"/>
              <a:t>N</a:t>
            </a:r>
            <a:r>
              <a:rPr lang="en-US" dirty="0"/>
              <a:t> negative cases in our test set.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C55BE8-EE7D-AF41-AD3D-B1FE0F85E252}"/>
              </a:ext>
            </a:extLst>
          </p:cNvPr>
          <p:cNvGraphicFramePr>
            <a:graphicFrameLocks noGrp="1"/>
          </p:cNvGraphicFramePr>
          <p:nvPr/>
        </p:nvGraphicFramePr>
        <p:xfrm>
          <a:off x="960215" y="4168922"/>
          <a:ext cx="3901152" cy="2428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384">
                  <a:extLst>
                    <a:ext uri="{9D8B030D-6E8A-4147-A177-3AD203B41FA5}">
                      <a16:colId xmlns:a16="http://schemas.microsoft.com/office/drawing/2014/main" val="641146511"/>
                    </a:ext>
                  </a:extLst>
                </a:gridCol>
                <a:gridCol w="1300384">
                  <a:extLst>
                    <a:ext uri="{9D8B030D-6E8A-4147-A177-3AD203B41FA5}">
                      <a16:colId xmlns:a16="http://schemas.microsoft.com/office/drawing/2014/main" val="423202585"/>
                    </a:ext>
                  </a:extLst>
                </a:gridCol>
                <a:gridCol w="1300384">
                  <a:extLst>
                    <a:ext uri="{9D8B030D-6E8A-4147-A177-3AD203B41FA5}">
                      <a16:colId xmlns:a16="http://schemas.microsoft.com/office/drawing/2014/main" val="924465312"/>
                    </a:ext>
                  </a:extLst>
                </a:gridCol>
              </a:tblGrid>
              <a:tr h="80954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Prediction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Prediction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191884"/>
                  </a:ext>
                </a:extLst>
              </a:tr>
              <a:tr h="8095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TruePos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FalseNeg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21057"/>
                  </a:ext>
                </a:extLst>
              </a:tr>
              <a:tr h="8095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Negative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FalsePos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TrueNeg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8573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95469D-0046-2641-A201-7A0E97412F48}"/>
                  </a:ext>
                </a:extLst>
              </p:cNvPr>
              <p:cNvSpPr txBox="1"/>
              <p:nvPr/>
            </p:nvSpPr>
            <p:spPr>
              <a:xfrm>
                <a:off x="6288651" y="4498483"/>
                <a:ext cx="4047455" cy="1769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Specificity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Neg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 1/2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95469D-0046-2641-A201-7A0E97412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51" y="4498483"/>
                <a:ext cx="4047455" cy="1769523"/>
              </a:xfrm>
              <a:prstGeom prst="rect">
                <a:avLst/>
              </a:prstGeom>
              <a:blipFill>
                <a:blip r:embed="rId2"/>
                <a:stretch>
                  <a:fillRect l="-3125" t="-4286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45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A34-5B20-A641-932E-DE3EECCA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2,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9284-8AE4-0A44-A4BD-9F94754E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96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sensitivity, specificity, PPV, and NPV would you expect for a ‘random’ (i.e. coin-flip) classifier?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Suppose there are </a:t>
            </a:r>
            <a:r>
              <a:rPr lang="en-US" i="1" dirty="0"/>
              <a:t>P </a:t>
            </a:r>
            <a:r>
              <a:rPr lang="en-US" dirty="0"/>
              <a:t>positive cases and </a:t>
            </a:r>
            <a:r>
              <a:rPr lang="en-US" i="1" dirty="0"/>
              <a:t>N</a:t>
            </a:r>
            <a:r>
              <a:rPr lang="en-US" dirty="0"/>
              <a:t> negative cases in our test set.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C55BE8-EE7D-AF41-AD3D-B1FE0F85E252}"/>
              </a:ext>
            </a:extLst>
          </p:cNvPr>
          <p:cNvGraphicFramePr>
            <a:graphicFrameLocks noGrp="1"/>
          </p:cNvGraphicFramePr>
          <p:nvPr/>
        </p:nvGraphicFramePr>
        <p:xfrm>
          <a:off x="960215" y="4168922"/>
          <a:ext cx="3901152" cy="2428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384">
                  <a:extLst>
                    <a:ext uri="{9D8B030D-6E8A-4147-A177-3AD203B41FA5}">
                      <a16:colId xmlns:a16="http://schemas.microsoft.com/office/drawing/2014/main" val="641146511"/>
                    </a:ext>
                  </a:extLst>
                </a:gridCol>
                <a:gridCol w="1300384">
                  <a:extLst>
                    <a:ext uri="{9D8B030D-6E8A-4147-A177-3AD203B41FA5}">
                      <a16:colId xmlns:a16="http://schemas.microsoft.com/office/drawing/2014/main" val="423202585"/>
                    </a:ext>
                  </a:extLst>
                </a:gridCol>
                <a:gridCol w="1300384">
                  <a:extLst>
                    <a:ext uri="{9D8B030D-6E8A-4147-A177-3AD203B41FA5}">
                      <a16:colId xmlns:a16="http://schemas.microsoft.com/office/drawing/2014/main" val="924465312"/>
                    </a:ext>
                  </a:extLst>
                </a:gridCol>
              </a:tblGrid>
              <a:tr h="80954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Prediction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Prediction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191884"/>
                  </a:ext>
                </a:extLst>
              </a:tr>
              <a:tr h="8095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TruePos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FalseNeg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21057"/>
                  </a:ext>
                </a:extLst>
              </a:tr>
              <a:tr h="8095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Negative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FalsePos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TrueNeg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8573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95469D-0046-2641-A201-7A0E97412F48}"/>
                  </a:ext>
                </a:extLst>
              </p:cNvPr>
              <p:cNvSpPr txBox="1"/>
              <p:nvPr/>
            </p:nvSpPr>
            <p:spPr>
              <a:xfrm>
                <a:off x="5590931" y="4717296"/>
                <a:ext cx="6006901" cy="1594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PPV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TruePos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TruePos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FalsePos</m:t>
                          </m:r>
                        </m:den>
                      </m:f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/2+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95469D-0046-2641-A201-7A0E97412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931" y="4717296"/>
                <a:ext cx="6006901" cy="1594604"/>
              </a:xfrm>
              <a:prstGeom prst="rect">
                <a:avLst/>
              </a:prstGeom>
              <a:blipFill>
                <a:blip r:embed="rId2"/>
                <a:stretch>
                  <a:fillRect l="-1688" t="-317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07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A34-5B20-A641-932E-DE3EECCA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2,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9284-8AE4-0A44-A4BD-9F94754E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96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sensitivity, specificity, PPV, and NPV would you expect for a ‘random’ (i.e. coin-flip) classifier?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Suppose there are </a:t>
            </a:r>
            <a:r>
              <a:rPr lang="en-US" i="1" dirty="0"/>
              <a:t>P </a:t>
            </a:r>
            <a:r>
              <a:rPr lang="en-US" dirty="0"/>
              <a:t>positive cases and </a:t>
            </a:r>
            <a:r>
              <a:rPr lang="en-US" i="1" dirty="0"/>
              <a:t>N</a:t>
            </a:r>
            <a:r>
              <a:rPr lang="en-US" dirty="0"/>
              <a:t> negative cases in our test set.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C55BE8-EE7D-AF41-AD3D-B1FE0F85E252}"/>
              </a:ext>
            </a:extLst>
          </p:cNvPr>
          <p:cNvGraphicFramePr>
            <a:graphicFrameLocks noGrp="1"/>
          </p:cNvGraphicFramePr>
          <p:nvPr/>
        </p:nvGraphicFramePr>
        <p:xfrm>
          <a:off x="960215" y="4168922"/>
          <a:ext cx="3901152" cy="2428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384">
                  <a:extLst>
                    <a:ext uri="{9D8B030D-6E8A-4147-A177-3AD203B41FA5}">
                      <a16:colId xmlns:a16="http://schemas.microsoft.com/office/drawing/2014/main" val="641146511"/>
                    </a:ext>
                  </a:extLst>
                </a:gridCol>
                <a:gridCol w="1300384">
                  <a:extLst>
                    <a:ext uri="{9D8B030D-6E8A-4147-A177-3AD203B41FA5}">
                      <a16:colId xmlns:a16="http://schemas.microsoft.com/office/drawing/2014/main" val="423202585"/>
                    </a:ext>
                  </a:extLst>
                </a:gridCol>
                <a:gridCol w="1300384">
                  <a:extLst>
                    <a:ext uri="{9D8B030D-6E8A-4147-A177-3AD203B41FA5}">
                      <a16:colId xmlns:a16="http://schemas.microsoft.com/office/drawing/2014/main" val="924465312"/>
                    </a:ext>
                  </a:extLst>
                </a:gridCol>
              </a:tblGrid>
              <a:tr h="80954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Prediction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Prediction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191884"/>
                  </a:ext>
                </a:extLst>
              </a:tr>
              <a:tr h="8095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TruePos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FalseNeg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21057"/>
                  </a:ext>
                </a:extLst>
              </a:tr>
              <a:tr h="8095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Negative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FalsePos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</a:t>
                      </a:r>
                      <a:r>
                        <a:rPr lang="en-US" i="0" dirty="0"/>
                        <a:t>/2</a:t>
                      </a:r>
                    </a:p>
                    <a:p>
                      <a:pPr algn="ctr"/>
                      <a:r>
                        <a:rPr lang="en-US" i="0" dirty="0" err="1"/>
                        <a:t>TrueNeg</a:t>
                      </a:r>
                      <a:endParaRPr lang="en-US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8573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95469D-0046-2641-A201-7A0E97412F48}"/>
                  </a:ext>
                </a:extLst>
              </p:cNvPr>
              <p:cNvSpPr txBox="1"/>
              <p:nvPr/>
            </p:nvSpPr>
            <p:spPr>
              <a:xfrm>
                <a:off x="5590931" y="4717296"/>
                <a:ext cx="6280950" cy="1621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NPV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Tru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eNeg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Neg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Neg</m:t>
                          </m:r>
                        </m:den>
                      </m:f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/2+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95469D-0046-2641-A201-7A0E97412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931" y="4717296"/>
                <a:ext cx="6280950" cy="1621534"/>
              </a:xfrm>
              <a:prstGeom prst="rect">
                <a:avLst/>
              </a:prstGeom>
              <a:blipFill>
                <a:blip r:embed="rId2"/>
                <a:stretch>
                  <a:fillRect l="-1616" t="-3101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3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149E06-6EE7-2044-9326-D9806054AD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45218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So, we should always expect PPV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prevalence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149E06-6EE7-2044-9326-D9806054A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45218"/>
              </a:xfrm>
              <a:blipFill>
                <a:blip r:embed="rId3"/>
                <a:stretch>
                  <a:fillRect t="-13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65D34D2-540F-0447-B227-F95E5D773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77" y="1293606"/>
            <a:ext cx="10707445" cy="5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0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331</Words>
  <Application>Microsoft Macintosh PowerPoint</Application>
  <PresentationFormat>Widescreen</PresentationFormat>
  <Paragraphs>87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Assignment 2, Question 1</vt:lpstr>
      <vt:lpstr>Assignment 2, Question 1</vt:lpstr>
      <vt:lpstr>Assignment 2, Question 1</vt:lpstr>
      <vt:lpstr>Assignment 2, Question 1</vt:lpstr>
      <vt:lpstr>So, we should always expect PPV ≥ prevalence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3</cp:revision>
  <dcterms:created xsi:type="dcterms:W3CDTF">2021-06-12T02:58:14Z</dcterms:created>
  <dcterms:modified xsi:type="dcterms:W3CDTF">2021-06-12T03:20:50Z</dcterms:modified>
</cp:coreProperties>
</file>