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5" r:id="rId11"/>
    <p:sldId id="267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3"/>
  </p:normalViewPr>
  <p:slideViewPr>
    <p:cSldViewPr snapToGrid="0" snapToObjects="1">
      <p:cViewPr varScale="1">
        <p:scale>
          <a:sx n="117" d="100"/>
          <a:sy n="117" d="100"/>
        </p:scale>
        <p:origin x="3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88343-DD58-ED44-BBF7-C191112130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C547FF-7228-9D4E-A877-E135868ED4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4927A0-9D7B-E144-9EF6-99AB0DCAD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AC57A-61FE-6142-A5A5-4D3CD7D6511B}" type="datetimeFigureOut">
              <a:rPr lang="en-US" smtClean="0"/>
              <a:t>5/29/20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192D4-BEA0-6D42-AE95-FCEA859BE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BE0D03-F261-8744-99E4-D82D5B9F1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D8F47-401F-274A-9172-5A67D1D0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071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DEEEC-E7A1-8E46-9266-D2A599B98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5375F6-D327-CE43-B971-A419B6D6FB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4DB074-0F21-0F44-9263-16CC33E43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AC57A-61FE-6142-A5A5-4D3CD7D6511B}" type="datetimeFigureOut">
              <a:rPr lang="en-US" smtClean="0"/>
              <a:t>5/29/20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DEB023-1A0B-3547-AD64-1466F1E6C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1B7E93-CEDA-8448-9ABB-2699735BE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D8F47-401F-274A-9172-5A67D1D0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616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678466-759E-CC4C-9885-80C88E23A5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8545A9-81B3-A34F-80C4-F7AEBE88FE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F2F236-1443-E14C-89FB-F8417A846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AC57A-61FE-6142-A5A5-4D3CD7D6511B}" type="datetimeFigureOut">
              <a:rPr lang="en-US" smtClean="0"/>
              <a:t>5/29/20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E58E2B-7683-FD42-8CF8-21A3A6BC4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E21F95-EDB6-CB4D-8BAE-102280CBD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D8F47-401F-274A-9172-5A67D1D0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780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F517B-9B78-0841-B578-AB75013FD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56C1E-7919-6144-9D7A-D28414B077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A64E5D-9111-FA4E-9FAE-D69A442D1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AC57A-61FE-6142-A5A5-4D3CD7D6511B}" type="datetimeFigureOut">
              <a:rPr lang="en-US" smtClean="0"/>
              <a:t>5/29/20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CAE6A9-16A2-D14F-A33B-78F73227A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574F52-D21F-794C-96BF-35ACD7A97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D8F47-401F-274A-9172-5A67D1D0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849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2794C-3B40-864A-8CC4-2984668B3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4F653D-1380-CD42-8F98-0696A12EB2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DCDC2A-9D03-194A-9FF6-A3F33D8DC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AC57A-61FE-6142-A5A5-4D3CD7D6511B}" type="datetimeFigureOut">
              <a:rPr lang="en-US" smtClean="0"/>
              <a:t>5/29/20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1D75F-6C7E-3B4F-B423-9AF1E04F2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4134E4-C8FD-1542-B1C8-DB220F046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D8F47-401F-274A-9172-5A67D1D0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970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B52C3-E32B-284D-BFEC-E6D0AB247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AF35AD-4689-934B-90AA-BADEEE39E9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057A91-C4B2-8A4B-93A5-75E9747995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399E2F-74DC-404E-B35A-D7521948F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AC57A-61FE-6142-A5A5-4D3CD7D6511B}" type="datetimeFigureOut">
              <a:rPr lang="en-US" smtClean="0"/>
              <a:t>5/29/20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88032A-DB26-BD4A-8CF5-99DE499F1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9411CC-9060-7A4F-BDD9-ED1CF5224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D8F47-401F-274A-9172-5A67D1D0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165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549FC-65EB-9F4D-A683-2157EA79F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D7D44F-95DB-A848-8892-72B3AA7BB8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522C79-4037-AD4C-A939-B23FA17434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FC2A90-F9E1-0E4A-B3D9-2B6E1456FC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B6C7F6-213C-784A-A810-0DC15ECE20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6E0E68-20FD-1543-8E79-1555DA77F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AC57A-61FE-6142-A5A5-4D3CD7D6511B}" type="datetimeFigureOut">
              <a:rPr lang="en-US" smtClean="0"/>
              <a:t>5/29/20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CA5922-D590-734A-88F2-9F751E7F4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7C02DB-867F-9B44-ADF6-7F318473D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D8F47-401F-274A-9172-5A67D1D0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76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602CE-A117-3540-A081-74F3544A1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A1B5DC-8CAD-9B4B-9FC4-97A66F621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AC57A-61FE-6142-A5A5-4D3CD7D6511B}" type="datetimeFigureOut">
              <a:rPr lang="en-US" smtClean="0"/>
              <a:t>5/29/20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FAA2C7-BA08-6E44-838C-EB7853DDA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71F8D3-AAF1-7449-A983-C14BB99DC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D8F47-401F-274A-9172-5A67D1D0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174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4E2ACC-E072-A948-84F4-F01F1D236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AC57A-61FE-6142-A5A5-4D3CD7D6511B}" type="datetimeFigureOut">
              <a:rPr lang="en-US" smtClean="0"/>
              <a:t>5/29/20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D3909E-EA1F-9F40-B919-0FC0FEC5C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27905F-8453-604C-AD64-37199E064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D8F47-401F-274A-9172-5A67D1D0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698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0277D-20BF-824E-9DEB-6B23085E8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2BF6F0-67D2-734A-98C4-64D1E5F70F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995F1D-8F94-9448-871E-8BA22D8400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0F3637-AAE0-C941-9219-3F82F6D98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AC57A-61FE-6142-A5A5-4D3CD7D6511B}" type="datetimeFigureOut">
              <a:rPr lang="en-US" smtClean="0"/>
              <a:t>5/29/20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7BB0AB-23DA-854E-8BC1-08F629F51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B77317-B55C-4946-86D9-BA17DCAED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D8F47-401F-274A-9172-5A67D1D0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819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24918-7E7D-3A4C-974E-4D982625C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5776AC-44CA-A246-B25A-01A590F697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C1FBEA-A250-9449-B5A6-452B022D54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CCE5E4-02C6-F849-BF5A-5C9599CFE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AC57A-61FE-6142-A5A5-4D3CD7D6511B}" type="datetimeFigureOut">
              <a:rPr lang="en-US" smtClean="0"/>
              <a:t>5/29/20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5EBDBD-995C-EF41-9082-5EABC1749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922CA0-9C60-884D-ABE7-87685812B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D8F47-401F-274A-9172-5A67D1D0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583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BB2CE3-E49E-214A-BA34-64EC7DDB0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62C094-21FD-E74A-9EDB-12B55C5258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7848AC-70CD-9545-870F-ADDC8F4A98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3AC57A-61FE-6142-A5A5-4D3CD7D6511B}" type="datetimeFigureOut">
              <a:rPr lang="en-US" smtClean="0"/>
              <a:t>5/29/20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1728FF-9058-CA47-B8D0-D66D2E6719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F5ED8A-326F-A142-8D11-2EB84CFF73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5D8F47-401F-274A-9172-5A67D1D0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014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tif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iff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9291C-BB22-684D-B79C-8AA3FEE2A8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Model Performance: Accuracy and Cross-Entropy Loss</a:t>
            </a:r>
          </a:p>
        </p:txBody>
      </p:sp>
    </p:spTree>
    <p:extLst>
      <p:ext uri="{BB962C8B-B14F-4D97-AF65-F5344CB8AC3E}">
        <p14:creationId xmlns:p14="http://schemas.microsoft.com/office/powerpoint/2010/main" val="30224672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A9433-1D44-C143-8DE0-54A0ADF0C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Cross-Entropy Loss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A6CD9A-F0DF-5243-88E9-D5043330AC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if it’s a different coin every time…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666ED0-E4CE-1745-A25D-2402A6CF7731}"/>
              </a:ext>
            </a:extLst>
          </p:cNvPr>
          <p:cNvSpPr txBox="1"/>
          <p:nvPr/>
        </p:nvSpPr>
        <p:spPr>
          <a:xfrm>
            <a:off x="2154054" y="5884575"/>
            <a:ext cx="78838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.5		x		.3		x		.6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FC25E87-438A-834A-AA80-CA10CBFA69B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887661" y="3257548"/>
            <a:ext cx="2416675" cy="233463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17BB2A6-6CA0-8B46-A65B-D58D8806216A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45721" y="3336635"/>
            <a:ext cx="2176464" cy="217646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815309E-1553-0243-AE18-4384AD9FDDE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69812" y="3336635"/>
            <a:ext cx="2176467" cy="2334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079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B0572-5D38-B642-859B-4B0569F1C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Cross-Entropy Loss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B91C04-0872-0E4D-ACDD-6C06ABA169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…or not a coin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104253-C0AE-6C4A-98F0-58EB11475F49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9920" y="3280691"/>
            <a:ext cx="2800350" cy="28003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EA16141-3A8F-EF4D-83EA-F7027F97B2B7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52282" y="3280691"/>
            <a:ext cx="2800350" cy="28003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F4E0708-9FC3-1340-A720-8EA71B092E07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14644" y="3280691"/>
            <a:ext cx="2800350" cy="280035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5AB8E76-ABD9-B649-95C0-2D0508C42A52}"/>
                  </a:ext>
                </a:extLst>
              </p:cNvPr>
              <p:cNvSpPr txBox="1"/>
              <p:nvPr/>
            </p:nvSpPr>
            <p:spPr>
              <a:xfrm>
                <a:off x="2154054" y="5884575"/>
                <a:ext cx="816845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200" dirty="0"/>
                  <a:t>?		x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3200" dirty="0"/>
                  <a:t>?		x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3200" dirty="0"/>
                  <a:t>?</a:t>
                </a: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5AB8E76-ABD9-B649-95C0-2D0508C42A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4054" y="5884575"/>
                <a:ext cx="8168455" cy="584775"/>
              </a:xfrm>
              <a:prstGeom prst="rect">
                <a:avLst/>
              </a:prstGeom>
              <a:blipFill>
                <a:blip r:embed="rId3"/>
                <a:stretch>
                  <a:fillRect l="-621" t="-10638" r="-776" b="-319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9256C06-D71C-4944-87CA-C800FD6FA8A9}"/>
                  </a:ext>
                </a:extLst>
              </p:cNvPr>
              <p:cNvSpPr txBox="1"/>
              <p:nvPr/>
            </p:nvSpPr>
            <p:spPr>
              <a:xfrm>
                <a:off x="1725957" y="2358450"/>
                <a:ext cx="874008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3200" dirty="0"/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3200" dirty="0"/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32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9256C06-D71C-4944-87CA-C800FD6FA8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5957" y="2358450"/>
                <a:ext cx="8740085" cy="584775"/>
              </a:xfrm>
              <a:prstGeom prst="rect">
                <a:avLst/>
              </a:prstGeom>
              <a:blipFill>
                <a:blip r:embed="rId4"/>
                <a:stretch>
                  <a:fillRect l="-435" b="-10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A9817277-4D35-9747-855B-5FE4BF7F9C85}"/>
              </a:ext>
            </a:extLst>
          </p:cNvPr>
          <p:cNvSpPr txBox="1"/>
          <p:nvPr/>
        </p:nvSpPr>
        <p:spPr>
          <a:xfrm>
            <a:off x="1725957" y="2943225"/>
            <a:ext cx="90842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 (dies)		        (survives)		        (survives)</a:t>
            </a:r>
          </a:p>
        </p:txBody>
      </p:sp>
    </p:spTree>
    <p:extLst>
      <p:ext uri="{BB962C8B-B14F-4D97-AF65-F5344CB8AC3E}">
        <p14:creationId xmlns:p14="http://schemas.microsoft.com/office/powerpoint/2010/main" val="1022721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B0572-5D38-B642-859B-4B0569F1C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Cross-Entropy Loss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BB91C04-0872-0E4D-ACDD-6C06ABA169B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09939"/>
                <a:ext cx="10515600" cy="4351338"/>
              </a:xfrm>
            </p:spPr>
            <p:txBody>
              <a:bodyPr/>
              <a:lstStyle/>
              <a:p>
                <a:r>
                  <a:rPr lang="en-US" dirty="0"/>
                  <a:t>We’d like to predict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values that maximize the probability of our observations (the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). This is what the cross-entropy loss measures.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BB91C04-0872-0E4D-ACDD-6C06ABA169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09939"/>
                <a:ext cx="10515600" cy="4351338"/>
              </a:xfrm>
              <a:blipFill>
                <a:blip r:embed="rId2"/>
                <a:stretch>
                  <a:fillRect l="-965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4C104253-C0AE-6C4A-98F0-58EB11475F49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9920" y="3280691"/>
            <a:ext cx="2800350" cy="28003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EA16141-3A8F-EF4D-83EA-F7027F97B2B7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52282" y="3280691"/>
            <a:ext cx="2800350" cy="28003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F4E0708-9FC3-1340-A720-8EA71B092E07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14644" y="3280691"/>
            <a:ext cx="2800350" cy="280035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5AB8E76-ABD9-B649-95C0-2D0508C42A52}"/>
                  </a:ext>
                </a:extLst>
              </p:cNvPr>
              <p:cNvSpPr txBox="1"/>
              <p:nvPr/>
            </p:nvSpPr>
            <p:spPr>
              <a:xfrm>
                <a:off x="2154054" y="5884575"/>
                <a:ext cx="816845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200" dirty="0"/>
                  <a:t>?		x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3200" dirty="0"/>
                  <a:t>?		x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3200" dirty="0"/>
                  <a:t>?</a:t>
                </a: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5AB8E76-ABD9-B649-95C0-2D0508C42A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4054" y="5884575"/>
                <a:ext cx="8168455" cy="584775"/>
              </a:xfrm>
              <a:prstGeom prst="rect">
                <a:avLst/>
              </a:prstGeom>
              <a:blipFill>
                <a:blip r:embed="rId4"/>
                <a:stretch>
                  <a:fillRect l="-621" t="-10638" r="-776" b="-319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9256C06-D71C-4944-87CA-C800FD6FA8A9}"/>
                  </a:ext>
                </a:extLst>
              </p:cNvPr>
              <p:cNvSpPr txBox="1"/>
              <p:nvPr/>
            </p:nvSpPr>
            <p:spPr>
              <a:xfrm>
                <a:off x="1725957" y="2358450"/>
                <a:ext cx="874008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3200" dirty="0"/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3200" dirty="0"/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32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9256C06-D71C-4944-87CA-C800FD6FA8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5957" y="2358450"/>
                <a:ext cx="8740085" cy="584775"/>
              </a:xfrm>
              <a:prstGeom prst="rect">
                <a:avLst/>
              </a:prstGeom>
              <a:blipFill>
                <a:blip r:embed="rId5"/>
                <a:stretch>
                  <a:fillRect l="-435" b="-10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A9817277-4D35-9747-855B-5FE4BF7F9C85}"/>
              </a:ext>
            </a:extLst>
          </p:cNvPr>
          <p:cNvSpPr txBox="1"/>
          <p:nvPr/>
        </p:nvSpPr>
        <p:spPr>
          <a:xfrm>
            <a:off x="1725957" y="2943225"/>
            <a:ext cx="90842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 (dies)		        (survives)		        (survives)</a:t>
            </a:r>
          </a:p>
        </p:txBody>
      </p:sp>
    </p:spTree>
    <p:extLst>
      <p:ext uri="{BB962C8B-B14F-4D97-AF65-F5344CB8AC3E}">
        <p14:creationId xmlns:p14="http://schemas.microsoft.com/office/powerpoint/2010/main" val="1713441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B0572-5D38-B642-859B-4B0569F1C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Cross-Entropy Loss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BB91C04-0872-0E4D-ACDD-6C06ABA169B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09939"/>
                <a:ext cx="10515600" cy="4351338"/>
              </a:xfrm>
            </p:spPr>
            <p:txBody>
              <a:bodyPr/>
              <a:lstStyle/>
              <a:p>
                <a:r>
                  <a:rPr lang="en-US" dirty="0"/>
                  <a:t>We’d like to predict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values that </a:t>
                </a:r>
                <a:r>
                  <a:rPr lang="en-US" dirty="0">
                    <a:solidFill>
                      <a:srgbClr val="00B050"/>
                    </a:solidFill>
                  </a:rPr>
                  <a:t>maximize</a:t>
                </a:r>
                <a:r>
                  <a:rPr lang="en-US" dirty="0"/>
                  <a:t> the probability of our observations (the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). This is what the cross-entropy loss measures.</a:t>
                </a:r>
              </a:p>
              <a:p>
                <a:endParaRPr lang="en-US" dirty="0"/>
              </a:p>
              <a:p>
                <a:r>
                  <a:rPr lang="en-US" dirty="0"/>
                  <a:t>For those who are interested: the cross-entropy loss is the </a:t>
                </a:r>
                <a:r>
                  <a:rPr lang="en-US" i="1" dirty="0"/>
                  <a:t>negative log-likelihood</a:t>
                </a:r>
                <a:r>
                  <a:rPr lang="en-US" dirty="0"/>
                  <a:t> of our observations, given our predictions.</a:t>
                </a:r>
              </a:p>
              <a:p>
                <a:endParaRPr lang="en-US" dirty="0"/>
              </a:p>
              <a:p>
                <a:r>
                  <a:rPr lang="en-US" dirty="0"/>
                  <a:t>If we </a:t>
                </a:r>
                <a:r>
                  <a:rPr lang="en-US" dirty="0">
                    <a:solidFill>
                      <a:srgbClr val="FF0000"/>
                    </a:solidFill>
                  </a:rPr>
                  <a:t>reduce</a:t>
                </a:r>
                <a:r>
                  <a:rPr lang="en-US" dirty="0"/>
                  <a:t> it, we </a:t>
                </a:r>
                <a:r>
                  <a:rPr lang="en-US" dirty="0">
                    <a:solidFill>
                      <a:srgbClr val="00B050"/>
                    </a:solidFill>
                  </a:rPr>
                  <a:t>increase</a:t>
                </a:r>
                <a:r>
                  <a:rPr lang="en-US" dirty="0"/>
                  <a:t> the probability of our observations.</a:t>
                </a:r>
              </a:p>
              <a:p>
                <a:endParaRPr lang="en-US" dirty="0"/>
              </a:p>
              <a:p>
                <a:r>
                  <a:rPr lang="en-US" dirty="0"/>
                  <a:t>If we </a:t>
                </a:r>
                <a:r>
                  <a:rPr lang="en-US" dirty="0">
                    <a:solidFill>
                      <a:srgbClr val="00B050"/>
                    </a:solidFill>
                  </a:rPr>
                  <a:t>increase</a:t>
                </a:r>
                <a:r>
                  <a:rPr lang="en-US" dirty="0"/>
                  <a:t> it, we </a:t>
                </a:r>
                <a:r>
                  <a:rPr lang="en-US" dirty="0">
                    <a:solidFill>
                      <a:srgbClr val="FF0000"/>
                    </a:solidFill>
                  </a:rPr>
                  <a:t>reduce</a:t>
                </a:r>
                <a:r>
                  <a:rPr lang="en-US" dirty="0"/>
                  <a:t> the probability of our observations.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BB91C04-0872-0E4D-ACDD-6C06ABA169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09939"/>
                <a:ext cx="10515600" cy="4351338"/>
              </a:xfrm>
              <a:blipFill>
                <a:blip r:embed="rId2"/>
                <a:stretch>
                  <a:fillRect l="-965" t="-2326" b="-26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85187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8BCE4-C399-D54F-A0BD-CB89D6F6B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Minimizing Loss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EE825E-573A-B141-ABBD-0F56AAEAA3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2699658"/>
            <a:ext cx="8077200" cy="4038600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D5F801C-29C8-9542-8678-B2E4B7CC5D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As we change a parameter – in this case, the </a:t>
            </a:r>
            <a:r>
              <a:rPr lang="en-US" i="1" dirty="0"/>
              <a:t>intercept</a:t>
            </a:r>
            <a:r>
              <a:rPr lang="en-US" dirty="0"/>
              <a:t>, or </a:t>
            </a:r>
            <a:r>
              <a:rPr lang="en-US" i="1" dirty="0"/>
              <a:t>bias</a:t>
            </a:r>
            <a:r>
              <a:rPr lang="en-US" dirty="0"/>
              <a:t> of a linear regression model – the loss changes.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01895-BC66-4B4C-AA8B-94DFAD90DD0D}"/>
              </a:ext>
            </a:extLst>
          </p:cNvPr>
          <p:cNvSpPr txBox="1"/>
          <p:nvPr/>
        </p:nvSpPr>
        <p:spPr>
          <a:xfrm>
            <a:off x="3973286" y="2699658"/>
            <a:ext cx="44101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Data				Loss</a:t>
            </a:r>
          </a:p>
        </p:txBody>
      </p:sp>
    </p:spTree>
    <p:extLst>
      <p:ext uri="{BB962C8B-B14F-4D97-AF65-F5344CB8AC3E}">
        <p14:creationId xmlns:p14="http://schemas.microsoft.com/office/powerpoint/2010/main" val="8694695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9E4F5-38C3-1F45-97F8-B99CE7CA4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Minimizing Loss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371B94-6FAB-5641-9556-71788E7469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 we reduce the loss? Follow the slope.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338EF4-1A7C-1743-80C7-9688A517FE30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29306" y="2908526"/>
            <a:ext cx="3333388" cy="342900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363C2F1-7D8C-6A41-8EE4-566BF0435FDB}"/>
              </a:ext>
            </a:extLst>
          </p:cNvPr>
          <p:cNvCxnSpPr>
            <a:cxnSpLocks/>
          </p:cNvCxnSpPr>
          <p:nvPr/>
        </p:nvCxnSpPr>
        <p:spPr>
          <a:xfrm>
            <a:off x="5186363" y="4380139"/>
            <a:ext cx="289151" cy="812346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1C6BDCE-7D2C-C74F-9638-0EF52204B0C9}"/>
              </a:ext>
            </a:extLst>
          </p:cNvPr>
          <p:cNvCxnSpPr>
            <a:cxnSpLocks/>
          </p:cNvCxnSpPr>
          <p:nvPr/>
        </p:nvCxnSpPr>
        <p:spPr>
          <a:xfrm>
            <a:off x="5186363" y="4358367"/>
            <a:ext cx="289151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D344EDD9-22B1-C645-8DF7-4D0762F8250D}"/>
              </a:ext>
            </a:extLst>
          </p:cNvPr>
          <p:cNvSpPr/>
          <p:nvPr/>
        </p:nvSpPr>
        <p:spPr>
          <a:xfrm>
            <a:off x="5115606" y="4287610"/>
            <a:ext cx="141514" cy="141514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886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0E6FB-F27C-1E4C-B671-B23E1A35B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Accuracy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2708B04-BC51-F14E-B0FB-75DCCF4EA8F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6204857" cy="435133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Defined as:	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correct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predictions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total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predictions</m:t>
                        </m:r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What is a correct prediction? </a:t>
                </a:r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Recall that in logistic regression, our predicted value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=1)</m:t>
                    </m:r>
                  </m:oMath>
                </a14:m>
                <a:r>
                  <a:rPr lang="en-US" dirty="0"/>
                  <a:t>, the probability of event occurrence</a:t>
                </a:r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To decide whether the prediction is correct, we must convert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=1)</m:t>
                    </m:r>
                  </m:oMath>
                </a14:m>
                <a:r>
                  <a:rPr lang="en-US" dirty="0"/>
                  <a:t> to a binary prediction by setting a </a:t>
                </a:r>
                <a:r>
                  <a:rPr lang="en-US" i="1" dirty="0"/>
                  <a:t>threshold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2708B04-BC51-F14E-B0FB-75DCCF4EA8F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6204857" cy="4351338"/>
              </a:xfrm>
              <a:blipFill>
                <a:blip r:embed="rId2"/>
                <a:stretch>
                  <a:fillRect l="-1633" t="-20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DB917405-88D0-384F-B7FC-B3AE25707BE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03175214"/>
                  </p:ext>
                </p:extLst>
              </p:nvPr>
            </p:nvGraphicFramePr>
            <p:xfrm>
              <a:off x="8084453" y="1146664"/>
              <a:ext cx="3389088" cy="456467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53461">
                      <a:extLst>
                        <a:ext uri="{9D8B030D-6E8A-4147-A177-3AD203B41FA5}">
                          <a16:colId xmlns:a16="http://schemas.microsoft.com/office/drawing/2014/main" val="4157318542"/>
                        </a:ext>
                      </a:extLst>
                    </a:gridCol>
                    <a:gridCol w="905931">
                      <a:extLst>
                        <a:ext uri="{9D8B030D-6E8A-4147-A177-3AD203B41FA5}">
                          <a16:colId xmlns:a16="http://schemas.microsoft.com/office/drawing/2014/main" val="431133386"/>
                        </a:ext>
                      </a:extLst>
                    </a:gridCol>
                    <a:gridCol w="1129696">
                      <a:extLst>
                        <a:ext uri="{9D8B030D-6E8A-4147-A177-3AD203B41FA5}">
                          <a16:colId xmlns:a16="http://schemas.microsoft.com/office/drawing/2014/main" val="408379967"/>
                        </a:ext>
                      </a:extLst>
                    </a:gridCol>
                  </a:tblGrid>
                  <a:tr h="65209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Correct?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30103110"/>
                      </a:ext>
                    </a:extLst>
                  </a:tr>
                  <a:tr h="65209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.77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64635319"/>
                      </a:ext>
                    </a:extLst>
                  </a:tr>
                  <a:tr h="65209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.27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09933467"/>
                      </a:ext>
                    </a:extLst>
                  </a:tr>
                  <a:tr h="65209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.53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25714456"/>
                      </a:ext>
                    </a:extLst>
                  </a:tr>
                  <a:tr h="65209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.54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01281569"/>
                      </a:ext>
                    </a:extLst>
                  </a:tr>
                  <a:tr h="65209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.11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9518486"/>
                      </a:ext>
                    </a:extLst>
                  </a:tr>
                  <a:tr h="65209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.87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26216998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DB917405-88D0-384F-B7FC-B3AE25707BE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03175214"/>
                  </p:ext>
                </p:extLst>
              </p:nvPr>
            </p:nvGraphicFramePr>
            <p:xfrm>
              <a:off x="8084453" y="1146664"/>
              <a:ext cx="3389088" cy="456467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53461">
                      <a:extLst>
                        <a:ext uri="{9D8B030D-6E8A-4147-A177-3AD203B41FA5}">
                          <a16:colId xmlns:a16="http://schemas.microsoft.com/office/drawing/2014/main" val="4157318542"/>
                        </a:ext>
                      </a:extLst>
                    </a:gridCol>
                    <a:gridCol w="905931">
                      <a:extLst>
                        <a:ext uri="{9D8B030D-6E8A-4147-A177-3AD203B41FA5}">
                          <a16:colId xmlns:a16="http://schemas.microsoft.com/office/drawing/2014/main" val="431133386"/>
                        </a:ext>
                      </a:extLst>
                    </a:gridCol>
                    <a:gridCol w="1129696">
                      <a:extLst>
                        <a:ext uri="{9D8B030D-6E8A-4147-A177-3AD203B41FA5}">
                          <a16:colId xmlns:a16="http://schemas.microsoft.com/office/drawing/2014/main" val="408379967"/>
                        </a:ext>
                      </a:extLst>
                    </a:gridCol>
                  </a:tblGrid>
                  <a:tr h="65209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t="-1961" r="-151402" b="-6058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48611" t="-1961" r="-125000" b="-6058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Correct?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30103110"/>
                      </a:ext>
                    </a:extLst>
                  </a:tr>
                  <a:tr h="65209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.77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64635319"/>
                      </a:ext>
                    </a:extLst>
                  </a:tr>
                  <a:tr h="65209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.27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09933467"/>
                      </a:ext>
                    </a:extLst>
                  </a:tr>
                  <a:tr h="65209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.53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25714456"/>
                      </a:ext>
                    </a:extLst>
                  </a:tr>
                  <a:tr h="65209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.54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01281569"/>
                      </a:ext>
                    </a:extLst>
                  </a:tr>
                  <a:tr h="65209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.11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9518486"/>
                      </a:ext>
                    </a:extLst>
                  </a:tr>
                  <a:tr h="65209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.87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26216998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937641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A47B9-13BF-FC40-99BF-693BA03C3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Accuracy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DE522-EE5D-E348-BCBE-5C487685DE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Easy to understand, but not useful in learning</a:t>
            </a:r>
          </a:p>
          <a:p>
            <a:endParaRPr lang="en-US" dirty="0"/>
          </a:p>
          <a:p>
            <a:r>
              <a:rPr lang="en-US" dirty="0"/>
              <a:t>Rarely used as a performance metric; we will discuss performance metrics in subsequent lectures</a:t>
            </a:r>
          </a:p>
        </p:txBody>
      </p:sp>
    </p:spTree>
    <p:extLst>
      <p:ext uri="{BB962C8B-B14F-4D97-AF65-F5344CB8AC3E}">
        <p14:creationId xmlns:p14="http://schemas.microsoft.com/office/powerpoint/2010/main" val="2220748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117F9-2396-F645-8886-AC6D1EDA0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Cross-Entropy Loss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9070F6-8B35-0342-B1EF-5F95FF4771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i="1" dirty="0"/>
              <a:t>loss</a:t>
            </a:r>
            <a:r>
              <a:rPr lang="en-US" dirty="0"/>
              <a:t> is a measure of model performance that we use during training</a:t>
            </a:r>
          </a:p>
          <a:p>
            <a:endParaRPr lang="en-US" dirty="0"/>
          </a:p>
          <a:p>
            <a:r>
              <a:rPr lang="en-US" dirty="0"/>
              <a:t>The lower the loss, the better the performance. During training, we look for parameters that </a:t>
            </a:r>
            <a:r>
              <a:rPr lang="en-US" i="1" dirty="0"/>
              <a:t>minimize </a:t>
            </a:r>
            <a:r>
              <a:rPr lang="en-US" dirty="0"/>
              <a:t>the loss.</a:t>
            </a:r>
          </a:p>
          <a:p>
            <a:endParaRPr lang="en-US" dirty="0"/>
          </a:p>
          <a:p>
            <a:pPr lvl="1"/>
            <a:r>
              <a:rPr lang="en-US" dirty="0"/>
              <a:t>Sometimes, including in logistic regression, we can be sure that we’ve found the best possible parameters – those that give us the lowest loss possible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Other times we cannot be sure, so we lower the loss as much as we can</a:t>
            </a:r>
          </a:p>
        </p:txBody>
      </p:sp>
    </p:spTree>
    <p:extLst>
      <p:ext uri="{BB962C8B-B14F-4D97-AF65-F5344CB8AC3E}">
        <p14:creationId xmlns:p14="http://schemas.microsoft.com/office/powerpoint/2010/main" val="419600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DD5DF-814C-D648-ADC4-AFFE5C599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Cross-Entropy Loss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22A59B4-D75F-404B-BBD9-5072DDADF08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Suppose we have a fair coin:</a:t>
                </a:r>
              </a:p>
              <a:p>
                <a:pPr lvl="1"/>
                <a:endParaRPr lang="en-US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=.5</m:t>
                    </m:r>
                  </m:oMath>
                </a14:m>
                <a:r>
                  <a:rPr lang="en-US" dirty="0"/>
                  <a:t>	(heads)</a:t>
                </a:r>
              </a:p>
              <a:p>
                <a:pPr lvl="1"/>
                <a:endParaRPr lang="en-US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=.5</m:t>
                    </m:r>
                  </m:oMath>
                </a14:m>
                <a:r>
                  <a:rPr lang="en-US" dirty="0"/>
                  <a:t>	(tails)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22A59B4-D75F-404B-BBD9-5072DDADF0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7E91BAE7-BA66-1046-BF19-BC96D1B4267E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24688" y="2286794"/>
            <a:ext cx="3429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7611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A9433-1D44-C143-8DE0-54A0ADF0C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Cross-Entropy Loss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A6CD9A-F0DF-5243-88E9-D5043330AC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probability that we observe the following?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FE5923-9984-434F-84D8-D92510DBC327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07768" y="3257550"/>
            <a:ext cx="2176463" cy="217646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75BF43D-8F80-4744-B637-F2E7C16472A0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65051" y="3257549"/>
            <a:ext cx="2176464" cy="21764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60E2389-7A51-B444-A330-2A3048B004E1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50484" y="3257549"/>
            <a:ext cx="2176463" cy="217646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3666ED0-E4CE-1745-A25D-2402A6CF7731}"/>
              </a:ext>
            </a:extLst>
          </p:cNvPr>
          <p:cNvSpPr txBox="1"/>
          <p:nvPr/>
        </p:nvSpPr>
        <p:spPr>
          <a:xfrm>
            <a:off x="2154054" y="5884575"/>
            <a:ext cx="78838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.5		x		.5		x		.5</a:t>
            </a:r>
          </a:p>
        </p:txBody>
      </p:sp>
    </p:spTree>
    <p:extLst>
      <p:ext uri="{BB962C8B-B14F-4D97-AF65-F5344CB8AC3E}">
        <p14:creationId xmlns:p14="http://schemas.microsoft.com/office/powerpoint/2010/main" val="2093730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DD5DF-814C-D648-ADC4-AFFE5C599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Cross-Entropy Loss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22A59B4-D75F-404B-BBD9-5072DDADF08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What if the coin is not balanced?</a:t>
                </a:r>
              </a:p>
              <a:p>
                <a:pPr lvl="1"/>
                <a:endParaRPr lang="en-US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=.3</m:t>
                    </m:r>
                  </m:oMath>
                </a14:m>
                <a:r>
                  <a:rPr lang="en-US" dirty="0"/>
                  <a:t>	(heads)</a:t>
                </a:r>
              </a:p>
              <a:p>
                <a:pPr lvl="1"/>
                <a:endParaRPr lang="en-US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=.7</m:t>
                    </m:r>
                  </m:oMath>
                </a14:m>
                <a:r>
                  <a:rPr lang="en-US" dirty="0"/>
                  <a:t>	(tails)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22A59B4-D75F-404B-BBD9-5072DDADF0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85C1B81D-DF1A-2547-938C-16AB0C10F50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677150" y="2623344"/>
            <a:ext cx="2852738" cy="275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1038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A9433-1D44-C143-8DE0-54A0ADF0C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Cross-Entropy Loss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A6CD9A-F0DF-5243-88E9-D5043330AC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probability that we observe the following?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666ED0-E4CE-1745-A25D-2402A6CF7731}"/>
              </a:ext>
            </a:extLst>
          </p:cNvPr>
          <p:cNvSpPr txBox="1"/>
          <p:nvPr/>
        </p:nvSpPr>
        <p:spPr>
          <a:xfrm>
            <a:off x="2154054" y="5884575"/>
            <a:ext cx="78838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.7		x		.3		x		.7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26C3755-04C8-354B-8924-2E20044E0C3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305510" y="3257548"/>
            <a:ext cx="2416675" cy="233463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FC25E87-438A-834A-AA80-CA10CBFA69B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887661" y="3257548"/>
            <a:ext cx="2416675" cy="233463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6852FA4-8F6B-0D49-A2F1-8F6DD22E440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69812" y="3257548"/>
            <a:ext cx="2416675" cy="2334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426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A9433-1D44-C143-8DE0-54A0ADF0C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Cross-Entropy Loss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6A6CD9A-F0DF-5243-88E9-D5043330AC4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Suppose we don’t know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=1)</m:t>
                    </m:r>
                  </m:oMath>
                </a14:m>
                <a:r>
                  <a:rPr lang="en-US" dirty="0"/>
                  <a:t>. We might try to infer it – i.e. </a:t>
                </a:r>
                <a:r>
                  <a:rPr lang="en-US" i="1" dirty="0"/>
                  <a:t>learn </a:t>
                </a:r>
                <a:r>
                  <a:rPr lang="en-US" dirty="0"/>
                  <a:t>it – by choosing a value that maximizes the probability of our observations. We may need many observations to be confident.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6A6CD9A-F0DF-5243-88E9-D5043330AC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632" r="-14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93666ED0-E4CE-1745-A25D-2402A6CF7731}"/>
              </a:ext>
            </a:extLst>
          </p:cNvPr>
          <p:cNvSpPr txBox="1"/>
          <p:nvPr/>
        </p:nvSpPr>
        <p:spPr>
          <a:xfrm>
            <a:off x="2154054" y="5884575"/>
            <a:ext cx="77620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?		x		?		x		?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26C3755-04C8-354B-8924-2E20044E0C3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305510" y="3257548"/>
            <a:ext cx="2416675" cy="233463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FC25E87-438A-834A-AA80-CA10CBFA69B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887661" y="3257548"/>
            <a:ext cx="2416675" cy="233463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6852FA4-8F6B-0D49-A2F1-8F6DD22E440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69812" y="3257548"/>
            <a:ext cx="2416675" cy="2334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59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641</Words>
  <Application>Microsoft Macintosh PowerPoint</Application>
  <PresentationFormat>Widescreen</PresentationFormat>
  <Paragraphs>83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Office Theme</vt:lpstr>
      <vt:lpstr>Model Performance: Accuracy and Cross-Entropy Loss</vt:lpstr>
      <vt:lpstr>Accuracy</vt:lpstr>
      <vt:lpstr>Accuracy</vt:lpstr>
      <vt:lpstr>Cross-Entropy Loss</vt:lpstr>
      <vt:lpstr>Cross-Entropy Loss</vt:lpstr>
      <vt:lpstr>Cross-Entropy Loss</vt:lpstr>
      <vt:lpstr>Cross-Entropy Loss</vt:lpstr>
      <vt:lpstr>Cross-Entropy Loss</vt:lpstr>
      <vt:lpstr>Cross-Entropy Loss</vt:lpstr>
      <vt:lpstr>Cross-Entropy Loss</vt:lpstr>
      <vt:lpstr>Cross-Entropy Loss</vt:lpstr>
      <vt:lpstr>Cross-Entropy Loss</vt:lpstr>
      <vt:lpstr>Cross-Entropy Loss</vt:lpstr>
      <vt:lpstr>Minimizing Loss</vt:lpstr>
      <vt:lpstr>Minimizing Loss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 Performance: Accuracy and Cross-Entropy Loss</dc:title>
  <dc:creator>Matthew Engelhard, M.D., Ph.D.</dc:creator>
  <cp:lastModifiedBy>Matthew Engelhard, M.D., Ph.D.</cp:lastModifiedBy>
  <cp:revision>9</cp:revision>
  <dcterms:created xsi:type="dcterms:W3CDTF">2020-05-30T03:34:47Z</dcterms:created>
  <dcterms:modified xsi:type="dcterms:W3CDTF">2020-05-30T05:02:23Z</dcterms:modified>
</cp:coreProperties>
</file>