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15"/>
  </p:notesMasterIdLst>
  <p:handoutMasterIdLst>
    <p:handoutMasterId r:id="rId16"/>
  </p:handoutMasterIdLst>
  <p:sldIdLst>
    <p:sldId id="297" r:id="rId3"/>
    <p:sldId id="888" r:id="rId4"/>
    <p:sldId id="889" r:id="rId5"/>
    <p:sldId id="886" r:id="rId6"/>
    <p:sldId id="855" r:id="rId7"/>
    <p:sldId id="842" r:id="rId8"/>
    <p:sldId id="887" r:id="rId9"/>
    <p:sldId id="890" r:id="rId10"/>
    <p:sldId id="535" r:id="rId11"/>
    <p:sldId id="550" r:id="rId12"/>
    <p:sldId id="840" r:id="rId13"/>
    <p:sldId id="584" r:id="rId14"/>
  </p:sldIdLst>
  <p:sldSz cx="9144000" cy="5143500" type="screen16x9"/>
  <p:notesSz cx="6858000" cy="9144000"/>
  <p:defaultTextStyle>
    <a:defPPr>
      <a:defRPr lang="en-US"/>
    </a:defPPr>
    <a:lvl1pPr marL="0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3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9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6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32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8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65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31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C00"/>
    <a:srgbClr val="FF5D00"/>
    <a:srgbClr val="3F80CD"/>
    <a:srgbClr val="235F9C"/>
    <a:srgbClr val="001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2"/>
    <p:restoredTop sz="77887"/>
  </p:normalViewPr>
  <p:slideViewPr>
    <p:cSldViewPr snapToGrid="0" snapToObjects="1">
      <p:cViewPr varScale="1">
        <p:scale>
          <a:sx n="126" d="100"/>
          <a:sy n="126" d="100"/>
        </p:scale>
        <p:origin x="1568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7F71E0-0D53-DC45-B2CB-C90849DC5E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A5AE21-28DC-384A-9615-D2A234C172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27395-C8D8-FC4E-A947-CB2BD1422AA7}" type="datetimeFigureOut">
              <a:rPr lang="en-US" smtClean="0"/>
              <a:t>7/8/22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266FC-5661-134A-A28E-52A0750FBA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60C2E-86CE-434C-81DE-82F82C9B8D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4DDE5-AA14-DD42-BEF8-7DF8E362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34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927A9-B8DC-384B-BF68-738F1B31EAB2}" type="datetimeFigureOut">
              <a:rPr lang="en-US" smtClean="0"/>
              <a:t>7/8/22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33E9F-084A-8543-BC6F-0AE70009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24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333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499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666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832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998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200165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331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lycoprotein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Gene" TargetMode="External"/><Relationship Id="rId4" Type="http://schemas.openxmlformats.org/officeDocument/2006/relationships/hyperlink" Target="https://en.wikipedia.org/wiki/Enzyme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5F3A6-6971-5D47-A3A5-1EDC47BAF5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61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Bike versus car?</a:t>
            </a:r>
          </a:p>
          <a:p>
            <a:endParaRPr lang="en-US" dirty="0"/>
          </a:p>
          <a:p>
            <a:r>
              <a:rPr lang="en-US" dirty="0"/>
              <a:t>Bike:</a:t>
            </a:r>
          </a:p>
          <a:p>
            <a:r>
              <a:rPr lang="en-US" dirty="0"/>
              <a:t>Why did it turn left? I can see the handles</a:t>
            </a:r>
          </a:p>
          <a:p>
            <a:r>
              <a:rPr lang="en-US" dirty="0"/>
              <a:t>Why did it move forward? I can see the chain</a:t>
            </a:r>
          </a:p>
          <a:p>
            <a:r>
              <a:rPr lang="en-US" dirty="0"/>
              <a:t>Why did it stall? The chain fell off</a:t>
            </a:r>
          </a:p>
          <a:p>
            <a:endParaRPr lang="en-US" dirty="0"/>
          </a:p>
          <a:p>
            <a:r>
              <a:rPr lang="en-US" dirty="0"/>
              <a:t>Car:</a:t>
            </a:r>
          </a:p>
          <a:p>
            <a:r>
              <a:rPr lang="en-US" dirty="0"/>
              <a:t>Why did it turn left? It’s because I turned the wheel left… but I can’t really see how turning the wheel left makes the wheel go left</a:t>
            </a:r>
          </a:p>
          <a:p>
            <a:r>
              <a:rPr lang="en-US" dirty="0"/>
              <a:t>Why did it move forward? It’s because you pushed the pedal.</a:t>
            </a:r>
          </a:p>
          <a:p>
            <a:r>
              <a:rPr lang="en-US" dirty="0"/>
              <a:t>Why did it stall? You let the clutch out too quickly.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62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Cautions:</a:t>
            </a:r>
          </a:p>
          <a:p>
            <a:pPr lvl="1"/>
            <a:r>
              <a:rPr lang="en-US" dirty="0"/>
              <a:t>not causal</a:t>
            </a:r>
          </a:p>
          <a:p>
            <a:pPr lvl="1"/>
            <a:r>
              <a:rPr lang="en-US" dirty="0"/>
              <a:t>Many predictors can be highly correlated</a:t>
            </a:r>
          </a:p>
          <a:p>
            <a:pPr lvl="1"/>
            <a:r>
              <a:rPr lang="en-US" dirty="0"/>
              <a:t>When we use many predictors, coefficients can be somewhat arbitrary as a result</a:t>
            </a:r>
          </a:p>
          <a:p>
            <a:pPr lvl="1"/>
            <a:r>
              <a:rPr lang="en-US" dirty="0"/>
              <a:t>Don’t assign too much meaning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05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Cautions:</a:t>
            </a:r>
          </a:p>
          <a:p>
            <a:pPr lvl="1"/>
            <a:r>
              <a:rPr lang="en-US" dirty="0"/>
              <a:t>not causal</a:t>
            </a:r>
          </a:p>
          <a:p>
            <a:pPr lvl="1"/>
            <a:r>
              <a:rPr lang="en-US" dirty="0"/>
              <a:t>Many predictors can be highly correlated</a:t>
            </a:r>
          </a:p>
          <a:p>
            <a:pPr lvl="1"/>
            <a:r>
              <a:rPr lang="en-US" dirty="0"/>
              <a:t>When we use many predictors, coefficients can be somewhat arbitrary as a result</a:t>
            </a:r>
          </a:p>
          <a:p>
            <a:pPr lvl="1"/>
            <a:r>
              <a:rPr lang="en-US" dirty="0"/>
              <a:t>Don’t assign too much meaning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53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Want to highlight the issue of interpretability</a:t>
            </a:r>
          </a:p>
          <a:p>
            <a:r>
              <a:rPr lang="en-US" dirty="0"/>
              <a:t>How can we trust a ”black box” diagnostic if we don’t know what’s happening inside?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DE58F-843A-8447-AF7F-7BD31329CD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48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same time, I might question whether we fully understand even more traditional diagnostics.</a:t>
            </a:r>
          </a:p>
          <a:p>
            <a:r>
              <a:rPr lang="en-US" dirty="0"/>
              <a:t>For instance, I might know that PSA is an enzyme found in the prostate, but I have only a very rudimentary understanding of how PSA levels are detected, or how reliable a PSA measurement might be</a:t>
            </a:r>
          </a:p>
          <a:p>
            <a:endParaRPr lang="en-US" dirty="0"/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gamma-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seminoprotein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kallikrein-3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KLK3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is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Glycoprotein"/>
              </a:rPr>
              <a:t>glycoprotein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Enzyme"/>
              </a:rPr>
              <a:t>enzyme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encoded in humans by the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KLK3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Gene"/>
              </a:rPr>
              <a:t>gene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DE58F-843A-8447-AF7F-7BD31329CD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26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end of the day there are two competing perspectives.</a:t>
            </a:r>
          </a:p>
          <a:p>
            <a:endParaRPr lang="en-US" dirty="0"/>
          </a:p>
          <a:p>
            <a:r>
              <a:rPr lang="en-US" dirty="0"/>
              <a:t>Those that think we must fully understand how these tools work to trust them</a:t>
            </a:r>
          </a:p>
          <a:p>
            <a:r>
              <a:rPr lang="en-US" dirty="0"/>
              <a:t>And those who think that we just need to know that they DO work.</a:t>
            </a:r>
          </a:p>
          <a:p>
            <a:endParaRPr lang="en-US" dirty="0"/>
          </a:p>
          <a:p>
            <a:r>
              <a:rPr lang="en-US" dirty="0"/>
              <a:t>But that means rigorously and repeatedly validating them, in a variety of settings – health systems, patient populations, other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DE58F-843A-8447-AF7F-7BD31329CD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91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23D3-97BA-8344-B77C-C3C47F735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BA69F-5897-5F44-92BC-479B55DE9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876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4A9F9-9678-2743-B0D7-2303C7428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13DE2-E1E8-8C40-8B00-91EF68139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773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45086-DAA8-FA49-915F-8B28AFD11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C3AEF-AC20-C245-8112-195AA1568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6963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978B-4908-E74D-904A-A9B895A7A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5FDE3-C177-1D4F-8016-6A5AB9FFD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4302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E1A6-E52F-4747-BDCC-731EBD265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6EB1E-6EAC-2648-A744-4B558DCE7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2233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E9F5-3F39-8E4C-BD4D-1CE5E62B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D2129-2C12-3841-9061-8E28A6801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1948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D62C-5F4D-E44A-83A0-2BC6297AC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95D4C-6239-3649-B2F4-8E6928D47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8D897-46F7-6F4A-923F-F54D4AC8E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6443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388B0-8D06-274D-BE50-BA152C915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F0989-E654-F74F-BDDF-08D57674E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0B350-276D-2F47-92C4-83C039986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37B8AD-206C-8C44-9626-E020EEC70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FD7E1-9246-8240-81C8-52CC098D2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3078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858C-55E0-A347-B987-C8C09FC4D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1580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566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9015-2329-5341-BA02-B62A1090C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FF641-56D6-9245-BB4A-FB626664F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B0617-AE85-6146-99DD-9CE2384C1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857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44FE-227B-BB4B-AFCB-C70369A59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786AE-9738-E14C-9B4A-B463D9070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6612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F484-86EC-9D4F-B229-7E1EAF28C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461AC-7026-3144-A874-8D55CA87D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8018D-F66B-1C4B-AB9A-982327027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78538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E7A1C-4A6B-7B44-8A98-088B9E5F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FC838-A01F-6845-991B-CECF9A0A4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68119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B298A-6686-FD4A-B48C-A4474FE37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5486A-4CA8-BE4C-8736-29596810D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243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DC07-CABA-9E4D-9E3A-95E05BCB8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BD0F8-3355-CA42-8F79-D8191E496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098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6984-E4BA-284B-B7AF-D51BD0BD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53D1B-9EE2-4E4F-B36A-F0F237B8A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FBE0A-D618-A548-B1F3-E7BCD2D57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317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8D306-FDF6-DE45-90F3-DD6E0A24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7B324-C8C1-B34B-93B4-5E52FB3E7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5C052-E346-7A4E-A53F-178DCAB9D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F207E-CBC1-6444-AE32-2D03AB9BE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86491-5FF8-E448-A837-D74C6F85E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145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2B47-C6F1-2C47-83A6-7C9765DB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863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38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967C-A2EB-A742-BD60-241901035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4264-1CC0-ED47-9FC4-17EA9AEE9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82311-296D-B54E-84F6-B91B4D004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862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E9CE1-388E-D644-BFC2-E3BA89CDF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F9288A-BC67-054C-8D82-B775C7F3F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354F2-00A4-E440-B3B4-24D0906C1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761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026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90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6379"/>
            <a:ext cx="7772400" cy="2392291"/>
          </a:xfrm>
        </p:spPr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en-US" dirty="0"/>
              <a:t>Understanding Model Predictions</a:t>
            </a:r>
            <a:br>
              <a:rPr lang="en-US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4670" y="3959258"/>
            <a:ext cx="4894661" cy="814096"/>
          </a:xfrm>
        </p:spPr>
        <p:txBody>
          <a:bodyPr>
            <a:normAutofit/>
          </a:bodyPr>
          <a:lstStyle/>
          <a:p>
            <a:r>
              <a:rPr lang="en-US" dirty="0"/>
              <a:t>Matthew Engelhard</a:t>
            </a:r>
          </a:p>
        </p:txBody>
      </p:sp>
    </p:spTree>
    <p:extLst>
      <p:ext uri="{BB962C8B-B14F-4D97-AF65-F5344CB8AC3E}">
        <p14:creationId xmlns:p14="http://schemas.microsoft.com/office/powerpoint/2010/main" val="2670148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2501721" y="1844897"/>
            <a:ext cx="3776729" cy="2453426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482712" y="3071610"/>
            <a:ext cx="101900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027313" y="3071610"/>
            <a:ext cx="101900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itle 8"/>
          <p:cNvSpPr>
            <a:spLocks noGrp="1"/>
          </p:cNvSpPr>
          <p:nvPr>
            <p:ph type="title"/>
          </p:nvPr>
        </p:nvSpPr>
        <p:spPr>
          <a:xfrm>
            <a:off x="457200" y="404717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Prostate-specific antigen measurement: A Black Box?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DD45568-F134-054B-AB85-EA1DBA682FCD}"/>
              </a:ext>
            </a:extLst>
          </p:cNvPr>
          <p:cNvGraphicFramePr>
            <a:graphicFrameLocks noGrp="1"/>
          </p:cNvGraphicFramePr>
          <p:nvPr/>
        </p:nvGraphicFramePr>
        <p:xfrm>
          <a:off x="7046322" y="2762999"/>
          <a:ext cx="1579304" cy="53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304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53089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PSA Level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pic>
        <p:nvPicPr>
          <p:cNvPr id="7170" name="Picture 2" descr="Image result for blood sample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53219" y="2385289"/>
            <a:ext cx="965477" cy="137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215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5500528" y="2738695"/>
            <a:ext cx="2830853" cy="2009178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itle 8"/>
          <p:cNvSpPr>
            <a:spLocks noGrp="1"/>
          </p:cNvSpPr>
          <p:nvPr>
            <p:ph type="title"/>
          </p:nvPr>
        </p:nvSpPr>
        <p:spPr>
          <a:xfrm>
            <a:off x="457200" y="183524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/>
              <a:t>Two competing perspectives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336" y="1707641"/>
            <a:ext cx="31626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can only use tools if we fully understand how they work</a:t>
            </a:r>
          </a:p>
        </p:txBody>
      </p:sp>
      <p:sp>
        <p:nvSpPr>
          <p:cNvPr id="3" name="Rectangle 2"/>
          <p:cNvSpPr/>
          <p:nvPr/>
        </p:nvSpPr>
        <p:spPr>
          <a:xfrm>
            <a:off x="5385025" y="1707641"/>
            <a:ext cx="3061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just need to make sure our tools are </a:t>
            </a:r>
            <a:r>
              <a:rPr lang="en-US" i="1" dirty="0"/>
              <a:t>valid</a:t>
            </a:r>
            <a:r>
              <a:rPr lang="en-US" dirty="0"/>
              <a:t> and </a:t>
            </a:r>
            <a:r>
              <a:rPr lang="en-US" i="1" dirty="0"/>
              <a:t>reliable</a:t>
            </a:r>
          </a:p>
        </p:txBody>
      </p:sp>
      <p:sp>
        <p:nvSpPr>
          <p:cNvPr id="14" name="Cube 13"/>
          <p:cNvSpPr/>
          <p:nvPr/>
        </p:nvSpPr>
        <p:spPr>
          <a:xfrm>
            <a:off x="851256" y="2738695"/>
            <a:ext cx="2830853" cy="2009178"/>
          </a:xfrm>
          <a:prstGeom prst="cub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Cube 14"/>
          <p:cNvSpPr/>
          <p:nvPr/>
        </p:nvSpPr>
        <p:spPr>
          <a:xfrm rot="10800000">
            <a:off x="851256" y="2738695"/>
            <a:ext cx="2830853" cy="2009178"/>
          </a:xfrm>
          <a:prstGeom prst="cub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F357B2-1113-1263-3561-570AA1016D80}"/>
              </a:ext>
            </a:extLst>
          </p:cNvPr>
          <p:cNvSpPr/>
          <p:nvPr/>
        </p:nvSpPr>
        <p:spPr>
          <a:xfrm>
            <a:off x="774186" y="961282"/>
            <a:ext cx="7595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Interpretability will be central to FDA regulation of clinical decision support.</a:t>
            </a:r>
          </a:p>
        </p:txBody>
      </p:sp>
    </p:spTree>
    <p:extLst>
      <p:ext uri="{BB962C8B-B14F-4D97-AF65-F5344CB8AC3E}">
        <p14:creationId xmlns:p14="http://schemas.microsoft.com/office/powerpoint/2010/main" val="53259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282" y="988358"/>
            <a:ext cx="8659906" cy="393998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Text data are central to clinical medicine, so the potential for NLP impact is high (but </a:t>
            </a:r>
            <a:r>
              <a:rPr lang="en-US" i="1" dirty="0"/>
              <a:t>not yet realized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Simple, count-based NLP models are surprisingly effective in most clinical applications.</a:t>
            </a:r>
          </a:p>
          <a:p>
            <a:endParaRPr lang="en-US" dirty="0"/>
          </a:p>
          <a:p>
            <a:r>
              <a:rPr lang="en-US" dirty="0"/>
              <a:t>Complex, deep learning NLP models have exceeded human performance. In these models, words are converted to vectors of semantic attributes, and increasingly complex, </a:t>
            </a:r>
            <a:r>
              <a:rPr lang="en-US" dirty="0" err="1"/>
              <a:t>heirarchical</a:t>
            </a:r>
            <a:r>
              <a:rPr lang="en-US" dirty="0"/>
              <a:t> semantic features are then extracted.</a:t>
            </a:r>
          </a:p>
          <a:p>
            <a:endParaRPr lang="en-US" dirty="0"/>
          </a:p>
          <a:p>
            <a:r>
              <a:rPr lang="en-US" dirty="0"/>
              <a:t>Similar to image processing, we can take advantage of complex NLP models by repurposing them for a specific clinical task via fine-tuning of parameters.</a:t>
            </a:r>
          </a:p>
          <a:p>
            <a:endParaRPr lang="en-US" dirty="0"/>
          </a:p>
          <a:p>
            <a:r>
              <a:rPr lang="en-US" dirty="0"/>
              <a:t>It is easy for us to </a:t>
            </a:r>
            <a:r>
              <a:rPr lang="en-US" i="1" dirty="0"/>
              <a:t>interpret</a:t>
            </a:r>
            <a:r>
              <a:rPr lang="en-US" dirty="0"/>
              <a:t> simple, count-based models. However, it is also possible to </a:t>
            </a:r>
            <a:r>
              <a:rPr lang="en-US" i="1" dirty="0"/>
              <a:t>explain</a:t>
            </a:r>
            <a:r>
              <a:rPr lang="en-US" dirty="0"/>
              <a:t> the predictions of deep learning models. Interpretability and </a:t>
            </a:r>
            <a:r>
              <a:rPr lang="en-US" dirty="0" err="1"/>
              <a:t>explainability</a:t>
            </a:r>
            <a:r>
              <a:rPr lang="en-US" dirty="0"/>
              <a:t> are likely to be important going forward, particularly from a regulatory perspective.</a:t>
            </a:r>
          </a:p>
        </p:txBody>
      </p:sp>
    </p:spTree>
    <p:extLst>
      <p:ext uri="{BB962C8B-B14F-4D97-AF65-F5344CB8AC3E}">
        <p14:creationId xmlns:p14="http://schemas.microsoft.com/office/powerpoint/2010/main" val="75309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BF34-AC38-4F1F-DE51-B30214C4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Interpretable versus Explainable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3CA31-4C17-7F66-827C-BDC10317F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An </a:t>
            </a:r>
            <a:r>
              <a:rPr lang="en-US" i="1" u="sng" dirty="0"/>
              <a:t>interpretable</a:t>
            </a:r>
            <a:r>
              <a:rPr lang="en-US" u="sng" dirty="0"/>
              <a:t> model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It is easy to for us to understand why the model makes the predictions that it makes.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An </a:t>
            </a:r>
            <a:r>
              <a:rPr lang="en-US" i="1" u="sng" dirty="0"/>
              <a:t>explainable</a:t>
            </a:r>
            <a:r>
              <a:rPr lang="en-US" u="sng" dirty="0"/>
              <a:t> model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One or more techniques can be used to provide a human-friendly explanation for each model prediction.</a:t>
            </a:r>
          </a:p>
        </p:txBody>
      </p:sp>
    </p:spTree>
    <p:extLst>
      <p:ext uri="{BB962C8B-B14F-4D97-AF65-F5344CB8AC3E}">
        <p14:creationId xmlns:p14="http://schemas.microsoft.com/office/powerpoint/2010/main" val="322098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AB00-4ED8-139E-2D84-87CF84F6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Interpretable				Explainable</a:t>
            </a:r>
          </a:p>
        </p:txBody>
      </p:sp>
      <p:pic>
        <p:nvPicPr>
          <p:cNvPr id="1026" name="Picture 2" descr="Co-op Cycles REV 16 Kids' Bike | REI Co-op">
            <a:extLst>
              <a:ext uri="{FF2B5EF4-FFF2-40B4-BE49-F238E27FC236}">
                <a16:creationId xmlns:a16="http://schemas.microsoft.com/office/drawing/2014/main" id="{8C77C95D-F264-EBF5-BD36-9D85BCBA3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571750"/>
            <a:ext cx="2725809" cy="187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005 Acura RSX Specs, Price, MPG &amp; Reviews | Cars.com">
            <a:extLst>
              <a:ext uri="{FF2B5EF4-FFF2-40B4-BE49-F238E27FC236}">
                <a16:creationId xmlns:a16="http://schemas.microsoft.com/office/drawing/2014/main" id="{3A798C6C-7633-6950-3538-4266F4609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32236" y="997720"/>
            <a:ext cx="5211764" cy="344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55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902D-8CE2-0B9D-3489-1A0560B7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i="1" dirty="0"/>
              <a:t>interpret</a:t>
            </a:r>
            <a:r>
              <a:rPr lang="en-US" dirty="0"/>
              <a:t> a count-based NLP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1420B-38CA-CE5A-A10C-33B17DC5E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08742"/>
            <a:ext cx="7886700" cy="3263504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1600" dirty="0"/>
              <a:t>Suppose you use logistic regression with count-based features, and your model predicts that that an SMS you receive is urgent.</a:t>
            </a:r>
          </a:p>
          <a:p>
            <a:pPr>
              <a:buFontTx/>
              <a:buChar char="-"/>
            </a:pPr>
            <a:r>
              <a:rPr lang="en-US" sz="1600" b="1" dirty="0"/>
              <a:t>Q:</a:t>
            </a:r>
            <a:r>
              <a:rPr lang="en-US" sz="1600" dirty="0"/>
              <a:t> Is it hard to figure out why it made that prediction?</a:t>
            </a:r>
          </a:p>
        </p:txBody>
      </p:sp>
    </p:spTree>
    <p:extLst>
      <p:ext uri="{BB962C8B-B14F-4D97-AF65-F5344CB8AC3E}">
        <p14:creationId xmlns:p14="http://schemas.microsoft.com/office/powerpoint/2010/main" val="359451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1420B-38CA-CE5A-A10C-33B17DC5E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08742"/>
            <a:ext cx="7886700" cy="3263504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1600" dirty="0"/>
              <a:t>Suppose you use logistic regression with count-based features, and your model predicts that that an SMS you receive is urgent.</a:t>
            </a:r>
          </a:p>
          <a:p>
            <a:pPr>
              <a:buFontTx/>
              <a:buChar char="-"/>
            </a:pPr>
            <a:r>
              <a:rPr lang="en-US" sz="1600" b="1" dirty="0"/>
              <a:t>Q:</a:t>
            </a:r>
            <a:r>
              <a:rPr lang="en-US" sz="1600" dirty="0"/>
              <a:t> Is it hard to figure out why it made that prediction?</a:t>
            </a:r>
          </a:p>
          <a:p>
            <a:pPr>
              <a:buFontTx/>
              <a:buChar char="-"/>
            </a:pPr>
            <a:r>
              <a:rPr lang="en-US" sz="1600" b="1" dirty="0"/>
              <a:t>A:</a:t>
            </a:r>
            <a:r>
              <a:rPr lang="en-US" sz="1600" dirty="0"/>
              <a:t> No. You can look at the coefficients to see which words increased and decreased the predicted probability.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6CD4C-6050-FE69-5037-A8DCE3A7B33C}"/>
              </a:ext>
            </a:extLst>
          </p:cNvPr>
          <p:cNvSpPr txBox="1"/>
          <p:nvPr/>
        </p:nvSpPr>
        <p:spPr>
          <a:xfrm>
            <a:off x="5695909" y="3181552"/>
            <a:ext cx="3157758" cy="73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associated label:</a:t>
            </a:r>
          </a:p>
          <a:p>
            <a:r>
              <a:rPr lang="en-US" sz="20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 = not urgent, 1 = urgent)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402085-A388-D417-F0F1-5FC4C8418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624500"/>
              </p:ext>
            </p:extLst>
          </p:nvPr>
        </p:nvGraphicFramePr>
        <p:xfrm>
          <a:off x="322729" y="3870298"/>
          <a:ext cx="4295776" cy="53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972">
                  <a:extLst>
                    <a:ext uri="{9D8B030D-6E8A-4147-A177-3AD203B41FA5}">
                      <a16:colId xmlns:a16="http://schemas.microsoft.com/office/drawing/2014/main" val="3005286385"/>
                    </a:ext>
                  </a:extLst>
                </a:gridCol>
                <a:gridCol w="53697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536972">
                  <a:extLst>
                    <a:ext uri="{9D8B030D-6E8A-4147-A177-3AD203B41FA5}">
                      <a16:colId xmlns:a16="http://schemas.microsoft.com/office/drawing/2014/main" val="440623976"/>
                    </a:ext>
                  </a:extLst>
                </a:gridCol>
                <a:gridCol w="536972">
                  <a:extLst>
                    <a:ext uri="{9D8B030D-6E8A-4147-A177-3AD203B41FA5}">
                      <a16:colId xmlns:a16="http://schemas.microsoft.com/office/drawing/2014/main" val="2300620790"/>
                    </a:ext>
                  </a:extLst>
                </a:gridCol>
                <a:gridCol w="536972">
                  <a:extLst>
                    <a:ext uri="{9D8B030D-6E8A-4147-A177-3AD203B41FA5}">
                      <a16:colId xmlns:a16="http://schemas.microsoft.com/office/drawing/2014/main" val="387841067"/>
                    </a:ext>
                  </a:extLst>
                </a:gridCol>
                <a:gridCol w="536972">
                  <a:extLst>
                    <a:ext uri="{9D8B030D-6E8A-4147-A177-3AD203B41FA5}">
                      <a16:colId xmlns:a16="http://schemas.microsoft.com/office/drawing/2014/main" val="2317106339"/>
                    </a:ext>
                  </a:extLst>
                </a:gridCol>
                <a:gridCol w="536972">
                  <a:extLst>
                    <a:ext uri="{9D8B030D-6E8A-4147-A177-3AD203B41FA5}">
                      <a16:colId xmlns:a16="http://schemas.microsoft.com/office/drawing/2014/main" val="3112262120"/>
                    </a:ext>
                  </a:extLst>
                </a:gridCol>
                <a:gridCol w="536972">
                  <a:extLst>
                    <a:ext uri="{9D8B030D-6E8A-4147-A177-3AD203B41FA5}">
                      <a16:colId xmlns:a16="http://schemas.microsoft.com/office/drawing/2014/main" val="1492693499"/>
                    </a:ext>
                  </a:extLst>
                </a:gridCol>
              </a:tblGrid>
              <a:tr h="5308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279BE5B-8220-A361-C750-B05202E9F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879853"/>
              </p:ext>
            </p:extLst>
          </p:nvPr>
        </p:nvGraphicFramePr>
        <p:xfrm>
          <a:off x="5933639" y="2416069"/>
          <a:ext cx="542273" cy="53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273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53089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C25AC8-44E6-38F4-A71C-8D492E23B560}"/>
              </a:ext>
            </a:extLst>
          </p:cNvPr>
          <p:cNvCxnSpPr>
            <a:cxnSpLocks/>
          </p:cNvCxnSpPr>
          <p:nvPr/>
        </p:nvCxnSpPr>
        <p:spPr>
          <a:xfrm flipV="1">
            <a:off x="579904" y="2948746"/>
            <a:ext cx="1926206" cy="9215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D47908-220F-D51B-7AB7-A6D983EBAAC6}"/>
              </a:ext>
            </a:extLst>
          </p:cNvPr>
          <p:cNvCxnSpPr>
            <a:cxnSpLocks/>
          </p:cNvCxnSpPr>
          <p:nvPr/>
        </p:nvCxnSpPr>
        <p:spPr>
          <a:xfrm flipV="1">
            <a:off x="1122829" y="2948746"/>
            <a:ext cx="1383281" cy="921552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F47F0C-DD56-A745-F98A-C314A3D85D70}"/>
              </a:ext>
            </a:extLst>
          </p:cNvPr>
          <p:cNvCxnSpPr>
            <a:cxnSpLocks/>
          </p:cNvCxnSpPr>
          <p:nvPr/>
        </p:nvCxnSpPr>
        <p:spPr>
          <a:xfrm flipH="1" flipV="1">
            <a:off x="2506109" y="2948746"/>
            <a:ext cx="754631" cy="91797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1B5F3F-3DFC-371B-E1BC-A3CCAA57F4E7}"/>
              </a:ext>
            </a:extLst>
          </p:cNvPr>
          <p:cNvCxnSpPr>
            <a:cxnSpLocks/>
          </p:cNvCxnSpPr>
          <p:nvPr/>
        </p:nvCxnSpPr>
        <p:spPr>
          <a:xfrm flipV="1">
            <a:off x="1690106" y="2948746"/>
            <a:ext cx="816004" cy="91797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D115D4-68EA-34E6-9615-3FC7119D6992}"/>
              </a:ext>
            </a:extLst>
          </p:cNvPr>
          <p:cNvCxnSpPr>
            <a:cxnSpLocks/>
          </p:cNvCxnSpPr>
          <p:nvPr/>
        </p:nvCxnSpPr>
        <p:spPr>
          <a:xfrm flipV="1">
            <a:off x="2200232" y="2948746"/>
            <a:ext cx="305878" cy="91797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0284EE-1BEA-5F39-CEDF-C5B8C1C8C0B5}"/>
              </a:ext>
            </a:extLst>
          </p:cNvPr>
          <p:cNvCxnSpPr>
            <a:cxnSpLocks/>
          </p:cNvCxnSpPr>
          <p:nvPr/>
        </p:nvCxnSpPr>
        <p:spPr>
          <a:xfrm flipH="1" flipV="1">
            <a:off x="2506110" y="2948746"/>
            <a:ext cx="257175" cy="917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0A8527-019C-100D-AC48-0C762B65A197}"/>
              </a:ext>
            </a:extLst>
          </p:cNvPr>
          <p:cNvCxnSpPr>
            <a:cxnSpLocks/>
          </p:cNvCxnSpPr>
          <p:nvPr/>
        </p:nvCxnSpPr>
        <p:spPr>
          <a:xfrm flipH="1" flipV="1">
            <a:off x="2506110" y="2948746"/>
            <a:ext cx="1371600" cy="917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CD5F2D-ACAB-B11A-D476-E5CC1AD91F4F}"/>
              </a:ext>
            </a:extLst>
          </p:cNvPr>
          <p:cNvCxnSpPr>
            <a:cxnSpLocks/>
          </p:cNvCxnSpPr>
          <p:nvPr/>
        </p:nvCxnSpPr>
        <p:spPr>
          <a:xfrm flipH="1" flipV="1">
            <a:off x="2506109" y="2948746"/>
            <a:ext cx="1867604" cy="91797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B114CB-7A0A-94FE-034B-D3780A09DD55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911207" y="2681513"/>
            <a:ext cx="11600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2907C1-88CE-BE8C-60F6-66D72E7D5BF1}"/>
                  </a:ext>
                </a:extLst>
              </p:cNvPr>
              <p:cNvSpPr txBox="1"/>
              <p:nvPr/>
            </p:nvSpPr>
            <p:spPr>
              <a:xfrm>
                <a:off x="970973" y="3181553"/>
                <a:ext cx="3056927" cy="315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1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                                          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100" b="0" i="1" baseline="-2500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100" baseline="-25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2907C1-88CE-BE8C-60F6-66D72E7D5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73" y="3181553"/>
                <a:ext cx="3056927" cy="315727"/>
              </a:xfrm>
              <a:prstGeom prst="rect">
                <a:avLst/>
              </a:prstGeom>
              <a:blipFill>
                <a:blip r:embed="rId3"/>
                <a:stretch>
                  <a:fillRect l="-2893" t="-7692" r="-826" b="-4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7F595C6-2B85-4AC0-95AF-0388EC174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903590"/>
              </p:ext>
            </p:extLst>
          </p:nvPr>
        </p:nvGraphicFramePr>
        <p:xfrm>
          <a:off x="2140303" y="2416069"/>
          <a:ext cx="770905" cy="53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905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53089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LOG ODDS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8554B15B-3D39-88CF-EEC5-73CCD3AF381D}"/>
              </a:ext>
            </a:extLst>
          </p:cNvPr>
          <p:cNvSpPr/>
          <p:nvPr/>
        </p:nvSpPr>
        <p:spPr>
          <a:xfrm>
            <a:off x="4071251" y="2446362"/>
            <a:ext cx="452115" cy="4703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𝜎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7D903D-341D-C931-5566-E8AF4334F8D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523365" y="2681513"/>
            <a:ext cx="14102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141936-0CF3-92EC-2D36-0E8C38AAA212}"/>
              </a:ext>
            </a:extLst>
          </p:cNvPr>
          <p:cNvSpPr txBox="1"/>
          <p:nvPr/>
        </p:nvSpPr>
        <p:spPr>
          <a:xfrm rot="16200000">
            <a:off x="1918085" y="2830063"/>
            <a:ext cx="1105066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>
              <a:spcAft>
                <a:spcPts val="900"/>
              </a:spcAft>
            </a:pPr>
            <a:r>
              <a:rPr lang="en-US" sz="1100" dirty="0"/>
              <a:t>shaking</a:t>
            </a:r>
          </a:p>
          <a:p>
            <a:pPr algn="r">
              <a:spcAft>
                <a:spcPts val="900"/>
              </a:spcAft>
            </a:pPr>
            <a:endParaRPr lang="en-US" sz="1100" dirty="0"/>
          </a:p>
          <a:p>
            <a:pPr algn="r">
              <a:spcAft>
                <a:spcPts val="900"/>
              </a:spcAft>
            </a:pPr>
            <a:r>
              <a:rPr lang="en-US" sz="1100" dirty="0"/>
              <a:t>clinic</a:t>
            </a:r>
          </a:p>
          <a:p>
            <a:pPr algn="r">
              <a:spcAft>
                <a:spcPts val="900"/>
              </a:spcAft>
            </a:pPr>
            <a:endParaRPr lang="en-US" sz="1100" dirty="0"/>
          </a:p>
          <a:p>
            <a:pPr algn="r">
              <a:spcAft>
                <a:spcPts val="900"/>
              </a:spcAft>
            </a:pPr>
            <a:r>
              <a:rPr lang="en-US" sz="1100" dirty="0"/>
              <a:t>morning</a:t>
            </a:r>
          </a:p>
          <a:p>
            <a:pPr algn="r">
              <a:spcAft>
                <a:spcPts val="900"/>
              </a:spcAft>
            </a:pPr>
            <a:endParaRPr lang="en-US" sz="1100" dirty="0"/>
          </a:p>
          <a:p>
            <a:pPr algn="r">
              <a:spcAft>
                <a:spcPts val="900"/>
              </a:spcAft>
            </a:pPr>
            <a:r>
              <a:rPr lang="en-US" sz="1100" dirty="0"/>
              <a:t>mom</a:t>
            </a:r>
          </a:p>
          <a:p>
            <a:pPr algn="r">
              <a:spcAft>
                <a:spcPts val="900"/>
              </a:spcAft>
            </a:pPr>
            <a:endParaRPr lang="en-US" sz="1100" dirty="0"/>
          </a:p>
          <a:p>
            <a:pPr algn="r">
              <a:spcAft>
                <a:spcPts val="900"/>
              </a:spcAft>
            </a:pPr>
            <a:r>
              <a:rPr lang="en-US" sz="1100" dirty="0"/>
              <a:t>sickness</a:t>
            </a:r>
          </a:p>
          <a:p>
            <a:pPr algn="r">
              <a:spcAft>
                <a:spcPts val="900"/>
              </a:spcAft>
            </a:pPr>
            <a:endParaRPr lang="en-US" sz="1100" dirty="0"/>
          </a:p>
          <a:p>
            <a:pPr algn="r">
              <a:spcAft>
                <a:spcPts val="900"/>
              </a:spcAft>
            </a:pPr>
            <a:r>
              <a:rPr lang="en-US" sz="1100" dirty="0"/>
              <a:t>breastfeed</a:t>
            </a:r>
          </a:p>
          <a:p>
            <a:pPr algn="r">
              <a:spcAft>
                <a:spcPts val="900"/>
              </a:spcAft>
            </a:pPr>
            <a:endParaRPr lang="en-US" sz="1100" dirty="0"/>
          </a:p>
          <a:p>
            <a:pPr algn="r">
              <a:spcAft>
                <a:spcPts val="900"/>
              </a:spcAft>
            </a:pPr>
            <a:r>
              <a:rPr lang="en-US" sz="1100" dirty="0"/>
              <a:t>passed</a:t>
            </a:r>
          </a:p>
          <a:p>
            <a:pPr algn="r">
              <a:spcAft>
                <a:spcPts val="900"/>
              </a:spcAft>
            </a:pPr>
            <a:endParaRPr lang="en-US" sz="1100" dirty="0"/>
          </a:p>
          <a:p>
            <a:pPr algn="r">
              <a:spcAft>
                <a:spcPts val="900"/>
              </a:spcAft>
            </a:pPr>
            <a:r>
              <a:rPr lang="en-US" sz="1100" dirty="0"/>
              <a:t>where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7BB83C23-E496-60DB-A5AC-274419BA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 dirty="0"/>
              <a:t>We can </a:t>
            </a:r>
            <a:r>
              <a:rPr lang="en-US" i="1" dirty="0"/>
              <a:t>interpret</a:t>
            </a:r>
            <a:r>
              <a:rPr lang="en-US" dirty="0"/>
              <a:t> a count-based NLP model</a:t>
            </a:r>
          </a:p>
        </p:txBody>
      </p:sp>
    </p:spTree>
    <p:extLst>
      <p:ext uri="{BB962C8B-B14F-4D97-AF65-F5344CB8AC3E}">
        <p14:creationId xmlns:p14="http://schemas.microsoft.com/office/powerpoint/2010/main" val="3073154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CBA7-FF83-0A40-9B4F-5838C1C3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i="1" dirty="0"/>
              <a:t>explain</a:t>
            </a:r>
            <a:r>
              <a:rPr lang="en-US" dirty="0"/>
              <a:t> a deep learning NLP model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9D5CA9-31B4-3FB8-2F3A-49926EB95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08742"/>
            <a:ext cx="7886700" cy="3263504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1600" dirty="0"/>
              <a:t>Suppose you apply a deep neural network to a sequence of word vectors, and your model predicts that that the SMS you receive is urgent.</a:t>
            </a:r>
          </a:p>
          <a:p>
            <a:pPr>
              <a:buFontTx/>
              <a:buChar char="-"/>
            </a:pPr>
            <a:r>
              <a:rPr lang="en-US" sz="1600" b="1" dirty="0"/>
              <a:t>Q:</a:t>
            </a:r>
            <a:r>
              <a:rPr lang="en-US" sz="1600" dirty="0"/>
              <a:t> Is it hard to figure out why it made that prediction?</a:t>
            </a:r>
          </a:p>
        </p:txBody>
      </p:sp>
    </p:spTree>
    <p:extLst>
      <p:ext uri="{BB962C8B-B14F-4D97-AF65-F5344CB8AC3E}">
        <p14:creationId xmlns:p14="http://schemas.microsoft.com/office/powerpoint/2010/main" val="144863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9D5CA9-31B4-3FB8-2F3A-49926EB95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08742"/>
            <a:ext cx="7886700" cy="1390705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1600" dirty="0"/>
              <a:t>Suppose you apply a deep neural network to a sequence of word vectors, and your model predicts that that the SMS you receive is urgent.</a:t>
            </a:r>
          </a:p>
          <a:p>
            <a:pPr>
              <a:buFontTx/>
              <a:buChar char="-"/>
            </a:pPr>
            <a:r>
              <a:rPr lang="en-US" sz="1600" b="1" dirty="0"/>
              <a:t>Q:</a:t>
            </a:r>
            <a:r>
              <a:rPr lang="en-US" sz="1600" dirty="0"/>
              <a:t> Is it hard to figure out why it made that prediction?</a:t>
            </a:r>
          </a:p>
          <a:p>
            <a:pPr>
              <a:buFontTx/>
              <a:buChar char="-"/>
            </a:pPr>
            <a:r>
              <a:rPr lang="en-US" sz="1600" b="1" dirty="0"/>
              <a:t>A:</a:t>
            </a:r>
            <a:r>
              <a:rPr lang="en-US" sz="1600" dirty="0"/>
              <a:t> It is harder, but it can be done.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6117AE-62B9-463B-8C53-A1E09E6D4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151529"/>
            <a:ext cx="3673986" cy="286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9825C7-CD20-5AEB-5237-6800AC64F3B6}"/>
              </a:ext>
            </a:extLst>
          </p:cNvPr>
          <p:cNvSpPr txBox="1">
            <a:spLocks/>
          </p:cNvSpPr>
          <p:nvPr/>
        </p:nvSpPr>
        <p:spPr>
          <a:xfrm>
            <a:off x="4753960" y="2151529"/>
            <a:ext cx="4047140" cy="281043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1600" dirty="0"/>
              <a:t>Similar to the image-based example at left</a:t>
            </a:r>
          </a:p>
          <a:p>
            <a:pPr>
              <a:buFontTx/>
              <a:buChar char="-"/>
            </a:pPr>
            <a:r>
              <a:rPr lang="en-US" sz="1600" dirty="0"/>
              <a:t>Identify passages within the text documented that would change predictions most if they were removed.</a:t>
            </a:r>
          </a:p>
          <a:p>
            <a:pPr>
              <a:buFontTx/>
              <a:buChar char="-"/>
            </a:pPr>
            <a:endParaRPr lang="en-US" sz="1600" dirty="0"/>
          </a:p>
          <a:p>
            <a:pPr marL="0" indent="0">
              <a:buNone/>
            </a:pPr>
            <a:r>
              <a:rPr lang="en-US" sz="1600" u="sng" dirty="0"/>
              <a:t>Caveats</a:t>
            </a:r>
            <a:r>
              <a:rPr lang="en-US" sz="1600" dirty="0"/>
              <a:t>:</a:t>
            </a:r>
          </a:p>
          <a:p>
            <a:pPr>
              <a:buFontTx/>
              <a:buChar char="-"/>
            </a:pPr>
            <a:r>
              <a:rPr lang="en-US" sz="1600" dirty="0"/>
              <a:t>This is for a single example; hard to summarize across all examples</a:t>
            </a:r>
          </a:p>
          <a:p>
            <a:pPr>
              <a:buFontTx/>
              <a:buChar char="-"/>
            </a:pPr>
            <a:r>
              <a:rPr lang="en-US" sz="1600" dirty="0"/>
              <a:t>Can be very computationally expensive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EA3D22B-75D7-CC47-9175-7E9C5A7D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 dirty="0"/>
              <a:t>We can </a:t>
            </a:r>
            <a:r>
              <a:rPr lang="en-US" i="1" dirty="0"/>
              <a:t>explain</a:t>
            </a:r>
            <a:r>
              <a:rPr lang="en-US" dirty="0"/>
              <a:t> a deep learning NLP model</a:t>
            </a:r>
          </a:p>
        </p:txBody>
      </p:sp>
    </p:spTree>
    <p:extLst>
      <p:ext uri="{BB962C8B-B14F-4D97-AF65-F5344CB8AC3E}">
        <p14:creationId xmlns:p14="http://schemas.microsoft.com/office/powerpoint/2010/main" val="38798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FE0A-8534-ED11-D956-49058F75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 and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A5DDD-A2F8-0897-0BA1-BF7904AD7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computation</a:t>
            </a:r>
          </a:p>
          <a:p>
            <a:endParaRPr lang="en-US" dirty="0"/>
          </a:p>
          <a:p>
            <a:r>
              <a:rPr lang="en-US" dirty="0"/>
              <a:t>Is fundamentally example-specific; can then aggregate across a dataset</a:t>
            </a:r>
          </a:p>
          <a:p>
            <a:endParaRPr lang="en-US" dirty="0"/>
          </a:p>
          <a:p>
            <a:r>
              <a:rPr lang="en-US" dirty="0"/>
              <a:t>Multiple competing approaches, though SHAP values are common</a:t>
            </a:r>
          </a:p>
          <a:p>
            <a:r>
              <a:rPr lang="en-US" dirty="0"/>
              <a:t>Give the example of the autism spans</a:t>
            </a:r>
          </a:p>
        </p:txBody>
      </p:sp>
    </p:spTree>
    <p:extLst>
      <p:ext uri="{BB962C8B-B14F-4D97-AF65-F5344CB8AC3E}">
        <p14:creationId xmlns:p14="http://schemas.microsoft.com/office/powerpoint/2010/main" val="1551939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2868769" y="1844897"/>
            <a:ext cx="3776729" cy="2453426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779" y="2260240"/>
            <a:ext cx="1605980" cy="162273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1849759" y="3071610"/>
            <a:ext cx="101900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394360" y="3071610"/>
            <a:ext cx="101900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itle 8"/>
          <p:cNvSpPr>
            <a:spLocks noGrp="1"/>
          </p:cNvSpPr>
          <p:nvPr>
            <p:ph type="title"/>
          </p:nvPr>
        </p:nvSpPr>
        <p:spPr>
          <a:xfrm>
            <a:off x="457200" y="18956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/>
              <a:t>Machine Learning: A Black Box?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DD45568-F134-054B-AB85-EA1DBA682FCD}"/>
              </a:ext>
            </a:extLst>
          </p:cNvPr>
          <p:cNvGraphicFramePr>
            <a:graphicFrameLocks noGrp="1"/>
          </p:cNvGraphicFramePr>
          <p:nvPr/>
        </p:nvGraphicFramePr>
        <p:xfrm>
          <a:off x="7413370" y="2762999"/>
          <a:ext cx="1579304" cy="53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304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53089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Retinopathy?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Yes/No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8168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20C20ED-7DC6-FA46-9DC3-473E7616BF38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12601</TotalTime>
  <Words>914</Words>
  <Application>Microsoft Macintosh PowerPoint</Application>
  <PresentationFormat>On-screen Show (16:9)</PresentationFormat>
  <Paragraphs>125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1_Office Theme</vt:lpstr>
      <vt:lpstr>2_Office Theme</vt:lpstr>
      <vt:lpstr>Understanding Model Predictions </vt:lpstr>
      <vt:lpstr>Interpretable versus Explainable</vt:lpstr>
      <vt:lpstr>Interpretable    Explainable</vt:lpstr>
      <vt:lpstr>We can interpret a count-based NLP model</vt:lpstr>
      <vt:lpstr>We can interpret a count-based NLP model</vt:lpstr>
      <vt:lpstr>We can explain a deep learning NLP model</vt:lpstr>
      <vt:lpstr>We can explain a deep learning NLP model</vt:lpstr>
      <vt:lpstr>Similarities and differences</vt:lpstr>
      <vt:lpstr>Machine Learning: A Black Box?</vt:lpstr>
      <vt:lpstr>Prostate-specific antigen measurement: A Black Box?</vt:lpstr>
      <vt:lpstr>Two competing perspectives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Carlson, Ph.D.</dc:creator>
  <cp:lastModifiedBy>Matthew Engelhard, M.D., Ph.D.</cp:lastModifiedBy>
  <cp:revision>383</cp:revision>
  <cp:lastPrinted>2018-06-22T18:27:38Z</cp:lastPrinted>
  <dcterms:created xsi:type="dcterms:W3CDTF">2018-06-03T14:52:22Z</dcterms:created>
  <dcterms:modified xsi:type="dcterms:W3CDTF">2022-07-08T21:13:31Z</dcterms:modified>
</cp:coreProperties>
</file>