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555" r:id="rId2"/>
    <p:sldId id="508" r:id="rId3"/>
    <p:sldId id="509" r:id="rId4"/>
    <p:sldId id="510" r:id="rId5"/>
    <p:sldId id="511" r:id="rId6"/>
    <p:sldId id="548" r:id="rId7"/>
    <p:sldId id="549" r:id="rId8"/>
    <p:sldId id="550" r:id="rId9"/>
    <p:sldId id="551" r:id="rId10"/>
    <p:sldId id="552" r:id="rId11"/>
    <p:sldId id="553" r:id="rId12"/>
    <p:sldId id="567" r:id="rId13"/>
    <p:sldId id="566" r:id="rId14"/>
    <p:sldId id="565" r:id="rId15"/>
    <p:sldId id="559" r:id="rId16"/>
    <p:sldId id="560" r:id="rId17"/>
    <p:sldId id="516" r:id="rId18"/>
    <p:sldId id="561" r:id="rId19"/>
    <p:sldId id="562" r:id="rId20"/>
    <p:sldId id="563" r:id="rId21"/>
    <p:sldId id="541" r:id="rId22"/>
    <p:sldId id="55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2"/>
    <p:restoredTop sz="81941"/>
  </p:normalViewPr>
  <p:slideViewPr>
    <p:cSldViewPr snapToGrid="0" snapToObjects="1">
      <p:cViewPr varScale="1">
        <p:scale>
          <a:sx n="98" d="100"/>
          <a:sy n="98" d="100"/>
        </p:scale>
        <p:origin x="2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428FF-9416-E244-85CC-CE77BFC72F37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5820E-387F-784E-8D6C-00A02E5B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4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45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mean square error, normalized mean square error, </a:t>
            </a:r>
            <a:r>
              <a:rPr lang="en-US" dirty="0" err="1"/>
              <a:t>etc</a:t>
            </a:r>
            <a:r>
              <a:rPr lang="en-US" dirty="0"/>
              <a:t>, but these</a:t>
            </a:r>
            <a:r>
              <a:rPr lang="en-US" baseline="0" dirty="0"/>
              <a:t> are the essentials</a:t>
            </a:r>
          </a:p>
          <a:p>
            <a:r>
              <a:rPr lang="en-US" baseline="0" dirty="0"/>
              <a:t>Other ways to measure distance between the prediction and the truth that might be appropriate for specific applications</a:t>
            </a:r>
          </a:p>
          <a:p>
            <a:endParaRPr lang="en-US" baseline="0" dirty="0"/>
          </a:p>
          <a:p>
            <a:r>
              <a:rPr lang="en-US" baseline="0" dirty="0"/>
              <a:t>Note that Normalized MSE is 1-R^2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called the likelihood.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0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called the likelihood.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77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called the likelihood.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2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called the likelihood.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22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mean square error, normalized mean square error, </a:t>
            </a:r>
            <a:r>
              <a:rPr lang="en-US" dirty="0" err="1"/>
              <a:t>etc</a:t>
            </a:r>
            <a:r>
              <a:rPr lang="en-US" dirty="0"/>
              <a:t>, but these</a:t>
            </a:r>
            <a:r>
              <a:rPr lang="en-US" baseline="0" dirty="0"/>
              <a:t> are the essentials</a:t>
            </a:r>
          </a:p>
          <a:p>
            <a:r>
              <a:rPr lang="en-US" baseline="0" dirty="0"/>
              <a:t>Other ways to measure distance between the prediction and the truth that might be appropriate for specific applications</a:t>
            </a:r>
          </a:p>
          <a:p>
            <a:endParaRPr lang="en-US" baseline="0" dirty="0"/>
          </a:p>
          <a:p>
            <a:r>
              <a:rPr lang="en-US" baseline="0" dirty="0"/>
              <a:t>Note that Normalized MSE is 1-R^2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4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called the likelihood.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5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called the likelihood.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1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called the likelihood.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98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called the likelihood.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mean square error, normalized mean square error, </a:t>
            </a:r>
            <a:r>
              <a:rPr lang="en-US" dirty="0" err="1"/>
              <a:t>etc</a:t>
            </a:r>
            <a:r>
              <a:rPr lang="en-US" dirty="0"/>
              <a:t>, but these</a:t>
            </a:r>
            <a:r>
              <a:rPr lang="en-US" baseline="0" dirty="0"/>
              <a:t> are the essentials</a:t>
            </a:r>
          </a:p>
          <a:p>
            <a:r>
              <a:rPr lang="en-US" baseline="0" dirty="0"/>
              <a:t>Other ways to measure distance between the prediction and the truth that might be appropriate for specific applications</a:t>
            </a:r>
          </a:p>
          <a:p>
            <a:endParaRPr lang="en-US" baseline="0" dirty="0"/>
          </a:p>
          <a:p>
            <a:r>
              <a:rPr lang="en-US" baseline="0" dirty="0"/>
              <a:t>Note that Normalized MSE is 1-R^2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9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mean square error, normalized mean square error, </a:t>
            </a:r>
            <a:r>
              <a:rPr lang="en-US" dirty="0" err="1"/>
              <a:t>etc</a:t>
            </a:r>
            <a:r>
              <a:rPr lang="en-US" dirty="0"/>
              <a:t>, but these</a:t>
            </a:r>
            <a:r>
              <a:rPr lang="en-US" baseline="0" dirty="0"/>
              <a:t> are the essentials</a:t>
            </a:r>
          </a:p>
          <a:p>
            <a:r>
              <a:rPr lang="en-US" baseline="0" dirty="0"/>
              <a:t>Other ways to measure distance between the prediction and the truth that might be appropriate for specific applications</a:t>
            </a:r>
          </a:p>
          <a:p>
            <a:endParaRPr lang="en-US" baseline="0" dirty="0"/>
          </a:p>
          <a:p>
            <a:r>
              <a:rPr lang="en-US" baseline="0" dirty="0"/>
              <a:t>Note that Normalized MSE is 1-R^2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87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mean square error, normalized mean square error, </a:t>
            </a:r>
            <a:r>
              <a:rPr lang="en-US" dirty="0" err="1"/>
              <a:t>etc</a:t>
            </a:r>
            <a:r>
              <a:rPr lang="en-US" dirty="0"/>
              <a:t>, but these</a:t>
            </a:r>
            <a:r>
              <a:rPr lang="en-US" baseline="0" dirty="0"/>
              <a:t> are the essentials</a:t>
            </a:r>
          </a:p>
          <a:p>
            <a:r>
              <a:rPr lang="en-US" baseline="0" dirty="0"/>
              <a:t>Other ways to measure distance between the prediction and the truth that might be appropriate for specific applications</a:t>
            </a:r>
          </a:p>
          <a:p>
            <a:endParaRPr lang="en-US" baseline="0" dirty="0"/>
          </a:p>
          <a:p>
            <a:r>
              <a:rPr lang="en-US" baseline="0" dirty="0"/>
              <a:t>Note that Normalized MSE is 1-R^2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7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mean square error, normalized mean square error, </a:t>
            </a:r>
            <a:r>
              <a:rPr lang="en-US" dirty="0" err="1"/>
              <a:t>etc</a:t>
            </a:r>
            <a:r>
              <a:rPr lang="en-US" dirty="0"/>
              <a:t>, but these</a:t>
            </a:r>
            <a:r>
              <a:rPr lang="en-US" baseline="0" dirty="0"/>
              <a:t> are the essentials</a:t>
            </a:r>
          </a:p>
          <a:p>
            <a:r>
              <a:rPr lang="en-US" baseline="0" dirty="0"/>
              <a:t>Other ways to measure distance between the prediction and the truth that might be appropriate for specific applications</a:t>
            </a:r>
          </a:p>
          <a:p>
            <a:endParaRPr lang="en-US" baseline="0" dirty="0"/>
          </a:p>
          <a:p>
            <a:r>
              <a:rPr lang="en-US" baseline="0" dirty="0"/>
              <a:t>Note that Normalized MSE is 1-R^2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0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mean square error, normalized mean square error, </a:t>
            </a:r>
            <a:r>
              <a:rPr lang="en-US" dirty="0" err="1"/>
              <a:t>etc</a:t>
            </a:r>
            <a:r>
              <a:rPr lang="en-US" dirty="0"/>
              <a:t>, but these</a:t>
            </a:r>
            <a:r>
              <a:rPr lang="en-US" baseline="0" dirty="0"/>
              <a:t> are the essentials</a:t>
            </a:r>
          </a:p>
          <a:p>
            <a:r>
              <a:rPr lang="en-US" baseline="0" dirty="0"/>
              <a:t>Other ways to measure distance between the prediction and the truth that might be appropriate for specific applications</a:t>
            </a:r>
          </a:p>
          <a:p>
            <a:endParaRPr lang="en-US" baseline="0" dirty="0"/>
          </a:p>
          <a:p>
            <a:r>
              <a:rPr lang="en-US" baseline="0" dirty="0"/>
              <a:t>Note that Normalized MSE is 1-R^2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47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mean square error, normalized mean square error, </a:t>
            </a:r>
            <a:r>
              <a:rPr lang="en-US" dirty="0" err="1"/>
              <a:t>etc</a:t>
            </a:r>
            <a:r>
              <a:rPr lang="en-US" dirty="0"/>
              <a:t>, but these</a:t>
            </a:r>
            <a:r>
              <a:rPr lang="en-US" baseline="0" dirty="0"/>
              <a:t> are the essentials</a:t>
            </a:r>
          </a:p>
          <a:p>
            <a:r>
              <a:rPr lang="en-US" baseline="0" dirty="0"/>
              <a:t>Other ways to measure distance between the prediction and the truth that might be appropriate for specific applications</a:t>
            </a:r>
          </a:p>
          <a:p>
            <a:endParaRPr lang="en-US" baseline="0" dirty="0"/>
          </a:p>
          <a:p>
            <a:r>
              <a:rPr lang="en-US" baseline="0" dirty="0"/>
              <a:t>Note that Normalized MSE is 1-R^2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28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mean square error, normalized mean square error, </a:t>
            </a:r>
            <a:r>
              <a:rPr lang="en-US" dirty="0" err="1"/>
              <a:t>etc</a:t>
            </a:r>
            <a:r>
              <a:rPr lang="en-US" dirty="0"/>
              <a:t>, but these</a:t>
            </a:r>
            <a:r>
              <a:rPr lang="en-US" baseline="0" dirty="0"/>
              <a:t> are the essentials</a:t>
            </a:r>
          </a:p>
          <a:p>
            <a:r>
              <a:rPr lang="en-US" baseline="0" dirty="0"/>
              <a:t>Other ways to measure distance between the prediction and the truth that might be appropriate for specific applications</a:t>
            </a:r>
          </a:p>
          <a:p>
            <a:endParaRPr lang="en-US" baseline="0" dirty="0"/>
          </a:p>
          <a:p>
            <a:r>
              <a:rPr lang="en-US" baseline="0" dirty="0"/>
              <a:t>Note that Normalized MSE is 1-R^2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77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mean square error, normalized mean square error, </a:t>
            </a:r>
            <a:r>
              <a:rPr lang="en-US" dirty="0" err="1"/>
              <a:t>etc</a:t>
            </a:r>
            <a:r>
              <a:rPr lang="en-US" dirty="0"/>
              <a:t>, but these</a:t>
            </a:r>
            <a:r>
              <a:rPr lang="en-US" baseline="0" dirty="0"/>
              <a:t> are the essentials</a:t>
            </a:r>
          </a:p>
          <a:p>
            <a:r>
              <a:rPr lang="en-US" baseline="0" dirty="0"/>
              <a:t>Other ways to measure distance between the prediction and the truth that might be appropriate for specific applications</a:t>
            </a:r>
          </a:p>
          <a:p>
            <a:endParaRPr lang="en-US" baseline="0" dirty="0"/>
          </a:p>
          <a:p>
            <a:r>
              <a:rPr lang="en-US" baseline="0" dirty="0"/>
              <a:t>Note that Normalized MSE is 1-R^2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8343-DD58-ED44-BBF7-C19111213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547FF-7228-9D4E-A877-E135868ED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27A0-9D7B-E144-9EF6-99AB0DCA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92D4-BEA0-6D42-AE95-FCEA859B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0D03-F261-8744-99E4-D82D5B9F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7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EEEC-E7A1-8E46-9266-D2A599B9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375F6-D327-CE43-B971-A419B6D6F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DB074-0F21-0F44-9263-16CC33E4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B023-1A0B-3547-AD64-1466F1E6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7E93-CEDA-8448-9ABB-2699735B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1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78466-759E-CC4C-9885-80C88E23A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545A9-81B3-A34F-80C4-F7AEBE88F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F236-1443-E14C-89FB-F8417A84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58E2B-7683-FD42-8CF8-21A3A6BC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21F95-EDB6-CB4D-8BAE-102280CB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517B-9B78-0841-B578-AB75013F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6C1E-7919-6144-9D7A-D28414B0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64E5D-9111-FA4E-9FAE-D69A442D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AE6A9-16A2-D14F-A33B-78F73227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4F52-D21F-794C-96BF-35ACD7A9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4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794C-3B40-864A-8CC4-2984668B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F653D-1380-CD42-8F98-0696A12EB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CDC2A-9D03-194A-9FF6-A3F33D8D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1D75F-6C7E-3B4F-B423-9AF1E04F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134E4-C8FD-1542-B1C8-DB220F04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7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52C3-E32B-284D-BFEC-E6D0AB24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F35AD-4689-934B-90AA-BADEEE39E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57A91-C4B2-8A4B-93A5-75E974799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99E2F-74DC-404E-B35A-D7521948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8032A-DB26-BD4A-8CF5-99DE499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411CC-9060-7A4F-BDD9-ED1CF522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6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49FC-65EB-9F4D-A683-2157EA79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7D44F-95DB-A848-8892-72B3AA7B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22C79-4037-AD4C-A939-B23FA1743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C2A90-F9E1-0E4A-B3D9-2B6E1456F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6C7F6-213C-784A-A810-0DC15ECE2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E0E68-20FD-1543-8E79-1555DA77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6/3/21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A5922-D590-734A-88F2-9F751E7F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C02DB-867F-9B44-ADF6-7F318473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02CE-A117-3540-A081-74F3544A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1B5DC-8CAD-9B4B-9FC4-97A66F62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AA2C7-BA08-6E44-838C-EB7853DD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1F8D3-AAF1-7449-A983-C14BB99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7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E2ACC-E072-A948-84F4-F01F1D23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6/3/21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3909E-EA1F-9F40-B919-0FC0FEC5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7905F-8453-604C-AD64-37199E06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9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277D-20BF-824E-9DEB-6B23085E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F6F0-67D2-734A-98C4-64D1E5F7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95F1D-8F94-9448-871E-8BA22D840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F3637-AAE0-C941-9219-3F82F6D9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BB0AB-23DA-854E-8BC1-08F629F5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77317-B55C-4946-86D9-BA17DCAE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1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4918-7E7D-3A4C-974E-4D982625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776AC-44CA-A246-B25A-01A590F69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1FBEA-A250-9449-B5A6-452B022D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CE5E4-02C6-F849-BF5A-5C9599CF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EBDBD-995C-EF41-9082-5EABC174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22CA0-9C60-884D-ABE7-87685812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B2CE3-E49E-214A-BA34-64EC7DDB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2C094-21FD-E74A-9EDB-12B55C525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848AC-70CD-9545-870F-ADDC8F4A9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AC57A-61FE-6142-A5A5-4D3CD7D6511B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728FF-9058-CA47-B8D0-D66D2E671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5ED8A-326F-A142-8D11-2EB84CFF7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7901"/>
            <a:ext cx="10363200" cy="318972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Model Learning</a:t>
            </a:r>
            <a:br>
              <a:rPr lang="en-US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7219" y="4276881"/>
            <a:ext cx="6137564" cy="16557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MMCi</a:t>
            </a:r>
            <a:r>
              <a:rPr lang="en-US" dirty="0"/>
              <a:t> Block 2</a:t>
            </a:r>
          </a:p>
          <a:p>
            <a:r>
              <a:rPr lang="en-US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79746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9B2B-E09C-2C4A-870E-206E8614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936"/>
            <a:ext cx="10972800" cy="1143000"/>
          </a:xfrm>
        </p:spPr>
        <p:txBody>
          <a:bodyPr>
            <a:noAutofit/>
          </a:bodyPr>
          <a:lstStyle/>
          <a:p>
            <a:r>
              <a:rPr lang="en-US" dirty="0"/>
              <a:t>What loss makes sense for </a:t>
            </a:r>
            <a:r>
              <a:rPr lang="en-US" i="1" dirty="0"/>
              <a:t>logistic</a:t>
            </a:r>
            <a:r>
              <a:rPr lang="en-US" dirty="0"/>
              <a:t> regression?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7BCCFE-77B6-9D40-BC4A-95D88FB2D07F}"/>
                  </a:ext>
                </a:extLst>
              </p:cNvPr>
              <p:cNvSpPr txBox="1"/>
              <p:nvPr/>
            </p:nvSpPr>
            <p:spPr>
              <a:xfrm>
                <a:off x="695373" y="1516144"/>
                <a:ext cx="396157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we predict:</a:t>
                </a: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=.8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=.3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=.1</m:t>
                    </m:r>
                  </m:oMath>
                </a14:m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probability of the observed outcomes?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7BCCFE-77B6-9D40-BC4A-95D88FB2D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3" y="1516144"/>
                <a:ext cx="3961571" cy="2677656"/>
              </a:xfrm>
              <a:prstGeom prst="rect">
                <a:avLst/>
              </a:prstGeom>
              <a:blipFill>
                <a:blip r:embed="rId3"/>
                <a:stretch>
                  <a:fillRect l="-1917" t="-18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10D03BD-7453-7F45-87A9-CA030B9FF4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4618" y="2870715"/>
            <a:ext cx="2911255" cy="2911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3247A-DDD6-B54B-A881-505BDE7AEE7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587" y="2870362"/>
            <a:ext cx="2911255" cy="29112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E63540-513B-DD4C-B235-23AA6903157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8555" y="2870363"/>
            <a:ext cx="2911255" cy="2911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835654-E45B-1A42-A0AD-C2EBEE0E61F5}"/>
                  </a:ext>
                </a:extLst>
              </p:cNvPr>
              <p:cNvSpPr txBox="1"/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?	     x 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	x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835654-E45B-1A42-A0AD-C2EBEE0E6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blipFill>
                <a:blip r:embed="rId5"/>
                <a:stretch>
                  <a:fillRect l="-691" t="-12766" r="-1843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9DBEA4-BD93-7B4B-A462-A38F25EDB3B5}"/>
                  </a:ext>
                </a:extLst>
              </p:cNvPr>
              <p:cNvSpPr txBox="1"/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9DBEA4-BD93-7B4B-A462-A38F25ED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blipFill>
                <a:blip r:embed="rId6"/>
                <a:stretch>
                  <a:fillRect l="-83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3877F34-49DA-DF46-B1A5-BF8556EF9C48}"/>
              </a:ext>
            </a:extLst>
          </p:cNvPr>
          <p:cNvSpPr txBox="1"/>
          <p:nvPr/>
        </p:nvSpPr>
        <p:spPr>
          <a:xfrm>
            <a:off x="5457304" y="2391441"/>
            <a:ext cx="6264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(dies)	    (survives)       (survives)</a:t>
            </a:r>
          </a:p>
        </p:txBody>
      </p:sp>
    </p:spTree>
    <p:extLst>
      <p:ext uri="{BB962C8B-B14F-4D97-AF65-F5344CB8AC3E}">
        <p14:creationId xmlns:p14="http://schemas.microsoft.com/office/powerpoint/2010/main" val="405370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9B2B-E09C-2C4A-870E-206E8614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936"/>
            <a:ext cx="10972800" cy="1143000"/>
          </a:xfrm>
        </p:spPr>
        <p:txBody>
          <a:bodyPr>
            <a:noAutofit/>
          </a:bodyPr>
          <a:lstStyle/>
          <a:p>
            <a:r>
              <a:rPr lang="en-US" dirty="0"/>
              <a:t>What loss makes sense for </a:t>
            </a:r>
            <a:r>
              <a:rPr lang="en-US" i="1" dirty="0"/>
              <a:t>logistic</a:t>
            </a:r>
            <a:r>
              <a:rPr lang="en-US" dirty="0"/>
              <a:t> regression?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7BCCFE-77B6-9D40-BC4A-95D88FB2D07F}"/>
                  </a:ext>
                </a:extLst>
              </p:cNvPr>
              <p:cNvSpPr txBox="1"/>
              <p:nvPr/>
            </p:nvSpPr>
            <p:spPr>
              <a:xfrm>
                <a:off x="695373" y="1516145"/>
                <a:ext cx="396157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we predict:</a:t>
                </a: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=.8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=.3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=.1</m:t>
                    </m:r>
                  </m:oMath>
                </a14:m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probability of the observed outcomes?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is called the likelihood. We want to find parameters that maximize it.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7BCCFE-77B6-9D40-BC4A-95D88FB2D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3" y="1516145"/>
                <a:ext cx="3961571" cy="4524315"/>
              </a:xfrm>
              <a:prstGeom prst="rect">
                <a:avLst/>
              </a:prstGeom>
              <a:blipFill>
                <a:blip r:embed="rId3"/>
                <a:stretch>
                  <a:fillRect l="-1917" t="-1120" r="-3514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120BB9C-B9AB-6C4A-AF5D-CA7577237C6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4618" y="2870715"/>
            <a:ext cx="2911255" cy="2911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7EF6B8-0F6C-F946-BE54-D72F2D791C1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587" y="2870362"/>
            <a:ext cx="2911255" cy="29112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1CBBE1-ECFE-3449-AE64-C5A498849E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8555" y="2870363"/>
            <a:ext cx="2911255" cy="2911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9FD43-C853-D94F-92A6-2E57EFE41E5D}"/>
                  </a:ext>
                </a:extLst>
              </p:cNvPr>
              <p:cNvSpPr txBox="1"/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?	     x 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	x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9FD43-C853-D94F-92A6-2E57EFE4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blipFill>
                <a:blip r:embed="rId5"/>
                <a:stretch>
                  <a:fillRect l="-691" t="-12766" r="-1843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5C7A4C-9877-434F-9D5B-AE42C7DC0924}"/>
                  </a:ext>
                </a:extLst>
              </p:cNvPr>
              <p:cNvSpPr txBox="1"/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5C7A4C-9877-434F-9D5B-AE42C7DC0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blipFill>
                <a:blip r:embed="rId6"/>
                <a:stretch>
                  <a:fillRect l="-83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539C1EC-778D-804E-B0CD-45CCBA1C0667}"/>
              </a:ext>
            </a:extLst>
          </p:cNvPr>
          <p:cNvSpPr txBox="1"/>
          <p:nvPr/>
        </p:nvSpPr>
        <p:spPr>
          <a:xfrm>
            <a:off x="5457304" y="2391441"/>
            <a:ext cx="6264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(dies)	    (survives)       (survives)</a:t>
            </a:r>
          </a:p>
        </p:txBody>
      </p:sp>
    </p:spTree>
    <p:extLst>
      <p:ext uri="{BB962C8B-B14F-4D97-AF65-F5344CB8AC3E}">
        <p14:creationId xmlns:p14="http://schemas.microsoft.com/office/powerpoint/2010/main" val="361906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718"/>
            <a:ext cx="12192000" cy="743871"/>
          </a:xfrm>
        </p:spPr>
        <p:txBody>
          <a:bodyPr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Logistic Regression Likelihood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69732" y="1902689"/>
                <a:ext cx="4210915" cy="1241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</a:rPr>
                  <a:t>The predicted probability of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is: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	        if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	      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	        if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aseline="-25000" dirty="0"/>
              </a:p>
              <a:p>
                <a:endParaRPr lang="en-US" sz="1600" baseline="-25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732" y="1902689"/>
                <a:ext cx="4210915" cy="1241365"/>
              </a:xfrm>
              <a:prstGeom prst="rect">
                <a:avLst/>
              </a:prstGeom>
              <a:blipFill>
                <a:blip r:embed="rId3"/>
                <a:stretch>
                  <a:fillRect l="-904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76299" y="1076751"/>
                <a:ext cx="104394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Probability of all the events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given our current model parameters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99" y="1076751"/>
                <a:ext cx="10439403" cy="461665"/>
              </a:xfrm>
              <a:prstGeom prst="rect">
                <a:avLst/>
              </a:prstGeom>
              <a:blipFill>
                <a:blip r:embed="rId4"/>
                <a:stretch>
                  <a:fillRect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686" y="2636822"/>
            <a:ext cx="4737831" cy="3405609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B113A61A-754C-B748-B970-1A528394ED72}"/>
              </a:ext>
            </a:extLst>
          </p:cNvPr>
          <p:cNvSpPr/>
          <p:nvPr/>
        </p:nvSpPr>
        <p:spPr>
          <a:xfrm>
            <a:off x="7616861" y="2442064"/>
            <a:ext cx="197116" cy="457252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876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718"/>
            <a:ext cx="12192000" cy="743871"/>
          </a:xfrm>
        </p:spPr>
        <p:txBody>
          <a:bodyPr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Logistic Regression Likelihood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569732" y="1902689"/>
                <a:ext cx="4210915" cy="250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</a:rPr>
                  <a:t>The predicted probability of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is: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	        if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	      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	        if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aseline="-25000" dirty="0"/>
              </a:p>
              <a:p>
                <a:endParaRPr lang="en-US" sz="1600" baseline="-25000" dirty="0"/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Is there a way to write this without the </a:t>
                </a:r>
                <a:r>
                  <a:rPr lang="en-US" sz="1600" i="1" dirty="0">
                    <a:latin typeface="Cambria Math" panose="02040503050406030204" pitchFamily="18" charset="0"/>
                  </a:rPr>
                  <a:t>if</a:t>
                </a:r>
                <a:r>
                  <a:rPr lang="en-US" sz="1600" dirty="0">
                    <a:latin typeface="Cambria Math" panose="02040503050406030204" pitchFamily="18" charset="0"/>
                  </a:rPr>
                  <a:t>  statement? Try the following: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	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sz="16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err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732" y="1902689"/>
                <a:ext cx="4210915" cy="2509277"/>
              </a:xfrm>
              <a:prstGeom prst="rect">
                <a:avLst/>
              </a:prstGeom>
              <a:blipFill>
                <a:blip r:embed="rId3"/>
                <a:stretch>
                  <a:fillRect l="-904" t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76299" y="1076751"/>
                <a:ext cx="104394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Probability of all the events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given our current model parameters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99" y="1076751"/>
                <a:ext cx="10439403" cy="461665"/>
              </a:xfrm>
              <a:prstGeom prst="rect">
                <a:avLst/>
              </a:prstGeom>
              <a:blipFill>
                <a:blip r:embed="rId4"/>
                <a:stretch>
                  <a:fillRect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686" y="2636822"/>
            <a:ext cx="4737831" cy="3405609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B113A61A-754C-B748-B970-1A528394ED72}"/>
              </a:ext>
            </a:extLst>
          </p:cNvPr>
          <p:cNvSpPr/>
          <p:nvPr/>
        </p:nvSpPr>
        <p:spPr>
          <a:xfrm>
            <a:off x="7616861" y="2442064"/>
            <a:ext cx="197116" cy="457252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8383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718"/>
            <a:ext cx="12192000" cy="743871"/>
          </a:xfrm>
        </p:spPr>
        <p:txBody>
          <a:bodyPr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Logistic Regression Likelihood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569732" y="1902689"/>
                <a:ext cx="4210915" cy="394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</a:rPr>
                  <a:t>The predicted probability of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is: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	        if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	      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	        if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aseline="-25000" dirty="0"/>
              </a:p>
              <a:p>
                <a:endParaRPr lang="en-US" sz="1600" baseline="-25000" dirty="0"/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Is there a way to write this without the </a:t>
                </a:r>
                <a:r>
                  <a:rPr lang="en-US" sz="1600" i="1" dirty="0">
                    <a:latin typeface="Cambria Math" panose="02040503050406030204" pitchFamily="18" charset="0"/>
                  </a:rPr>
                  <a:t>if</a:t>
                </a:r>
                <a:r>
                  <a:rPr lang="en-US" sz="1600" dirty="0">
                    <a:latin typeface="Cambria Math" panose="02040503050406030204" pitchFamily="18" charset="0"/>
                  </a:rPr>
                  <a:t>  statement? Try the following: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	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sz="16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err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Now we multiply all the predicted probabilities together: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732" y="1902689"/>
                <a:ext cx="4210915" cy="3940246"/>
              </a:xfrm>
              <a:prstGeom prst="rect">
                <a:avLst/>
              </a:prstGeom>
              <a:blipFill>
                <a:blip r:embed="rId3"/>
                <a:stretch>
                  <a:fillRect l="-904" t="-322" b="-30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76299" y="1076751"/>
                <a:ext cx="104394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Probability of all the events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given our current model parameters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99" y="1076751"/>
                <a:ext cx="10439403" cy="461665"/>
              </a:xfrm>
              <a:prstGeom prst="rect">
                <a:avLst/>
              </a:prstGeom>
              <a:blipFill>
                <a:blip r:embed="rId4"/>
                <a:stretch>
                  <a:fillRect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686" y="2636822"/>
            <a:ext cx="4737831" cy="3405609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B113A61A-754C-B748-B970-1A528394ED72}"/>
              </a:ext>
            </a:extLst>
          </p:cNvPr>
          <p:cNvSpPr/>
          <p:nvPr/>
        </p:nvSpPr>
        <p:spPr>
          <a:xfrm>
            <a:off x="7616861" y="2442064"/>
            <a:ext cx="197116" cy="457252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22667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718"/>
            <a:ext cx="12192000" cy="743871"/>
          </a:xfrm>
        </p:spPr>
        <p:txBody>
          <a:bodyPr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Logistic Regression Likelihood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69732" y="1902689"/>
                <a:ext cx="4210915" cy="295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</a:rPr>
                  <a:t>Now we multiply all the predicted probabilities together: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Often we see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err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substituted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 err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 err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i="1" dirty="0" err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732" y="1902689"/>
                <a:ext cx="4210915" cy="2954270"/>
              </a:xfrm>
              <a:prstGeom prst="rect">
                <a:avLst/>
              </a:prstGeom>
              <a:blipFill>
                <a:blip r:embed="rId3"/>
                <a:stretch>
                  <a:fillRect l="-16566" t="-855" b="-40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76299" y="1076751"/>
                <a:ext cx="104394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Probability of all the events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given our current model parameters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99" y="1076751"/>
                <a:ext cx="10439403" cy="461665"/>
              </a:xfrm>
              <a:prstGeom prst="rect">
                <a:avLst/>
              </a:prstGeom>
              <a:blipFill>
                <a:blip r:embed="rId4"/>
                <a:stretch>
                  <a:fillRect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686" y="2636822"/>
            <a:ext cx="4737831" cy="340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Related image">
            <a:extLst>
              <a:ext uri="{FF2B5EF4-FFF2-40B4-BE49-F238E27FC236}">
                <a16:creationId xmlns:a16="http://schemas.microsoft.com/office/drawing/2014/main" id="{AA377A10-D161-544C-893D-432CE900B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81348"/>
            <a:ext cx="7653655" cy="510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5279" y="384263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2531" y="435181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5397" y="348300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2691" y="311366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9984" y="309787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7277" y="308208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4569" y="28816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5284" y="209102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0" y="237807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81264" y="218837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97345" y="2045858"/>
                <a:ext cx="3416576" cy="362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</a:rPr>
                  <a:t>Error: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square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MSE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ctr"/>
                <a:endParaRPr lang="pt-BR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345" y="2045858"/>
                <a:ext cx="3416576" cy="3623813"/>
              </a:xfrm>
              <a:prstGeom prst="rect">
                <a:avLst/>
              </a:prstGeom>
              <a:blipFill>
                <a:blip r:embed="rId4"/>
                <a:stretch>
                  <a:fillRect l="-1481" t="-2797" b="-50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BE39B2B-E09C-2C4A-870E-206E8614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936"/>
            <a:ext cx="10972800" cy="1143000"/>
          </a:xfrm>
        </p:spPr>
        <p:txBody>
          <a:bodyPr>
            <a:noAutofit/>
          </a:bodyPr>
          <a:lstStyle/>
          <a:p>
            <a:r>
              <a:rPr lang="en-US" dirty="0"/>
              <a:t>Remember that for </a:t>
            </a:r>
            <a:r>
              <a:rPr lang="en-US" i="1" dirty="0"/>
              <a:t>linear</a:t>
            </a:r>
            <a:r>
              <a:rPr lang="en-US" dirty="0"/>
              <a:t> regression, we want to </a:t>
            </a:r>
            <a:r>
              <a:rPr lang="en-US" i="1" dirty="0"/>
              <a:t>minimize </a:t>
            </a:r>
            <a:r>
              <a:rPr lang="en-US" dirty="0"/>
              <a:t>the mean squared error.</a:t>
            </a:r>
          </a:p>
        </p:txBody>
      </p:sp>
    </p:spTree>
    <p:extLst>
      <p:ext uri="{BB962C8B-B14F-4D97-AF65-F5344CB8AC3E}">
        <p14:creationId xmlns:p14="http://schemas.microsoft.com/office/powerpoint/2010/main" val="215268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A24A32-C2A8-2F46-B718-BE4262E4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337" y="430178"/>
            <a:ext cx="6957471" cy="743871"/>
          </a:xfrm>
        </p:spPr>
        <p:txBody>
          <a:bodyPr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Two Final Modifications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A0ABD2-888A-BF44-87A6-3615A9AFAF53}"/>
                  </a:ext>
                </a:extLst>
              </p:cNvPr>
              <p:cNvSpPr txBox="1"/>
              <p:nvPr/>
            </p:nvSpPr>
            <p:spPr>
              <a:xfrm>
                <a:off x="590544" y="430178"/>
                <a:ext cx="3205769" cy="1474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>
                    <a:latin typeface="Cambria Math" panose="02040503050406030204" pitchFamily="18" charset="0"/>
                  </a:rPr>
                  <a:t>Again, here’s the </a:t>
                </a:r>
                <a:r>
                  <a:rPr lang="en-US" sz="1867" i="1" dirty="0">
                    <a:latin typeface="Cambria Math" panose="02040503050406030204" pitchFamily="18" charset="0"/>
                  </a:rPr>
                  <a:t>likelihood</a:t>
                </a:r>
                <a:r>
                  <a:rPr lang="en-US" sz="1867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sz="1867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67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1867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A0ABD2-888A-BF44-87A6-3615A9AFA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4" y="430178"/>
                <a:ext cx="3205769" cy="1474571"/>
              </a:xfrm>
              <a:prstGeom prst="rect">
                <a:avLst/>
              </a:prstGeom>
              <a:blipFill>
                <a:blip r:embed="rId3"/>
                <a:stretch>
                  <a:fillRect l="-19685" t="-23276" b="-9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60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A24A32-C2A8-2F46-B718-BE4262E4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337" y="430178"/>
            <a:ext cx="6957471" cy="743871"/>
          </a:xfrm>
        </p:spPr>
        <p:txBody>
          <a:bodyPr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Two Final Modifications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A0ABD2-888A-BF44-87A6-3615A9AFAF53}"/>
                  </a:ext>
                </a:extLst>
              </p:cNvPr>
              <p:cNvSpPr txBox="1"/>
              <p:nvPr/>
            </p:nvSpPr>
            <p:spPr>
              <a:xfrm>
                <a:off x="590544" y="430178"/>
                <a:ext cx="3205769" cy="1474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>
                    <a:latin typeface="Cambria Math" panose="02040503050406030204" pitchFamily="18" charset="0"/>
                  </a:rPr>
                  <a:t>Again, here’s the </a:t>
                </a:r>
                <a:r>
                  <a:rPr lang="en-US" sz="1867" i="1" dirty="0">
                    <a:latin typeface="Cambria Math" panose="02040503050406030204" pitchFamily="18" charset="0"/>
                  </a:rPr>
                  <a:t>likelihood</a:t>
                </a:r>
                <a:r>
                  <a:rPr lang="en-US" sz="1867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sz="1867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67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1867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A0ABD2-888A-BF44-87A6-3615A9AFA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4" y="430178"/>
                <a:ext cx="3205769" cy="1474571"/>
              </a:xfrm>
              <a:prstGeom prst="rect">
                <a:avLst/>
              </a:prstGeom>
              <a:blipFill>
                <a:blip r:embed="rId3"/>
                <a:stretch>
                  <a:fillRect l="-19685" t="-23276" b="-9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E804A7-66D0-2446-9BDD-A95C62969021}"/>
                  </a:ext>
                </a:extLst>
              </p:cNvPr>
              <p:cNvSpPr txBox="1"/>
              <p:nvPr/>
            </p:nvSpPr>
            <p:spPr>
              <a:xfrm>
                <a:off x="590544" y="2227699"/>
                <a:ext cx="4513793" cy="1761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>
                    <a:latin typeface="Cambria Math" panose="02040503050406030204" pitchFamily="18" charset="0"/>
                  </a:rPr>
                  <a:t>1. For numerical stability, we instead work with the </a:t>
                </a:r>
                <a:r>
                  <a:rPr lang="en-US" sz="1867" i="1" dirty="0">
                    <a:latin typeface="Cambria Math" panose="02040503050406030204" pitchFamily="18" charset="0"/>
                  </a:rPr>
                  <a:t>log-likelihood</a:t>
                </a:r>
                <a:r>
                  <a:rPr lang="en-US" sz="1867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sz="1867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67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67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67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67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867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867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E804A7-66D0-2446-9BDD-A95C62969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4" y="2227699"/>
                <a:ext cx="4513793" cy="1761893"/>
              </a:xfrm>
              <a:prstGeom prst="rect">
                <a:avLst/>
              </a:prstGeom>
              <a:blipFill>
                <a:blip r:embed="rId4"/>
                <a:stretch>
                  <a:fillRect l="-15169" t="-3597" r="-1404" b="-79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069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A24A32-C2A8-2F46-B718-BE4262E4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337" y="430178"/>
            <a:ext cx="6957471" cy="743871"/>
          </a:xfrm>
        </p:spPr>
        <p:txBody>
          <a:bodyPr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Two Final Modifications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A0ABD2-888A-BF44-87A6-3615A9AFAF53}"/>
                  </a:ext>
                </a:extLst>
              </p:cNvPr>
              <p:cNvSpPr txBox="1"/>
              <p:nvPr/>
            </p:nvSpPr>
            <p:spPr>
              <a:xfrm>
                <a:off x="590544" y="430178"/>
                <a:ext cx="3205769" cy="1474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>
                    <a:latin typeface="Cambria Math" panose="02040503050406030204" pitchFamily="18" charset="0"/>
                  </a:rPr>
                  <a:t>Again, here’s the </a:t>
                </a:r>
                <a:r>
                  <a:rPr lang="en-US" sz="1867" i="1" dirty="0">
                    <a:latin typeface="Cambria Math" panose="02040503050406030204" pitchFamily="18" charset="0"/>
                  </a:rPr>
                  <a:t>likelihood</a:t>
                </a:r>
                <a:r>
                  <a:rPr lang="en-US" sz="1867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sz="1867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67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1867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A0ABD2-888A-BF44-87A6-3615A9AFA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4" y="430178"/>
                <a:ext cx="3205769" cy="1474571"/>
              </a:xfrm>
              <a:prstGeom prst="rect">
                <a:avLst/>
              </a:prstGeom>
              <a:blipFill>
                <a:blip r:embed="rId3"/>
                <a:stretch>
                  <a:fillRect l="-19685" t="-23276" b="-9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E804A7-66D0-2446-9BDD-A95C62969021}"/>
                  </a:ext>
                </a:extLst>
              </p:cNvPr>
              <p:cNvSpPr txBox="1"/>
              <p:nvPr/>
            </p:nvSpPr>
            <p:spPr>
              <a:xfrm>
                <a:off x="590544" y="2227699"/>
                <a:ext cx="4513793" cy="1761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>
                    <a:latin typeface="Cambria Math" panose="02040503050406030204" pitchFamily="18" charset="0"/>
                  </a:rPr>
                  <a:t>1. For numerical stability, we instead work with the </a:t>
                </a:r>
                <a:r>
                  <a:rPr lang="en-US" sz="1867" i="1" dirty="0">
                    <a:latin typeface="Cambria Math" panose="02040503050406030204" pitchFamily="18" charset="0"/>
                  </a:rPr>
                  <a:t>log-likelihood</a:t>
                </a:r>
                <a:r>
                  <a:rPr lang="en-US" sz="1867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sz="1867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67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67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67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67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867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867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E804A7-66D0-2446-9BDD-A95C62969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4" y="2227699"/>
                <a:ext cx="4513793" cy="1761893"/>
              </a:xfrm>
              <a:prstGeom prst="rect">
                <a:avLst/>
              </a:prstGeom>
              <a:blipFill>
                <a:blip r:embed="rId4"/>
                <a:stretch>
                  <a:fillRect l="-15169" t="-3597" r="-1404" b="-79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B3C2F1-772D-6C4A-9790-4984EBAF4437}"/>
                  </a:ext>
                </a:extLst>
              </p:cNvPr>
              <p:cNvSpPr txBox="1"/>
              <p:nvPr/>
            </p:nvSpPr>
            <p:spPr>
              <a:xfrm>
                <a:off x="590544" y="4312479"/>
                <a:ext cx="4513793" cy="204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>
                    <a:latin typeface="Cambria Math" panose="02040503050406030204" pitchFamily="18" charset="0"/>
                  </a:rPr>
                  <a:t>2. And by convention / for consistency, we minimize the </a:t>
                </a:r>
                <a:r>
                  <a:rPr lang="en-US" sz="1867" i="1" dirty="0">
                    <a:latin typeface="Cambria Math" panose="02040503050406030204" pitchFamily="18" charset="0"/>
                  </a:rPr>
                  <a:t>negative</a:t>
                </a:r>
                <a:r>
                  <a:rPr lang="en-US" sz="1867" dirty="0">
                    <a:latin typeface="Cambria Math" panose="02040503050406030204" pitchFamily="18" charset="0"/>
                  </a:rPr>
                  <a:t> log-likelihood rather than maximizing the positive:</a:t>
                </a:r>
              </a:p>
              <a:p>
                <a:endParaRPr lang="en-US" sz="1867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67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67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67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67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67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867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867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B3C2F1-772D-6C4A-9790-4984EBAF4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4" y="4312479"/>
                <a:ext cx="4513793" cy="2049215"/>
              </a:xfrm>
              <a:prstGeom prst="rect">
                <a:avLst/>
              </a:prstGeom>
              <a:blipFill>
                <a:blip r:embed="rId5"/>
                <a:stretch>
                  <a:fillRect l="-12640" t="-1227" r="-562" b="-66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7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83061"/>
                <a:ext cx="10904621" cy="59609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Learning</a:t>
                </a:r>
                <a:r>
                  <a:rPr lang="en-US" u="sng" dirty="0">
                    <a:solidFill>
                      <a:schemeClr val="accent1">
                        <a:lumMod val="75000"/>
                      </a:schemeClr>
                    </a:solidFill>
                  </a:rPr>
                  <a:t> (or </a:t>
                </a:r>
                <a:r>
                  <a:rPr lang="en-US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training</a:t>
                </a:r>
                <a:r>
                  <a:rPr lang="en-US" u="sng" dirty="0">
                    <a:solidFill>
                      <a:schemeClr val="accent1">
                        <a:lumMod val="75000"/>
                      </a:schemeClr>
                    </a:solidFill>
                  </a:rPr>
                  <a:t>) our model means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-&gt; Finding specific values of our model parameters that predict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effectively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in our training set</a:t>
                </a:r>
              </a:p>
              <a:p>
                <a:pPr marL="0" indent="0">
                  <a:buNone/>
                </a:pPr>
                <a:endParaRPr lang="en-US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u="sng" dirty="0">
                    <a:solidFill>
                      <a:schemeClr val="accent1">
                        <a:lumMod val="75000"/>
                      </a:schemeClr>
                    </a:solidFill>
                  </a:rPr>
                  <a:t>What do we mean by “predict 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u="sng" dirty="0">
                    <a:solidFill>
                      <a:schemeClr val="accent1">
                        <a:lumMod val="75000"/>
                      </a:schemeClr>
                    </a:solidFill>
                  </a:rPr>
                  <a:t> effectively”?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-&gt; We need a number that measures how well we’re predicting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-&gt; Then, we can set our parameters to the specific values that are best, according to this number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-&gt; We call this number the “loss”, and try to find parameters that minimize 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83061"/>
                <a:ext cx="10904621" cy="5960913"/>
              </a:xfrm>
              <a:blipFill>
                <a:blip r:embed="rId2"/>
                <a:stretch>
                  <a:fillRect l="-1281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422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A24A32-C2A8-2F46-B718-BE4262E4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337" y="430178"/>
            <a:ext cx="6957471" cy="743871"/>
          </a:xfrm>
        </p:spPr>
        <p:txBody>
          <a:bodyPr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Cross-Entropy Loss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A0ABD2-888A-BF44-87A6-3615A9AFAF53}"/>
                  </a:ext>
                </a:extLst>
              </p:cNvPr>
              <p:cNvSpPr txBox="1"/>
              <p:nvPr/>
            </p:nvSpPr>
            <p:spPr>
              <a:xfrm>
                <a:off x="590544" y="430178"/>
                <a:ext cx="3205769" cy="1474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>
                    <a:latin typeface="Cambria Math" panose="02040503050406030204" pitchFamily="18" charset="0"/>
                  </a:rPr>
                  <a:t>Again, here’s the </a:t>
                </a:r>
                <a:r>
                  <a:rPr lang="en-US" sz="1867" i="1" dirty="0">
                    <a:latin typeface="Cambria Math" panose="02040503050406030204" pitchFamily="18" charset="0"/>
                  </a:rPr>
                  <a:t>likelihood</a:t>
                </a:r>
                <a:r>
                  <a:rPr lang="en-US" sz="1867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sz="1867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67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1867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A0ABD2-888A-BF44-87A6-3615A9AFA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4" y="430178"/>
                <a:ext cx="3205769" cy="1474571"/>
              </a:xfrm>
              <a:prstGeom prst="rect">
                <a:avLst/>
              </a:prstGeom>
              <a:blipFill>
                <a:blip r:embed="rId3"/>
                <a:stretch>
                  <a:fillRect l="-19685" t="-23276" b="-9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E804A7-66D0-2446-9BDD-A95C62969021}"/>
                  </a:ext>
                </a:extLst>
              </p:cNvPr>
              <p:cNvSpPr txBox="1"/>
              <p:nvPr/>
            </p:nvSpPr>
            <p:spPr>
              <a:xfrm>
                <a:off x="590544" y="2227699"/>
                <a:ext cx="4513793" cy="1761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>
                    <a:latin typeface="Cambria Math" panose="02040503050406030204" pitchFamily="18" charset="0"/>
                  </a:rPr>
                  <a:t>1. For numerical stability, we instead work with the </a:t>
                </a:r>
                <a:r>
                  <a:rPr lang="en-US" sz="1867" i="1" dirty="0">
                    <a:latin typeface="Cambria Math" panose="02040503050406030204" pitchFamily="18" charset="0"/>
                  </a:rPr>
                  <a:t>log-likelihood</a:t>
                </a:r>
                <a:r>
                  <a:rPr lang="en-US" sz="1867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sz="1867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67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67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67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67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867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867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E804A7-66D0-2446-9BDD-A95C62969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4" y="2227699"/>
                <a:ext cx="4513793" cy="1761893"/>
              </a:xfrm>
              <a:prstGeom prst="rect">
                <a:avLst/>
              </a:prstGeom>
              <a:blipFill>
                <a:blip r:embed="rId4"/>
                <a:stretch>
                  <a:fillRect l="-15169" t="-3597" r="-1404" b="-79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B3C2F1-772D-6C4A-9790-4984EBAF4437}"/>
                  </a:ext>
                </a:extLst>
              </p:cNvPr>
              <p:cNvSpPr txBox="1"/>
              <p:nvPr/>
            </p:nvSpPr>
            <p:spPr>
              <a:xfrm>
                <a:off x="590544" y="4312479"/>
                <a:ext cx="4513793" cy="204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>
                    <a:latin typeface="Cambria Math" panose="02040503050406030204" pitchFamily="18" charset="0"/>
                  </a:rPr>
                  <a:t>2. And by convention / for consistency, we minimize the </a:t>
                </a:r>
                <a:r>
                  <a:rPr lang="en-US" sz="1867" i="1" dirty="0">
                    <a:latin typeface="Cambria Math" panose="02040503050406030204" pitchFamily="18" charset="0"/>
                  </a:rPr>
                  <a:t>negative</a:t>
                </a:r>
                <a:r>
                  <a:rPr lang="en-US" sz="1867" dirty="0">
                    <a:latin typeface="Cambria Math" panose="02040503050406030204" pitchFamily="18" charset="0"/>
                  </a:rPr>
                  <a:t> log-likelihood rather than maximizing the positive:</a:t>
                </a:r>
              </a:p>
              <a:p>
                <a:endParaRPr lang="en-US" sz="1867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67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67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67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67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67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867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867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B3C2F1-772D-6C4A-9790-4984EBAF4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4" y="4312479"/>
                <a:ext cx="4513793" cy="2049215"/>
              </a:xfrm>
              <a:prstGeom prst="rect">
                <a:avLst/>
              </a:prstGeom>
              <a:blipFill>
                <a:blip r:embed="rId5"/>
                <a:stretch>
                  <a:fillRect l="-12640" t="-1227" r="-562" b="-66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8BF72274-B998-EF4E-91CD-98B1230CD3CD}"/>
              </a:ext>
            </a:extLst>
          </p:cNvPr>
          <p:cNvSpPr/>
          <p:nvPr/>
        </p:nvSpPr>
        <p:spPr>
          <a:xfrm rot="10800000">
            <a:off x="5078177" y="5549245"/>
            <a:ext cx="197116" cy="743872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ABF21-82C8-E948-B581-33FE00BFC0AA}"/>
              </a:ext>
            </a:extLst>
          </p:cNvPr>
          <p:cNvSpPr txBox="1"/>
          <p:nvPr/>
        </p:nvSpPr>
        <p:spPr>
          <a:xfrm>
            <a:off x="5297802" y="5428740"/>
            <a:ext cx="6764005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accent2"/>
                </a:solidFill>
                <a:latin typeface="Cambria Math" panose="02040503050406030204" pitchFamily="18" charset="0"/>
              </a:rPr>
              <a:t>This is called the </a:t>
            </a:r>
            <a:r>
              <a:rPr lang="en-US" sz="1867" i="1" dirty="0">
                <a:solidFill>
                  <a:schemeClr val="accent2"/>
                </a:solidFill>
                <a:latin typeface="Cambria Math" panose="02040503050406030204" pitchFamily="18" charset="0"/>
              </a:rPr>
              <a:t>cross-entropy loss.</a:t>
            </a:r>
          </a:p>
          <a:p>
            <a:r>
              <a:rPr lang="en-US" sz="1867" dirty="0">
                <a:solidFill>
                  <a:schemeClr val="accent2"/>
                </a:solidFill>
                <a:latin typeface="Cambria Math" panose="02040503050406030204" pitchFamily="18" charset="0"/>
              </a:rPr>
              <a:t>We are looking for parameters that make it as small as possible.</a:t>
            </a:r>
          </a:p>
          <a:p>
            <a:r>
              <a:rPr lang="en-US" sz="1867" dirty="0">
                <a:solidFill>
                  <a:schemeClr val="accent2"/>
                </a:solidFill>
                <a:latin typeface="Cambria Math" panose="02040503050406030204" pitchFamily="18" charset="0"/>
              </a:rPr>
              <a:t>It is used for </a:t>
            </a:r>
            <a:r>
              <a:rPr lang="en-US" sz="1867" i="1" dirty="0">
                <a:solidFill>
                  <a:schemeClr val="accent2"/>
                </a:solidFill>
                <a:latin typeface="Cambria Math" panose="02040503050406030204" pitchFamily="18" charset="0"/>
              </a:rPr>
              <a:t>all</a:t>
            </a:r>
            <a:r>
              <a:rPr lang="en-US" sz="1867" dirty="0">
                <a:solidFill>
                  <a:schemeClr val="accent2"/>
                </a:solidFill>
                <a:latin typeface="Cambria Math" panose="02040503050406030204" pitchFamily="18" charset="0"/>
              </a:rPr>
              <a:t> the prediction tasks we consider in this course.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9F02A6-FA7C-6B4A-B803-B844144F7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1121" y="1058559"/>
            <a:ext cx="5643899" cy="37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57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69B4-1C95-F04C-BC05-01DF0F8D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How</a:t>
            </a:r>
            <a:r>
              <a:rPr lang="en-US" dirty="0"/>
              <a:t> do we minimize the loss?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0BD0-B269-FF4E-B67A-81E3AC43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cross-entropy loss just tells us </a:t>
            </a:r>
            <a:r>
              <a:rPr lang="en-US" sz="3200" i="1" dirty="0"/>
              <a:t>what</a:t>
            </a:r>
            <a:r>
              <a:rPr lang="en-US" sz="3200" dirty="0"/>
              <a:t> quantity we should be minimizing</a:t>
            </a:r>
          </a:p>
          <a:p>
            <a:endParaRPr lang="en-US" sz="3200" dirty="0"/>
          </a:p>
          <a:p>
            <a:r>
              <a:rPr lang="en-US" sz="3200" dirty="0"/>
              <a:t>In some cases (e.g. linear regression), we can solve for the minimum directly</a:t>
            </a:r>
          </a:p>
          <a:p>
            <a:endParaRPr lang="en-US" sz="3200" dirty="0"/>
          </a:p>
          <a:p>
            <a:r>
              <a:rPr lang="en-US" sz="3200" dirty="0"/>
              <a:t>But, we’d like to have an approach that works even for very complex models</a:t>
            </a:r>
          </a:p>
        </p:txBody>
      </p:sp>
    </p:spTree>
    <p:extLst>
      <p:ext uri="{BB962C8B-B14F-4D97-AF65-F5344CB8AC3E}">
        <p14:creationId xmlns:p14="http://schemas.microsoft.com/office/powerpoint/2010/main" val="3319338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9BB7-720B-E641-9EA4-E10DD522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Strategy: determine how small changes in parameters affect the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83F67-9FD1-394B-A2D3-83F03790909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4371" y="2130913"/>
            <a:ext cx="9443259" cy="42008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209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81348"/>
            <a:ext cx="7653655" cy="510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5279" y="384263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2531" y="435181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5397" y="348300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2691" y="311366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9984" y="309787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7277" y="308208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4569" y="28816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5284" y="209102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0" y="237807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81264" y="218837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97345" y="2045858"/>
                <a:ext cx="3416576" cy="362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</a:rPr>
                  <a:t>Error: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square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MSE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ctr"/>
                <a:endParaRPr lang="pt-BR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345" y="2045858"/>
                <a:ext cx="3416576" cy="3623813"/>
              </a:xfrm>
              <a:prstGeom prst="rect">
                <a:avLst/>
              </a:prstGeom>
              <a:blipFill>
                <a:blip r:embed="rId4"/>
                <a:stretch>
                  <a:fillRect l="-1481" t="-2797" b="-50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BE39B2B-E09C-2C4A-870E-206E8614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936"/>
            <a:ext cx="10972800" cy="1143000"/>
          </a:xfrm>
        </p:spPr>
        <p:txBody>
          <a:bodyPr>
            <a:noAutofit/>
          </a:bodyPr>
          <a:lstStyle/>
          <a:p>
            <a:r>
              <a:rPr lang="en-US" dirty="0"/>
              <a:t>In </a:t>
            </a:r>
            <a:r>
              <a:rPr lang="en-US" i="1" dirty="0"/>
              <a:t>linear</a:t>
            </a:r>
            <a:r>
              <a:rPr lang="en-US" dirty="0"/>
              <a:t> regression, the loss is the mean squared error.</a:t>
            </a:r>
          </a:p>
        </p:txBody>
      </p:sp>
    </p:spTree>
    <p:extLst>
      <p:ext uri="{BB962C8B-B14F-4D97-AF65-F5344CB8AC3E}">
        <p14:creationId xmlns:p14="http://schemas.microsoft.com/office/powerpoint/2010/main" val="384363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719784"/>
            <a:ext cx="11430000" cy="5715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1785"/>
            <a:ext cx="109728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We have two parameters: the slope, and the intercept.</a:t>
            </a:r>
            <a:br>
              <a:rPr lang="en-US" sz="3200" dirty="0"/>
            </a:br>
            <a:r>
              <a:rPr lang="en-US" sz="3200" dirty="0"/>
              <a:t>As we change the intercept, we can see that the MSE changes.</a:t>
            </a:r>
          </a:p>
        </p:txBody>
      </p:sp>
    </p:spTree>
    <p:extLst>
      <p:ext uri="{BB962C8B-B14F-4D97-AF65-F5344CB8AC3E}">
        <p14:creationId xmlns:p14="http://schemas.microsoft.com/office/powerpoint/2010/main" val="407838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719784"/>
            <a:ext cx="11430000" cy="5715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30631"/>
            <a:ext cx="10972800" cy="874155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We’re looking for the intercept that minimizes the MSE.</a:t>
            </a:r>
          </a:p>
        </p:txBody>
      </p:sp>
    </p:spTree>
    <p:extLst>
      <p:ext uri="{BB962C8B-B14F-4D97-AF65-F5344CB8AC3E}">
        <p14:creationId xmlns:p14="http://schemas.microsoft.com/office/powerpoint/2010/main" val="396311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9B2B-E09C-2C4A-870E-206E8614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936"/>
            <a:ext cx="10972800" cy="1143000"/>
          </a:xfrm>
        </p:spPr>
        <p:txBody>
          <a:bodyPr>
            <a:noAutofit/>
          </a:bodyPr>
          <a:lstStyle/>
          <a:p>
            <a:r>
              <a:rPr lang="en-US" dirty="0"/>
              <a:t>What loss makes sense for </a:t>
            </a:r>
            <a:r>
              <a:rPr lang="en-US" i="1" dirty="0"/>
              <a:t>logistic</a:t>
            </a:r>
            <a:r>
              <a:rPr lang="en-US" dirty="0"/>
              <a:t> regression?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3BEDD96-85BF-7449-B63F-953D36DC0F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4618" y="2870715"/>
            <a:ext cx="2911255" cy="29112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F44DD32-24C4-0345-967A-3FE6C59891F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587" y="2870362"/>
            <a:ext cx="2911255" cy="291125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E6BC822-96D9-1548-907E-FD0BD3F07E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8555" y="2870363"/>
            <a:ext cx="2911255" cy="2911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8977087-093D-004B-9D07-32050285E780}"/>
                  </a:ext>
                </a:extLst>
              </p:cNvPr>
              <p:cNvSpPr txBox="1"/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?	     x 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	x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8977087-093D-004B-9D07-32050285E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blipFill>
                <a:blip r:embed="rId4"/>
                <a:stretch>
                  <a:fillRect l="-691" t="-12766" r="-1843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AB6228-73E8-814F-8713-6E1AD95315DA}"/>
                  </a:ext>
                </a:extLst>
              </p:cNvPr>
              <p:cNvSpPr txBox="1"/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AB6228-73E8-814F-8713-6E1AD9531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blipFill>
                <a:blip r:embed="rId5"/>
                <a:stretch>
                  <a:fillRect l="-83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382BF3D5-63FB-6F44-AC3E-6A256441499F}"/>
              </a:ext>
            </a:extLst>
          </p:cNvPr>
          <p:cNvSpPr txBox="1"/>
          <p:nvPr/>
        </p:nvSpPr>
        <p:spPr>
          <a:xfrm>
            <a:off x="5457304" y="2391441"/>
            <a:ext cx="6264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(dies)	    (survives)       (survives)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7BCCFE-77B6-9D40-BC4A-95D88FB2D07F}"/>
              </a:ext>
            </a:extLst>
          </p:cNvPr>
          <p:cNvSpPr txBox="1"/>
          <p:nvPr/>
        </p:nvSpPr>
        <p:spPr>
          <a:xfrm>
            <a:off x="695373" y="1516144"/>
            <a:ext cx="39615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Our model predicts the </a:t>
            </a:r>
            <a:r>
              <a:rPr lang="en-US" sz="2400" i="1" dirty="0"/>
              <a:t>probability</a:t>
            </a:r>
            <a:r>
              <a:rPr lang="en-US" sz="2400" dirty="0"/>
              <a:t> of death for each patient.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If we change the parameters, we change the predicted probabilities for each patient.</a:t>
            </a:r>
          </a:p>
        </p:txBody>
      </p:sp>
    </p:spTree>
    <p:extLst>
      <p:ext uri="{BB962C8B-B14F-4D97-AF65-F5344CB8AC3E}">
        <p14:creationId xmlns:p14="http://schemas.microsoft.com/office/powerpoint/2010/main" val="346488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9B2B-E09C-2C4A-870E-206E8614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936"/>
            <a:ext cx="10972800" cy="1143000"/>
          </a:xfrm>
        </p:spPr>
        <p:txBody>
          <a:bodyPr>
            <a:noAutofit/>
          </a:bodyPr>
          <a:lstStyle/>
          <a:p>
            <a:r>
              <a:rPr lang="en-US" dirty="0"/>
              <a:t>What loss makes sense for </a:t>
            </a:r>
            <a:r>
              <a:rPr lang="en-US" i="1" dirty="0"/>
              <a:t>logistic</a:t>
            </a:r>
            <a:r>
              <a:rPr lang="en-US" dirty="0"/>
              <a:t> regression?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7BCCFE-77B6-9D40-BC4A-95D88FB2D07F}"/>
                  </a:ext>
                </a:extLst>
              </p:cNvPr>
              <p:cNvSpPr txBox="1"/>
              <p:nvPr/>
            </p:nvSpPr>
            <p:spPr>
              <a:xfrm>
                <a:off x="695373" y="1516144"/>
                <a:ext cx="396157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we predict:</a:t>
                </a: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=.1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=.9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=.7</m:t>
                    </m:r>
                  </m:oMath>
                </a14:m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Is this a good model? Why or why not?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7BCCFE-77B6-9D40-BC4A-95D88FB2D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3" y="1516144"/>
                <a:ext cx="3961571" cy="2677656"/>
              </a:xfrm>
              <a:prstGeom prst="rect">
                <a:avLst/>
              </a:prstGeom>
              <a:blipFill>
                <a:blip r:embed="rId3"/>
                <a:stretch>
                  <a:fillRect l="-1917" t="-1887" r="-319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3E55283-AABC-0F46-B83E-EF04C99B938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4618" y="2870715"/>
            <a:ext cx="2911255" cy="2911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5478F9-30FB-684C-AAC0-65E4CD1D133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587" y="2870362"/>
            <a:ext cx="2911255" cy="29112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9920CB-3915-4445-94F8-40FEFDA09E1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8555" y="2870363"/>
            <a:ext cx="2911255" cy="2911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5AFEA6-1541-4343-BDDA-F9E5685CF381}"/>
                  </a:ext>
                </a:extLst>
              </p:cNvPr>
              <p:cNvSpPr txBox="1"/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?	     x 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	x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5AFEA6-1541-4343-BDDA-F9E5685CF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blipFill>
                <a:blip r:embed="rId5"/>
                <a:stretch>
                  <a:fillRect l="-691" t="-12766" r="-1843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42102A-6FD0-8C48-A484-9BCACFA22D40}"/>
                  </a:ext>
                </a:extLst>
              </p:cNvPr>
              <p:cNvSpPr txBox="1"/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42102A-6FD0-8C48-A484-9BCACFA22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blipFill>
                <a:blip r:embed="rId6"/>
                <a:stretch>
                  <a:fillRect l="-83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05576E2-1EB7-7540-8F3E-4731044C709F}"/>
              </a:ext>
            </a:extLst>
          </p:cNvPr>
          <p:cNvSpPr txBox="1"/>
          <p:nvPr/>
        </p:nvSpPr>
        <p:spPr>
          <a:xfrm>
            <a:off x="5457304" y="2391441"/>
            <a:ext cx="6264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(dies)	    (survives)       (survives)</a:t>
            </a:r>
          </a:p>
        </p:txBody>
      </p:sp>
    </p:spTree>
    <p:extLst>
      <p:ext uri="{BB962C8B-B14F-4D97-AF65-F5344CB8AC3E}">
        <p14:creationId xmlns:p14="http://schemas.microsoft.com/office/powerpoint/2010/main" val="180694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9B2B-E09C-2C4A-870E-206E8614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936"/>
            <a:ext cx="10972800" cy="1143000"/>
          </a:xfrm>
        </p:spPr>
        <p:txBody>
          <a:bodyPr>
            <a:noAutofit/>
          </a:bodyPr>
          <a:lstStyle/>
          <a:p>
            <a:r>
              <a:rPr lang="en-US" dirty="0"/>
              <a:t>What loss makes sense for </a:t>
            </a:r>
            <a:r>
              <a:rPr lang="en-US" i="1" dirty="0"/>
              <a:t>logistic</a:t>
            </a:r>
            <a:r>
              <a:rPr lang="en-US" dirty="0"/>
              <a:t> regression?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7BCCFE-77B6-9D40-BC4A-95D88FB2D07F}"/>
                  </a:ext>
                </a:extLst>
              </p:cNvPr>
              <p:cNvSpPr txBox="1"/>
              <p:nvPr/>
            </p:nvSpPr>
            <p:spPr>
              <a:xfrm>
                <a:off x="695373" y="1516144"/>
                <a:ext cx="396157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we predict:</a:t>
                </a: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=.8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=.3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=.1</m:t>
                    </m:r>
                  </m:oMath>
                </a14:m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Is this a good model? Why or why not?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7BCCFE-77B6-9D40-BC4A-95D88FB2D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3" y="1516144"/>
                <a:ext cx="3961571" cy="2677656"/>
              </a:xfrm>
              <a:prstGeom prst="rect">
                <a:avLst/>
              </a:prstGeom>
              <a:blipFill>
                <a:blip r:embed="rId3"/>
                <a:stretch>
                  <a:fillRect l="-1917" t="-1887" r="-319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97E2405-64C5-654D-A44D-295B5F59B63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4618" y="2870715"/>
            <a:ext cx="2911255" cy="2911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8719D6-627D-954E-8C66-93BCE69EB82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587" y="2870362"/>
            <a:ext cx="2911255" cy="29112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196416-FCBF-A349-9B51-3AD1E91B87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8555" y="2870363"/>
            <a:ext cx="2911255" cy="2911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78684B-343D-6341-9F65-99D32FE76DD8}"/>
                  </a:ext>
                </a:extLst>
              </p:cNvPr>
              <p:cNvSpPr txBox="1"/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?	     x 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	x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78684B-343D-6341-9F65-99D32FE76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blipFill>
                <a:blip r:embed="rId5"/>
                <a:stretch>
                  <a:fillRect l="-691" t="-12766" r="-1843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E693D3-A580-6E45-8D83-41B1FAB7DBCB}"/>
                  </a:ext>
                </a:extLst>
              </p:cNvPr>
              <p:cNvSpPr txBox="1"/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E693D3-A580-6E45-8D83-41B1FAB7D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blipFill>
                <a:blip r:embed="rId6"/>
                <a:stretch>
                  <a:fillRect l="-83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5780D80-3F49-4C44-B7A3-CB2DF1AD60B6}"/>
              </a:ext>
            </a:extLst>
          </p:cNvPr>
          <p:cNvSpPr txBox="1"/>
          <p:nvPr/>
        </p:nvSpPr>
        <p:spPr>
          <a:xfrm>
            <a:off x="5457304" y="2391441"/>
            <a:ext cx="6264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(dies)	    (survives)       (survives)</a:t>
            </a:r>
          </a:p>
        </p:txBody>
      </p:sp>
    </p:spTree>
    <p:extLst>
      <p:ext uri="{BB962C8B-B14F-4D97-AF65-F5344CB8AC3E}">
        <p14:creationId xmlns:p14="http://schemas.microsoft.com/office/powerpoint/2010/main" val="419292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9B2B-E09C-2C4A-870E-206E8614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936"/>
            <a:ext cx="10972800" cy="1143000"/>
          </a:xfrm>
        </p:spPr>
        <p:txBody>
          <a:bodyPr>
            <a:noAutofit/>
          </a:bodyPr>
          <a:lstStyle/>
          <a:p>
            <a:r>
              <a:rPr lang="en-US" dirty="0"/>
              <a:t>What loss makes sense for </a:t>
            </a:r>
            <a:r>
              <a:rPr lang="en-US" i="1" dirty="0"/>
              <a:t>logistic</a:t>
            </a:r>
            <a:r>
              <a:rPr lang="en-US" dirty="0"/>
              <a:t> regression?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7BCCFE-77B6-9D40-BC4A-95D88FB2D07F}"/>
                  </a:ext>
                </a:extLst>
              </p:cNvPr>
              <p:cNvSpPr txBox="1"/>
              <p:nvPr/>
            </p:nvSpPr>
            <p:spPr>
              <a:xfrm>
                <a:off x="695373" y="1516145"/>
                <a:ext cx="396157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we predict:</a:t>
                </a: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=.8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=.3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=.1</m:t>
                    </m:r>
                  </m:oMath>
                </a14:m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Is this a good model? Why or why not?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Our parameters affect </a:t>
                </a:r>
                <a:r>
                  <a:rPr lang="en-US" sz="2400" i="1" dirty="0"/>
                  <a:t>all</a:t>
                </a:r>
                <a:r>
                  <a:rPr lang="en-US" sz="2400" dirty="0"/>
                  <a:t> the predictions: changing a parameter to </a:t>
                </a:r>
                <a:r>
                  <a:rPr lang="en-US" sz="2400" i="1" dirty="0"/>
                  <a:t>decrease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may also </a:t>
                </a:r>
                <a:r>
                  <a:rPr lang="en-US" sz="2400" i="1" dirty="0"/>
                  <a:t>increase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7BCCFE-77B6-9D40-BC4A-95D88FB2D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3" y="1516145"/>
                <a:ext cx="3961571" cy="4524315"/>
              </a:xfrm>
              <a:prstGeom prst="rect">
                <a:avLst/>
              </a:prstGeom>
              <a:blipFill>
                <a:blip r:embed="rId3"/>
                <a:stretch>
                  <a:fillRect l="-1917" t="-1120" r="-2875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1498FEB-1C0E-5C41-8E4E-712196555F8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4618" y="2870715"/>
            <a:ext cx="2911255" cy="2911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BFBE7-AF91-0E47-91EE-31F2566D5DE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587" y="2870362"/>
            <a:ext cx="2911255" cy="29112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2DCBF5-2217-6C4B-94FD-5BE10D876F6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8555" y="2870363"/>
            <a:ext cx="2911255" cy="2911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D18CFF-E020-B64A-8689-CF9F6EB148B7}"/>
                  </a:ext>
                </a:extLst>
              </p:cNvPr>
              <p:cNvSpPr txBox="1"/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?	     x 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	x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D18CFF-E020-B64A-8689-CF9F6EB14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blipFill>
                <a:blip r:embed="rId5"/>
                <a:stretch>
                  <a:fillRect l="-691" t="-12766" r="-1843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7D4E69-9F76-684B-96D3-F550A9D9E19A}"/>
                  </a:ext>
                </a:extLst>
              </p:cNvPr>
              <p:cNvSpPr txBox="1"/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7D4E69-9F76-684B-96D3-F550A9D9E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blipFill>
                <a:blip r:embed="rId6"/>
                <a:stretch>
                  <a:fillRect l="-83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4A4D68A-1CAF-2E41-9FDF-9A0497B8AD9D}"/>
              </a:ext>
            </a:extLst>
          </p:cNvPr>
          <p:cNvSpPr txBox="1"/>
          <p:nvPr/>
        </p:nvSpPr>
        <p:spPr>
          <a:xfrm>
            <a:off x="5457304" y="2391441"/>
            <a:ext cx="6264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(dies)	    (survives)       (survives)</a:t>
            </a:r>
          </a:p>
        </p:txBody>
      </p:sp>
    </p:spTree>
    <p:extLst>
      <p:ext uri="{BB962C8B-B14F-4D97-AF65-F5344CB8AC3E}">
        <p14:creationId xmlns:p14="http://schemas.microsoft.com/office/powerpoint/2010/main" val="215468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1632</Words>
  <Application>Microsoft Macintosh PowerPoint</Application>
  <PresentationFormat>Widescreen</PresentationFormat>
  <Paragraphs>261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Model Learning </vt:lpstr>
      <vt:lpstr>PowerPoint Presentation</vt:lpstr>
      <vt:lpstr>In linear regression, the loss is the mean squared error.</vt:lpstr>
      <vt:lpstr>We have two parameters: the slope, and the intercept. As we change the intercept, we can see that the MSE changes.</vt:lpstr>
      <vt:lpstr>We’re looking for the intercept that minimizes the MSE.</vt:lpstr>
      <vt:lpstr>What loss makes sense for logistic regression?</vt:lpstr>
      <vt:lpstr>What loss makes sense for logistic regression?</vt:lpstr>
      <vt:lpstr>What loss makes sense for logistic regression?</vt:lpstr>
      <vt:lpstr>What loss makes sense for logistic regression?</vt:lpstr>
      <vt:lpstr>What loss makes sense for logistic regression?</vt:lpstr>
      <vt:lpstr>What loss makes sense for logistic regression?</vt:lpstr>
      <vt:lpstr>Logistic Regression Likelihood</vt:lpstr>
      <vt:lpstr>Logistic Regression Likelihood</vt:lpstr>
      <vt:lpstr>Logistic Regression Likelihood</vt:lpstr>
      <vt:lpstr>Logistic Regression Likelihood</vt:lpstr>
      <vt:lpstr>Remember that for linear regression, we want to minimize the mean squared error.</vt:lpstr>
      <vt:lpstr>Two Final Modifications</vt:lpstr>
      <vt:lpstr>Two Final Modifications</vt:lpstr>
      <vt:lpstr>Two Final Modifications</vt:lpstr>
      <vt:lpstr>Cross-Entropy Loss</vt:lpstr>
      <vt:lpstr>How do we minimize the loss?</vt:lpstr>
      <vt:lpstr>Strategy: determine how small changes in parameters affect the 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Performance: Accuracy and Cross-Entropy Loss</dc:title>
  <dc:creator>Matthew Engelhard, M.D., Ph.D.</dc:creator>
  <cp:lastModifiedBy>Matthew Engelhard, M.D., Ph.D.</cp:lastModifiedBy>
  <cp:revision>15</cp:revision>
  <dcterms:created xsi:type="dcterms:W3CDTF">2020-05-30T03:34:47Z</dcterms:created>
  <dcterms:modified xsi:type="dcterms:W3CDTF">2021-06-04T03:52:45Z</dcterms:modified>
</cp:coreProperties>
</file>