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598" r:id="rId3"/>
    <p:sldId id="601" r:id="rId4"/>
    <p:sldId id="602" r:id="rId5"/>
    <p:sldId id="603" r:id="rId6"/>
    <p:sldId id="599" r:id="rId7"/>
    <p:sldId id="6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0"/>
    <p:restoredTop sz="96327"/>
  </p:normalViewPr>
  <p:slideViewPr>
    <p:cSldViewPr snapToGrid="0" snapToObjects="1">
      <p:cViewPr varScale="1">
        <p:scale>
          <a:sx n="128" d="100"/>
          <a:sy n="128"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9F73A-4112-234F-9F94-4F1C3261821D}"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11EDA-9244-EF43-AB3D-0C90B8B8FBDD}" type="slidenum">
              <a:rPr lang="en-US" smtClean="0"/>
              <a:t>‹#›</a:t>
            </a:fld>
            <a:endParaRPr lang="en-US"/>
          </a:p>
        </p:txBody>
      </p:sp>
    </p:spTree>
    <p:extLst>
      <p:ext uri="{BB962C8B-B14F-4D97-AF65-F5344CB8AC3E}">
        <p14:creationId xmlns:p14="http://schemas.microsoft.com/office/powerpoint/2010/main" val="13846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E177-2D39-6344-88ED-8E8EFE5E7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B3763-0498-AA4C-A45B-0D26B42AA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2E0A0-A40A-414E-9D74-43ED2D051EDA}"/>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F66C83FB-36E3-4549-89DE-9940A9F14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EA276-2AC0-9441-832C-0CE460CBDC3D}"/>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411508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E8D2-5ADB-2743-A853-A3EF567FB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90D1B-BAF7-6D49-9EF6-BD51F886E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CAC3D-CD61-D647-9ED9-8AA6976D4FCF}"/>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A2A037DC-953F-2C45-B00B-930611D61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DAF13-BC38-FB4D-AD55-298CEA88C2F4}"/>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42967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A9848-EFEB-4846-A88B-C074A4A283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3A5A5-16D4-A048-BB28-13A6B6190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76F4-5141-FE41-A2C1-BBF7FBB6D925}"/>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CF5C611B-1454-D941-934D-F37FAE87B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4E562-78E1-404D-9DA5-F9F9C244151B}"/>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25718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3DD9-F038-1442-8E00-6B1651B83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CC52B-284B-B648-8A17-1C2BD7865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CA95F-54CE-2E4E-AE27-912F0F135AFD}"/>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7EDBEAE3-5EC8-D043-BA8B-6F9F05A8A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AD5DA-94C6-FA4B-B73A-366972516260}"/>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131134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18AE-CA76-874D-870D-7C863BD86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79419-12C2-DC40-8619-DF7A8D8F4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A877-6D4E-8549-A6A9-0A9BEC9B6FD0}"/>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29CF5ADF-C007-6C4B-9CF2-EB9848F9C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C8B2C-4C24-314E-91F4-94B34B197193}"/>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83126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9069-998C-C24B-BD63-ED6068E9E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FCE13-B2B7-804B-AD32-F1A7E5B5D4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5F2B1-4431-6149-A1E7-8BCD3E5EB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AE20-3EEB-6045-A013-B0B8C888D19E}"/>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6" name="Footer Placeholder 5">
            <a:extLst>
              <a:ext uri="{FF2B5EF4-FFF2-40B4-BE49-F238E27FC236}">
                <a16:creationId xmlns:a16="http://schemas.microsoft.com/office/drawing/2014/main" id="{D8146CB0-D034-7A44-8700-AF238BD2A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70DB-C33D-4C49-BE8B-FAFE3F5E05F5}"/>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23238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5BC-8216-424F-B523-8DE4F65EC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7B4AD0-850E-D545-87FD-91F2610C1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C180C-99DC-FC41-B5D2-3988618F5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2D364-F450-6048-8DC4-891ADEE7F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01BCC-8456-FD47-A9FB-CE14CACFF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A1398-CE96-9148-AB80-E609F437CEF0}"/>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8" name="Footer Placeholder 7">
            <a:extLst>
              <a:ext uri="{FF2B5EF4-FFF2-40B4-BE49-F238E27FC236}">
                <a16:creationId xmlns:a16="http://schemas.microsoft.com/office/drawing/2014/main" id="{3A92ED0C-29BF-7844-A274-0ADFA81A8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6A3EBF-A43F-D64C-880B-A0432D151DBC}"/>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937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587C-7A1F-4B48-82EF-A08753CF2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BA51C-FE54-9C4D-B934-466075C0A501}"/>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4" name="Footer Placeholder 3">
            <a:extLst>
              <a:ext uri="{FF2B5EF4-FFF2-40B4-BE49-F238E27FC236}">
                <a16:creationId xmlns:a16="http://schemas.microsoft.com/office/drawing/2014/main" id="{ED80FCAB-973D-DF44-9824-6D5094AF8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3186D-A962-5D41-B598-F2502E71E1B1}"/>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55067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447B5-B642-0E41-9F4E-2EC33E934DCA}"/>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3" name="Footer Placeholder 2">
            <a:extLst>
              <a:ext uri="{FF2B5EF4-FFF2-40B4-BE49-F238E27FC236}">
                <a16:creationId xmlns:a16="http://schemas.microsoft.com/office/drawing/2014/main" id="{18DA6869-89D5-A44E-81E1-C0092F9E1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C59E1-A92D-374C-BF5E-CFE42C49219B}"/>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11733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666E-37D2-2D4C-A198-1DC734B61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65F57-7AB4-8941-95F4-1FEB5CC41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E058D-FE6C-044A-BA6C-0DFDE812D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3BA94-2DC8-0942-830D-F0924D49F4D4}"/>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6" name="Footer Placeholder 5">
            <a:extLst>
              <a:ext uri="{FF2B5EF4-FFF2-40B4-BE49-F238E27FC236}">
                <a16:creationId xmlns:a16="http://schemas.microsoft.com/office/drawing/2014/main" id="{14DB5838-92BB-0448-9EA6-7CCFBB51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1C5-B69D-8B45-A3C0-B8FC5F49A3F1}"/>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412607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BD9B-9683-3D40-AADA-5F83D3541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BE537-65D6-EE49-9D3A-39653AA31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AB56F-3E7A-D148-A3D1-7FE0514F5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3E39C-3C62-EF45-B27F-1B851FE2884A}"/>
              </a:ext>
            </a:extLst>
          </p:cNvPr>
          <p:cNvSpPr>
            <a:spLocks noGrp="1"/>
          </p:cNvSpPr>
          <p:nvPr>
            <p:ph type="dt" sz="half" idx="10"/>
          </p:nvPr>
        </p:nvSpPr>
        <p:spPr/>
        <p:txBody>
          <a:bodyPr/>
          <a:lstStyle/>
          <a:p>
            <a:fld id="{1A0BB482-D24B-F841-A873-2C24A2BF3878}" type="datetimeFigureOut">
              <a:rPr lang="en-US" smtClean="0"/>
              <a:t>5/21/22</a:t>
            </a:fld>
            <a:endParaRPr lang="en-US"/>
          </a:p>
        </p:txBody>
      </p:sp>
      <p:sp>
        <p:nvSpPr>
          <p:cNvPr id="6" name="Footer Placeholder 5">
            <a:extLst>
              <a:ext uri="{FF2B5EF4-FFF2-40B4-BE49-F238E27FC236}">
                <a16:creationId xmlns:a16="http://schemas.microsoft.com/office/drawing/2014/main" id="{7E9AAE76-D00E-9C48-96FA-DBFF13A38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E0EC3-2D50-DA49-A192-D183D3EF4A42}"/>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60659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1195C-D91A-A04B-B3AA-0B233376F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726487-BA28-1D46-B712-CA9ABC65B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1A398-CBF6-F34C-9091-79BB828E8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BB482-D24B-F841-A873-2C24A2BF3878}" type="datetimeFigureOut">
              <a:rPr lang="en-US" smtClean="0"/>
              <a:t>5/21/22</a:t>
            </a:fld>
            <a:endParaRPr lang="en-US"/>
          </a:p>
        </p:txBody>
      </p:sp>
      <p:sp>
        <p:nvSpPr>
          <p:cNvPr id="5" name="Footer Placeholder 4">
            <a:extLst>
              <a:ext uri="{FF2B5EF4-FFF2-40B4-BE49-F238E27FC236}">
                <a16:creationId xmlns:a16="http://schemas.microsoft.com/office/drawing/2014/main" id="{4071932C-E313-CB41-820A-86A8E08A5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90A436-6E29-144A-9D18-F61ADFBF5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54126-E9E0-E842-8B11-1251C36C63B2}" type="slidenum">
              <a:rPr lang="en-US" smtClean="0"/>
              <a:t>‹#›</a:t>
            </a:fld>
            <a:endParaRPr lang="en-US"/>
          </a:p>
        </p:txBody>
      </p:sp>
    </p:spTree>
    <p:extLst>
      <p:ext uri="{BB962C8B-B14F-4D97-AF65-F5344CB8AC3E}">
        <p14:creationId xmlns:p14="http://schemas.microsoft.com/office/powerpoint/2010/main" val="186402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8.png"/><Relationship Id="rId1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8.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D84-8381-EE47-8655-D08C49B142B7}"/>
              </a:ext>
            </a:extLst>
          </p:cNvPr>
          <p:cNvSpPr>
            <a:spLocks noGrp="1"/>
          </p:cNvSpPr>
          <p:nvPr>
            <p:ph type="ctrTitle"/>
          </p:nvPr>
        </p:nvSpPr>
        <p:spPr/>
        <p:txBody>
          <a:bodyPr/>
          <a:lstStyle/>
          <a:p>
            <a:r>
              <a:rPr lang="en-US" dirty="0"/>
              <a:t>Activity: MLP Structure</a:t>
            </a:r>
          </a:p>
        </p:txBody>
      </p:sp>
      <p:sp>
        <p:nvSpPr>
          <p:cNvPr id="3" name="Subtitle 2">
            <a:extLst>
              <a:ext uri="{FF2B5EF4-FFF2-40B4-BE49-F238E27FC236}">
                <a16:creationId xmlns:a16="http://schemas.microsoft.com/office/drawing/2014/main" id="{40B18925-022E-6D4B-A397-37B336F6CE74}"/>
              </a:ext>
            </a:extLst>
          </p:cNvPr>
          <p:cNvSpPr>
            <a:spLocks noGrp="1"/>
          </p:cNvSpPr>
          <p:nvPr>
            <p:ph type="subTitle" idx="1"/>
          </p:nvPr>
        </p:nvSpPr>
        <p:spPr/>
        <p:txBody>
          <a:bodyPr/>
          <a:lstStyle/>
          <a:p>
            <a:r>
              <a:rPr lang="en-US" dirty="0"/>
              <a:t>ML for Health, Week 3</a:t>
            </a:r>
          </a:p>
        </p:txBody>
      </p:sp>
    </p:spTree>
    <p:extLst>
      <p:ext uri="{BB962C8B-B14F-4D97-AF65-F5344CB8AC3E}">
        <p14:creationId xmlns:p14="http://schemas.microsoft.com/office/powerpoint/2010/main" val="1366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I.1</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92500" lnSpcReduction="1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514350" indent="-514350">
              <a:buFont typeface="+mj-lt"/>
              <a:buAutoNum type="arabicPeriod"/>
            </a:pPr>
            <a:r>
              <a:rPr lang="en-US" sz="2400" dirty="0"/>
              <a:t>Logistic regression with 3 input features</a:t>
            </a:r>
            <a:endParaRPr lang="en-US" sz="2000" dirty="0"/>
          </a:p>
          <a:p>
            <a:pPr marL="514350" indent="-514350">
              <a:buFont typeface="+mj-lt"/>
              <a:buAutoNum type="arabicPeriod"/>
            </a:pPr>
            <a:endParaRPr lang="en-US" sz="2400" dirty="0"/>
          </a:p>
          <a:p>
            <a:pPr marL="971550" lvl="1" indent="-514350">
              <a:buFont typeface="+mj-lt"/>
              <a:buAutoNum type="alphaLcParenR"/>
            </a:pPr>
            <a:r>
              <a:rPr lang="en-US" sz="2000" dirty="0"/>
              <a:t>1 logistic regression model</a:t>
            </a:r>
          </a:p>
          <a:p>
            <a:pPr marL="971550" lvl="1" indent="-514350">
              <a:buFont typeface="+mj-lt"/>
              <a:buAutoNum type="alphaLcParenR"/>
            </a:pPr>
            <a:r>
              <a:rPr lang="en-US" sz="2000" u="sng" dirty="0"/>
              <a:t>If we follow the convention of including 1 as an input feature</a:t>
            </a:r>
            <a:r>
              <a:rPr lang="en-US" sz="2000" dirty="0"/>
              <a:t>, then there are 3 parameters – one for each input feature</a:t>
            </a:r>
            <a:endParaRPr lang="en-US" sz="2000" u="sng" dirty="0"/>
          </a:p>
          <a:p>
            <a:pPr marL="971550" lvl="1" indent="-514350">
              <a:buFont typeface="+mj-lt"/>
              <a:buAutoNum type="alphaLcParenR"/>
            </a:pPr>
            <a:r>
              <a:rPr lang="en-US" sz="2000" u="sng" dirty="0"/>
              <a:t>If we do not follow this convention</a:t>
            </a:r>
            <a:r>
              <a:rPr lang="en-US" sz="2000" dirty="0"/>
              <a:t>, then there are 4 parameters – one for each input feature, and one additional bias term</a:t>
            </a:r>
          </a:p>
          <a:p>
            <a:pPr marL="0" indent="0">
              <a:buNone/>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45043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I.2</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775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2. An MLP with 3 input features and 1 hidden layer with 6 hidden units</a:t>
            </a:r>
          </a:p>
          <a:p>
            <a:pPr marL="0" indent="0">
              <a:buNone/>
            </a:pPr>
            <a:endParaRPr lang="en-US" sz="2400" dirty="0"/>
          </a:p>
          <a:p>
            <a:pPr marL="457200" indent="-457200">
              <a:buAutoNum type="alphaLcParenR"/>
            </a:pPr>
            <a:r>
              <a:rPr lang="en-US" sz="2400" dirty="0"/>
              <a:t>There are 7 logistic regression models: one for each hidden unit,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connections between units in the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500" dirty="0"/>
              <a:t>This gives us up to 31 parameters in total depending on handling of bias terms.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97789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I.3</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625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3. An MLP with 3 input features and 2 hidden layers, each with 6 hidden units</a:t>
            </a:r>
          </a:p>
          <a:p>
            <a:pPr marL="0" indent="0">
              <a:buNone/>
            </a:pPr>
            <a:endParaRPr lang="en-US" sz="2400" dirty="0"/>
          </a:p>
          <a:p>
            <a:pPr marL="457200" indent="-457200">
              <a:buAutoNum type="alphaLcParenR"/>
            </a:pPr>
            <a:r>
              <a:rPr lang="en-US" sz="2400" dirty="0"/>
              <a:t>There are 13 logistic regression models: 1 for each of the 6 * 2 = 12 hidden units,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x 6 = 36 connections between units in the first hidden layer and units in the second hidden layer</a:t>
            </a:r>
          </a:p>
          <a:p>
            <a:pPr marL="971550" lvl="1" indent="-514350">
              <a:buFont typeface="+mj-lt"/>
              <a:buAutoNum type="romanLcPeriod"/>
            </a:pPr>
            <a:r>
              <a:rPr lang="en-US" sz="2000" dirty="0"/>
              <a:t>6 bias terms, one per hidden unit in the second hidden layer</a:t>
            </a:r>
          </a:p>
          <a:p>
            <a:pPr marL="971550" lvl="1" indent="-514350">
              <a:buFont typeface="+mj-lt"/>
              <a:buAutoNum type="romanLcPeriod"/>
            </a:pPr>
            <a:r>
              <a:rPr lang="en-US" sz="2000" dirty="0"/>
              <a:t>6 connections between units in the second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400" dirty="0"/>
              <a:t>This gives us up to 73 parameters in total depending on handling of bias terms.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35102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I.4</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550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4. (challenge) An MLP with 3 input features and 3 hidden layers with 6, 2, and 6 hidden units, respectively</a:t>
            </a:r>
          </a:p>
          <a:p>
            <a:pPr marL="0" indent="0">
              <a:buNone/>
            </a:pPr>
            <a:endParaRPr lang="en-US" sz="2400" dirty="0"/>
          </a:p>
          <a:p>
            <a:pPr marL="457200" indent="-457200">
              <a:buAutoNum type="alphaLcParenR"/>
            </a:pPr>
            <a:r>
              <a:rPr lang="en-US" sz="2400" dirty="0"/>
              <a:t>There are 15 logistic regression models: 1 for each of the 6 + 2 + 6 = 14 hidden units,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x 2 = 12 connections between units in the first hidden layer and units in the second hidden layer</a:t>
            </a:r>
          </a:p>
          <a:p>
            <a:pPr marL="971550" lvl="1" indent="-514350">
              <a:buFont typeface="+mj-lt"/>
              <a:buAutoNum type="romanLcPeriod"/>
            </a:pPr>
            <a:r>
              <a:rPr lang="en-US" sz="2000" dirty="0"/>
              <a:t>2 bias terms, one per hidden unit in the second hidden layer</a:t>
            </a:r>
          </a:p>
          <a:p>
            <a:pPr marL="971550" lvl="1" indent="-514350">
              <a:buFont typeface="+mj-lt"/>
              <a:buAutoNum type="romanLcPeriod"/>
            </a:pPr>
            <a:r>
              <a:rPr lang="en-US" sz="2000" dirty="0"/>
              <a:t>2 x 6 = 12 connections between units in the second hidden layer and units in the third hidden layer</a:t>
            </a:r>
          </a:p>
          <a:p>
            <a:pPr marL="971550" lvl="1" indent="-514350">
              <a:buFont typeface="+mj-lt"/>
              <a:buAutoNum type="romanLcPeriod"/>
            </a:pPr>
            <a:r>
              <a:rPr lang="en-US" sz="2000" dirty="0"/>
              <a:t>6 bias terms, one per hidden unit in the third hidden layer</a:t>
            </a:r>
          </a:p>
          <a:p>
            <a:pPr marL="971550" lvl="1" indent="-514350">
              <a:buFont typeface="+mj-lt"/>
              <a:buAutoNum type="romanLcPeriod"/>
            </a:pPr>
            <a:r>
              <a:rPr lang="en-US" sz="2000" dirty="0"/>
              <a:t>6 connections between units in the third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400" dirty="0"/>
              <a:t>This gives us up to 63 parameters in total depending on handling of bias terms. This is fewer than the previous exercise even though this MLP has more hidden layers and more total hidden units!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406254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954A169-8493-658B-7F52-EEBF6E1922D7}"/>
              </a:ext>
            </a:extLst>
          </p:cNvPr>
          <p:cNvGraphicFramePr>
            <a:graphicFrameLocks noGrp="1"/>
          </p:cNvGraphicFramePr>
          <p:nvPr>
            <p:extLst>
              <p:ext uri="{D42A27DB-BD31-4B8C-83A1-F6EECF244321}">
                <p14:modId xmlns:p14="http://schemas.microsoft.com/office/powerpoint/2010/main" val="2686942534"/>
              </p:ext>
            </p:extLst>
          </p:nvPr>
        </p:nvGraphicFramePr>
        <p:xfrm>
          <a:off x="8457317" y="4133963"/>
          <a:ext cx="1372864" cy="6232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32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2" name="Title 1">
            <a:extLst>
              <a:ext uri="{FF2B5EF4-FFF2-40B4-BE49-F238E27FC236}">
                <a16:creationId xmlns:a16="http://schemas.microsoft.com/office/drawing/2014/main" id="{481147D0-0E90-45FD-0BEB-9DC70CAF8845}"/>
              </a:ext>
            </a:extLst>
          </p:cNvPr>
          <p:cNvSpPr>
            <a:spLocks noGrp="1"/>
          </p:cNvSpPr>
          <p:nvPr>
            <p:ph type="title"/>
          </p:nvPr>
        </p:nvSpPr>
        <p:spPr>
          <a:xfrm>
            <a:off x="838200" y="365125"/>
            <a:ext cx="10515600" cy="627893"/>
          </a:xfrm>
        </p:spPr>
        <p:txBody>
          <a:bodyPr>
            <a:normAutofit fontScale="90000"/>
          </a:bodyPr>
          <a:lstStyle/>
          <a:p>
            <a:r>
              <a:rPr lang="en-US" dirty="0"/>
              <a:t>Part IIA</a:t>
            </a:r>
          </a:p>
        </p:txBody>
      </p:sp>
      <p:cxnSp>
        <p:nvCxnSpPr>
          <p:cNvPr id="4" name="Straight Arrow Connector 3">
            <a:extLst>
              <a:ext uri="{FF2B5EF4-FFF2-40B4-BE49-F238E27FC236}">
                <a16:creationId xmlns:a16="http://schemas.microsoft.com/office/drawing/2014/main" id="{BD5F68B1-46AF-CC03-F986-0B3B137C59D1}"/>
              </a:ext>
            </a:extLst>
          </p:cNvPr>
          <p:cNvCxnSpPr>
            <a:cxnSpLocks/>
          </p:cNvCxnSpPr>
          <p:nvPr/>
        </p:nvCxnSpPr>
        <p:spPr>
          <a:xfrm flipV="1">
            <a:off x="8638528" y="4750150"/>
            <a:ext cx="0"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3D26FE52-E803-8498-3780-4B240B9625BE}"/>
              </a:ext>
            </a:extLst>
          </p:cNvPr>
          <p:cNvCxnSpPr>
            <a:cxnSpLocks/>
          </p:cNvCxnSpPr>
          <p:nvPr/>
        </p:nvCxnSpPr>
        <p:spPr>
          <a:xfrm flipV="1">
            <a:off x="9700334" y="4783478"/>
            <a:ext cx="0" cy="56305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58CBA2AE-0D3C-9A49-4AD3-769EDD186BC2}"/>
              </a:ext>
            </a:extLst>
          </p:cNvPr>
          <p:cNvCxnSpPr>
            <a:cxnSpLocks/>
          </p:cNvCxnSpPr>
          <p:nvPr/>
        </p:nvCxnSpPr>
        <p:spPr>
          <a:xfrm flipH="1" flipV="1">
            <a:off x="8971953" y="4750150"/>
            <a:ext cx="342805" cy="5659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B1629A7-BAE6-FC1B-FA7F-16439BC5CBF4}"/>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 name="Oval 6">
                <a:extLst>
                  <a:ext uri="{FF2B5EF4-FFF2-40B4-BE49-F238E27FC236}">
                    <a16:creationId xmlns:a16="http://schemas.microsoft.com/office/drawing/2014/main" id="{DB1629A7-BAE6-FC1B-FA7F-16439BC5CBF4}"/>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50227BCE-51D1-082C-984B-58729E294817}"/>
              </a:ext>
            </a:extLst>
          </p:cNvPr>
          <p:cNvCxnSpPr>
            <a:cxnSpLocks/>
            <a:endCxn id="7"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C6E89E-7E21-E9BB-D8E3-4E966FC2D618}"/>
              </a:ext>
            </a:extLst>
          </p:cNvPr>
          <p:cNvCxnSpPr>
            <a:cxnSpLocks/>
            <a:stCxn id="7"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A60381-4814-61D4-22DE-9E5E64F4A37C}"/>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58A60381-4814-61D4-22DE-9E5E64F4A37C}"/>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389189262"/>
                  </p:ext>
                </p:extLst>
              </p:nvPr>
            </p:nvGraphicFramePr>
            <p:xfrm>
              <a:off x="8420718" y="538003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389189262"/>
                  </p:ext>
                </p:extLst>
              </p:nvPr>
            </p:nvGraphicFramePr>
            <p:xfrm>
              <a:off x="8420718" y="538003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3509" r="-105263"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93454A4A-3CAD-BD70-E7BC-3126CBF14164}"/>
              </a:ext>
            </a:extLst>
          </p:cNvPr>
          <p:cNvSpPr txBox="1"/>
          <p:nvPr/>
        </p:nvSpPr>
        <p:spPr>
          <a:xfrm rot="18054908">
            <a:off x="8827432" y="6459484"/>
            <a:ext cx="1090081" cy="307777"/>
          </a:xfrm>
          <a:prstGeom prst="rect">
            <a:avLst/>
          </a:prstGeom>
          <a:noFill/>
        </p:spPr>
        <p:txBody>
          <a:bodyPr wrap="square" rtlCol="0">
            <a:spAutoFit/>
          </a:bodyPr>
          <a:lstStyle/>
          <a:p>
            <a:pPr algn="r"/>
            <a:r>
              <a:rPr lang="en-US" sz="1400" dirty="0"/>
              <a:t>SBP</a:t>
            </a:r>
          </a:p>
        </p:txBody>
      </p:sp>
      <p:sp>
        <p:nvSpPr>
          <p:cNvPr id="14" name="TextBox 13">
            <a:extLst>
              <a:ext uri="{FF2B5EF4-FFF2-40B4-BE49-F238E27FC236}">
                <a16:creationId xmlns:a16="http://schemas.microsoft.com/office/drawing/2014/main" id="{CBF4A3F7-1B83-B7D3-D88C-FF9965F38B5C}"/>
              </a:ext>
            </a:extLst>
          </p:cNvPr>
          <p:cNvSpPr txBox="1"/>
          <p:nvPr/>
        </p:nvSpPr>
        <p:spPr>
          <a:xfrm rot="18054908">
            <a:off x="7980173" y="6470077"/>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181D1-0D72-583B-D320-70DFB677252B}"/>
                  </a:ext>
                </a:extLst>
              </p:cNvPr>
              <p:cNvSpPr txBox="1"/>
              <p:nvPr/>
            </p:nvSpPr>
            <p:spPr>
              <a:xfrm>
                <a:off x="8410193" y="2790635"/>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1</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52181D1-0D72-583B-D320-70DFB677252B}"/>
                  </a:ext>
                </a:extLst>
              </p:cNvPr>
              <p:cNvSpPr txBox="1">
                <a:spLocks noRot="1" noChangeAspect="1" noMove="1" noResize="1" noEditPoints="1" noAdjustHandles="1" noChangeArrowheads="1" noChangeShapeType="1" noTextEdit="1"/>
              </p:cNvSpPr>
              <p:nvPr/>
            </p:nvSpPr>
            <p:spPr>
              <a:xfrm>
                <a:off x="8410193" y="2790635"/>
                <a:ext cx="1000972" cy="392993"/>
              </a:xfrm>
              <a:prstGeom prst="rect">
                <a:avLst/>
              </a:prstGeom>
              <a:blipFill>
                <a:blip r:embed="rId5"/>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A6CBCF-A601-FBCC-8EFC-363CF54A70DB}"/>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CCA6CBCF-A601-FBCC-8EFC-363CF54A70DB}"/>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6"/>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77EFB7EE-ABAB-4194-43A6-F8EC26FCA607}"/>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8" name="Oval 17">
                <a:extLst>
                  <a:ext uri="{FF2B5EF4-FFF2-40B4-BE49-F238E27FC236}">
                    <a16:creationId xmlns:a16="http://schemas.microsoft.com/office/drawing/2014/main" id="{77EFB7EE-ABAB-4194-43A6-F8EC26FCA607}"/>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7"/>
                <a:stretch>
                  <a:fillRect l="-35897" t="-10526" b="-39474"/>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E254828A-A067-C152-E0D9-040338702579}"/>
              </a:ext>
            </a:extLst>
          </p:cNvPr>
          <p:cNvCxnSpPr>
            <a:cxnSpLocks/>
            <a:endCxn id="18"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A0F0DDD-461D-B97B-F83D-05E714629D53}"/>
              </a:ext>
            </a:extLst>
          </p:cNvPr>
          <p:cNvCxnSpPr>
            <a:cxnSpLocks/>
            <a:stCxn id="18"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76397B2-1C3B-09C2-B0D2-58544F8697C0}"/>
              </a:ext>
            </a:extLst>
          </p:cNvPr>
          <p:cNvCxnSpPr>
            <a:cxnSpLocks/>
          </p:cNvCxnSpPr>
          <p:nvPr/>
        </p:nvCxnSpPr>
        <p:spPr>
          <a:xfrm flipV="1">
            <a:off x="8886243" y="4740414"/>
            <a:ext cx="478336" cy="5873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4" name="Table 23">
            <a:extLst>
              <a:ext uri="{FF2B5EF4-FFF2-40B4-BE49-F238E27FC236}">
                <a16:creationId xmlns:a16="http://schemas.microsoft.com/office/drawing/2014/main" id="{AF961BA3-267D-79E1-BADB-487F68F10008}"/>
              </a:ext>
            </a:extLst>
          </p:cNvPr>
          <p:cNvGraphicFramePr>
            <a:graphicFrameLocks noGrp="1"/>
          </p:cNvGraphicFramePr>
          <p:nvPr>
            <p:extLst>
              <p:ext uri="{D42A27DB-BD31-4B8C-83A1-F6EECF244321}">
                <p14:modId xmlns:p14="http://schemas.microsoft.com/office/powerpoint/2010/main" val="1030487321"/>
              </p:ext>
            </p:extLst>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26" name="Straight Arrow Connector 25">
            <a:extLst>
              <a:ext uri="{FF2B5EF4-FFF2-40B4-BE49-F238E27FC236}">
                <a16:creationId xmlns:a16="http://schemas.microsoft.com/office/drawing/2014/main" id="{7613A022-AE9A-FB05-A842-C6360739FCF5}"/>
              </a:ext>
            </a:extLst>
          </p:cNvPr>
          <p:cNvCxnSpPr>
            <a:cxnSpLocks/>
          </p:cNvCxnSpPr>
          <p:nvPr/>
        </p:nvCxnSpPr>
        <p:spPr>
          <a:xfrm flipH="1" flipV="1">
            <a:off x="9349611" y="2360917"/>
            <a:ext cx="152755" cy="33168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95164B9D-299A-97C3-EAE4-35FA7CF9451D}"/>
              </a:ext>
            </a:extLst>
          </p:cNvPr>
          <p:cNvGraphicFramePr>
            <a:graphicFrameLocks noGrp="1"/>
          </p:cNvGraphicFramePr>
          <p:nvPr>
            <p:extLst>
              <p:ext uri="{D42A27DB-BD31-4B8C-83A1-F6EECF244321}">
                <p14:modId xmlns:p14="http://schemas.microsoft.com/office/powerpoint/2010/main" val="123657118"/>
              </p:ext>
            </p:extLst>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DFA40E5-A991-A70F-FBA3-283FDA339CE6}"/>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DFA40E5-A991-A70F-FBA3-283FDA339CE6}"/>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8"/>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F132B7B-C966-792E-78B8-CBDEC714FF04}"/>
              </a:ext>
            </a:extLst>
          </p:cNvPr>
          <p:cNvCxnSpPr>
            <a:cxnSpLocks/>
          </p:cNvCxnSpPr>
          <p:nvPr/>
        </p:nvCxnSpPr>
        <p:spPr>
          <a:xfrm flipV="1">
            <a:off x="8800533" y="2371175"/>
            <a:ext cx="171420" cy="28578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DAA9B86F-331C-6521-6783-ACD03BCFA49C}"/>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30" name="Oval 29">
                <a:extLst>
                  <a:ext uri="{FF2B5EF4-FFF2-40B4-BE49-F238E27FC236}">
                    <a16:creationId xmlns:a16="http://schemas.microsoft.com/office/drawing/2014/main" id="{DAA9B86F-331C-6521-6783-ACD03BCFA49C}"/>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9"/>
                <a:stretch>
                  <a:fillRect l="-35897" t="-10526" b="-39474"/>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78F5222D-9453-288A-5CF9-FE143F4BD3BC}"/>
              </a:ext>
            </a:extLst>
          </p:cNvPr>
          <p:cNvCxnSpPr>
            <a:cxnSpLocks/>
            <a:endCxn id="3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24DA8D5-96EA-9CF9-4266-05FC8828F795}"/>
              </a:ext>
            </a:extLst>
          </p:cNvPr>
          <p:cNvCxnSpPr>
            <a:cxnSpLocks/>
            <a:stCxn id="3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3" name="Table 32">
            <a:extLst>
              <a:ext uri="{FF2B5EF4-FFF2-40B4-BE49-F238E27FC236}">
                <a16:creationId xmlns:a16="http://schemas.microsoft.com/office/drawing/2014/main" id="{B7DBDA80-DB04-2A8E-2766-60999DF3D378}"/>
              </a:ext>
            </a:extLst>
          </p:cNvPr>
          <p:cNvGraphicFramePr>
            <a:graphicFrameLocks noGrp="1"/>
          </p:cNvGraphicFramePr>
          <p:nvPr>
            <p:extLst>
              <p:ext uri="{D42A27DB-BD31-4B8C-83A1-F6EECF244321}">
                <p14:modId xmlns:p14="http://schemas.microsoft.com/office/powerpoint/2010/main" val="3382896353"/>
              </p:ext>
            </p:extLst>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143121-9F4D-20DA-9288-213764A58765}"/>
                  </a:ext>
                </a:extLst>
              </p:cNvPr>
              <p:cNvSpPr txBox="1"/>
              <p:nvPr/>
            </p:nvSpPr>
            <p:spPr>
              <a:xfrm>
                <a:off x="8968936" y="297871"/>
                <a:ext cx="388450"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D143121-9F4D-20DA-9288-213764A58765}"/>
                  </a:ext>
                </a:extLst>
              </p:cNvPr>
              <p:cNvSpPr txBox="1">
                <a:spLocks noRot="1" noChangeAspect="1" noMove="1" noResize="1" noEditPoints="1" noAdjustHandles="1" noChangeArrowheads="1" noChangeShapeType="1" noTextEdit="1"/>
              </p:cNvSpPr>
              <p:nvPr/>
            </p:nvSpPr>
            <p:spPr>
              <a:xfrm>
                <a:off x="8968936" y="297871"/>
                <a:ext cx="388450" cy="512576"/>
              </a:xfrm>
              <a:prstGeom prst="rect">
                <a:avLst/>
              </a:prstGeom>
              <a:blipFill>
                <a:blip r:embed="rId10"/>
                <a:stretch>
                  <a:fillRect l="-9677" r="-6452"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BDE6AFC2-AF2B-CDED-99C8-B6F2F5307E8C}"/>
                  </a:ext>
                </a:extLst>
              </p:cNvPr>
              <p:cNvSpPr>
                <a:spLocks noGrp="1"/>
              </p:cNvSpPr>
              <p:nvPr>
                <p:ph idx="1"/>
              </p:nvPr>
            </p:nvSpPr>
            <p:spPr>
              <a:xfrm>
                <a:off x="838199" y="1061573"/>
                <a:ext cx="6618227" cy="5577767"/>
              </a:xfrm>
            </p:spPr>
            <p:txBody>
              <a:bodyPr>
                <a:normAutofit fontScale="62500" lnSpcReduction="20000"/>
              </a:bodyPr>
              <a:lstStyle/>
              <a:p>
                <a:r>
                  <a:rPr lang="en-US" sz="2400" dirty="0"/>
                  <a:t>The MLP at right is designed to predict ICU mortality from systolic blood pressure on admission.</a:t>
                </a:r>
              </a:p>
              <a:p>
                <a:r>
                  <a:rPr lang="en-US" sz="2400" dirty="0"/>
                  <a:t>We would like to have a model that predicts high mortality risk associated with both </a:t>
                </a:r>
                <a:r>
                  <a:rPr lang="en-US" sz="2400" i="1" dirty="0"/>
                  <a:t>very high </a:t>
                </a:r>
                <a:r>
                  <a:rPr lang="en-US" sz="2400" dirty="0"/>
                  <a:t>AND </a:t>
                </a:r>
                <a:r>
                  <a:rPr lang="en-US" sz="2400" i="1" dirty="0"/>
                  <a:t>very low </a:t>
                </a:r>
                <a:r>
                  <a:rPr lang="en-US" sz="2400" dirty="0"/>
                  <a:t>systolic</a:t>
                </a:r>
                <a:r>
                  <a:rPr lang="en-US" sz="2400" i="1" dirty="0"/>
                  <a:t> </a:t>
                </a:r>
                <a:r>
                  <a:rPr lang="en-US" sz="2400" dirty="0"/>
                  <a:t>blood pressure.</a:t>
                </a:r>
              </a:p>
              <a:p>
                <a:r>
                  <a:rPr lang="en-US" sz="2400" dirty="0"/>
                  <a:t>Let’s suppose that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1</m:t>
                        </m:r>
                      </m:sub>
                    </m:sSub>
                  </m:oMath>
                </a14:m>
                <a:r>
                  <a:rPr lang="en-US" sz="2400" dirty="0"/>
                  <a:t> detects </a:t>
                </a:r>
                <a:r>
                  <a:rPr lang="en-US" sz="2400" i="1" dirty="0"/>
                  <a:t>very high</a:t>
                </a:r>
                <a:r>
                  <a:rPr lang="en-US" sz="2400" dirty="0"/>
                  <a:t> blood pressure,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2</m:t>
                        </m:r>
                      </m:sub>
                    </m:sSub>
                  </m:oMath>
                </a14:m>
                <a:r>
                  <a:rPr lang="en-US" sz="2400" dirty="0"/>
                  <a:t> detects </a:t>
                </a:r>
                <a:r>
                  <a:rPr lang="en-US" sz="2400" i="1" dirty="0"/>
                  <a:t>very low </a:t>
                </a:r>
                <a:r>
                  <a:rPr lang="en-US" sz="2400" dirty="0"/>
                  <a:t>blood pressure, and </a:t>
                </a:r>
                <a14:m>
                  <m:oMath xmlns:m="http://schemas.openxmlformats.org/officeDocument/2006/math">
                    <m:r>
                      <a:rPr lang="en-US" sz="2400" i="1" dirty="0" smtClean="0">
                        <a:latin typeface="Cambria Math" panose="02040503050406030204" pitchFamily="18" charset="0"/>
                      </a:rPr>
                      <m:t>𝑝</m:t>
                    </m:r>
                  </m:oMath>
                </a14:m>
                <a:r>
                  <a:rPr lang="en-US" sz="2400" dirty="0"/>
                  <a:t> is the model’s final prediction about the probability of mortality.</a:t>
                </a:r>
              </a:p>
              <a:p>
                <a:pPr marL="0" indent="0">
                  <a:buNone/>
                </a:pPr>
                <a:endParaRPr lang="en-US" sz="2400" dirty="0"/>
              </a:p>
              <a:p>
                <a:pPr marL="0" indent="0">
                  <a:buNone/>
                </a:pPr>
                <a:r>
                  <a:rPr lang="en-US" sz="2400" b="1" dirty="0"/>
                  <a:t>Goal:</a:t>
                </a:r>
              </a:p>
              <a:p>
                <a:pPr marL="0" indent="0">
                  <a:buNone/>
                </a:pPr>
                <a:r>
                  <a:rPr lang="en-US" sz="2400" dirty="0"/>
                  <a:t>For each of the parameters highlighted in red, determine whether the value of that parameter should be (a) positive, or (b) negative.</a:t>
                </a:r>
              </a:p>
              <a:p>
                <a:pPr marL="0" indent="0">
                  <a:buNone/>
                </a:pPr>
                <a:endParaRPr lang="en-US" sz="2400" dirty="0"/>
              </a:p>
              <a:p>
                <a:pPr marL="0" indent="0">
                  <a:buNone/>
                </a:pPr>
                <a:r>
                  <a:rPr lang="en-US" sz="2400" b="1" dirty="0"/>
                  <a:t>Answers:</a:t>
                </a:r>
              </a:p>
              <a:p>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1</m:t>
                        </m:r>
                        <m:r>
                          <a:rPr lang="en-US" sz="2400" b="0" i="1" dirty="0" smtClean="0">
                            <a:latin typeface="Cambria Math" panose="02040503050406030204" pitchFamily="18" charset="0"/>
                          </a:rPr>
                          <m:t>,1</m:t>
                        </m:r>
                      </m:sub>
                    </m:sSub>
                  </m:oMath>
                </a14:m>
                <a:r>
                  <a:rPr lang="en-US" sz="2400" dirty="0"/>
                  <a:t> must be positive: the log-odds of very high blood pressure increase as SBP increases</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m:t>
                        </m:r>
                        <m:r>
                          <a:rPr lang="en-US" sz="2400" i="1" dirty="0">
                            <a:latin typeface="Cambria Math" panose="02040503050406030204" pitchFamily="18" charset="0"/>
                          </a:rPr>
                          <m:t>,</m:t>
                        </m:r>
                        <m:r>
                          <a:rPr lang="en-US" sz="2400" b="0" i="1" dirty="0" smtClean="0">
                            <a:latin typeface="Cambria Math" panose="02040503050406030204" pitchFamily="18" charset="0"/>
                          </a:rPr>
                          <m:t>2</m:t>
                        </m:r>
                      </m:sub>
                    </m:sSub>
                  </m:oMath>
                </a14:m>
                <a:r>
                  <a:rPr lang="en-US" sz="2400" dirty="0"/>
                  <a:t> must be negative: the log-odds of very low blood pressure decrease as SBP increases</a:t>
                </a:r>
              </a:p>
              <a:p>
                <a:r>
                  <a:rPr lang="en-US" sz="2400" dirty="0"/>
                  <a:t>Both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𝛽</m:t>
                        </m:r>
                      </m:e>
                      <m:sub>
                        <m:r>
                          <a:rPr lang="en-US" sz="240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 </m:t>
                    </m:r>
                  </m:oMath>
                </a14:m>
                <a:r>
                  <a:rPr lang="en-US" sz="2400" dirty="0"/>
                  <a:t>must be positive, since the log-odds of mortality increases as (a) the probability of very high blood pressure increases, and (b) the probability of very low blood pressure increases</a:t>
                </a:r>
              </a:p>
              <a:p>
                <a:r>
                  <a:rPr lang="en-US" sz="2400" dirty="0"/>
                  <a:t>Note that it is easier to understand relationships between predictors and coefficients if we consider </a:t>
                </a:r>
                <a:r>
                  <a:rPr lang="en-US" sz="2400" i="1" dirty="0"/>
                  <a:t>normalized</a:t>
                </a:r>
                <a:r>
                  <a:rPr lang="en-US" sz="2400" dirty="0"/>
                  <a:t> SBP values. After normalizing, we would have large negative SBP values for individuals with very low blood pressure and large positive SBP values for individuals with very high blood pressure </a:t>
                </a:r>
              </a:p>
            </p:txBody>
          </p:sp>
        </mc:Choice>
        <mc:Fallback>
          <p:sp>
            <p:nvSpPr>
              <p:cNvPr id="37" name="Content Placeholder 2">
                <a:extLst>
                  <a:ext uri="{FF2B5EF4-FFF2-40B4-BE49-F238E27FC236}">
                    <a16:creationId xmlns:a16="http://schemas.microsoft.com/office/drawing/2014/main" id="{BDE6AFC2-AF2B-CDED-99C8-B6F2F5307E8C}"/>
                  </a:ext>
                </a:extLst>
              </p:cNvPr>
              <p:cNvSpPr>
                <a:spLocks noGrp="1" noRot="1" noChangeAspect="1" noMove="1" noResize="1" noEditPoints="1" noAdjustHandles="1" noChangeArrowheads="1" noChangeShapeType="1" noTextEdit="1"/>
              </p:cNvSpPr>
              <p:nvPr>
                <p:ph idx="1"/>
              </p:nvPr>
            </p:nvSpPr>
            <p:spPr>
              <a:xfrm>
                <a:off x="838199" y="1061573"/>
                <a:ext cx="6618227" cy="5577767"/>
              </a:xfrm>
              <a:blipFill>
                <a:blip r:embed="rId11"/>
                <a:stretch>
                  <a:fillRect l="-382" t="-1364" r="-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69BB1BE-76BA-458D-A166-9BAD462A7A69}"/>
                  </a:ext>
                </a:extLst>
              </p:cNvPr>
              <p:cNvSpPr txBox="1"/>
              <p:nvPr/>
            </p:nvSpPr>
            <p:spPr>
              <a:xfrm>
                <a:off x="9107604" y="2782249"/>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2</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669BB1BE-76BA-458D-A166-9BAD462A7A69}"/>
                  </a:ext>
                </a:extLst>
              </p:cNvPr>
              <p:cNvSpPr txBox="1">
                <a:spLocks noRot="1" noChangeAspect="1" noMove="1" noResize="1" noEditPoints="1" noAdjustHandles="1" noChangeArrowheads="1" noChangeShapeType="1" noTextEdit="1"/>
              </p:cNvSpPr>
              <p:nvPr/>
            </p:nvSpPr>
            <p:spPr>
              <a:xfrm>
                <a:off x="9107604" y="2782249"/>
                <a:ext cx="1000972" cy="392993"/>
              </a:xfrm>
              <a:prstGeom prst="rect">
                <a:avLst/>
              </a:prstGeom>
              <a:blipFill>
                <a:blip r:embed="rId12"/>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09CE022-8E36-1DF8-BD98-7C8EE3D01152}"/>
                  </a:ext>
                </a:extLst>
              </p:cNvPr>
              <p:cNvSpPr txBox="1"/>
              <p:nvPr/>
            </p:nvSpPr>
            <p:spPr>
              <a:xfrm>
                <a:off x="9700334" y="4881850"/>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C09CE022-8E36-1DF8-BD98-7C8EE3D01152}"/>
                  </a:ext>
                </a:extLst>
              </p:cNvPr>
              <p:cNvSpPr txBox="1">
                <a:spLocks noRot="1" noChangeAspect="1" noMove="1" noResize="1" noEditPoints="1" noAdjustHandles="1" noChangeArrowheads="1" noChangeShapeType="1" noTextEdit="1"/>
              </p:cNvSpPr>
              <p:nvPr/>
            </p:nvSpPr>
            <p:spPr>
              <a:xfrm>
                <a:off x="9700334" y="4881850"/>
                <a:ext cx="482826" cy="381515"/>
              </a:xfrm>
              <a:prstGeom prst="rect">
                <a:avLst/>
              </a:prstGeom>
              <a:blipFill>
                <a:blip r:embed="rId13"/>
                <a:stretch>
                  <a:fillRect r="-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1D87D50-CF42-236E-BE90-5E4DDD3E73CF}"/>
                  </a:ext>
                </a:extLst>
              </p:cNvPr>
              <p:cNvSpPr txBox="1"/>
              <p:nvPr/>
            </p:nvSpPr>
            <p:spPr>
              <a:xfrm>
                <a:off x="9184575" y="4878473"/>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51D87D50-CF42-236E-BE90-5E4DDD3E73CF}"/>
                  </a:ext>
                </a:extLst>
              </p:cNvPr>
              <p:cNvSpPr txBox="1">
                <a:spLocks noRot="1" noChangeAspect="1" noMove="1" noResize="1" noEditPoints="1" noAdjustHandles="1" noChangeArrowheads="1" noChangeShapeType="1" noTextEdit="1"/>
              </p:cNvSpPr>
              <p:nvPr/>
            </p:nvSpPr>
            <p:spPr>
              <a:xfrm>
                <a:off x="9184575" y="4878473"/>
                <a:ext cx="482826" cy="38151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A002A6-FB45-7527-F82B-62E250428F13}"/>
                  </a:ext>
                </a:extLst>
              </p:cNvPr>
              <p:cNvSpPr txBox="1"/>
              <p:nvPr/>
            </p:nvSpPr>
            <p:spPr>
              <a:xfrm>
                <a:off x="9470559" y="2325396"/>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3EA002A6-FB45-7527-F82B-62E250428F13}"/>
                  </a:ext>
                </a:extLst>
              </p:cNvPr>
              <p:cNvSpPr txBox="1">
                <a:spLocks noRot="1" noChangeAspect="1" noMove="1" noResize="1" noEditPoints="1" noAdjustHandles="1" noChangeArrowheads="1" noChangeShapeType="1" noTextEdit="1"/>
              </p:cNvSpPr>
              <p:nvPr/>
            </p:nvSpPr>
            <p:spPr>
              <a:xfrm>
                <a:off x="9470559" y="2325396"/>
                <a:ext cx="482826" cy="362984"/>
              </a:xfrm>
              <a:prstGeom prst="rect">
                <a:avLst/>
              </a:prstGeom>
              <a:blipFill>
                <a:blip r:embed="rId1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14749E2-9B0F-59CD-528D-47CFB3F7AC72}"/>
                  </a:ext>
                </a:extLst>
              </p:cNvPr>
              <p:cNvSpPr txBox="1"/>
              <p:nvPr/>
            </p:nvSpPr>
            <p:spPr>
              <a:xfrm>
                <a:off x="8307610" y="2312060"/>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114749E2-9B0F-59CD-528D-47CFB3F7AC72}"/>
                  </a:ext>
                </a:extLst>
              </p:cNvPr>
              <p:cNvSpPr txBox="1">
                <a:spLocks noRot="1" noChangeAspect="1" noMove="1" noResize="1" noEditPoints="1" noAdjustHandles="1" noChangeArrowheads="1" noChangeShapeType="1" noTextEdit="1"/>
              </p:cNvSpPr>
              <p:nvPr/>
            </p:nvSpPr>
            <p:spPr>
              <a:xfrm>
                <a:off x="8307610" y="2312060"/>
                <a:ext cx="482826" cy="362984"/>
              </a:xfrm>
              <a:prstGeom prst="rect">
                <a:avLst/>
              </a:prstGeom>
              <a:blipFill>
                <a:blip r:embed="rId16"/>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00457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954A169-8493-658B-7F52-EEBF6E1922D7}"/>
              </a:ext>
            </a:extLst>
          </p:cNvPr>
          <p:cNvGraphicFramePr>
            <a:graphicFrameLocks noGrp="1"/>
          </p:cNvGraphicFramePr>
          <p:nvPr/>
        </p:nvGraphicFramePr>
        <p:xfrm>
          <a:off x="8457317" y="4133963"/>
          <a:ext cx="1372864" cy="6232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32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2" name="Title 1">
            <a:extLst>
              <a:ext uri="{FF2B5EF4-FFF2-40B4-BE49-F238E27FC236}">
                <a16:creationId xmlns:a16="http://schemas.microsoft.com/office/drawing/2014/main" id="{481147D0-0E90-45FD-0BEB-9DC70CAF8845}"/>
              </a:ext>
            </a:extLst>
          </p:cNvPr>
          <p:cNvSpPr>
            <a:spLocks noGrp="1"/>
          </p:cNvSpPr>
          <p:nvPr>
            <p:ph type="title"/>
          </p:nvPr>
        </p:nvSpPr>
        <p:spPr>
          <a:xfrm>
            <a:off x="838200" y="365125"/>
            <a:ext cx="10515600" cy="705789"/>
          </a:xfrm>
        </p:spPr>
        <p:txBody>
          <a:bodyPr/>
          <a:lstStyle/>
          <a:p>
            <a:r>
              <a:rPr lang="en-US" dirty="0"/>
              <a:t>Part IIB</a:t>
            </a:r>
          </a:p>
        </p:txBody>
      </p:sp>
      <p:cxnSp>
        <p:nvCxnSpPr>
          <p:cNvPr id="4" name="Straight Arrow Connector 3">
            <a:extLst>
              <a:ext uri="{FF2B5EF4-FFF2-40B4-BE49-F238E27FC236}">
                <a16:creationId xmlns:a16="http://schemas.microsoft.com/office/drawing/2014/main" id="{BD5F68B1-46AF-CC03-F986-0B3B137C59D1}"/>
              </a:ext>
            </a:extLst>
          </p:cNvPr>
          <p:cNvCxnSpPr>
            <a:cxnSpLocks/>
          </p:cNvCxnSpPr>
          <p:nvPr/>
        </p:nvCxnSpPr>
        <p:spPr>
          <a:xfrm flipV="1">
            <a:off x="8307610" y="4750150"/>
            <a:ext cx="330918" cy="59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3D26FE52-E803-8498-3780-4B240B9625BE}"/>
              </a:ext>
            </a:extLst>
          </p:cNvPr>
          <p:cNvCxnSpPr>
            <a:cxnSpLocks/>
          </p:cNvCxnSpPr>
          <p:nvPr/>
        </p:nvCxnSpPr>
        <p:spPr>
          <a:xfrm flipH="1" flipV="1">
            <a:off x="9700334" y="4783478"/>
            <a:ext cx="241413" cy="56305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58CBA2AE-0D3C-9A49-4AD3-769EDD186BC2}"/>
              </a:ext>
            </a:extLst>
          </p:cNvPr>
          <p:cNvCxnSpPr>
            <a:cxnSpLocks/>
          </p:cNvCxnSpPr>
          <p:nvPr/>
        </p:nvCxnSpPr>
        <p:spPr>
          <a:xfrm flipH="1" flipV="1">
            <a:off x="8971953" y="4750150"/>
            <a:ext cx="740019" cy="54650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B1629A7-BAE6-FC1B-FA7F-16439BC5CBF4}"/>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 name="Oval 6">
                <a:extLst>
                  <a:ext uri="{FF2B5EF4-FFF2-40B4-BE49-F238E27FC236}">
                    <a16:creationId xmlns:a16="http://schemas.microsoft.com/office/drawing/2014/main" id="{DB1629A7-BAE6-FC1B-FA7F-16439BC5CBF4}"/>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50227BCE-51D1-082C-984B-58729E294817}"/>
              </a:ext>
            </a:extLst>
          </p:cNvPr>
          <p:cNvCxnSpPr>
            <a:cxnSpLocks/>
            <a:endCxn id="7"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C6E89E-7E21-E9BB-D8E3-4E966FC2D618}"/>
              </a:ext>
            </a:extLst>
          </p:cNvPr>
          <p:cNvCxnSpPr>
            <a:cxnSpLocks/>
            <a:stCxn id="7"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A60381-4814-61D4-22DE-9E5E64F4A37C}"/>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58A60381-4814-61D4-22DE-9E5E64F4A37C}"/>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752504774"/>
                  </p:ext>
                </p:extLst>
              </p:nvPr>
            </p:nvGraphicFramePr>
            <p:xfrm>
              <a:off x="8100882" y="5356457"/>
              <a:ext cx="2124558" cy="707853"/>
            </p:xfrm>
            <a:graphic>
              <a:graphicData uri="http://schemas.openxmlformats.org/drawingml/2006/table">
                <a:tbl>
                  <a:tblPr firstRow="1" bandRow="1">
                    <a:tableStyleId>{5C22544A-7EE6-4342-B048-85BDC9FD1C3A}</a:tableStyleId>
                  </a:tblPr>
                  <a:tblGrid>
                    <a:gridCol w="708186">
                      <a:extLst>
                        <a:ext uri="{9D8B030D-6E8A-4147-A177-3AD203B41FA5}">
                          <a16:colId xmlns:a16="http://schemas.microsoft.com/office/drawing/2014/main" val="4002730172"/>
                        </a:ext>
                      </a:extLst>
                    </a:gridCol>
                    <a:gridCol w="708186">
                      <a:extLst>
                        <a:ext uri="{9D8B030D-6E8A-4147-A177-3AD203B41FA5}">
                          <a16:colId xmlns:a16="http://schemas.microsoft.com/office/drawing/2014/main" val="770359110"/>
                        </a:ext>
                      </a:extLst>
                    </a:gridCol>
                    <a:gridCol w="708186">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752504774"/>
                  </p:ext>
                </p:extLst>
              </p:nvPr>
            </p:nvGraphicFramePr>
            <p:xfrm>
              <a:off x="8100882" y="5356457"/>
              <a:ext cx="2124558" cy="707853"/>
            </p:xfrm>
            <a:graphic>
              <a:graphicData uri="http://schemas.openxmlformats.org/drawingml/2006/table">
                <a:tbl>
                  <a:tblPr firstRow="1" bandRow="1">
                    <a:tableStyleId>{5C22544A-7EE6-4342-B048-85BDC9FD1C3A}</a:tableStyleId>
                  </a:tblPr>
                  <a:tblGrid>
                    <a:gridCol w="708186">
                      <a:extLst>
                        <a:ext uri="{9D8B030D-6E8A-4147-A177-3AD203B41FA5}">
                          <a16:colId xmlns:a16="http://schemas.microsoft.com/office/drawing/2014/main" val="4002730172"/>
                        </a:ext>
                      </a:extLst>
                    </a:gridCol>
                    <a:gridCol w="708186">
                      <a:extLst>
                        <a:ext uri="{9D8B030D-6E8A-4147-A177-3AD203B41FA5}">
                          <a16:colId xmlns:a16="http://schemas.microsoft.com/office/drawing/2014/main" val="770359110"/>
                        </a:ext>
                      </a:extLst>
                    </a:gridCol>
                    <a:gridCol w="708186">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786" t="-1754" r="-207143"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0000" t="-1754" r="-103509"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71" t="-1754" r="-5357" b="-5263"/>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93454A4A-3CAD-BD70-E7BC-3126CBF14164}"/>
              </a:ext>
            </a:extLst>
          </p:cNvPr>
          <p:cNvSpPr txBox="1"/>
          <p:nvPr/>
        </p:nvSpPr>
        <p:spPr>
          <a:xfrm rot="18054908">
            <a:off x="9082265" y="6452217"/>
            <a:ext cx="1090081" cy="307777"/>
          </a:xfrm>
          <a:prstGeom prst="rect">
            <a:avLst/>
          </a:prstGeom>
          <a:noFill/>
        </p:spPr>
        <p:txBody>
          <a:bodyPr wrap="square" rtlCol="0">
            <a:spAutoFit/>
          </a:bodyPr>
          <a:lstStyle/>
          <a:p>
            <a:pPr algn="r"/>
            <a:r>
              <a:rPr lang="en-US" sz="1400" dirty="0"/>
              <a:t>Sex</a:t>
            </a:r>
          </a:p>
        </p:txBody>
      </p:sp>
      <p:sp>
        <p:nvSpPr>
          <p:cNvPr id="14" name="TextBox 13">
            <a:extLst>
              <a:ext uri="{FF2B5EF4-FFF2-40B4-BE49-F238E27FC236}">
                <a16:creationId xmlns:a16="http://schemas.microsoft.com/office/drawing/2014/main" id="{CBF4A3F7-1B83-B7D3-D88C-FF9965F38B5C}"/>
              </a:ext>
            </a:extLst>
          </p:cNvPr>
          <p:cNvSpPr txBox="1"/>
          <p:nvPr/>
        </p:nvSpPr>
        <p:spPr>
          <a:xfrm rot="18054908">
            <a:off x="7594619" y="6459483"/>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181D1-0D72-583B-D320-70DFB677252B}"/>
                  </a:ext>
                </a:extLst>
              </p:cNvPr>
              <p:cNvSpPr txBox="1"/>
              <p:nvPr/>
            </p:nvSpPr>
            <p:spPr>
              <a:xfrm>
                <a:off x="8410193" y="2790635"/>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1</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52181D1-0D72-583B-D320-70DFB677252B}"/>
                  </a:ext>
                </a:extLst>
              </p:cNvPr>
              <p:cNvSpPr txBox="1">
                <a:spLocks noRot="1" noChangeAspect="1" noMove="1" noResize="1" noEditPoints="1" noAdjustHandles="1" noChangeArrowheads="1" noChangeShapeType="1" noTextEdit="1"/>
              </p:cNvSpPr>
              <p:nvPr/>
            </p:nvSpPr>
            <p:spPr>
              <a:xfrm>
                <a:off x="8410193" y="2790635"/>
                <a:ext cx="1000972" cy="392993"/>
              </a:xfrm>
              <a:prstGeom prst="rect">
                <a:avLst/>
              </a:prstGeom>
              <a:blipFill>
                <a:blip r:embed="rId5"/>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A6CBCF-A601-FBCC-8EFC-363CF54A70DB}"/>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CCA6CBCF-A601-FBCC-8EFC-363CF54A70DB}"/>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6"/>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77EFB7EE-ABAB-4194-43A6-F8EC26FCA607}"/>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8" name="Oval 17">
                <a:extLst>
                  <a:ext uri="{FF2B5EF4-FFF2-40B4-BE49-F238E27FC236}">
                    <a16:creationId xmlns:a16="http://schemas.microsoft.com/office/drawing/2014/main" id="{77EFB7EE-ABAB-4194-43A6-F8EC26FCA607}"/>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7"/>
                <a:stretch>
                  <a:fillRect l="-35897" t="-10526" b="-39474"/>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E254828A-A067-C152-E0D9-040338702579}"/>
              </a:ext>
            </a:extLst>
          </p:cNvPr>
          <p:cNvCxnSpPr>
            <a:cxnSpLocks/>
            <a:endCxn id="18"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A0F0DDD-461D-B97B-F83D-05E714629D53}"/>
              </a:ext>
            </a:extLst>
          </p:cNvPr>
          <p:cNvCxnSpPr>
            <a:cxnSpLocks/>
            <a:stCxn id="18"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76397B2-1C3B-09C2-B0D2-58544F8697C0}"/>
              </a:ext>
            </a:extLst>
          </p:cNvPr>
          <p:cNvCxnSpPr>
            <a:cxnSpLocks/>
          </p:cNvCxnSpPr>
          <p:nvPr/>
        </p:nvCxnSpPr>
        <p:spPr>
          <a:xfrm flipV="1">
            <a:off x="8549023" y="4740414"/>
            <a:ext cx="815556" cy="606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4" name="Table 23">
            <a:extLst>
              <a:ext uri="{FF2B5EF4-FFF2-40B4-BE49-F238E27FC236}">
                <a16:creationId xmlns:a16="http://schemas.microsoft.com/office/drawing/2014/main" id="{AF961BA3-267D-79E1-BADB-487F68F10008}"/>
              </a:ext>
            </a:extLst>
          </p:cNvPr>
          <p:cNvGraphicFramePr>
            <a:graphicFrameLocks noGrp="1"/>
          </p:cNvGraphicFramePr>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26" name="Straight Arrow Connector 25">
            <a:extLst>
              <a:ext uri="{FF2B5EF4-FFF2-40B4-BE49-F238E27FC236}">
                <a16:creationId xmlns:a16="http://schemas.microsoft.com/office/drawing/2014/main" id="{7613A022-AE9A-FB05-A842-C6360739FCF5}"/>
              </a:ext>
            </a:extLst>
          </p:cNvPr>
          <p:cNvCxnSpPr>
            <a:cxnSpLocks/>
          </p:cNvCxnSpPr>
          <p:nvPr/>
        </p:nvCxnSpPr>
        <p:spPr>
          <a:xfrm flipH="1" flipV="1">
            <a:off x="9349611" y="2360917"/>
            <a:ext cx="152755" cy="33168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95164B9D-299A-97C3-EAE4-35FA7CF9451D}"/>
              </a:ext>
            </a:extLst>
          </p:cNvPr>
          <p:cNvGraphicFramePr>
            <a:graphicFrameLocks noGrp="1"/>
          </p:cNvGraphicFramePr>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DFA40E5-A991-A70F-FBA3-283FDA339CE6}"/>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DFA40E5-A991-A70F-FBA3-283FDA339CE6}"/>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8"/>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F132B7B-C966-792E-78B8-CBDEC714FF04}"/>
              </a:ext>
            </a:extLst>
          </p:cNvPr>
          <p:cNvCxnSpPr>
            <a:cxnSpLocks/>
          </p:cNvCxnSpPr>
          <p:nvPr/>
        </p:nvCxnSpPr>
        <p:spPr>
          <a:xfrm flipV="1">
            <a:off x="8800533" y="2371175"/>
            <a:ext cx="171420" cy="28578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DAA9B86F-331C-6521-6783-ACD03BCFA49C}"/>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30" name="Oval 29">
                <a:extLst>
                  <a:ext uri="{FF2B5EF4-FFF2-40B4-BE49-F238E27FC236}">
                    <a16:creationId xmlns:a16="http://schemas.microsoft.com/office/drawing/2014/main" id="{DAA9B86F-331C-6521-6783-ACD03BCFA49C}"/>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9"/>
                <a:stretch>
                  <a:fillRect l="-35897" t="-10526" b="-39474"/>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78F5222D-9453-288A-5CF9-FE143F4BD3BC}"/>
              </a:ext>
            </a:extLst>
          </p:cNvPr>
          <p:cNvCxnSpPr>
            <a:cxnSpLocks/>
            <a:endCxn id="3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24DA8D5-96EA-9CF9-4266-05FC8828F795}"/>
              </a:ext>
            </a:extLst>
          </p:cNvPr>
          <p:cNvCxnSpPr>
            <a:cxnSpLocks/>
            <a:stCxn id="3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3" name="Table 32">
            <a:extLst>
              <a:ext uri="{FF2B5EF4-FFF2-40B4-BE49-F238E27FC236}">
                <a16:creationId xmlns:a16="http://schemas.microsoft.com/office/drawing/2014/main" id="{B7DBDA80-DB04-2A8E-2766-60999DF3D378}"/>
              </a:ext>
            </a:extLst>
          </p:cNvPr>
          <p:cNvGraphicFramePr>
            <a:graphicFrameLocks noGrp="1"/>
          </p:cNvGraphicFramePr>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143121-9F4D-20DA-9288-213764A58765}"/>
                  </a:ext>
                </a:extLst>
              </p:cNvPr>
              <p:cNvSpPr txBox="1"/>
              <p:nvPr/>
            </p:nvSpPr>
            <p:spPr>
              <a:xfrm>
                <a:off x="8968936" y="297871"/>
                <a:ext cx="388450"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D143121-9F4D-20DA-9288-213764A58765}"/>
                  </a:ext>
                </a:extLst>
              </p:cNvPr>
              <p:cNvSpPr txBox="1">
                <a:spLocks noRot="1" noChangeAspect="1" noMove="1" noResize="1" noEditPoints="1" noAdjustHandles="1" noChangeArrowheads="1" noChangeShapeType="1" noTextEdit="1"/>
              </p:cNvSpPr>
              <p:nvPr/>
            </p:nvSpPr>
            <p:spPr>
              <a:xfrm>
                <a:off x="8968936" y="297871"/>
                <a:ext cx="388450" cy="512576"/>
              </a:xfrm>
              <a:prstGeom prst="rect">
                <a:avLst/>
              </a:prstGeom>
              <a:blipFill>
                <a:blip r:embed="rId10"/>
                <a:stretch>
                  <a:fillRect l="-9677" r="-6452"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BDE6AFC2-AF2B-CDED-99C8-B6F2F5307E8C}"/>
                  </a:ext>
                </a:extLst>
              </p:cNvPr>
              <p:cNvSpPr>
                <a:spLocks noGrp="1"/>
              </p:cNvSpPr>
              <p:nvPr>
                <p:ph idx="1"/>
              </p:nvPr>
            </p:nvSpPr>
            <p:spPr>
              <a:xfrm>
                <a:off x="586413" y="1262270"/>
                <a:ext cx="6841266" cy="5230605"/>
              </a:xfrm>
            </p:spPr>
            <p:txBody>
              <a:bodyPr>
                <a:normAutofit fontScale="62500" lnSpcReduction="20000"/>
              </a:bodyPr>
              <a:lstStyle/>
              <a:p>
                <a:r>
                  <a:rPr lang="en-US" sz="2400" dirty="0"/>
                  <a:t>The MLP at right is designed to predict disease mortality from age and sex</a:t>
                </a:r>
              </a:p>
              <a:p>
                <a:r>
                  <a:rPr lang="en-US" sz="2400" dirty="0"/>
                  <a:t>We would like to have a model that predicts high mortality risk only for </a:t>
                </a:r>
                <a:r>
                  <a:rPr lang="en-US" sz="2400" i="1" dirty="0"/>
                  <a:t>males over 60 </a:t>
                </a:r>
                <a:r>
                  <a:rPr lang="en-US" sz="2400" dirty="0"/>
                  <a:t>AND </a:t>
                </a:r>
                <a:r>
                  <a:rPr lang="en-US" sz="2400" i="1" dirty="0"/>
                  <a:t>females under 60</a:t>
                </a:r>
              </a:p>
              <a:p>
                <a:r>
                  <a:rPr lang="en-US" sz="2400" dirty="0"/>
                  <a:t>Let’s suppose that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1</m:t>
                        </m:r>
                      </m:sub>
                    </m:sSub>
                  </m:oMath>
                </a14:m>
                <a:r>
                  <a:rPr lang="en-US" sz="2400" dirty="0"/>
                  <a:t> detects </a:t>
                </a:r>
                <a:r>
                  <a:rPr lang="en-US" sz="2400" i="1" dirty="0"/>
                  <a:t>males over 60</a:t>
                </a:r>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2</m:t>
                        </m:r>
                      </m:sub>
                    </m:sSub>
                  </m:oMath>
                </a14:m>
                <a:r>
                  <a:rPr lang="en-US" sz="2400" dirty="0"/>
                  <a:t> detects </a:t>
                </a:r>
                <a:r>
                  <a:rPr lang="en-US" sz="2400" i="1" dirty="0"/>
                  <a:t>females under 60</a:t>
                </a:r>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 is the model’s final prediction about the probability of mortality.</a:t>
                </a:r>
              </a:p>
              <a:p>
                <a:pPr marL="0" indent="0">
                  <a:buNone/>
                </a:pPr>
                <a:endParaRPr lang="en-US" sz="2400" dirty="0"/>
              </a:p>
              <a:p>
                <a:pPr marL="0" indent="0">
                  <a:buNone/>
                </a:pPr>
                <a:r>
                  <a:rPr lang="en-US" sz="2400" b="1" dirty="0"/>
                  <a:t>Goal:</a:t>
                </a:r>
              </a:p>
              <a:p>
                <a:pPr marL="0" indent="0">
                  <a:buNone/>
                </a:pPr>
                <a:r>
                  <a:rPr lang="en-US" sz="2400" dirty="0"/>
                  <a:t>For each of the parameters highlighted in red, determine whether the value of that parameter should be (a) positive, or (b) negative.</a:t>
                </a:r>
              </a:p>
              <a:p>
                <a:pPr marL="0" indent="0">
                  <a:buNone/>
                </a:pPr>
                <a:endParaRPr lang="en-US" sz="2400" b="1" dirty="0"/>
              </a:p>
              <a:p>
                <a:pPr marL="0" indent="0">
                  <a:buNone/>
                </a:pPr>
                <a:r>
                  <a:rPr lang="en-US" sz="2400" b="1" dirty="0"/>
                  <a:t>Answers:</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m:t>
                        </m:r>
                        <m:r>
                          <a:rPr lang="en-US" sz="2400" i="1" dirty="0">
                            <a:latin typeface="Cambria Math" panose="02040503050406030204" pitchFamily="18" charset="0"/>
                          </a:rPr>
                          <m:t>,1</m:t>
                        </m:r>
                      </m:sub>
                    </m:sSub>
                  </m:oMath>
                </a14:m>
                <a:r>
                  <a:rPr lang="en-US" sz="2400" dirty="0"/>
                  <a:t> must be positive: the log-odds of being a male over 60 increases with age</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m:t>
                        </m:r>
                        <m:r>
                          <a:rPr lang="en-US" sz="2400" i="1" dirty="0">
                            <a:latin typeface="Cambria Math" panose="02040503050406030204" pitchFamily="18" charset="0"/>
                          </a:rPr>
                          <m:t>2</m:t>
                        </m:r>
                      </m:sub>
                    </m:sSub>
                  </m:oMath>
                </a14:m>
                <a:r>
                  <a:rPr lang="en-US" sz="2400" dirty="0"/>
                  <a:t> must be negative: the log-odds of being a female under 60 decreases with age</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b="0" i="1" dirty="0" smtClean="0">
                            <a:latin typeface="Cambria Math" panose="02040503050406030204" pitchFamily="18" charset="0"/>
                          </a:rPr>
                          <m:t>2</m:t>
                        </m:r>
                        <m:r>
                          <a:rPr lang="en-US" sz="2400" i="1" dirty="0">
                            <a:latin typeface="Cambria Math" panose="02040503050406030204" pitchFamily="18" charset="0"/>
                          </a:rPr>
                          <m:t>,1</m:t>
                        </m:r>
                      </m:sub>
                    </m:sSub>
                  </m:oMath>
                </a14:m>
                <a:r>
                  <a:rPr lang="en-US" sz="2400" dirty="0"/>
                  <a:t> must be negative: the log-odds of being a male over 60 decreases with female sex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2</m:t>
                        </m:r>
                      </m:sub>
                    </m:sSub>
                    <m:r>
                      <a:rPr lang="en-US" sz="2400" i="1" dirty="0" smtClean="0">
                        <a:latin typeface="Cambria Math" panose="02040503050406030204" pitchFamily="18" charset="0"/>
                      </a:rPr>
                      <m:t>=1</m:t>
                    </m:r>
                  </m:oMath>
                </a14:m>
                <a:r>
                  <a:rPr lang="en-US" sz="2400" dirty="0"/>
                  <a:t>) compared to male sex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2</m:t>
                        </m:r>
                      </m:sub>
                    </m:sSub>
                    <m:r>
                      <a:rPr lang="en-US" sz="2400" i="1" dirty="0" smtClean="0">
                        <a:latin typeface="Cambria Math" panose="02040503050406030204" pitchFamily="18" charset="0"/>
                      </a:rPr>
                      <m:t>=0</m:t>
                    </m:r>
                  </m:oMath>
                </a14:m>
                <a:r>
                  <a:rPr lang="en-US" sz="2400" dirty="0"/>
                  <a:t>)</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b="0" i="1" dirty="0" smtClean="0">
                            <a:latin typeface="Cambria Math" panose="02040503050406030204" pitchFamily="18" charset="0"/>
                          </a:rPr>
                          <m:t>2</m:t>
                        </m:r>
                        <m:r>
                          <a:rPr lang="en-US" sz="2400" i="1" dirty="0">
                            <a:latin typeface="Cambria Math" panose="02040503050406030204" pitchFamily="18" charset="0"/>
                          </a:rPr>
                          <m:t>,2</m:t>
                        </m:r>
                      </m:sub>
                    </m:sSub>
                  </m:oMath>
                </a14:m>
                <a:r>
                  <a:rPr lang="en-US" sz="2400" dirty="0"/>
                  <a:t> must be positive: the log-odds of being a female under 60 increases with female sex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r>
                      <a:rPr lang="en-US" sz="2400" i="1" dirty="0">
                        <a:latin typeface="Cambria Math" panose="02040503050406030204" pitchFamily="18" charset="0"/>
                      </a:rPr>
                      <m:t>=1</m:t>
                    </m:r>
                  </m:oMath>
                </a14:m>
                <a:r>
                  <a:rPr lang="en-US" sz="2400" dirty="0"/>
                  <a:t>) compared to male sex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r>
                      <a:rPr lang="en-US" sz="2400" i="1" dirty="0">
                        <a:latin typeface="Cambria Math" panose="02040503050406030204" pitchFamily="18" charset="0"/>
                      </a:rPr>
                      <m:t>=0</m:t>
                    </m:r>
                  </m:oMath>
                </a14:m>
                <a:r>
                  <a:rPr lang="en-US" sz="2400" dirty="0"/>
                  <a:t>)</a:t>
                </a:r>
              </a:p>
              <a:p>
                <a:r>
                  <a:rPr lang="en-US" sz="2400" dirty="0"/>
                  <a:t>Both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i="1" dirty="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i="1" dirty="0">
                            <a:latin typeface="Cambria Math" panose="02040503050406030204" pitchFamily="18" charset="0"/>
                          </a:rPr>
                          <m:t>2</m:t>
                        </m:r>
                      </m:sub>
                    </m:sSub>
                    <m:r>
                      <a:rPr lang="en-US" sz="2400" i="1" dirty="0">
                        <a:latin typeface="Cambria Math" panose="02040503050406030204" pitchFamily="18" charset="0"/>
                      </a:rPr>
                      <m:t> </m:t>
                    </m:r>
                  </m:oMath>
                </a14:m>
                <a:r>
                  <a:rPr lang="en-US" sz="2400" dirty="0"/>
                  <a:t>must be positive, since the log-odds of mortality increases as (a) the probability of being a male over 60 increases, and (b) the probability of being a female under 60 increases</a:t>
                </a:r>
              </a:p>
            </p:txBody>
          </p:sp>
        </mc:Choice>
        <mc:Fallback>
          <p:sp>
            <p:nvSpPr>
              <p:cNvPr id="37" name="Content Placeholder 2">
                <a:extLst>
                  <a:ext uri="{FF2B5EF4-FFF2-40B4-BE49-F238E27FC236}">
                    <a16:creationId xmlns:a16="http://schemas.microsoft.com/office/drawing/2014/main" id="{BDE6AFC2-AF2B-CDED-99C8-B6F2F5307E8C}"/>
                  </a:ext>
                </a:extLst>
              </p:cNvPr>
              <p:cNvSpPr>
                <a:spLocks noGrp="1" noRot="1" noChangeAspect="1" noMove="1" noResize="1" noEditPoints="1" noAdjustHandles="1" noChangeArrowheads="1" noChangeShapeType="1" noTextEdit="1"/>
              </p:cNvSpPr>
              <p:nvPr>
                <p:ph idx="1"/>
              </p:nvPr>
            </p:nvSpPr>
            <p:spPr>
              <a:xfrm>
                <a:off x="586413" y="1262270"/>
                <a:ext cx="6841266" cy="5230605"/>
              </a:xfrm>
              <a:blipFill>
                <a:blip r:embed="rId11"/>
                <a:stretch>
                  <a:fillRect l="-371" t="-1453" r="-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69BB1BE-76BA-458D-A166-9BAD462A7A69}"/>
                  </a:ext>
                </a:extLst>
              </p:cNvPr>
              <p:cNvSpPr txBox="1"/>
              <p:nvPr/>
            </p:nvSpPr>
            <p:spPr>
              <a:xfrm>
                <a:off x="9107604" y="2782249"/>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2</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669BB1BE-76BA-458D-A166-9BAD462A7A69}"/>
                  </a:ext>
                </a:extLst>
              </p:cNvPr>
              <p:cNvSpPr txBox="1">
                <a:spLocks noRot="1" noChangeAspect="1" noMove="1" noResize="1" noEditPoints="1" noAdjustHandles="1" noChangeArrowheads="1" noChangeShapeType="1" noTextEdit="1"/>
              </p:cNvSpPr>
              <p:nvPr/>
            </p:nvSpPr>
            <p:spPr>
              <a:xfrm>
                <a:off x="9107604" y="2782249"/>
                <a:ext cx="1000972" cy="392993"/>
              </a:xfrm>
              <a:prstGeom prst="rect">
                <a:avLst/>
              </a:prstGeom>
              <a:blipFill>
                <a:blip r:embed="rId12"/>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09CE022-8E36-1DF8-BD98-7C8EE3D01152}"/>
                  </a:ext>
                </a:extLst>
              </p:cNvPr>
              <p:cNvSpPr txBox="1"/>
              <p:nvPr/>
            </p:nvSpPr>
            <p:spPr>
              <a:xfrm>
                <a:off x="9771196" y="4762687"/>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2,2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C09CE022-8E36-1DF8-BD98-7C8EE3D01152}"/>
                  </a:ext>
                </a:extLst>
              </p:cNvPr>
              <p:cNvSpPr txBox="1">
                <a:spLocks noRot="1" noChangeAspect="1" noMove="1" noResize="1" noEditPoints="1" noAdjustHandles="1" noChangeArrowheads="1" noChangeShapeType="1" noTextEdit="1"/>
              </p:cNvSpPr>
              <p:nvPr/>
            </p:nvSpPr>
            <p:spPr>
              <a:xfrm>
                <a:off x="9771196" y="4762687"/>
                <a:ext cx="482826" cy="38151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1D87D50-CF42-236E-BE90-5E4DDD3E73CF}"/>
                  </a:ext>
                </a:extLst>
              </p:cNvPr>
              <p:cNvSpPr txBox="1"/>
              <p:nvPr/>
            </p:nvSpPr>
            <p:spPr>
              <a:xfrm>
                <a:off x="9238054" y="4738021"/>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2,1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51D87D50-CF42-236E-BE90-5E4DDD3E73CF}"/>
                  </a:ext>
                </a:extLst>
              </p:cNvPr>
              <p:cNvSpPr txBox="1">
                <a:spLocks noRot="1" noChangeAspect="1" noMove="1" noResize="1" noEditPoints="1" noAdjustHandles="1" noChangeArrowheads="1" noChangeShapeType="1" noTextEdit="1"/>
              </p:cNvSpPr>
              <p:nvPr/>
            </p:nvSpPr>
            <p:spPr>
              <a:xfrm>
                <a:off x="9238054" y="4738021"/>
                <a:ext cx="482826" cy="381515"/>
              </a:xfrm>
              <a:prstGeom prst="rect">
                <a:avLst/>
              </a:prstGeom>
              <a:blipFill>
                <a:blip r:embed="rId14"/>
                <a:stretch>
                  <a:fillRect r="-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A002A6-FB45-7527-F82B-62E250428F13}"/>
                  </a:ext>
                </a:extLst>
              </p:cNvPr>
              <p:cNvSpPr txBox="1"/>
              <p:nvPr/>
            </p:nvSpPr>
            <p:spPr>
              <a:xfrm>
                <a:off x="9470559" y="2325396"/>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3EA002A6-FB45-7527-F82B-62E250428F13}"/>
                  </a:ext>
                </a:extLst>
              </p:cNvPr>
              <p:cNvSpPr txBox="1">
                <a:spLocks noRot="1" noChangeAspect="1" noMove="1" noResize="1" noEditPoints="1" noAdjustHandles="1" noChangeArrowheads="1" noChangeShapeType="1" noTextEdit="1"/>
              </p:cNvSpPr>
              <p:nvPr/>
            </p:nvSpPr>
            <p:spPr>
              <a:xfrm>
                <a:off x="9470559" y="2325396"/>
                <a:ext cx="482826" cy="362984"/>
              </a:xfrm>
              <a:prstGeom prst="rect">
                <a:avLst/>
              </a:prstGeom>
              <a:blipFill>
                <a:blip r:embed="rId1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14749E2-9B0F-59CD-528D-47CFB3F7AC72}"/>
                  </a:ext>
                </a:extLst>
              </p:cNvPr>
              <p:cNvSpPr txBox="1"/>
              <p:nvPr/>
            </p:nvSpPr>
            <p:spPr>
              <a:xfrm>
                <a:off x="8307610" y="2312060"/>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114749E2-9B0F-59CD-528D-47CFB3F7AC72}"/>
                  </a:ext>
                </a:extLst>
              </p:cNvPr>
              <p:cNvSpPr txBox="1">
                <a:spLocks noRot="1" noChangeAspect="1" noMove="1" noResize="1" noEditPoints="1" noAdjustHandles="1" noChangeArrowheads="1" noChangeShapeType="1" noTextEdit="1"/>
              </p:cNvSpPr>
              <p:nvPr/>
            </p:nvSpPr>
            <p:spPr>
              <a:xfrm>
                <a:off x="8307610" y="2312060"/>
                <a:ext cx="482826" cy="362984"/>
              </a:xfrm>
              <a:prstGeom prst="rect">
                <a:avLst/>
              </a:prstGeom>
              <a:blipFill>
                <a:blip r:embed="rId16"/>
                <a:stretch>
                  <a:fillRect b="-16667"/>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671F1AE-34E9-1524-65FF-E0D2A04762C7}"/>
              </a:ext>
            </a:extLst>
          </p:cNvPr>
          <p:cNvCxnSpPr>
            <a:cxnSpLocks/>
            <a:endCxn id="36" idx="0"/>
          </p:cNvCxnSpPr>
          <p:nvPr/>
        </p:nvCxnSpPr>
        <p:spPr>
          <a:xfrm flipV="1">
            <a:off x="9284501" y="4738021"/>
            <a:ext cx="194966" cy="6292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2C8CE906-25DD-6476-1880-C022C1F10C75}"/>
              </a:ext>
            </a:extLst>
          </p:cNvPr>
          <p:cNvCxnSpPr>
            <a:cxnSpLocks/>
            <a:endCxn id="44" idx="0"/>
          </p:cNvCxnSpPr>
          <p:nvPr/>
        </p:nvCxnSpPr>
        <p:spPr>
          <a:xfrm flipH="1" flipV="1">
            <a:off x="8822221" y="4758812"/>
            <a:ext cx="232505" cy="55863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AAA0FCA-DC93-98EE-70D3-1828F82AB8FD}"/>
                  </a:ext>
                </a:extLst>
              </p:cNvPr>
              <p:cNvSpPr txBox="1"/>
              <p:nvPr/>
            </p:nvSpPr>
            <p:spPr>
              <a:xfrm>
                <a:off x="9054726" y="5019279"/>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2AAA0FCA-DC93-98EE-70D3-1828F82AB8FD}"/>
                  </a:ext>
                </a:extLst>
              </p:cNvPr>
              <p:cNvSpPr txBox="1">
                <a:spLocks noRot="1" noChangeAspect="1" noMove="1" noResize="1" noEditPoints="1" noAdjustHandles="1" noChangeArrowheads="1" noChangeShapeType="1" noTextEdit="1"/>
              </p:cNvSpPr>
              <p:nvPr/>
            </p:nvSpPr>
            <p:spPr>
              <a:xfrm>
                <a:off x="9054726" y="5019279"/>
                <a:ext cx="482826" cy="38151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5A35E48-7C5E-B8DE-21D5-351BDBE5812A}"/>
                  </a:ext>
                </a:extLst>
              </p:cNvPr>
              <p:cNvSpPr txBox="1"/>
              <p:nvPr/>
            </p:nvSpPr>
            <p:spPr>
              <a:xfrm>
                <a:off x="8580808" y="4758812"/>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4" name="TextBox 43">
                <a:extLst>
                  <a:ext uri="{FF2B5EF4-FFF2-40B4-BE49-F238E27FC236}">
                    <a16:creationId xmlns:a16="http://schemas.microsoft.com/office/drawing/2014/main" id="{35A35E48-7C5E-B8DE-21D5-351BDBE5812A}"/>
                  </a:ext>
                </a:extLst>
              </p:cNvPr>
              <p:cNvSpPr txBox="1">
                <a:spLocks noRot="1" noChangeAspect="1" noMove="1" noResize="1" noEditPoints="1" noAdjustHandles="1" noChangeArrowheads="1" noChangeShapeType="1" noTextEdit="1"/>
              </p:cNvSpPr>
              <p:nvPr/>
            </p:nvSpPr>
            <p:spPr>
              <a:xfrm>
                <a:off x="8580808" y="4758812"/>
                <a:ext cx="482826" cy="381515"/>
              </a:xfrm>
              <a:prstGeom prst="rect">
                <a:avLst/>
              </a:prstGeom>
              <a:blipFill>
                <a:blip r:embed="rId18"/>
                <a:stretch>
                  <a:fillRect/>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7B1C637F-9E98-9CE0-5F91-7C077F7FE94B}"/>
              </a:ext>
            </a:extLst>
          </p:cNvPr>
          <p:cNvSpPr txBox="1"/>
          <p:nvPr/>
        </p:nvSpPr>
        <p:spPr>
          <a:xfrm rot="18054908">
            <a:off x="8281732" y="6458298"/>
            <a:ext cx="1204786" cy="307777"/>
          </a:xfrm>
          <a:prstGeom prst="rect">
            <a:avLst/>
          </a:prstGeom>
          <a:noFill/>
        </p:spPr>
        <p:txBody>
          <a:bodyPr wrap="square" rtlCol="0">
            <a:spAutoFit/>
          </a:bodyPr>
          <a:lstStyle/>
          <a:p>
            <a:pPr algn="r"/>
            <a:r>
              <a:rPr lang="en-US" sz="1400" dirty="0"/>
              <a:t>Age</a:t>
            </a:r>
          </a:p>
        </p:txBody>
      </p:sp>
    </p:spTree>
    <p:extLst>
      <p:ext uri="{BB962C8B-B14F-4D97-AF65-F5344CB8AC3E}">
        <p14:creationId xmlns:p14="http://schemas.microsoft.com/office/powerpoint/2010/main" val="2765446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1279</Words>
  <Application>Microsoft Macintosh PowerPoint</Application>
  <PresentationFormat>Widescreen</PresentationFormat>
  <Paragraphs>125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Office Theme</vt:lpstr>
      <vt:lpstr>Activity: MLP Structure</vt:lpstr>
      <vt:lpstr>Part I.1</vt:lpstr>
      <vt:lpstr>Part I.2</vt:lpstr>
      <vt:lpstr>Part I.3</vt:lpstr>
      <vt:lpstr>Part I.4</vt:lpstr>
      <vt:lpstr>Part IIA</vt:lpstr>
      <vt:lpstr>Part IIB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Engelhard, M.D., Ph.D.</dc:creator>
  <cp:lastModifiedBy>Matthew Engelhard, M.D., Ph.D.</cp:lastModifiedBy>
  <cp:revision>8</cp:revision>
  <dcterms:created xsi:type="dcterms:W3CDTF">2021-09-14T19:43:02Z</dcterms:created>
  <dcterms:modified xsi:type="dcterms:W3CDTF">2022-05-21T17:50:35Z</dcterms:modified>
</cp:coreProperties>
</file>