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506" r:id="rId2"/>
    <p:sldId id="843" r:id="rId3"/>
    <p:sldId id="511" r:id="rId4"/>
    <p:sldId id="844" r:id="rId5"/>
    <p:sldId id="845" r:id="rId6"/>
    <p:sldId id="570" r:id="rId7"/>
    <p:sldId id="621" r:id="rId8"/>
    <p:sldId id="573" r:id="rId9"/>
    <p:sldId id="574" r:id="rId10"/>
    <p:sldId id="575" r:id="rId11"/>
    <p:sldId id="576" r:id="rId12"/>
    <p:sldId id="572" r:id="rId13"/>
    <p:sldId id="578" r:id="rId14"/>
    <p:sldId id="579" r:id="rId15"/>
    <p:sldId id="580" r:id="rId16"/>
    <p:sldId id="593" r:id="rId17"/>
    <p:sldId id="583" r:id="rId18"/>
    <p:sldId id="589" r:id="rId19"/>
    <p:sldId id="590" r:id="rId20"/>
    <p:sldId id="591" r:id="rId21"/>
    <p:sldId id="592" r:id="rId22"/>
    <p:sldId id="588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569" r:id="rId3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75170" autoAdjust="0"/>
  </p:normalViewPr>
  <p:slideViewPr>
    <p:cSldViewPr snapToGrid="0">
      <p:cViewPr varScale="1">
        <p:scale>
          <a:sx n="94" d="100"/>
          <a:sy n="94" d="100"/>
        </p:scale>
        <p:origin x="152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BB8C7-C9FE-451A-AFD5-884AA006ED43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3B2E0-F841-4DF0-86E7-486D3B83D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1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</a:t>
            </a:r>
            <a:r>
              <a:rPr lang="en-US" baseline="0" dirty="0"/>
              <a:t> INFO ABOUT ROC, CONFUSION MATRIX, ETC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3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4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1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7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2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7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23D3-97BA-8344-B77C-C3C47F73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A69F-5897-5F44-92BC-479B55DE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7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A9F9-9678-2743-B0D7-2303C742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13DE2-E1E8-8C40-8B00-91EF68139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348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45086-DAA8-FA49-915F-8B28AFD11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3AEF-AC20-C245-8112-195AA156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3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44FE-227B-BB4B-AFCB-C70369A5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86AE-9738-E14C-9B4A-B463D907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DC07-CABA-9E4D-9E3A-95E05BCB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BD0F8-3355-CA42-8F79-D8191E49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37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6984-E4BA-284B-B7AF-D51BD0BD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3D1B-9EE2-4E4F-B36A-F0F237B8A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FBE0A-D618-A548-B1F3-E7BCD2D5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99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D306-FDF6-DE45-90F3-DD6E0A24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7B324-C8C1-B34B-93B4-5E52FB3E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5C052-E346-7A4E-A53F-178DCAB9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F207E-CBC1-6444-AE32-2D03AB9BE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6491-5FF8-E448-A837-D74C6F85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3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2B47-C6F1-2C47-83A6-7C9765DB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30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39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67C-A2EB-A742-BD60-24190103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264-1CC0-ED47-9FC4-17EA9AEE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2311-296D-B54E-84F6-B91B4D004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0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9CE1-388E-D644-BFC2-E3BA89CD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9288A-BC67-054C-8D82-B775C7F3F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54F2-00A4-E440-B3B4-24D0906C1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35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37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emf"/><Relationship Id="rId10" Type="http://schemas.openxmlformats.org/officeDocument/2006/relationships/image" Target="../media/image13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3"/>
            <a:ext cx="10363200" cy="27048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Learning Word Embeddings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9" y="4276881"/>
            <a:ext cx="6137564" cy="16557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/>
              <a:t>Matthew </a:t>
            </a:r>
            <a:r>
              <a:rPr lang="en-US" sz="2400" dirty="0"/>
              <a:t>Engelhard</a:t>
            </a:r>
          </a:p>
        </p:txBody>
      </p:sp>
    </p:spTree>
    <p:extLst>
      <p:ext uri="{BB962C8B-B14F-4D97-AF65-F5344CB8AC3E}">
        <p14:creationId xmlns:p14="http://schemas.microsoft.com/office/powerpoint/2010/main" val="179683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2247" y="5790528"/>
            <a:ext cx="11051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“swims”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1451" y="4700213"/>
            <a:ext cx="14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closer to 1</a:t>
            </a:r>
          </a:p>
        </p:txBody>
      </p:sp>
      <p:cxnSp>
        <p:nvCxnSpPr>
          <p:cNvPr id="19" name="Straight Arrow Connector 18"/>
          <p:cNvCxnSpPr>
            <a:stCxn id="17" idx="1"/>
            <a:endCxn id="31" idx="3"/>
          </p:cNvCxnSpPr>
          <p:nvPr/>
        </p:nvCxnSpPr>
        <p:spPr>
          <a:xfrm flipH="1">
            <a:off x="8990164" y="4900268"/>
            <a:ext cx="1451287" cy="12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1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2247" y="5790528"/>
            <a:ext cx="11051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0797" y="2902082"/>
            <a:ext cx="178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These vectors are what we want to </a:t>
            </a:r>
            <a:r>
              <a:rPr lang="en-US" sz="2000" i="1" dirty="0"/>
              <a:t>learn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1450" y="4700213"/>
            <a:ext cx="142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closer to 1</a:t>
            </a:r>
          </a:p>
        </p:txBody>
      </p:sp>
      <p:cxnSp>
        <p:nvCxnSpPr>
          <p:cNvPr id="19" name="Straight Arrow Connector 18"/>
          <p:cNvCxnSpPr>
            <a:stCxn id="17" idx="1"/>
            <a:endCxn id="31" idx="3"/>
          </p:cNvCxnSpPr>
          <p:nvPr/>
        </p:nvCxnSpPr>
        <p:spPr>
          <a:xfrm flipH="1">
            <a:off x="8990164" y="4900268"/>
            <a:ext cx="1451287" cy="12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1"/>
          </p:cNvCxnSpPr>
          <p:nvPr/>
        </p:nvCxnSpPr>
        <p:spPr>
          <a:xfrm>
            <a:off x="1903956" y="3917745"/>
            <a:ext cx="1578291" cy="2072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547" y="4647311"/>
            <a:ext cx="2045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 could build this model if we had the vectors; less clear how to get them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080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5085"/>
          </a:xfrm>
        </p:spPr>
        <p:txBody>
          <a:bodyPr>
            <a:normAutofit/>
          </a:bodyPr>
          <a:lstStyle/>
          <a:p>
            <a:r>
              <a:rPr lang="en-US" sz="4000" dirty="0"/>
              <a:t>Recall: Multi-Class Logistic Regression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196F96-9B92-C84B-B33C-4585B8AE5240}"/>
              </a:ext>
            </a:extLst>
          </p:cNvPr>
          <p:cNvSpPr txBox="1"/>
          <p:nvPr/>
        </p:nvSpPr>
        <p:spPr>
          <a:xfrm>
            <a:off x="992776" y="5208904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5E827C-A41C-9A41-A801-49CEF2580E6C}"/>
              </a:ext>
            </a:extLst>
          </p:cNvPr>
          <p:cNvSpPr txBox="1"/>
          <p:nvPr/>
        </p:nvSpPr>
        <p:spPr>
          <a:xfrm>
            <a:off x="4278356" y="5208904"/>
            <a:ext cx="662392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4155225" y="12941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225" y="1294134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 l="-5128" r="-25641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01085B2-EB13-C34A-B959-CD7E5A038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08" y="1796686"/>
            <a:ext cx="3520249" cy="473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E4584-0E35-9548-AC03-C581653B9CE6}"/>
                  </a:ext>
                </a:extLst>
              </p:cNvPr>
              <p:cNvSpPr txBox="1"/>
              <p:nvPr/>
            </p:nvSpPr>
            <p:spPr>
              <a:xfrm>
                <a:off x="1132182" y="127856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E4584-0E35-9548-AC03-C581653B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82" y="1278563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5128" r="-23077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80B622D-D422-F249-A5AA-83098406A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08" y="3508995"/>
            <a:ext cx="3520249" cy="473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961CA-FA4C-2149-913C-4B0BDA31DE83}"/>
                  </a:ext>
                </a:extLst>
              </p:cNvPr>
              <p:cNvSpPr txBox="1"/>
              <p:nvPr/>
            </p:nvSpPr>
            <p:spPr>
              <a:xfrm>
                <a:off x="4652432" y="340567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961CA-FA4C-2149-913C-4B0BDA31D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432" y="3405671"/>
                <a:ext cx="482826" cy="512576"/>
              </a:xfrm>
              <a:prstGeom prst="rect">
                <a:avLst/>
              </a:prstGeom>
              <a:blipFill>
                <a:blip r:embed="rId7"/>
                <a:stretch>
                  <a:fillRect r="-2307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39107C-088C-2346-A706-ED9E58574C4C}"/>
                  </a:ext>
                </a:extLst>
              </p:cNvPr>
              <p:cNvSpPr txBox="1"/>
              <p:nvPr/>
            </p:nvSpPr>
            <p:spPr>
              <a:xfrm>
                <a:off x="609600" y="3405671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797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39107C-088C-2346-A706-ED9E58574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05671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 r="-1842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20E65-9BF4-DF4A-9FE0-0B50D738EDD7}"/>
              </a:ext>
            </a:extLst>
          </p:cNvPr>
          <p:cNvCxnSpPr>
            <a:cxnSpLocks/>
          </p:cNvCxnSpPr>
          <p:nvPr/>
        </p:nvCxnSpPr>
        <p:spPr>
          <a:xfrm flipH="1" flipV="1">
            <a:off x="1126908" y="3982434"/>
            <a:ext cx="452275" cy="1226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C4AC1B-9E2D-1245-B7BA-2E8FFAABB649}"/>
              </a:ext>
            </a:extLst>
          </p:cNvPr>
          <p:cNvCxnSpPr>
            <a:cxnSpLocks/>
          </p:cNvCxnSpPr>
          <p:nvPr/>
        </p:nvCxnSpPr>
        <p:spPr>
          <a:xfrm flipV="1">
            <a:off x="4177466" y="3982434"/>
            <a:ext cx="432983" cy="1226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9BF8AC-6748-1243-A92A-F45107AA3FF1}"/>
              </a:ext>
            </a:extLst>
          </p:cNvPr>
          <p:cNvCxnSpPr>
            <a:cxnSpLocks/>
          </p:cNvCxnSpPr>
          <p:nvPr/>
        </p:nvCxnSpPr>
        <p:spPr>
          <a:xfrm flipV="1">
            <a:off x="2443711" y="4298197"/>
            <a:ext cx="824089" cy="56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F78E3F-F50A-F14F-989A-70266DDCAFFF}"/>
              </a:ext>
            </a:extLst>
          </p:cNvPr>
          <p:cNvCxnSpPr>
            <a:cxnSpLocks/>
          </p:cNvCxnSpPr>
          <p:nvPr/>
        </p:nvCxnSpPr>
        <p:spPr>
          <a:xfrm flipH="1" flipV="1">
            <a:off x="2443711" y="4298197"/>
            <a:ext cx="824089" cy="56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025036-B7B2-5943-A4E2-F9A3A5D458DB}"/>
              </a:ext>
            </a:extLst>
          </p:cNvPr>
          <p:cNvCxnSpPr>
            <a:cxnSpLocks/>
          </p:cNvCxnSpPr>
          <p:nvPr/>
        </p:nvCxnSpPr>
        <p:spPr>
          <a:xfrm flipV="1">
            <a:off x="1799261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6363E-1454-2F4E-ACCC-CB11AC86D04A}"/>
              </a:ext>
            </a:extLst>
          </p:cNvPr>
          <p:cNvCxnSpPr>
            <a:cxnSpLocks/>
          </p:cNvCxnSpPr>
          <p:nvPr/>
        </p:nvCxnSpPr>
        <p:spPr>
          <a:xfrm flipV="1">
            <a:off x="1342061" y="2300843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501B4-8937-7E4A-9480-2A86823B2818}"/>
              </a:ext>
            </a:extLst>
          </p:cNvPr>
          <p:cNvCxnSpPr>
            <a:cxnSpLocks/>
          </p:cNvCxnSpPr>
          <p:nvPr/>
        </p:nvCxnSpPr>
        <p:spPr>
          <a:xfrm flipV="1">
            <a:off x="2229567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47467-F4AF-CF41-81DA-83589BF45431}"/>
              </a:ext>
            </a:extLst>
          </p:cNvPr>
          <p:cNvCxnSpPr>
            <a:cxnSpLocks/>
          </p:cNvCxnSpPr>
          <p:nvPr/>
        </p:nvCxnSpPr>
        <p:spPr>
          <a:xfrm flipV="1">
            <a:off x="2632979" y="2300843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1946F2-1995-024D-A1ED-BDC18B7CF838}"/>
              </a:ext>
            </a:extLst>
          </p:cNvPr>
          <p:cNvCxnSpPr>
            <a:cxnSpLocks/>
          </p:cNvCxnSpPr>
          <p:nvPr/>
        </p:nvCxnSpPr>
        <p:spPr>
          <a:xfrm flipV="1">
            <a:off x="3072250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A2244-DCE0-2D42-ACC8-128F3B5A27AA}"/>
              </a:ext>
            </a:extLst>
          </p:cNvPr>
          <p:cNvCxnSpPr>
            <a:cxnSpLocks/>
          </p:cNvCxnSpPr>
          <p:nvPr/>
        </p:nvCxnSpPr>
        <p:spPr>
          <a:xfrm flipV="1">
            <a:off x="3493590" y="2275649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D610DA-166B-514D-9BDF-5407808F654D}"/>
              </a:ext>
            </a:extLst>
          </p:cNvPr>
          <p:cNvCxnSpPr>
            <a:cxnSpLocks/>
          </p:cNvCxnSpPr>
          <p:nvPr/>
        </p:nvCxnSpPr>
        <p:spPr>
          <a:xfrm flipV="1">
            <a:off x="3932861" y="2275649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3F277-4664-AC4B-92AC-28998B46ABFE}"/>
              </a:ext>
            </a:extLst>
          </p:cNvPr>
          <p:cNvCxnSpPr>
            <a:cxnSpLocks/>
          </p:cNvCxnSpPr>
          <p:nvPr/>
        </p:nvCxnSpPr>
        <p:spPr>
          <a:xfrm flipV="1">
            <a:off x="4372132" y="2270125"/>
            <a:ext cx="0" cy="120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1720ED2-257C-C84E-9E7E-FDC1DCAEAC6D}"/>
                  </a:ext>
                </a:extLst>
              </p:cNvPr>
              <p:cNvSpPr/>
              <p:nvPr/>
            </p:nvSpPr>
            <p:spPr>
              <a:xfrm>
                <a:off x="851013" y="2493248"/>
                <a:ext cx="4015304" cy="80809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baseline="-25000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1720ED2-257C-C84E-9E7E-FDC1DCAEA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13" y="2493248"/>
                <a:ext cx="4015304" cy="80809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813854"/>
              </p:ext>
            </p:extLst>
          </p:nvPr>
        </p:nvGraphicFramePr>
        <p:xfrm>
          <a:off x="1586700" y="5241690"/>
          <a:ext cx="2600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44">
                  <a:extLst>
                    <a:ext uri="{9D8B030D-6E8A-4147-A177-3AD203B41FA5}">
                      <a16:colId xmlns:a16="http://schemas.microsoft.com/office/drawing/2014/main" val="798074745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3557231891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2101715227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3844990879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2319503096"/>
                    </a:ext>
                  </a:extLst>
                </a:gridCol>
                <a:gridCol w="433444">
                  <a:extLst>
                    <a:ext uri="{9D8B030D-6E8A-4147-A177-3AD203B41FA5}">
                      <a16:colId xmlns:a16="http://schemas.microsoft.com/office/drawing/2014/main" val="317865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7680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8F898D-912D-BA43-B6E7-165258D38DE7}"/>
                  </a:ext>
                </a:extLst>
              </p:cNvPr>
              <p:cNvSpPr txBox="1"/>
              <p:nvPr/>
            </p:nvSpPr>
            <p:spPr>
              <a:xfrm>
                <a:off x="6297937" y="1999744"/>
                <a:ext cx="4707404" cy="1207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6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𝑖𝑗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6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6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baseline="-250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baseline="-25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8F898D-912D-BA43-B6E7-165258D3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37" y="1999744"/>
                <a:ext cx="4707404" cy="12073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2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5085"/>
          </a:xfrm>
        </p:spPr>
        <p:txBody>
          <a:bodyPr>
            <a:normAutofit/>
          </a:bodyPr>
          <a:lstStyle/>
          <a:p>
            <a:r>
              <a:rPr lang="en-US" sz="4000" dirty="0"/>
              <a:t>Recall: Multi-Class 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71777"/>
            <a:ext cx="4548010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5085"/>
          </a:xfrm>
        </p:spPr>
        <p:txBody>
          <a:bodyPr>
            <a:normAutofit/>
          </a:bodyPr>
          <a:lstStyle/>
          <a:p>
            <a:r>
              <a:rPr lang="en-US" sz="4000" dirty="0"/>
              <a:t>Recall: Multi-Class Logistic Regression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65001"/>
              </p:ext>
            </p:extLst>
          </p:nvPr>
        </p:nvGraphicFramePr>
        <p:xfrm>
          <a:off x="5697538" y="1874484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24839" y="5059506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99887"/>
              </p:ext>
            </p:extLst>
          </p:nvPr>
        </p:nvGraphicFramePr>
        <p:xfrm>
          <a:off x="9008462" y="1514144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78066" y="156937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78066" y="2076167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78066" y="3124723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78066" y="4140038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78066" y="3596531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48442" y="5108427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0294"/>
              </p:ext>
            </p:extLst>
          </p:nvPr>
        </p:nvGraphicFramePr>
        <p:xfrm>
          <a:off x="7353000" y="1515398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0421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663077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37518" y="1514144"/>
            <a:ext cx="1115482" cy="36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37518" y="4930410"/>
            <a:ext cx="1115482" cy="65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10444" y="3205220"/>
            <a:ext cx="354293" cy="39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10444" y="3206474"/>
            <a:ext cx="369629" cy="39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73037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270588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779068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27186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79612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287445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820888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3931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518604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We want: word vectors that allow us to predict their likely context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74896"/>
              </p:ext>
            </p:extLst>
          </p:nvPr>
        </p:nvGraphicFramePr>
        <p:xfrm>
          <a:off x="5697538" y="2037322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7404"/>
              </p:ext>
            </p:extLst>
          </p:nvPr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78066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78066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578066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78066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78066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48442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65334"/>
              </p:ext>
            </p:extLst>
          </p:nvPr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37518" y="1676982"/>
            <a:ext cx="1115482" cy="36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37518" y="5093248"/>
            <a:ext cx="1115482" cy="658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610444" y="3368058"/>
            <a:ext cx="354293" cy="39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10444" y="3369312"/>
            <a:ext cx="369629" cy="39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8319" y="943405"/>
            <a:ext cx="32063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But again, how </a:t>
            </a:r>
            <a:r>
              <a:rPr lang="en-US" sz="2800" dirty="0">
                <a:solidFill>
                  <a:schemeClr val="accent2"/>
                </a:solidFill>
              </a:rPr>
              <a:t>do we </a:t>
            </a:r>
            <a:r>
              <a:rPr lang="en-US" sz="2800" i="1" dirty="0">
                <a:solidFill>
                  <a:schemeClr val="accent2"/>
                </a:solidFill>
              </a:rPr>
              <a:t>learn</a:t>
            </a:r>
            <a:r>
              <a:rPr lang="en-US" sz="2800" dirty="0">
                <a:solidFill>
                  <a:schemeClr val="accent2"/>
                </a:solidFill>
              </a:rPr>
              <a:t> these vectors?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Let’s take a step back: we’ll focus on understanding how we can predict context words based on input words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24839" y="5222344"/>
            <a:ext cx="10817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</p:spTree>
    <p:extLst>
      <p:ext uri="{BB962C8B-B14F-4D97-AF65-F5344CB8AC3E}">
        <p14:creationId xmlns:p14="http://schemas.microsoft.com/office/powerpoint/2010/main" val="17169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Predicting context words based on input words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40" y="915085"/>
            <a:ext cx="10649320" cy="46964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7342" y="5611539"/>
            <a:ext cx="5177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Input words and context words are one-hot encoded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(similar to bag of words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144871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Predicting context words based on input words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136" y="915085"/>
            <a:ext cx="35699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Training Data:</a:t>
            </a:r>
          </a:p>
          <a:p>
            <a:endParaRPr lang="en-US" sz="2000" dirty="0"/>
          </a:p>
          <a:p>
            <a:r>
              <a:rPr lang="en-US" sz="2000" dirty="0"/>
              <a:t>HUGE number of pairs of the following form:</a:t>
            </a:r>
          </a:p>
          <a:p>
            <a:endParaRPr lang="en-US" sz="2000" dirty="0"/>
          </a:p>
          <a:p>
            <a:r>
              <a:rPr lang="en-US" sz="2000" dirty="0"/>
              <a:t>{input word, context word}</a:t>
            </a:r>
          </a:p>
          <a:p>
            <a:endParaRPr lang="en-US" sz="2000" dirty="0"/>
          </a:p>
          <a:p>
            <a:r>
              <a:rPr lang="en-US" sz="2000" dirty="0"/>
              <a:t>e.g. from Wikipedia</a:t>
            </a:r>
          </a:p>
          <a:p>
            <a:endParaRPr lang="en-US" sz="2000" dirty="0"/>
          </a:p>
          <a:p>
            <a:r>
              <a:rPr lang="en-US" sz="2000" b="1" u="sng" dirty="0"/>
              <a:t>Examples:</a:t>
            </a:r>
          </a:p>
          <a:p>
            <a:endParaRPr lang="en-US" sz="2000" b="1" u="sng" dirty="0"/>
          </a:p>
          <a:p>
            <a:r>
              <a:rPr lang="en-US" sz="2000" dirty="0"/>
              <a:t>{strolls, man}</a:t>
            </a:r>
          </a:p>
          <a:p>
            <a:r>
              <a:rPr lang="en-US" sz="2000" dirty="0"/>
              <a:t>{strolls, woman}</a:t>
            </a:r>
          </a:p>
          <a:p>
            <a:r>
              <a:rPr lang="en-US" sz="2000" dirty="0"/>
              <a:t>{swims, crocodile}</a:t>
            </a:r>
          </a:p>
          <a:p>
            <a:r>
              <a:rPr lang="en-US" sz="2000" dirty="0"/>
              <a:t>{swims, fish}</a:t>
            </a:r>
          </a:p>
          <a:p>
            <a:r>
              <a:rPr lang="en-US" sz="2000" dirty="0"/>
              <a:t>{flies, bird}</a:t>
            </a:r>
          </a:p>
          <a:p>
            <a:r>
              <a:rPr lang="en-US" sz="2000" dirty="0"/>
              <a:t>{flies, plane}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Predicting context words based on input words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136" y="915085"/>
            <a:ext cx="356991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Training Data:</a:t>
            </a:r>
          </a:p>
          <a:p>
            <a:endParaRPr lang="en-US" sz="2000" dirty="0"/>
          </a:p>
          <a:p>
            <a:r>
              <a:rPr lang="en-US" sz="2000" dirty="0"/>
              <a:t>HUGE number of pairs of the following form:</a:t>
            </a:r>
          </a:p>
          <a:p>
            <a:endParaRPr lang="en-US" sz="2000" dirty="0"/>
          </a:p>
          <a:p>
            <a:r>
              <a:rPr lang="en-US" sz="2000" dirty="0"/>
              <a:t>{input word, context word}</a:t>
            </a:r>
          </a:p>
          <a:p>
            <a:endParaRPr lang="en-US" sz="2000" dirty="0"/>
          </a:p>
          <a:p>
            <a:r>
              <a:rPr lang="en-US" sz="2000" dirty="0"/>
              <a:t>e.g. from Wikipedia</a:t>
            </a:r>
          </a:p>
          <a:p>
            <a:endParaRPr lang="en-US" sz="2000" dirty="0"/>
          </a:p>
          <a:p>
            <a:r>
              <a:rPr lang="en-US" sz="2000" b="1" u="sng" dirty="0"/>
              <a:t>Examples:</a:t>
            </a:r>
          </a:p>
          <a:p>
            <a:endParaRPr lang="en-US" sz="2000" b="1" u="sng" dirty="0"/>
          </a:p>
          <a:p>
            <a:r>
              <a:rPr lang="en-US" sz="2000" dirty="0"/>
              <a:t>{strolls, man}</a:t>
            </a:r>
          </a:p>
          <a:p>
            <a:r>
              <a:rPr lang="en-US" sz="2000" dirty="0"/>
              <a:t>{strolls, woman}</a:t>
            </a:r>
          </a:p>
          <a:p>
            <a:r>
              <a:rPr lang="en-US" sz="2000" dirty="0"/>
              <a:t>{swims, crocodile}</a:t>
            </a:r>
          </a:p>
          <a:p>
            <a:r>
              <a:rPr lang="en-US" sz="2000" dirty="0"/>
              <a:t>{swims, fish}</a:t>
            </a:r>
          </a:p>
          <a:p>
            <a:r>
              <a:rPr lang="en-US" sz="2000" dirty="0"/>
              <a:t>{flies, bird}</a:t>
            </a:r>
          </a:p>
          <a:p>
            <a:r>
              <a:rPr lang="en-US" sz="2000" dirty="0"/>
              <a:t>{flies, plane}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6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What’s the simplest model we can possibly use?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0767" y="1052871"/>
            <a:ext cx="3434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idea:</a:t>
            </a:r>
          </a:p>
          <a:p>
            <a:endParaRPr lang="en-US" sz="2400" dirty="0"/>
          </a:p>
          <a:p>
            <a:r>
              <a:rPr lang="en-US" sz="2400" dirty="0"/>
              <a:t>Directly connect our input to the log-odds layer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5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From sentence to sequence of 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2223-D0C8-6644-A01C-7C0BE1C4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968008"/>
          </a:xfrm>
        </p:spPr>
        <p:txBody>
          <a:bodyPr>
            <a:normAutofit/>
          </a:bodyPr>
          <a:lstStyle/>
          <a:p>
            <a:r>
              <a:rPr lang="en-US" sz="2400" dirty="0"/>
              <a:t>Look up words individually to obtain their vectors</a:t>
            </a:r>
          </a:p>
          <a:p>
            <a:r>
              <a:rPr lang="en-US" sz="2400" dirty="0"/>
              <a:t>But where do the vectors come from?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68" y="2249293"/>
            <a:ext cx="723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			is 				a 				sentence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07281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83529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92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2807" y="3254008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572719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524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27736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0041" y="2834067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609602" y="425919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5188" y="3184585"/>
            <a:ext cx="6362409" cy="319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9" idx="3"/>
          </p:cNvCxnSpPr>
          <p:nvPr/>
        </p:nvCxnSpPr>
        <p:spPr>
          <a:xfrm>
            <a:off x="1153081" y="4520585"/>
            <a:ext cx="952106" cy="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3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What’s the simplest model we can possibly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767" y="1052871"/>
                <a:ext cx="343472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First idea: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Directly connect our input to the log-odds layer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How many connections?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our vocabulary size</a:t>
                </a:r>
              </a:p>
              <a:p>
                <a:r>
                  <a:rPr lang="en-US" sz="2400" dirty="0"/>
                  <a:t>(approx. 6 billion)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7" y="1052871"/>
                <a:ext cx="3434724" cy="4524315"/>
              </a:xfrm>
              <a:prstGeom prst="rect">
                <a:avLst/>
              </a:prstGeom>
              <a:blipFill>
                <a:blip r:embed="rId3"/>
                <a:stretch>
                  <a:fillRect l="-2660" t="-1078" r="-390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Multiply 8"/>
          <p:cNvSpPr/>
          <p:nvPr/>
        </p:nvSpPr>
        <p:spPr>
          <a:xfrm>
            <a:off x="659716" y="436804"/>
            <a:ext cx="2584524" cy="5949863"/>
          </a:xfrm>
          <a:prstGeom prst="mathMultiply">
            <a:avLst>
              <a:gd name="adj1" fmla="val 118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24F4F6-8A41-E640-B022-FE4CD1E27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What’s the next simplest?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0767" y="1052871"/>
                <a:ext cx="326687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about a single hidden layer?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How many connections?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our vocabulary size</a:t>
                </a:r>
              </a:p>
              <a:p>
                <a:r>
                  <a:rPr lang="en-US" sz="2400" dirty="0"/>
                  <a:t>(approx. 6 billion)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is our hidden layer size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7" y="1052871"/>
                <a:ext cx="3266871" cy="4893647"/>
              </a:xfrm>
              <a:prstGeom prst="rect">
                <a:avLst/>
              </a:prstGeom>
              <a:blipFill>
                <a:blip r:embed="rId3"/>
                <a:stretch>
                  <a:fillRect l="-2799" t="-998" r="-933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68" y="1428409"/>
            <a:ext cx="7302895" cy="3220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7656" y="5740336"/>
            <a:ext cx="33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These vectors are huge!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They’re the size of our vocabulary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7743244" y="4649058"/>
            <a:ext cx="1250444" cy="109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375748" y="4508220"/>
            <a:ext cx="535766" cy="11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35170" y="4508220"/>
            <a:ext cx="1298178" cy="1245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OK, let’s try it: use a single hidden layer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63444"/>
              </p:ext>
            </p:extLst>
          </p:nvPr>
        </p:nvGraphicFramePr>
        <p:xfrm>
          <a:off x="4975112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54079"/>
              </p:ext>
            </p:extLst>
          </p:nvPr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48442" y="171696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man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5092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509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43090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43090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597224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64768" y="4783671"/>
            <a:ext cx="80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strolls</a:t>
            </a:r>
          </a:p>
        </p:txBody>
      </p:sp>
      <p:cxnSp>
        <p:nvCxnSpPr>
          <p:cNvPr id="45" name="Straight Arrow Connector 44"/>
          <p:cNvCxnSpPr>
            <a:stCxn id="44" idx="3"/>
          </p:cNvCxnSpPr>
          <p:nvPr/>
        </p:nvCxnSpPr>
        <p:spPr>
          <a:xfrm>
            <a:off x="2174029" y="4983726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7204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37204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07636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636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85"/>
          </a:xfrm>
        </p:spPr>
        <p:txBody>
          <a:bodyPr>
            <a:normAutofit/>
          </a:bodyPr>
          <a:lstStyle/>
          <a:p>
            <a:r>
              <a:rPr lang="en-US" sz="3200" dirty="0"/>
              <a:t>Use mini-batches of training examples; minimize cross-entropy loss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975112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82972"/>
              </p:ext>
            </p:extLst>
          </p:nvPr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57832" y="4250228"/>
            <a:ext cx="113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crocodile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5092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509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43090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43090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96411"/>
              </p:ext>
            </p:extLst>
          </p:nvPr>
        </p:nvGraphicFramePr>
        <p:xfrm>
          <a:off x="2597224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1431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171421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7204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37204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07636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636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Learn our parameters: Weight Matrices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975112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00846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557832" y="4250228"/>
            <a:ext cx="113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crocodile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353000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53149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68035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5092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1509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43090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43090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892980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92980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03119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917429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909912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3817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909912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918571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095555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597224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1431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171421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37204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137204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07636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636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77460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60" y="4522061"/>
                <a:ext cx="55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02123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23" y="4522060"/>
                <a:ext cx="4638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136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15085"/>
          </a:xfrm>
        </p:spPr>
        <p:txBody>
          <a:bodyPr>
            <a:normAutofit/>
          </a:bodyPr>
          <a:lstStyle/>
          <a:p>
            <a:r>
              <a:rPr lang="en-US" sz="3200" dirty="0"/>
              <a:t>Isn’t </a:t>
            </a:r>
            <a:r>
              <a:rPr lang="en-US" sz="3200" b="1" dirty="0"/>
              <a:t>this</a:t>
            </a:r>
            <a:r>
              <a:rPr lang="en-US" sz="3200" dirty="0"/>
              <a:t> the vector we were looking for?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49882"/>
              </p:ext>
            </p:extLst>
          </p:nvPr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13592"/>
              </p:ext>
            </p:extLst>
          </p:nvPr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41750"/>
              </p:ext>
            </p:extLst>
          </p:nvPr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54245"/>
              </p:ext>
            </p:extLst>
          </p:nvPr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38284" y="1153342"/>
            <a:ext cx="6398810" cy="518482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182" y="4187104"/>
            <a:ext cx="2701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it’s compact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It allows us to predict context words for a given input word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45042" y="5671375"/>
            <a:ext cx="14273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v(swims) ??</a:t>
            </a:r>
          </a:p>
        </p:txBody>
      </p:sp>
      <p:cxnSp>
        <p:nvCxnSpPr>
          <p:cNvPr id="6" name="Straight Arrow Connector 5"/>
          <p:cNvCxnSpPr>
            <a:stCxn id="61" idx="0"/>
            <a:endCxn id="27" idx="2"/>
          </p:cNvCxnSpPr>
          <p:nvPr/>
        </p:nvCxnSpPr>
        <p:spPr>
          <a:xfrm flipH="1" flipV="1">
            <a:off x="5971610" y="5242229"/>
            <a:ext cx="287089" cy="429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863712" y="776614"/>
            <a:ext cx="1925645" cy="1308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3" grpId="0" animBg="1"/>
      <p:bldP spid="3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Let’s take a closer look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19065" y="5318971"/>
            <a:ext cx="11051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93558" y="3506397"/>
                <a:ext cx="19725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suppose swims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000" dirty="0"/>
                  <a:t> word in our vocabulary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8" y="3506397"/>
                <a:ext cx="1972502" cy="1015663"/>
              </a:xfrm>
              <a:prstGeom prst="rect">
                <a:avLst/>
              </a:prstGeom>
              <a:blipFill>
                <a:blip r:embed="rId6"/>
                <a:stretch>
                  <a:fillRect l="-3406" t="-2994" r="-1548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5599" y="1235793"/>
                <a:ext cx="336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99" y="1235793"/>
                <a:ext cx="336246" cy="369332"/>
              </a:xfrm>
              <a:prstGeom prst="rect">
                <a:avLst/>
              </a:prstGeom>
              <a:blipFill>
                <a:blip r:embed="rId7"/>
                <a:stretch>
                  <a:fillRect l="-12727" r="-7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154143" y="1608399"/>
                <a:ext cx="1634935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143" y="1608399"/>
                <a:ext cx="1634935" cy="473591"/>
              </a:xfrm>
              <a:prstGeom prst="rect">
                <a:avLst/>
              </a:prstGeom>
              <a:blipFill>
                <a:blip r:embed="rId8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93558" y="4702986"/>
                <a:ext cx="19725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- then v(swims), the word vector for swims,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000" dirty="0"/>
                  <a:t> column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8" y="4702986"/>
                <a:ext cx="1972502" cy="1323439"/>
              </a:xfrm>
              <a:prstGeom prst="rect">
                <a:avLst/>
              </a:prstGeom>
              <a:blipFill>
                <a:blip r:embed="rId9"/>
                <a:stretch>
                  <a:fillRect l="-3406" t="-2294" r="-310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  <p:bldP spid="64" grpId="0"/>
      <p:bldP spid="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81933"/>
              </p:ext>
            </p:extLst>
          </p:nvPr>
        </p:nvGraphicFramePr>
        <p:xfrm>
          <a:off x="2979185" y="2077815"/>
          <a:ext cx="6308783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91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675222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312787049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42107251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528898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61336129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2790524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0287967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047939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6934667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92445531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794496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0105950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Let’s take a closer look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939423" y="-1392799"/>
            <a:ext cx="388307" cy="6308785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, the size of the hidden layer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blipFill>
                <a:blip r:embed="rId4"/>
                <a:stretch>
                  <a:fillRect l="-7576" t="-919" r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eft Brace 67"/>
          <p:cNvSpPr/>
          <p:nvPr/>
        </p:nvSpPr>
        <p:spPr>
          <a:xfrm>
            <a:off x="2491956" y="2077815"/>
            <a:ext cx="388307" cy="4074568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, the size of the vocabulary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blipFill>
                <a:blip r:embed="rId5"/>
                <a:stretch>
                  <a:fillRect t="-7576" r="-135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48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813"/>
              </p:ext>
            </p:extLst>
          </p:nvPr>
        </p:nvGraphicFramePr>
        <p:xfrm>
          <a:off x="2979185" y="2077815"/>
          <a:ext cx="6308783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91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675222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312787049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42107251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425288986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61336129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2790524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402879671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7047939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69346678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1924455315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79449647"/>
                    </a:ext>
                  </a:extLst>
                </a:gridCol>
                <a:gridCol w="485291">
                  <a:extLst>
                    <a:ext uri="{9D8B030D-6E8A-4147-A177-3AD203B41FA5}">
                      <a16:colId xmlns:a16="http://schemas.microsoft.com/office/drawing/2014/main" val="220105950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Let’s take a closer look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B458246D-1AA2-0B46-8422-C80506A2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99" cy="915085"/>
              </a:xfr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939423" y="-1392799"/>
            <a:ext cx="388307" cy="6308785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, the size of the hidden layer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0143" y="3915044"/>
                <a:ext cx="3318794" cy="400110"/>
              </a:xfrm>
              <a:prstGeom prst="rect">
                <a:avLst/>
              </a:prstGeom>
              <a:blipFill>
                <a:blip r:embed="rId4"/>
                <a:stretch>
                  <a:fillRect l="-7576" t="-919" r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Left Brace 67"/>
          <p:cNvSpPr/>
          <p:nvPr/>
        </p:nvSpPr>
        <p:spPr>
          <a:xfrm>
            <a:off x="2491956" y="2077815"/>
            <a:ext cx="388307" cy="4074568"/>
          </a:xfrm>
          <a:prstGeom prst="leftBrace">
            <a:avLst>
              <a:gd name="adj1" fmla="val 5672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, the size of the vocabulary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492" y="1085228"/>
                <a:ext cx="3138167" cy="400110"/>
              </a:xfrm>
              <a:prstGeom prst="rect">
                <a:avLst/>
              </a:prstGeom>
              <a:blipFill>
                <a:blip r:embed="rId5"/>
                <a:stretch>
                  <a:fillRect t="-7576" r="-135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26892" y="1752382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92" y="1752382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7553195" y="2555310"/>
            <a:ext cx="2292263" cy="964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845458" y="2121714"/>
                <a:ext cx="1584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Word vector for word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58" y="2121714"/>
                <a:ext cx="1584624" cy="707886"/>
              </a:xfrm>
              <a:prstGeom prst="rect">
                <a:avLst/>
              </a:prstGeom>
              <a:blipFill>
                <a:blip r:embed="rId7"/>
                <a:stretch>
                  <a:fillRect l="-385" t="-4310" r="-346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540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0" y="100439"/>
            <a:ext cx="12191999" cy="91508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We now have a distributed representation </a:t>
            </a:r>
            <a:br>
              <a:rPr lang="en-US" sz="3200" dirty="0"/>
            </a:br>
            <a:r>
              <a:rPr lang="en-US" sz="3200" dirty="0"/>
              <a:t>of word </a:t>
            </a:r>
            <a:r>
              <a:rPr lang="en-US" sz="3200" b="1" i="1" dirty="0"/>
              <a:t>meaning</a:t>
            </a:r>
            <a:r>
              <a:rPr lang="en-US" sz="3200" dirty="0"/>
              <a:t> based on </a:t>
            </a:r>
            <a:r>
              <a:rPr lang="en-US" sz="3200" b="1" i="1" dirty="0"/>
              <a:t>context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38284" y="1153342"/>
            <a:ext cx="6398810" cy="518482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5430" y="5296834"/>
            <a:ext cx="11323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v(swims)</a:t>
            </a:r>
          </a:p>
        </p:txBody>
      </p:sp>
    </p:spTree>
    <p:extLst>
      <p:ext uri="{BB962C8B-B14F-4D97-AF65-F5344CB8AC3E}">
        <p14:creationId xmlns:p14="http://schemas.microsoft.com/office/powerpoint/2010/main" val="355807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7C9-ED62-284B-87CA-FC0E1FC2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Word Embeddings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CCF9A3-E571-D146-9272-BAAA99AFD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7211" y="987425"/>
            <a:ext cx="5584153" cy="48736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64DBC-50FB-274F-9C21-A83759BF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84476" cy="405170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If the meaning is similar, the vectors (i.e. locations) should be similar!</a:t>
            </a:r>
          </a:p>
        </p:txBody>
      </p:sp>
    </p:spTree>
    <p:extLst>
      <p:ext uri="{BB962C8B-B14F-4D97-AF65-F5344CB8AC3E}">
        <p14:creationId xmlns:p14="http://schemas.microsoft.com/office/powerpoint/2010/main" val="1805940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learning a vector representation for each word based on the contexts in which it appears</a:t>
            </a:r>
          </a:p>
          <a:p>
            <a:endParaRPr lang="en-US" dirty="0"/>
          </a:p>
          <a:p>
            <a:r>
              <a:rPr lang="en-US" dirty="0"/>
              <a:t>training data: large number of pairs of nearby words from a large corpus</a:t>
            </a:r>
          </a:p>
          <a:p>
            <a:endParaRPr lang="en-US" dirty="0"/>
          </a:p>
          <a:p>
            <a:r>
              <a:rPr lang="en-US" dirty="0"/>
              <a:t>These vectors give us much more flexibility when modeling: makes text sequences like other sequences</a:t>
            </a:r>
          </a:p>
        </p:txBody>
      </p:sp>
    </p:spTree>
    <p:extLst>
      <p:ext uri="{BB962C8B-B14F-4D97-AF65-F5344CB8AC3E}">
        <p14:creationId xmlns:p14="http://schemas.microsoft.com/office/powerpoint/2010/main" val="22984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are word embeddings learned?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169" y="1363851"/>
            <a:ext cx="10949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KEY IDEA: words are </a:t>
            </a:r>
            <a:r>
              <a:rPr lang="en-US" sz="3200" i="1" dirty="0">
                <a:solidFill>
                  <a:schemeClr val="accent2"/>
                </a:solidFill>
              </a:rPr>
              <a:t>defined</a:t>
            </a:r>
            <a:r>
              <a:rPr lang="en-US" sz="3200" dirty="0">
                <a:solidFill>
                  <a:schemeClr val="accent2"/>
                </a:solidFill>
              </a:rPr>
              <a:t> by the </a:t>
            </a:r>
            <a:r>
              <a:rPr lang="en-US" sz="3200" u="sng" dirty="0">
                <a:solidFill>
                  <a:schemeClr val="accent2"/>
                </a:solidFill>
              </a:rPr>
              <a:t>context</a:t>
            </a:r>
            <a:r>
              <a:rPr lang="en-US" sz="3200" dirty="0">
                <a:solidFill>
                  <a:schemeClr val="accent2"/>
                </a:solidFill>
              </a:rPr>
              <a:t> in which they appear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1329" y="2386086"/>
            <a:ext cx="395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man</a:t>
            </a:r>
            <a:r>
              <a:rPr lang="en-US" sz="2400" b="1" dirty="0"/>
              <a:t> strolls down the street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1330" y="2982260"/>
            <a:ext cx="4347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woman</a:t>
            </a:r>
            <a:r>
              <a:rPr lang="en-US" sz="2400" b="1" dirty="0"/>
              <a:t> strolls down the street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1329" y="3578434"/>
            <a:ext cx="399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child</a:t>
            </a:r>
            <a:r>
              <a:rPr lang="en-US" sz="2400" b="1" dirty="0"/>
              <a:t> strolls down the street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1329" y="4174608"/>
            <a:ext cx="454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crocodile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strolls down the street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1330" y="4770782"/>
            <a:ext cx="4340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banana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strolls down the street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1328" y="5366956"/>
            <a:ext cx="440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concept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strolls down the street</a:t>
            </a:r>
          </a:p>
        </p:txBody>
      </p:sp>
    </p:spTree>
    <p:extLst>
      <p:ext uri="{BB962C8B-B14F-4D97-AF65-F5344CB8AC3E}">
        <p14:creationId xmlns:p14="http://schemas.microsoft.com/office/powerpoint/2010/main" val="208818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6667" y="293907"/>
            <a:ext cx="10949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KEY IDEA: words are </a:t>
            </a:r>
            <a:r>
              <a:rPr lang="en-US" sz="3200" i="1" dirty="0">
                <a:solidFill>
                  <a:schemeClr val="accent2"/>
                </a:solidFill>
              </a:rPr>
              <a:t>defined</a:t>
            </a:r>
            <a:r>
              <a:rPr lang="en-US" sz="3200" dirty="0">
                <a:solidFill>
                  <a:schemeClr val="accent2"/>
                </a:solidFill>
              </a:rPr>
              <a:t> by the </a:t>
            </a:r>
            <a:r>
              <a:rPr lang="en-US" sz="3200" u="sng" dirty="0">
                <a:solidFill>
                  <a:schemeClr val="accent2"/>
                </a:solidFill>
              </a:rPr>
              <a:t>context</a:t>
            </a:r>
            <a:r>
              <a:rPr lang="en-US" sz="3200" dirty="0">
                <a:solidFill>
                  <a:schemeClr val="accent2"/>
                </a:solidFill>
              </a:rPr>
              <a:t> in which they appear</a:t>
            </a:r>
          </a:p>
        </p:txBody>
      </p:sp>
      <p:pic>
        <p:nvPicPr>
          <p:cNvPr id="1028" name="Picture 4" descr="Image result for looking up a word in a diction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405" y="177455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30675" y="5065378"/>
            <a:ext cx="4359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learn word meaning like an adult:</a:t>
            </a:r>
          </a:p>
          <a:p>
            <a:pPr algn="ctr"/>
            <a:r>
              <a:rPr lang="en-US" sz="2400" dirty="0"/>
              <a:t>explicit definitions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7895" y="5065378"/>
            <a:ext cx="4309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learn word meaning like an child:</a:t>
            </a:r>
          </a:p>
          <a:p>
            <a:pPr algn="ctr"/>
            <a:r>
              <a:rPr lang="en-US" sz="2400" u="sng" dirty="0"/>
              <a:t>implicit definitions from context</a:t>
            </a:r>
          </a:p>
        </p:txBody>
      </p:sp>
      <p:pic>
        <p:nvPicPr>
          <p:cNvPr id="1030" name="Picture 6" descr="Image result for speech immersion chil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89" y="1774557"/>
            <a:ext cx="3793579" cy="2857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427893" y="1527216"/>
            <a:ext cx="4309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https://www.parenting.com/activities/baby/teach-baby-to-talk/</a:t>
            </a:r>
          </a:p>
        </p:txBody>
      </p:sp>
      <p:sp>
        <p:nvSpPr>
          <p:cNvPr id="18" name="Multiply 17"/>
          <p:cNvSpPr/>
          <p:nvPr/>
        </p:nvSpPr>
        <p:spPr>
          <a:xfrm>
            <a:off x="985394" y="1527215"/>
            <a:ext cx="5250023" cy="4369160"/>
          </a:xfrm>
          <a:prstGeom prst="mathMultiply">
            <a:avLst>
              <a:gd name="adj1" fmla="val 118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24735" y="908498"/>
            <a:ext cx="937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-&gt; if words are always exchangeable, they must have very similar meaning</a:t>
            </a:r>
          </a:p>
        </p:txBody>
      </p:sp>
    </p:spTree>
    <p:extLst>
      <p:ext uri="{BB962C8B-B14F-4D97-AF65-F5344CB8AC3E}">
        <p14:creationId xmlns:p14="http://schemas.microsoft.com/office/powerpoint/2010/main" val="34908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951" y="5790528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“strolls”</a:t>
            </a:r>
          </a:p>
        </p:txBody>
      </p:sp>
      <p:sp>
        <p:nvSpPr>
          <p:cNvPr id="39" name="Left Brace 38"/>
          <p:cNvSpPr/>
          <p:nvPr/>
        </p:nvSpPr>
        <p:spPr>
          <a:xfrm rot="10800000">
            <a:off x="9222621" y="2240504"/>
            <a:ext cx="654844" cy="407010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215967" y="3768468"/>
            <a:ext cx="1729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probabilities for all words in our vocabulary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42507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Predict Context Words from Input Words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4665" y="2040393"/>
            <a:ext cx="41587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{input word, context word}</a:t>
            </a:r>
          </a:p>
          <a:p>
            <a:endParaRPr lang="en-US" sz="2800" dirty="0"/>
          </a:p>
          <a:p>
            <a:r>
              <a:rPr lang="en-US" sz="2800" dirty="0"/>
              <a:t>{strolls, man}</a:t>
            </a:r>
          </a:p>
          <a:p>
            <a:r>
              <a:rPr lang="en-US" sz="2800" dirty="0"/>
              <a:t>{strolls, woman}</a:t>
            </a:r>
          </a:p>
          <a:p>
            <a:r>
              <a:rPr lang="en-US" sz="2800" dirty="0"/>
              <a:t>{swims, crocodile}</a:t>
            </a:r>
          </a:p>
          <a:p>
            <a:r>
              <a:rPr lang="en-US" sz="2800" dirty="0"/>
              <a:t>{swims, fish}</a:t>
            </a:r>
          </a:p>
          <a:p>
            <a:r>
              <a:rPr lang="en-US" sz="2800" dirty="0"/>
              <a:t>{flies, bird}</a:t>
            </a:r>
          </a:p>
          <a:p>
            <a:r>
              <a:rPr lang="en-US" sz="2800" dirty="0"/>
              <a:t>{flies, plane}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7518" y="1417639"/>
            <a:ext cx="4561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define a </a:t>
            </a:r>
            <a:r>
              <a:rPr lang="en-US" sz="2800" u="sng" dirty="0"/>
              <a:t>context word </a:t>
            </a:r>
            <a:r>
              <a:rPr lang="en-US" sz="2800" dirty="0"/>
              <a:t>as one that appears inside a fixed-length window around the input word in our training corpus.</a:t>
            </a:r>
          </a:p>
          <a:p>
            <a:endParaRPr lang="en-US" sz="2800" dirty="0"/>
          </a:p>
          <a:p>
            <a:r>
              <a:rPr lang="en-US" sz="2800" dirty="0"/>
              <a:t>(e.g. Wikipedia)</a:t>
            </a:r>
          </a:p>
          <a:p>
            <a:endParaRPr lang="en-US" sz="2800" dirty="0"/>
          </a:p>
          <a:p>
            <a:r>
              <a:rPr lang="en-US" sz="2800" dirty="0"/>
              <a:t>A man strolls down the street.</a:t>
            </a:r>
          </a:p>
          <a:p>
            <a:endParaRPr lang="en-US" sz="2800" dirty="0"/>
          </a:p>
          <a:p>
            <a:r>
              <a:rPr lang="en-US" sz="2800" dirty="0"/>
              <a:t>		  </a:t>
            </a:r>
            <a:r>
              <a:rPr lang="en-US" sz="2800" dirty="0">
                <a:solidFill>
                  <a:schemeClr val="accent1"/>
                </a:solidFill>
              </a:rPr>
              <a:t>input	</a:t>
            </a:r>
            <a:r>
              <a:rPr lang="en-US" sz="2800" dirty="0">
                <a:solidFill>
                  <a:schemeClr val="accent6"/>
                </a:solidFill>
              </a:rPr>
              <a:t>context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7733654" y="4835471"/>
            <a:ext cx="976393" cy="5553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7518" y="4773479"/>
            <a:ext cx="3479370" cy="6664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09951" y="5790528"/>
            <a:ext cx="1081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v(strolls)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“strolls”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58425" y="2651590"/>
            <a:ext cx="121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 to 1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cxnSp>
        <p:nvCxnSpPr>
          <p:cNvPr id="7" name="Straight Arrow Connector 6"/>
          <p:cNvCxnSpPr>
            <a:stCxn id="40" idx="1"/>
            <a:endCxn id="28" idx="3"/>
          </p:cNvCxnSpPr>
          <p:nvPr/>
        </p:nvCxnSpPr>
        <p:spPr>
          <a:xfrm flipH="1" flipV="1">
            <a:off x="8501056" y="2451535"/>
            <a:ext cx="1757369" cy="400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1"/>
            <a:endCxn id="29" idx="3"/>
          </p:cNvCxnSpPr>
          <p:nvPr/>
        </p:nvCxnSpPr>
        <p:spPr>
          <a:xfrm flipH="1">
            <a:off x="8816077" y="2851645"/>
            <a:ext cx="1442348" cy="106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258425" y="5707596"/>
            <a:ext cx="121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close to 0</a:t>
            </a:r>
          </a:p>
        </p:txBody>
      </p:sp>
      <p:cxnSp>
        <p:nvCxnSpPr>
          <p:cNvPr id="35" name="Straight Arrow Connector 34"/>
          <p:cNvCxnSpPr>
            <a:stCxn id="27" idx="1"/>
            <a:endCxn id="33" idx="3"/>
          </p:cNvCxnSpPr>
          <p:nvPr/>
        </p:nvCxnSpPr>
        <p:spPr>
          <a:xfrm flipH="1">
            <a:off x="8841661" y="5907651"/>
            <a:ext cx="1416764" cy="8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8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E69-5720-1C46-BD30-B879B34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So how do we learn spatial locations for each word?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797" y="920471"/>
            <a:ext cx="115504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2"/>
                </a:solidFill>
              </a:rPr>
              <a:t>We want</a:t>
            </a:r>
            <a:r>
              <a:rPr lang="en-US" sz="3200" dirty="0">
                <a:solidFill>
                  <a:schemeClr val="accent2"/>
                </a:solidFill>
              </a:rPr>
              <a:t>: a vector for each word that allows us to predict its context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(i.e. what other words are likely/unlikely to be around it)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80847" y="255658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82247" y="5790528"/>
            <a:ext cx="110511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v(swims)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48407" y="224050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948407" y="3254686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61375" y="225148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61375" y="2758268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1375" y="3806824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61375" y="4822139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61375" y="427863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1751" y="5790528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2125083" y="2556584"/>
            <a:ext cx="654844" cy="3055927"/>
          </a:xfrm>
          <a:prstGeom prst="leftBrace">
            <a:avLst>
              <a:gd name="adj1" fmla="val 329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0948" y="3422827"/>
            <a:ext cx="172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elements of the vector corresponding to “swims”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808426" y="3366446"/>
            <a:ext cx="1540701" cy="128086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189796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16x9_duke_ppt_3</Template>
  <TotalTime>17763</TotalTime>
  <Words>1621</Words>
  <Application>Microsoft Macintosh PowerPoint</Application>
  <PresentationFormat>Widescreen</PresentationFormat>
  <Paragraphs>390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2_Office Theme</vt:lpstr>
      <vt:lpstr>Learning Word Embeddings</vt:lpstr>
      <vt:lpstr>From sentence to sequence of vectors.</vt:lpstr>
      <vt:lpstr>Visualizing Word Embeddings</vt:lpstr>
      <vt:lpstr>How are word embeddings learned?</vt:lpstr>
      <vt:lpstr>PowerPoint Presentation</vt:lpstr>
      <vt:lpstr>So how do we learn spatial locations for each word?</vt:lpstr>
      <vt:lpstr>Predict Context Words from Input Words</vt:lpstr>
      <vt:lpstr>So how do we learn spatial locations for each word?</vt:lpstr>
      <vt:lpstr>So how do we learn spatial locations for each word?</vt:lpstr>
      <vt:lpstr>So how do we learn spatial locations for each word?</vt:lpstr>
      <vt:lpstr>So how do we learn spatial locations for each word?</vt:lpstr>
      <vt:lpstr>Recall: Multi-Class Logistic Regression</vt:lpstr>
      <vt:lpstr>Recall: Multi-Class Logistic Regression</vt:lpstr>
      <vt:lpstr>Recall: Multi-Class Logistic Regression</vt:lpstr>
      <vt:lpstr>We want: word vectors that allow us to predict their likely context</vt:lpstr>
      <vt:lpstr>Predicting context words based on input words</vt:lpstr>
      <vt:lpstr>Predicting context words based on input words</vt:lpstr>
      <vt:lpstr>Predicting context words based on input words</vt:lpstr>
      <vt:lpstr>What’s the simplest model we can possibly use?</vt:lpstr>
      <vt:lpstr>What’s the simplest model we can possibly use?</vt:lpstr>
      <vt:lpstr>What’s the next simplest?</vt:lpstr>
      <vt:lpstr>OK, let’s try it: use a single hidden layer</vt:lpstr>
      <vt:lpstr>Use mini-batches of training examples; minimize cross-entropy loss</vt:lpstr>
      <vt:lpstr>Learn our parameters: Weight Matrices W and B</vt:lpstr>
      <vt:lpstr>Isn’t this the vector we were looking for?</vt:lpstr>
      <vt:lpstr>Let’s take a closer look at W</vt:lpstr>
      <vt:lpstr>Let’s take a closer look at W</vt:lpstr>
      <vt:lpstr>Let’s take a closer look at W</vt:lpstr>
      <vt:lpstr>We now have a distributed representation  of word meaning based on context</vt:lpstr>
      <vt:lpstr>Important Takeaways: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Matthew Engelhard, M.D., Ph.D.</dc:creator>
  <cp:lastModifiedBy>Matthew Engelhard, M.D., Ph.D.</cp:lastModifiedBy>
  <cp:revision>291</cp:revision>
  <cp:lastPrinted>2016-07-31T03:57:51Z</cp:lastPrinted>
  <dcterms:created xsi:type="dcterms:W3CDTF">2016-07-12T20:05:41Z</dcterms:created>
  <dcterms:modified xsi:type="dcterms:W3CDTF">2021-07-06T02:15:31Z</dcterms:modified>
</cp:coreProperties>
</file>