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93" r:id="rId2"/>
    <p:sldId id="456" r:id="rId3"/>
    <p:sldId id="495" r:id="rId4"/>
    <p:sldId id="497" r:id="rId5"/>
    <p:sldId id="496" r:id="rId6"/>
    <p:sldId id="498" r:id="rId7"/>
    <p:sldId id="499" r:id="rId8"/>
    <p:sldId id="500" r:id="rId9"/>
    <p:sldId id="503" r:id="rId10"/>
    <p:sldId id="502" r:id="rId11"/>
    <p:sldId id="508" r:id="rId12"/>
    <p:sldId id="511" r:id="rId13"/>
    <p:sldId id="510" r:id="rId14"/>
    <p:sldId id="509" r:id="rId15"/>
    <p:sldId id="504" r:id="rId16"/>
    <p:sldId id="505" r:id="rId17"/>
    <p:sldId id="506" r:id="rId18"/>
    <p:sldId id="515" r:id="rId19"/>
    <p:sldId id="522" r:id="rId20"/>
    <p:sldId id="521" r:id="rId21"/>
    <p:sldId id="516" r:id="rId22"/>
    <p:sldId id="517" r:id="rId23"/>
    <p:sldId id="518" r:id="rId24"/>
    <p:sldId id="519" r:id="rId25"/>
    <p:sldId id="520" r:id="rId26"/>
    <p:sldId id="514" r:id="rId27"/>
    <p:sldId id="339" r:id="rId28"/>
    <p:sldId id="426" r:id="rId29"/>
    <p:sldId id="525" r:id="rId30"/>
    <p:sldId id="569" r:id="rId31"/>
    <p:sldId id="287" r:id="rId32"/>
    <p:sldId id="430" r:id="rId33"/>
    <p:sldId id="570" r:id="rId34"/>
    <p:sldId id="600" r:id="rId35"/>
    <p:sldId id="833" r:id="rId36"/>
    <p:sldId id="835" r:id="rId37"/>
    <p:sldId id="836" r:id="rId38"/>
    <p:sldId id="860" r:id="rId39"/>
    <p:sldId id="484" r:id="rId40"/>
    <p:sldId id="552" r:id="rId41"/>
    <p:sldId id="62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74789" autoAdjust="0"/>
  </p:normalViewPr>
  <p:slideViewPr>
    <p:cSldViewPr snapToGrid="0">
      <p:cViewPr varScale="1">
        <p:scale>
          <a:sx n="91" d="100"/>
          <a:sy n="91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8FC7-B944-4823-A588-C9C99757DCB6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98E89-17B2-4721-9E3B-530BF713E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NEED</a:t>
            </a:r>
            <a:r>
              <a:rPr lang="en-US" baseline="0" dirty="0"/>
              <a:t> INFO ABOUT ROC, CONFUSION MATRIX, ETC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Healthcare example: identifying disease subtypes</a:t>
            </a:r>
          </a:p>
          <a:p>
            <a:r>
              <a:rPr lang="en-US" dirty="0"/>
              <a:t>Or subtypes of executive dysfunction</a:t>
            </a:r>
          </a:p>
          <a:p>
            <a:r>
              <a:rPr lang="en-US" dirty="0"/>
              <a:t>Or patient subgroups that might be useful for deciding on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medically relevant, because the cost of labels is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Willingness</a:t>
            </a:r>
            <a:r>
              <a:rPr lang="en-US" baseline="0" dirty="0"/>
              <a:t> to embrace complex models </a:t>
            </a:r>
            <a:r>
              <a:rPr lang="en-US" baseline="0" dirty="0">
                <a:sym typeface="Wingdings" panose="05000000000000000000" pitchFamily="2" charset="2"/>
              </a:rPr>
              <a:t> need this better approach to overfitting.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28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– much more to say about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A5620-3FB7-42A5-8E8D-4A9F7CD6668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 pixels not highlighted are classified as NOT polyp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A18789-8494-994C-A83C-76F54B5E255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69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1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es una </a:t>
            </a:r>
            <a:r>
              <a:rPr lang="en-US" dirty="0" err="1"/>
              <a:t>frase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6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do in diagnosis prediction, for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6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examples: robot navigating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Computer program playing video game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Doctor deciding on treatment(s)</a:t>
            </a:r>
          </a:p>
          <a:p>
            <a:endParaRPr lang="en-US" dirty="0"/>
          </a:p>
          <a:p>
            <a:r>
              <a:rPr lang="en-US" dirty="0"/>
              <a:t>Two things to note: </a:t>
            </a:r>
          </a:p>
          <a:p>
            <a:r>
              <a:rPr lang="en-US" dirty="0"/>
              <a:t>- this is happening on an ongoing basis</a:t>
            </a:r>
          </a:p>
          <a:p>
            <a:r>
              <a:rPr lang="en-US" dirty="0"/>
              <a:t>- Reward must be quantified numerically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7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examples: robot navigating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Computer program playing video game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Doctor deciding on treatment(s)</a:t>
            </a:r>
          </a:p>
          <a:p>
            <a:endParaRPr lang="en-US" dirty="0"/>
          </a:p>
          <a:p>
            <a:r>
              <a:rPr lang="en-US" dirty="0"/>
              <a:t>Two things to note: </a:t>
            </a:r>
          </a:p>
          <a:p>
            <a:r>
              <a:rPr lang="en-US" dirty="0"/>
              <a:t>- this is happening on an ongoing basis</a:t>
            </a:r>
          </a:p>
          <a:p>
            <a:r>
              <a:rPr lang="en-US" dirty="0"/>
              <a:t>- Reward must be quantified numerically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1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examples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linear regression, but remember, we can learn highly complex, non-linear curves and decision boundaries</a:t>
            </a:r>
          </a:p>
          <a:p>
            <a:endParaRPr lang="en-US" dirty="0"/>
          </a:p>
          <a:p>
            <a:r>
              <a:rPr lang="en-US" dirty="0"/>
              <a:t>Healthcare examples: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someone’s AGE based on a picture of their skin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severity of depression, on a linear scale, based on someone’s tweets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 the precise location of objects within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 how do we make these predictions?</a:t>
            </a:r>
          </a:p>
          <a:p>
            <a:pPr marL="171450" indent="-171450">
              <a:buFontTx/>
              <a:buChar char="-"/>
            </a:pPr>
            <a:r>
              <a:rPr lang="en-US" dirty="0"/>
              <a:t>Well, first we need a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model is a mathematical equation or program that x’s as input and returns a prediction about y as output.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the equation has two parts.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There’s the form of the equation – for example a line, a polynomial, </a:t>
            </a:r>
            <a:r>
              <a:rPr lang="en-US" dirty="0" err="1"/>
              <a:t>etc</a:t>
            </a:r>
            <a:r>
              <a:rPr lang="en-US" dirty="0"/>
              <a:t> – and the specific instantiation of that equation or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model has parameters – for example, the slope of the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we want to figure out which parameters are best matched to our data.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called “training” the model.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Ultimately we want to predict y without learning it. But first we need a dataset – this is pairs of x and y – so we can learn the relationship between the two and encode it in our model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Simplest thing: might model the density of these points. Describes their distribution. Allows us to create a new dataset that looks similar to this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this: subtypes of ADHD</a:t>
            </a:r>
          </a:p>
          <a:p>
            <a:r>
              <a:rPr lang="en-US" dirty="0"/>
              <a:t>Executive functioning impairment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98E89-17B2-4721-9E3B-530BF713EE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2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5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2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2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23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2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Beyond Supervised Learning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August 8, 2020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 fontScale="85000" lnSpcReduction="20000"/>
          </a:bodyPr>
          <a:lstStyle/>
          <a:p>
            <a:endParaRPr lang="en-US" sz="2400" dirty="0"/>
          </a:p>
          <a:p>
            <a:r>
              <a:rPr lang="en-US" sz="2400" dirty="0"/>
              <a:t>Applied Data Science</a:t>
            </a:r>
          </a:p>
          <a:p>
            <a:r>
              <a:rPr lang="en-US" sz="2400" dirty="0" err="1"/>
              <a:t>MMCi</a:t>
            </a:r>
            <a:r>
              <a:rPr lang="en-US" sz="2400" dirty="0"/>
              <a:t> Term 4</a:t>
            </a:r>
          </a:p>
          <a:p>
            <a:endParaRPr lang="en-US" sz="2400" dirty="0"/>
          </a:p>
          <a:p>
            <a:r>
              <a:rPr lang="en-US" sz="2400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36643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18780-D548-0A41-AC1C-829DB241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8540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40" y="0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Unsupervised Learning: Dimensionality Reduction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3323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dirty="0"/>
              <a:t>Describe a large number of features in terms of a smaller number of features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C2605E-93D6-6A41-885E-ABB4A751A0B9}"/>
              </a:ext>
            </a:extLst>
          </p:cNvPr>
          <p:cNvSpPr/>
          <p:nvPr/>
        </p:nvSpPr>
        <p:spPr>
          <a:xfrm rot="5400000">
            <a:off x="7507960" y="-718455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DB8CB-EB5F-6B4B-82E4-E47730429762}"/>
              </a:ext>
            </a:extLst>
          </p:cNvPr>
          <p:cNvSpPr txBox="1"/>
          <p:nvPr/>
        </p:nvSpPr>
        <p:spPr>
          <a:xfrm>
            <a:off x="8957176" y="1143000"/>
            <a:ext cx="2987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035B17-7C10-8743-A6CC-59731EAF6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1647"/>
              </p:ext>
            </p:extLst>
          </p:nvPr>
        </p:nvGraphicFramePr>
        <p:xfrm>
          <a:off x="4791008" y="2474230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A8E3CD-DC94-9140-8CCF-421C77933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47722"/>
              </p:ext>
            </p:extLst>
          </p:nvPr>
        </p:nvGraphicFramePr>
        <p:xfrm>
          <a:off x="6960101" y="4404372"/>
          <a:ext cx="1446062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95034E24-273E-BC4F-922D-8B805E5F498F}"/>
              </a:ext>
            </a:extLst>
          </p:cNvPr>
          <p:cNvSpPr/>
          <p:nvPr/>
        </p:nvSpPr>
        <p:spPr>
          <a:xfrm rot="5400000">
            <a:off x="7321616" y="3523064"/>
            <a:ext cx="723031" cy="5403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A58F-7A09-394F-9AF1-545C3315F284}"/>
              </a:ext>
            </a:extLst>
          </p:cNvPr>
          <p:cNvSpPr txBox="1"/>
          <p:nvPr/>
        </p:nvSpPr>
        <p:spPr>
          <a:xfrm>
            <a:off x="7588120" y="5534264"/>
            <a:ext cx="4603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lower-dimensional representation (or embedding)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BF86358-1189-F444-879E-6D1AEA94D742}"/>
              </a:ext>
            </a:extLst>
          </p:cNvPr>
          <p:cNvSpPr/>
          <p:nvPr/>
        </p:nvSpPr>
        <p:spPr>
          <a:xfrm rot="16200000">
            <a:off x="7507960" y="4654001"/>
            <a:ext cx="350344" cy="1446062"/>
          </a:xfrm>
          <a:prstGeom prst="leftBrace">
            <a:avLst>
              <a:gd name="adj1" fmla="val 8333"/>
              <a:gd name="adj2" fmla="val 5534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</p:spTree>
    <p:extLst>
      <p:ext uri="{BB962C8B-B14F-4D97-AF65-F5344CB8AC3E}">
        <p14:creationId xmlns:p14="http://schemas.microsoft.com/office/powerpoint/2010/main" val="246055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Example: Autoencoder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50704" y="1798452"/>
            <a:ext cx="371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Describe a large number of features in terms of a smaller number of features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Train to minimize </a:t>
            </a:r>
            <a:r>
              <a:rPr lang="en-US" sz="2800" b="1" dirty="0"/>
              <a:t>reconstruction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72C52-CFAB-0F47-9ACE-D0424DAFD5E7}"/>
              </a:ext>
            </a:extLst>
          </p:cNvPr>
          <p:cNvGraphicFramePr>
            <a:graphicFrameLocks noGrp="1"/>
          </p:cNvGraphicFramePr>
          <p:nvPr/>
        </p:nvGraphicFramePr>
        <p:xfrm>
          <a:off x="5144169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E9759-65FA-624F-A10C-0A49D5AB179D}"/>
              </a:ext>
            </a:extLst>
          </p:cNvPr>
          <p:cNvGraphicFramePr>
            <a:graphicFrameLocks noGrp="1"/>
          </p:cNvGraphicFramePr>
          <p:nvPr/>
        </p:nvGraphicFramePr>
        <p:xfrm>
          <a:off x="10831095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A66FA-4AA8-F248-BA78-742F6C886450}"/>
              </a:ext>
            </a:extLst>
          </p:cNvPr>
          <p:cNvGraphicFramePr>
            <a:graphicFrameLocks noGrp="1"/>
          </p:cNvGraphicFramePr>
          <p:nvPr/>
        </p:nvGraphicFramePr>
        <p:xfrm>
          <a:off x="6561222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FABAB-7043-7A44-8144-F9ADB332E473}"/>
              </a:ext>
            </a:extLst>
          </p:cNvPr>
          <p:cNvGraphicFramePr>
            <a:graphicFrameLocks noGrp="1"/>
          </p:cNvGraphicFramePr>
          <p:nvPr/>
        </p:nvGraphicFramePr>
        <p:xfrm>
          <a:off x="9404684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8445FD-B938-DF48-9C57-FDBEE61B44F2}"/>
              </a:ext>
            </a:extLst>
          </p:cNvPr>
          <p:cNvGraphicFramePr>
            <a:graphicFrameLocks noGrp="1"/>
          </p:cNvGraphicFramePr>
          <p:nvPr/>
        </p:nvGraphicFramePr>
        <p:xfrm>
          <a:off x="7987631" y="3097811"/>
          <a:ext cx="4705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325B1-6C84-DD4D-BC63-87244E127B10}"/>
              </a:ext>
            </a:extLst>
          </p:cNvPr>
          <p:cNvCxnSpPr/>
          <p:nvPr/>
        </p:nvCxnSpPr>
        <p:spPr>
          <a:xfrm>
            <a:off x="5614737" y="19548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BC595-3FBB-D64E-842D-F3D8D0FEB664}"/>
              </a:ext>
            </a:extLst>
          </p:cNvPr>
          <p:cNvCxnSpPr>
            <a:cxnSpLocks/>
          </p:cNvCxnSpPr>
          <p:nvPr/>
        </p:nvCxnSpPr>
        <p:spPr>
          <a:xfrm flipV="1">
            <a:off x="5624094" y="51552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5A049A-0941-4847-B7BB-10B65B3DAA50}"/>
              </a:ext>
            </a:extLst>
          </p:cNvPr>
          <p:cNvCxnSpPr>
            <a:cxnSpLocks/>
          </p:cNvCxnSpPr>
          <p:nvPr/>
        </p:nvCxnSpPr>
        <p:spPr>
          <a:xfrm flipV="1">
            <a:off x="7050503" y="44694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DB96B-D40D-B440-8464-5750BF23216D}"/>
              </a:ext>
            </a:extLst>
          </p:cNvPr>
          <p:cNvCxnSpPr>
            <a:cxnSpLocks/>
          </p:cNvCxnSpPr>
          <p:nvPr/>
        </p:nvCxnSpPr>
        <p:spPr>
          <a:xfrm>
            <a:off x="7050503" y="2412011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C5991-0AB3-894D-BADF-D3A85D10220F}"/>
              </a:ext>
            </a:extLst>
          </p:cNvPr>
          <p:cNvCxnSpPr>
            <a:cxnSpLocks/>
          </p:cNvCxnSpPr>
          <p:nvPr/>
        </p:nvCxnSpPr>
        <p:spPr>
          <a:xfrm flipV="1">
            <a:off x="8472235" y="24120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C9E2D-A010-CA45-AEAD-3C694F7D8BEB}"/>
              </a:ext>
            </a:extLst>
          </p:cNvPr>
          <p:cNvCxnSpPr>
            <a:cxnSpLocks/>
          </p:cNvCxnSpPr>
          <p:nvPr/>
        </p:nvCxnSpPr>
        <p:spPr>
          <a:xfrm flipV="1">
            <a:off x="9884609" y="19548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E9D22-C724-1D44-A08C-A0FD1A312013}"/>
              </a:ext>
            </a:extLst>
          </p:cNvPr>
          <p:cNvCxnSpPr>
            <a:cxnSpLocks/>
          </p:cNvCxnSpPr>
          <p:nvPr/>
        </p:nvCxnSpPr>
        <p:spPr>
          <a:xfrm>
            <a:off x="8448841" y="4467085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59A2A-9CB6-A047-9714-387670070EA5}"/>
              </a:ext>
            </a:extLst>
          </p:cNvPr>
          <p:cNvCxnSpPr/>
          <p:nvPr/>
        </p:nvCxnSpPr>
        <p:spPr>
          <a:xfrm>
            <a:off x="9875252" y="51552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2174-1FA1-3C45-8182-C3AA4026AF9D}"/>
              </a:ext>
            </a:extLst>
          </p:cNvPr>
          <p:cNvCxnSpPr>
            <a:cxnSpLocks/>
          </p:cNvCxnSpPr>
          <p:nvPr/>
        </p:nvCxnSpPr>
        <p:spPr>
          <a:xfrm flipV="1">
            <a:off x="5881607" y="3320716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F5C316-E969-1343-B603-24D1FA8B7735}"/>
              </a:ext>
            </a:extLst>
          </p:cNvPr>
          <p:cNvCxnSpPr>
            <a:cxnSpLocks/>
          </p:cNvCxnSpPr>
          <p:nvPr/>
        </p:nvCxnSpPr>
        <p:spPr>
          <a:xfrm flipV="1">
            <a:off x="7285298" y="3320715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EDF14-D743-064B-BA78-5724F38256B6}"/>
              </a:ext>
            </a:extLst>
          </p:cNvPr>
          <p:cNvCxnSpPr>
            <a:cxnSpLocks/>
          </p:cNvCxnSpPr>
          <p:nvPr/>
        </p:nvCxnSpPr>
        <p:spPr>
          <a:xfrm flipV="1">
            <a:off x="8711717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34ADB-EA95-044A-A105-71C1DF42DA96}"/>
              </a:ext>
            </a:extLst>
          </p:cNvPr>
          <p:cNvCxnSpPr>
            <a:cxnSpLocks/>
          </p:cNvCxnSpPr>
          <p:nvPr/>
        </p:nvCxnSpPr>
        <p:spPr>
          <a:xfrm flipV="1">
            <a:off x="10147483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B71A9-DAB1-3D47-AB8A-DB799A85AF4D}"/>
              </a:ext>
            </a:extLst>
          </p:cNvPr>
          <p:cNvCxnSpPr>
            <a:cxnSpLocks/>
          </p:cNvCxnSpPr>
          <p:nvPr/>
        </p:nvCxnSpPr>
        <p:spPr>
          <a:xfrm>
            <a:off x="5866066" y="336122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E42CC-F58F-4B4D-85A4-1D9C1FE24A70}"/>
              </a:ext>
            </a:extLst>
          </p:cNvPr>
          <p:cNvCxnSpPr>
            <a:cxnSpLocks/>
          </p:cNvCxnSpPr>
          <p:nvPr/>
        </p:nvCxnSpPr>
        <p:spPr>
          <a:xfrm>
            <a:off x="7269757" y="3361223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4C963-BFBD-C243-AB29-67E2FAF985DF}"/>
              </a:ext>
            </a:extLst>
          </p:cNvPr>
          <p:cNvCxnSpPr>
            <a:cxnSpLocks/>
          </p:cNvCxnSpPr>
          <p:nvPr/>
        </p:nvCxnSpPr>
        <p:spPr>
          <a:xfrm>
            <a:off x="8696176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AEF96-4F3D-984F-99D0-64F361274F98}"/>
              </a:ext>
            </a:extLst>
          </p:cNvPr>
          <p:cNvCxnSpPr>
            <a:cxnSpLocks/>
          </p:cNvCxnSpPr>
          <p:nvPr/>
        </p:nvCxnSpPr>
        <p:spPr>
          <a:xfrm>
            <a:off x="10131942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C5F171-4184-F746-8BB9-030E9A985202}"/>
              </a:ext>
            </a:extLst>
          </p:cNvPr>
          <p:cNvSpPr txBox="1"/>
          <p:nvPr/>
        </p:nvSpPr>
        <p:spPr>
          <a:xfrm>
            <a:off x="5238667" y="5769294"/>
            <a:ext cx="21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FB5BA617-FF5C-1E47-9467-80AB48254013}"/>
              </a:ext>
            </a:extLst>
          </p:cNvPr>
          <p:cNvSpPr/>
          <p:nvPr/>
        </p:nvSpPr>
        <p:spPr>
          <a:xfrm rot="5400000">
            <a:off x="6116687" y="4734389"/>
            <a:ext cx="275043" cy="2031089"/>
          </a:xfrm>
          <a:prstGeom prst="leftBrace">
            <a:avLst>
              <a:gd name="adj1" fmla="val 8333"/>
              <a:gd name="adj2" fmla="val 934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50704" y="1798452"/>
            <a:ext cx="371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Describe a large number of features in terms of a smaller number of features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Train to minimize </a:t>
            </a:r>
            <a:r>
              <a:rPr lang="en-US" sz="2800" b="1" dirty="0"/>
              <a:t>reconstruction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72C52-CFAB-0F47-9ACE-D0424DAFD5E7}"/>
              </a:ext>
            </a:extLst>
          </p:cNvPr>
          <p:cNvGraphicFramePr>
            <a:graphicFrameLocks noGrp="1"/>
          </p:cNvGraphicFramePr>
          <p:nvPr/>
        </p:nvGraphicFramePr>
        <p:xfrm>
          <a:off x="5144169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E9759-65FA-624F-A10C-0A49D5AB179D}"/>
              </a:ext>
            </a:extLst>
          </p:cNvPr>
          <p:cNvGraphicFramePr>
            <a:graphicFrameLocks noGrp="1"/>
          </p:cNvGraphicFramePr>
          <p:nvPr/>
        </p:nvGraphicFramePr>
        <p:xfrm>
          <a:off x="10831095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A66FA-4AA8-F248-BA78-742F6C886450}"/>
              </a:ext>
            </a:extLst>
          </p:cNvPr>
          <p:cNvGraphicFramePr>
            <a:graphicFrameLocks noGrp="1"/>
          </p:cNvGraphicFramePr>
          <p:nvPr/>
        </p:nvGraphicFramePr>
        <p:xfrm>
          <a:off x="6561222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FABAB-7043-7A44-8144-F9ADB332E473}"/>
              </a:ext>
            </a:extLst>
          </p:cNvPr>
          <p:cNvGraphicFramePr>
            <a:graphicFrameLocks noGrp="1"/>
          </p:cNvGraphicFramePr>
          <p:nvPr/>
        </p:nvGraphicFramePr>
        <p:xfrm>
          <a:off x="9404684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8445FD-B938-DF48-9C57-FDBEE61B44F2}"/>
              </a:ext>
            </a:extLst>
          </p:cNvPr>
          <p:cNvGraphicFramePr>
            <a:graphicFrameLocks noGrp="1"/>
          </p:cNvGraphicFramePr>
          <p:nvPr/>
        </p:nvGraphicFramePr>
        <p:xfrm>
          <a:off x="7987631" y="3097811"/>
          <a:ext cx="4705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325B1-6C84-DD4D-BC63-87244E127B10}"/>
              </a:ext>
            </a:extLst>
          </p:cNvPr>
          <p:cNvCxnSpPr/>
          <p:nvPr/>
        </p:nvCxnSpPr>
        <p:spPr>
          <a:xfrm>
            <a:off x="5614737" y="19548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BC595-3FBB-D64E-842D-F3D8D0FEB664}"/>
              </a:ext>
            </a:extLst>
          </p:cNvPr>
          <p:cNvCxnSpPr>
            <a:cxnSpLocks/>
          </p:cNvCxnSpPr>
          <p:nvPr/>
        </p:nvCxnSpPr>
        <p:spPr>
          <a:xfrm flipV="1">
            <a:off x="5624094" y="51552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5A049A-0941-4847-B7BB-10B65B3DAA50}"/>
              </a:ext>
            </a:extLst>
          </p:cNvPr>
          <p:cNvCxnSpPr>
            <a:cxnSpLocks/>
          </p:cNvCxnSpPr>
          <p:nvPr/>
        </p:nvCxnSpPr>
        <p:spPr>
          <a:xfrm flipV="1">
            <a:off x="7050503" y="44694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DB96B-D40D-B440-8464-5750BF23216D}"/>
              </a:ext>
            </a:extLst>
          </p:cNvPr>
          <p:cNvCxnSpPr>
            <a:cxnSpLocks/>
          </p:cNvCxnSpPr>
          <p:nvPr/>
        </p:nvCxnSpPr>
        <p:spPr>
          <a:xfrm>
            <a:off x="7050503" y="2412011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C5991-0AB3-894D-BADF-D3A85D10220F}"/>
              </a:ext>
            </a:extLst>
          </p:cNvPr>
          <p:cNvCxnSpPr>
            <a:cxnSpLocks/>
          </p:cNvCxnSpPr>
          <p:nvPr/>
        </p:nvCxnSpPr>
        <p:spPr>
          <a:xfrm flipV="1">
            <a:off x="8472235" y="24120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C9E2D-A010-CA45-AEAD-3C694F7D8BEB}"/>
              </a:ext>
            </a:extLst>
          </p:cNvPr>
          <p:cNvCxnSpPr>
            <a:cxnSpLocks/>
          </p:cNvCxnSpPr>
          <p:nvPr/>
        </p:nvCxnSpPr>
        <p:spPr>
          <a:xfrm flipV="1">
            <a:off x="9884609" y="19548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E9D22-C724-1D44-A08C-A0FD1A312013}"/>
              </a:ext>
            </a:extLst>
          </p:cNvPr>
          <p:cNvCxnSpPr>
            <a:cxnSpLocks/>
          </p:cNvCxnSpPr>
          <p:nvPr/>
        </p:nvCxnSpPr>
        <p:spPr>
          <a:xfrm>
            <a:off x="8448841" y="4467085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59A2A-9CB6-A047-9714-387670070EA5}"/>
              </a:ext>
            </a:extLst>
          </p:cNvPr>
          <p:cNvCxnSpPr/>
          <p:nvPr/>
        </p:nvCxnSpPr>
        <p:spPr>
          <a:xfrm>
            <a:off x="9875252" y="51552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2174-1FA1-3C45-8182-C3AA4026AF9D}"/>
              </a:ext>
            </a:extLst>
          </p:cNvPr>
          <p:cNvCxnSpPr>
            <a:cxnSpLocks/>
          </p:cNvCxnSpPr>
          <p:nvPr/>
        </p:nvCxnSpPr>
        <p:spPr>
          <a:xfrm flipV="1">
            <a:off x="5881607" y="3320716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F5C316-E969-1343-B603-24D1FA8B7735}"/>
              </a:ext>
            </a:extLst>
          </p:cNvPr>
          <p:cNvCxnSpPr>
            <a:cxnSpLocks/>
          </p:cNvCxnSpPr>
          <p:nvPr/>
        </p:nvCxnSpPr>
        <p:spPr>
          <a:xfrm flipV="1">
            <a:off x="7285298" y="3320715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EDF14-D743-064B-BA78-5724F38256B6}"/>
              </a:ext>
            </a:extLst>
          </p:cNvPr>
          <p:cNvCxnSpPr>
            <a:cxnSpLocks/>
          </p:cNvCxnSpPr>
          <p:nvPr/>
        </p:nvCxnSpPr>
        <p:spPr>
          <a:xfrm flipV="1">
            <a:off x="8711717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34ADB-EA95-044A-A105-71C1DF42DA96}"/>
              </a:ext>
            </a:extLst>
          </p:cNvPr>
          <p:cNvCxnSpPr>
            <a:cxnSpLocks/>
          </p:cNvCxnSpPr>
          <p:nvPr/>
        </p:nvCxnSpPr>
        <p:spPr>
          <a:xfrm flipV="1">
            <a:off x="10147483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B71A9-DAB1-3D47-AB8A-DB799A85AF4D}"/>
              </a:ext>
            </a:extLst>
          </p:cNvPr>
          <p:cNvCxnSpPr>
            <a:cxnSpLocks/>
          </p:cNvCxnSpPr>
          <p:nvPr/>
        </p:nvCxnSpPr>
        <p:spPr>
          <a:xfrm>
            <a:off x="5866066" y="336122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E42CC-F58F-4B4D-85A4-1D9C1FE24A70}"/>
              </a:ext>
            </a:extLst>
          </p:cNvPr>
          <p:cNvCxnSpPr>
            <a:cxnSpLocks/>
          </p:cNvCxnSpPr>
          <p:nvPr/>
        </p:nvCxnSpPr>
        <p:spPr>
          <a:xfrm>
            <a:off x="7269757" y="3361223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4C963-BFBD-C243-AB29-67E2FAF985DF}"/>
              </a:ext>
            </a:extLst>
          </p:cNvPr>
          <p:cNvCxnSpPr>
            <a:cxnSpLocks/>
          </p:cNvCxnSpPr>
          <p:nvPr/>
        </p:nvCxnSpPr>
        <p:spPr>
          <a:xfrm>
            <a:off x="8696176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AEF96-4F3D-984F-99D0-64F361274F98}"/>
              </a:ext>
            </a:extLst>
          </p:cNvPr>
          <p:cNvCxnSpPr>
            <a:cxnSpLocks/>
          </p:cNvCxnSpPr>
          <p:nvPr/>
        </p:nvCxnSpPr>
        <p:spPr>
          <a:xfrm>
            <a:off x="10131942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C5F171-4184-F746-8BB9-030E9A985202}"/>
              </a:ext>
            </a:extLst>
          </p:cNvPr>
          <p:cNvSpPr txBox="1"/>
          <p:nvPr/>
        </p:nvSpPr>
        <p:spPr>
          <a:xfrm>
            <a:off x="5238667" y="5769294"/>
            <a:ext cx="21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/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predicted data/features for a subject or patient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blipFill>
                <a:blip r:embed="rId2"/>
                <a:stretch>
                  <a:fillRect l="-1990" t="-3846" r="-248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FB5BA617-FF5C-1E47-9467-80AB48254013}"/>
              </a:ext>
            </a:extLst>
          </p:cNvPr>
          <p:cNvSpPr/>
          <p:nvPr/>
        </p:nvSpPr>
        <p:spPr>
          <a:xfrm rot="5400000">
            <a:off x="6116687" y="4734389"/>
            <a:ext cx="275043" cy="2031089"/>
          </a:xfrm>
          <a:prstGeom prst="leftBrace">
            <a:avLst>
              <a:gd name="adj1" fmla="val 8333"/>
              <a:gd name="adj2" fmla="val 934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F701140-FB80-4544-84A4-B7BF632DAE50}"/>
              </a:ext>
            </a:extLst>
          </p:cNvPr>
          <p:cNvSpPr/>
          <p:nvPr/>
        </p:nvSpPr>
        <p:spPr>
          <a:xfrm rot="5400000">
            <a:off x="10632746" y="4536749"/>
            <a:ext cx="275042" cy="2426370"/>
          </a:xfrm>
          <a:prstGeom prst="leftBrace">
            <a:avLst>
              <a:gd name="adj1" fmla="val 8333"/>
              <a:gd name="adj2" fmla="val 385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7F6C384-E3D8-AC42-A7B8-1330DF93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Example: Autoencoder</a:t>
            </a:r>
          </a:p>
        </p:txBody>
      </p:sp>
    </p:spTree>
    <p:extLst>
      <p:ext uri="{BB962C8B-B14F-4D97-AF65-F5344CB8AC3E}">
        <p14:creationId xmlns:p14="http://schemas.microsoft.com/office/powerpoint/2010/main" val="9062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50704" y="1798452"/>
            <a:ext cx="3711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Describe a large number of features in terms of a smaller number of features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Train to minimize </a:t>
            </a:r>
            <a:r>
              <a:rPr lang="en-US" sz="2800" b="1" dirty="0"/>
              <a:t>reconstruction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72C52-CFAB-0F47-9ACE-D0424DAFD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3600"/>
              </p:ext>
            </p:extLst>
          </p:nvPr>
        </p:nvGraphicFramePr>
        <p:xfrm>
          <a:off x="5144169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E9759-65FA-624F-A10C-0A49D5AB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92748"/>
              </p:ext>
            </p:extLst>
          </p:nvPr>
        </p:nvGraphicFramePr>
        <p:xfrm>
          <a:off x="10831095" y="1954811"/>
          <a:ext cx="4705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9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96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A66FA-4AA8-F248-BA78-742F6C886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52887"/>
              </p:ext>
            </p:extLst>
          </p:nvPr>
        </p:nvGraphicFramePr>
        <p:xfrm>
          <a:off x="6561222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FABAB-7043-7A44-8144-F9ADB332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10381"/>
              </p:ext>
            </p:extLst>
          </p:nvPr>
        </p:nvGraphicFramePr>
        <p:xfrm>
          <a:off x="9404684" y="2412011"/>
          <a:ext cx="4705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1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5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8445FD-B938-DF48-9C57-FDBEE61B4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01461"/>
              </p:ext>
            </p:extLst>
          </p:nvPr>
        </p:nvGraphicFramePr>
        <p:xfrm>
          <a:off x="7987631" y="3097811"/>
          <a:ext cx="4705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8">
                  <a:extLst>
                    <a:ext uri="{9D8B030D-6E8A-4147-A177-3AD203B41FA5}">
                      <a16:colId xmlns:a16="http://schemas.microsoft.com/office/drawing/2014/main" val="2755922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61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66665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325B1-6C84-DD4D-BC63-87244E127B10}"/>
              </a:ext>
            </a:extLst>
          </p:cNvPr>
          <p:cNvCxnSpPr/>
          <p:nvPr/>
        </p:nvCxnSpPr>
        <p:spPr>
          <a:xfrm>
            <a:off x="5614737" y="19548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FBC595-3FBB-D64E-842D-F3D8D0FEB664}"/>
              </a:ext>
            </a:extLst>
          </p:cNvPr>
          <p:cNvCxnSpPr>
            <a:cxnSpLocks/>
          </p:cNvCxnSpPr>
          <p:nvPr/>
        </p:nvCxnSpPr>
        <p:spPr>
          <a:xfrm flipV="1">
            <a:off x="5624094" y="51552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5A049A-0941-4847-B7BB-10B65B3DAA50}"/>
              </a:ext>
            </a:extLst>
          </p:cNvPr>
          <p:cNvCxnSpPr>
            <a:cxnSpLocks/>
          </p:cNvCxnSpPr>
          <p:nvPr/>
        </p:nvCxnSpPr>
        <p:spPr>
          <a:xfrm flipV="1">
            <a:off x="7050503" y="44694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6DB96B-D40D-B440-8464-5750BF23216D}"/>
              </a:ext>
            </a:extLst>
          </p:cNvPr>
          <p:cNvCxnSpPr>
            <a:cxnSpLocks/>
          </p:cNvCxnSpPr>
          <p:nvPr/>
        </p:nvCxnSpPr>
        <p:spPr>
          <a:xfrm>
            <a:off x="7050503" y="2412011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C5991-0AB3-894D-BADF-D3A85D10220F}"/>
              </a:ext>
            </a:extLst>
          </p:cNvPr>
          <p:cNvCxnSpPr>
            <a:cxnSpLocks/>
          </p:cNvCxnSpPr>
          <p:nvPr/>
        </p:nvCxnSpPr>
        <p:spPr>
          <a:xfrm flipV="1">
            <a:off x="8472235" y="2412011"/>
            <a:ext cx="937128" cy="68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0C9E2D-A010-CA45-AEAD-3C694F7D8BEB}"/>
              </a:ext>
            </a:extLst>
          </p:cNvPr>
          <p:cNvCxnSpPr>
            <a:cxnSpLocks/>
          </p:cNvCxnSpPr>
          <p:nvPr/>
        </p:nvCxnSpPr>
        <p:spPr>
          <a:xfrm flipV="1">
            <a:off x="9884609" y="1954811"/>
            <a:ext cx="93712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BE9D22-C724-1D44-A08C-A0FD1A312013}"/>
              </a:ext>
            </a:extLst>
          </p:cNvPr>
          <p:cNvCxnSpPr>
            <a:cxnSpLocks/>
          </p:cNvCxnSpPr>
          <p:nvPr/>
        </p:nvCxnSpPr>
        <p:spPr>
          <a:xfrm>
            <a:off x="8448841" y="4467085"/>
            <a:ext cx="91841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59A2A-9CB6-A047-9714-387670070EA5}"/>
              </a:ext>
            </a:extLst>
          </p:cNvPr>
          <p:cNvCxnSpPr/>
          <p:nvPr/>
        </p:nvCxnSpPr>
        <p:spPr>
          <a:xfrm>
            <a:off x="9875252" y="5155211"/>
            <a:ext cx="94648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C2174-1FA1-3C45-8182-C3AA4026AF9D}"/>
              </a:ext>
            </a:extLst>
          </p:cNvPr>
          <p:cNvCxnSpPr>
            <a:cxnSpLocks/>
          </p:cNvCxnSpPr>
          <p:nvPr/>
        </p:nvCxnSpPr>
        <p:spPr>
          <a:xfrm flipV="1">
            <a:off x="5881607" y="3320716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F5C316-E969-1343-B603-24D1FA8B7735}"/>
              </a:ext>
            </a:extLst>
          </p:cNvPr>
          <p:cNvCxnSpPr>
            <a:cxnSpLocks/>
          </p:cNvCxnSpPr>
          <p:nvPr/>
        </p:nvCxnSpPr>
        <p:spPr>
          <a:xfrm flipV="1">
            <a:off x="7285298" y="3320715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EDF14-D743-064B-BA78-5724F38256B6}"/>
              </a:ext>
            </a:extLst>
          </p:cNvPr>
          <p:cNvCxnSpPr>
            <a:cxnSpLocks/>
          </p:cNvCxnSpPr>
          <p:nvPr/>
        </p:nvCxnSpPr>
        <p:spPr>
          <a:xfrm flipV="1">
            <a:off x="8711717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B34ADB-EA95-044A-A105-71C1DF42DA96}"/>
              </a:ext>
            </a:extLst>
          </p:cNvPr>
          <p:cNvCxnSpPr>
            <a:cxnSpLocks/>
          </p:cNvCxnSpPr>
          <p:nvPr/>
        </p:nvCxnSpPr>
        <p:spPr>
          <a:xfrm flipV="1">
            <a:off x="10147483" y="332071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B71A9-DAB1-3D47-AB8A-DB799A85AF4D}"/>
              </a:ext>
            </a:extLst>
          </p:cNvPr>
          <p:cNvCxnSpPr>
            <a:cxnSpLocks/>
          </p:cNvCxnSpPr>
          <p:nvPr/>
        </p:nvCxnSpPr>
        <p:spPr>
          <a:xfrm>
            <a:off x="5866066" y="3361224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BE42CC-F58F-4B4D-85A4-1D9C1FE24A70}"/>
              </a:ext>
            </a:extLst>
          </p:cNvPr>
          <p:cNvCxnSpPr>
            <a:cxnSpLocks/>
          </p:cNvCxnSpPr>
          <p:nvPr/>
        </p:nvCxnSpPr>
        <p:spPr>
          <a:xfrm>
            <a:off x="7269757" y="3361223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4C963-BFBD-C243-AB29-67E2FAF985DF}"/>
              </a:ext>
            </a:extLst>
          </p:cNvPr>
          <p:cNvCxnSpPr>
            <a:cxnSpLocks/>
          </p:cNvCxnSpPr>
          <p:nvPr/>
        </p:nvCxnSpPr>
        <p:spPr>
          <a:xfrm>
            <a:off x="8696176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AEF96-4F3D-984F-99D0-64F361274F98}"/>
              </a:ext>
            </a:extLst>
          </p:cNvPr>
          <p:cNvCxnSpPr>
            <a:cxnSpLocks/>
          </p:cNvCxnSpPr>
          <p:nvPr/>
        </p:nvCxnSpPr>
        <p:spPr>
          <a:xfrm>
            <a:off x="10131942" y="3361222"/>
            <a:ext cx="435395" cy="84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C5F171-4184-F746-8BB9-030E9A985202}"/>
              </a:ext>
            </a:extLst>
          </p:cNvPr>
          <p:cNvSpPr txBox="1"/>
          <p:nvPr/>
        </p:nvSpPr>
        <p:spPr>
          <a:xfrm>
            <a:off x="5238667" y="5769294"/>
            <a:ext cx="2125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/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predicted data/features for a subject or patient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0D68632-6F59-5649-8A4C-B482A030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084" y="5763851"/>
                <a:ext cx="2548021" cy="646331"/>
              </a:xfrm>
              <a:prstGeom prst="rect">
                <a:avLst/>
              </a:prstGeom>
              <a:blipFill>
                <a:blip r:embed="rId2"/>
                <a:stretch>
                  <a:fillRect l="-1990" t="-3846" r="-248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FB5BA617-FF5C-1E47-9467-80AB48254013}"/>
              </a:ext>
            </a:extLst>
          </p:cNvPr>
          <p:cNvSpPr/>
          <p:nvPr/>
        </p:nvSpPr>
        <p:spPr>
          <a:xfrm rot="5400000">
            <a:off x="6116687" y="4734389"/>
            <a:ext cx="275043" cy="2031089"/>
          </a:xfrm>
          <a:prstGeom prst="leftBrace">
            <a:avLst>
              <a:gd name="adj1" fmla="val 8333"/>
              <a:gd name="adj2" fmla="val 934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9F701140-FB80-4544-84A4-B7BF632DAE50}"/>
              </a:ext>
            </a:extLst>
          </p:cNvPr>
          <p:cNvSpPr/>
          <p:nvPr/>
        </p:nvSpPr>
        <p:spPr>
          <a:xfrm rot="5400000">
            <a:off x="10632746" y="4536749"/>
            <a:ext cx="275042" cy="2426370"/>
          </a:xfrm>
          <a:prstGeom prst="leftBrace">
            <a:avLst>
              <a:gd name="adj1" fmla="val 8333"/>
              <a:gd name="adj2" fmla="val 385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45DB60-0D65-F249-B1A0-61EBF719147D}"/>
              </a:ext>
            </a:extLst>
          </p:cNvPr>
          <p:cNvSpPr txBox="1"/>
          <p:nvPr/>
        </p:nvSpPr>
        <p:spPr>
          <a:xfrm>
            <a:off x="7590579" y="5022902"/>
            <a:ext cx="212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latent code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6D3BBDF4-2207-6640-A4A3-D20235DF4E96}"/>
              </a:ext>
            </a:extLst>
          </p:cNvPr>
          <p:cNvSpPr/>
          <p:nvPr/>
        </p:nvSpPr>
        <p:spPr>
          <a:xfrm rot="5400000">
            <a:off x="8039164" y="4196959"/>
            <a:ext cx="441035" cy="1255289"/>
          </a:xfrm>
          <a:prstGeom prst="leftBrace">
            <a:avLst>
              <a:gd name="adj1" fmla="val 8333"/>
              <a:gd name="adj2" fmla="val 539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CA8DB77-606A-0E44-A9A2-E56A0D24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Dimensionality Reduction Example: Autoencoder</a:t>
            </a:r>
          </a:p>
        </p:txBody>
      </p:sp>
    </p:spTree>
    <p:extLst>
      <p:ext uri="{BB962C8B-B14F-4D97-AF65-F5344CB8AC3E}">
        <p14:creationId xmlns:p14="http://schemas.microsoft.com/office/powerpoint/2010/main" val="134364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18780-D548-0A41-AC1C-829DB2414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Learning: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b="1" dirty="0"/>
              <a:t>Assign points to distinct groups </a:t>
            </a:r>
            <a:r>
              <a:rPr lang="en-US" sz="2800" dirty="0"/>
              <a:t>with shared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3741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618780-D548-0A41-AC1C-829DB2414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5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Unsupervised Learning: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b="1" dirty="0"/>
              <a:t>Assign points to distinct groups </a:t>
            </a:r>
            <a:r>
              <a:rPr lang="en-US" sz="2800" dirty="0"/>
              <a:t>with shared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7277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9B1B-6BCB-854A-B649-2860791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093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Example of 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EE6-5FC0-8F47-AB11-46819080D87A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b="1" dirty="0"/>
              <a:t>Assign points to distinct groups </a:t>
            </a:r>
            <a:r>
              <a:rPr lang="en-US" sz="2800" dirty="0"/>
              <a:t>with shared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5D2B2-CC3D-984A-BFFC-1AAC507EBFC2}"/>
              </a:ext>
            </a:extLst>
          </p:cNvPr>
          <p:cNvSpPr txBox="1"/>
          <p:nvPr/>
        </p:nvSpPr>
        <p:spPr>
          <a:xfrm>
            <a:off x="9961417" y="2559327"/>
            <a:ext cx="1985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000" dirty="0"/>
              <a:t>sensitive to initialization</a:t>
            </a:r>
          </a:p>
          <a:p>
            <a:pPr marL="457200" indent="-457200">
              <a:buFontTx/>
              <a:buChar char="-"/>
            </a:pPr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000" dirty="0"/>
              <a:t>minimize 𝞢distance</a:t>
            </a:r>
            <a:r>
              <a:rPr lang="en-US" sz="2000" baseline="30000" dirty="0"/>
              <a:t>2</a:t>
            </a:r>
            <a:r>
              <a:rPr lang="en-US" sz="2000" dirty="0"/>
              <a:t> from points to centers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8BD45-57BB-B442-9E13-7A67CCA5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47" y="2128440"/>
            <a:ext cx="6856399" cy="38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429779" y="1676400"/>
            <a:ext cx="3395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Some points are labeled, some are not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Try to use the unlabeled data to help us reason about the labeled data</a:t>
            </a:r>
          </a:p>
        </p:txBody>
      </p:sp>
    </p:spTree>
    <p:extLst>
      <p:ext uri="{BB962C8B-B14F-4D97-AF65-F5344CB8AC3E}">
        <p14:creationId xmlns:p14="http://schemas.microsoft.com/office/powerpoint/2010/main" val="159627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429779" y="1676400"/>
            <a:ext cx="3395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Some points are labeled, some are not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We can get additional labels, but at a cost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Request labels we believe will improve our classifier the most</a:t>
            </a:r>
          </a:p>
        </p:txBody>
      </p:sp>
    </p:spTree>
    <p:extLst>
      <p:ext uri="{BB962C8B-B14F-4D97-AF65-F5344CB8AC3E}">
        <p14:creationId xmlns:p14="http://schemas.microsoft.com/office/powerpoint/2010/main" val="31806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8515761" y="3277853"/>
            <a:ext cx="2671356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associated value or label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145350" y="5270231"/>
            <a:ext cx="990130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find the equation that best predicts</a:t>
            </a:r>
            <a:r>
              <a:rPr lang="en-US" sz="2636" i="1" dirty="0"/>
              <a:t>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36" dirty="0"/>
              <a:t> based on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36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83A621-29B9-E442-B229-1B0F3F74F338}"/>
              </a:ext>
            </a:extLst>
          </p:cNvPr>
          <p:cNvGraphicFramePr>
            <a:graphicFrameLocks noGrp="1"/>
          </p:cNvGraphicFramePr>
          <p:nvPr/>
        </p:nvGraphicFramePr>
        <p:xfrm>
          <a:off x="8344310" y="2444716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08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56700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130095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124693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Data arrives one point at a time, or in batches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improve our classifier without having to retrain from scratch with each arrival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Uses a learning rate, much like RL</a:t>
            </a:r>
          </a:p>
        </p:txBody>
      </p:sp>
    </p:spTree>
    <p:extLst>
      <p:ext uri="{BB962C8B-B14F-4D97-AF65-F5344CB8AC3E}">
        <p14:creationId xmlns:p14="http://schemas.microsoft.com/office/powerpoint/2010/main" val="3078759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Lifelong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Similar to lifelong learning; also uses a learning rate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Data characteristics change over time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refine our classifier to adjust to these changing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213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C8A4E7-0856-D247-B1C4-D2ED9E20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09" y="716973"/>
            <a:ext cx="7534564" cy="5650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C38AF-B1ED-3B4A-B01B-2A3871C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5473"/>
            <a:ext cx="10972800" cy="1143000"/>
          </a:xfrm>
        </p:spPr>
        <p:txBody>
          <a:bodyPr/>
          <a:lstStyle/>
          <a:p>
            <a:r>
              <a:rPr lang="en-US" dirty="0"/>
              <a:t>Lifelong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C691-AB5E-3E4C-A374-FCEE0365737C}"/>
              </a:ext>
            </a:extLst>
          </p:cNvPr>
          <p:cNvSpPr txBox="1"/>
          <p:nvPr/>
        </p:nvSpPr>
        <p:spPr>
          <a:xfrm>
            <a:off x="331643" y="1288473"/>
            <a:ext cx="3131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/>
              <a:t>Similar to lifelong learning; also uses a learning rate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Data characteristics change over time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/>
              <a:t>Continually refine our classifier to adjust to these changing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3733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23FB-5D1B-4845-B1F4-E05BD78C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covered a lot!</a:t>
            </a:r>
          </a:p>
        </p:txBody>
      </p:sp>
    </p:spTree>
    <p:extLst>
      <p:ext uri="{BB962C8B-B14F-4D97-AF65-F5344CB8AC3E}">
        <p14:creationId xmlns:p14="http://schemas.microsoft.com/office/powerpoint/2010/main" val="202656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/>
              <p:nvPr/>
            </p:nvSpPr>
            <p:spPr>
              <a:xfrm>
                <a:off x="9638866" y="5051298"/>
                <a:ext cx="1643976" cy="30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997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997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99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97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97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97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99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97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997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1997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97" dirty="0"/>
                  <a:t>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866" y="5051298"/>
                <a:ext cx="1643976" cy="307328"/>
              </a:xfrm>
              <a:prstGeom prst="rect">
                <a:avLst/>
              </a:prstGeom>
              <a:blipFill>
                <a:blip r:embed="rId3"/>
                <a:stretch>
                  <a:fillRect l="-4815" t="-4000" r="-33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27352"/>
            <a:ext cx="10972800" cy="1143000"/>
          </a:xfrm>
        </p:spPr>
        <p:txBody>
          <a:bodyPr>
            <a:noAutofit/>
          </a:bodyPr>
          <a:lstStyle/>
          <a:p>
            <a:r>
              <a:rPr lang="en-US" sz="4267" dirty="0"/>
              <a:t>Learning Model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0171-AEFA-F940-B6E2-3B0358DFD502}"/>
              </a:ext>
            </a:extLst>
          </p:cNvPr>
          <p:cNvSpPr txBox="1"/>
          <p:nvPr/>
        </p:nvSpPr>
        <p:spPr>
          <a:xfrm>
            <a:off x="1141944" y="4616727"/>
            <a:ext cx="178363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761-117C-6945-B4A7-AF128D03FD5F}"/>
              </a:ext>
            </a:extLst>
          </p:cNvPr>
          <p:cNvSpPr txBox="1"/>
          <p:nvPr/>
        </p:nvSpPr>
        <p:spPr>
          <a:xfrm>
            <a:off x="3947944" y="5445780"/>
            <a:ext cx="4296112" cy="903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36" dirty="0"/>
              <a:t>Untrained Logistic Regression </a:t>
            </a:r>
          </a:p>
          <a:p>
            <a:pPr algn="ctr"/>
            <a:r>
              <a:rPr lang="en-US" sz="2636" dirty="0"/>
              <a:t>Model (or “Network”)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E604D-6E39-3C4A-BB31-1D217AA8F371}"/>
              </a:ext>
            </a:extLst>
          </p:cNvPr>
          <p:cNvSpPr txBox="1"/>
          <p:nvPr/>
        </p:nvSpPr>
        <p:spPr>
          <a:xfrm>
            <a:off x="8919921" y="5445780"/>
            <a:ext cx="3081866" cy="903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36" dirty="0"/>
              <a:t>Trained Model (with learned parameters)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" y="2166697"/>
            <a:ext cx="3522357" cy="2336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1" y="2166697"/>
            <a:ext cx="2460178" cy="2839570"/>
          </a:xfrm>
          <a:prstGeom prst="rect">
            <a:avLst/>
          </a:prstGeom>
        </p:spPr>
      </p:pic>
      <p:sp>
        <p:nvSpPr>
          <p:cNvPr id="389" name="Right Arrow 388"/>
          <p:cNvSpPr/>
          <p:nvPr/>
        </p:nvSpPr>
        <p:spPr>
          <a:xfrm>
            <a:off x="7600894" y="3058001"/>
            <a:ext cx="1355067" cy="70830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/>
              <p:nvPr/>
            </p:nvSpPr>
            <p:spPr>
              <a:xfrm>
                <a:off x="3742298" y="5072150"/>
                <a:ext cx="470740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AB0E6F50-36DB-D942-97C3-7F75BF27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98" y="5072150"/>
                <a:ext cx="4707404" cy="270652"/>
              </a:xfrm>
              <a:prstGeom prst="rect">
                <a:avLst/>
              </a:prstGeom>
              <a:blipFill>
                <a:blip r:embed="rId6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ross 9"/>
          <p:cNvSpPr/>
          <p:nvPr/>
        </p:nvSpPr>
        <p:spPr>
          <a:xfrm>
            <a:off x="4143022" y="3058001"/>
            <a:ext cx="722889" cy="708300"/>
          </a:xfrm>
          <a:prstGeom prst="plus">
            <a:avLst>
              <a:gd name="adj" fmla="val 4106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764" y="2166696"/>
            <a:ext cx="2460179" cy="2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136-EE34-3644-9855-10A65B9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Split Data into Separate Groups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2F928D2-B21F-3E49-ABF3-75FA12E9CB6A}"/>
              </a:ext>
            </a:extLst>
          </p:cNvPr>
          <p:cNvGrpSpPr/>
          <p:nvPr/>
        </p:nvGrpSpPr>
        <p:grpSpPr>
          <a:xfrm>
            <a:off x="535621" y="1978634"/>
            <a:ext cx="3045455" cy="183743"/>
            <a:chOff x="3312543" y="2369387"/>
            <a:chExt cx="4267200" cy="24154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C73AC0F-A80F-0B40-9816-617EE26D63D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ED7B1DC-9E54-DA41-BF2C-1DABC7D589D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2E5179E-54C2-8A42-938C-099981C747F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B84CD26-0AAC-5346-B2A9-100A3347129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2DBA0E7-C333-6245-AF05-3996BFE79C0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5FFF81-7BB8-DC46-B65D-864E488E851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B322212-227B-BB46-8663-E927FDD4939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0722157-0D4C-8F4B-B768-A0C3267CFE2B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08FC3CA-BCDA-D340-BC1B-430C3D4DA15D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38ACD6C-6C2A-1F47-BB08-7797534F151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77AE3B-7F12-C542-B997-173594D64DE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51A7AC9-B711-F74B-A488-CC253D0CB17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A82CCA5-667E-3F45-B1D4-CC61A193C7C8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1DAF109-BF03-574B-9A1E-8D54763D628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EBE42F9-36FE-F241-8818-A753CB1AB1B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84777A0-9E49-8245-9F54-E3AC6D780C4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DB84459-259E-1E4F-AB6F-C63EDA07F6D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A69AC4-ADAF-DE4E-9481-5958CC76D9EC}"/>
              </a:ext>
            </a:extLst>
          </p:cNvPr>
          <p:cNvSpPr/>
          <p:nvPr/>
        </p:nvSpPr>
        <p:spPr>
          <a:xfrm>
            <a:off x="4295237" y="1978634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F93DFC-1F1C-C84B-B621-1569C3B3381A}"/>
              </a:ext>
            </a:extLst>
          </p:cNvPr>
          <p:cNvGrpSpPr/>
          <p:nvPr/>
        </p:nvGrpSpPr>
        <p:grpSpPr>
          <a:xfrm>
            <a:off x="535621" y="2325335"/>
            <a:ext cx="3045455" cy="183743"/>
            <a:chOff x="3312543" y="2369387"/>
            <a:chExt cx="4267200" cy="241541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84338BA-F084-FA4C-A62A-93B15BB5800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3F8C83E-8585-2A4E-9275-401FE8BFE30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7969D2A-515D-E44F-86EB-C34640C3C1C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48AD4F-C9CE-D84B-BB5E-1C23E8288829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D494CC6-D3C2-3944-816D-FCDDCECDE3D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182FE76-DA86-754B-A839-5899FD030EA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4DB5DA8-B1E3-E246-A635-FDD8260D8C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A36B819-D13A-8744-AF27-F92AE356AA64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A588B57-FCDE-5A4B-A7F4-D938EAF67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6F555FF-1EDD-0E42-8A87-0B48CBEE01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69D2787-D7BF-E043-ADD4-E5CCFC3482E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13C1D42-4DB5-A748-B385-F39BD6805EE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054EC16-3B24-6147-A191-49841C192B7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A31BB9E-6248-B143-8D0F-B83F50C445B0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6850026-B0BC-D442-A2C3-8DC986CB584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EE5998E-A5A5-8D4D-9BD7-EAACD3A925D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A0CC4EE-9CE0-E849-B77A-34CD8841564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4D4233-CA3C-0F43-8E98-738097830582}"/>
              </a:ext>
            </a:extLst>
          </p:cNvPr>
          <p:cNvSpPr/>
          <p:nvPr/>
        </p:nvSpPr>
        <p:spPr>
          <a:xfrm>
            <a:off x="4295237" y="2325335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3B5ADE3-4125-384F-96EA-8D1484BD0FAE}"/>
              </a:ext>
            </a:extLst>
          </p:cNvPr>
          <p:cNvGrpSpPr/>
          <p:nvPr/>
        </p:nvGrpSpPr>
        <p:grpSpPr>
          <a:xfrm>
            <a:off x="535621" y="2672035"/>
            <a:ext cx="3045455" cy="183743"/>
            <a:chOff x="3312543" y="2369387"/>
            <a:chExt cx="4267200" cy="24154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E521754-5BD0-2841-AD0F-808C6EA4E290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66BD60-00A8-E54D-926F-405B199DBA1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B905675-BC44-CA42-8EC9-7D347FE1ECA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008221-A8EE-CF48-979C-D6A591E0A9D5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9044A7C-D3E2-364C-92F6-7E043CB51621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D3D3439-3DC8-E04D-AEEC-9FB967CEBB4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E27A6E3-92CA-1A4C-96E4-09E95FC6A4D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B74B5CC-2533-254C-B7B8-4465BAD8DDE5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D5DF333-8F9D-334E-912E-5AE41DDA295F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B22533A-57C4-6D46-9FA1-F7E1FB677DA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9AB918-910A-2548-9284-43B3EF2AAC0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F7625C1-6D3D-EF49-A847-C77EBDBC2232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615251-A6D8-6E44-9FC9-9CA46D801AD1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84ADF4-A339-DA4A-BFB7-1567D636114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412C608-62AB-4748-9CD1-CE74C479DE1A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D5177FF-9084-3A49-B2C0-9E639BA8BF1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6970C79-0809-E949-B50E-91D48B618C71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B4CE-C059-BD42-B431-BF4E6852CF59}"/>
              </a:ext>
            </a:extLst>
          </p:cNvPr>
          <p:cNvSpPr/>
          <p:nvPr/>
        </p:nvSpPr>
        <p:spPr>
          <a:xfrm>
            <a:off x="4295237" y="2672035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FDBBEE-0091-3340-8172-434C4642D093}"/>
              </a:ext>
            </a:extLst>
          </p:cNvPr>
          <p:cNvGrpSpPr/>
          <p:nvPr/>
        </p:nvGrpSpPr>
        <p:grpSpPr>
          <a:xfrm>
            <a:off x="535621" y="3018737"/>
            <a:ext cx="3045455" cy="183743"/>
            <a:chOff x="3312543" y="2369387"/>
            <a:chExt cx="4267200" cy="24154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962B403-F79D-0B46-BF17-A22B0C5C9388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AF4D47-FF8F-AE4B-9822-E594F503AD5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3ADF80-4CCA-1647-ACE0-24EE3CA9B37F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DEFC0EB-BAF2-FE48-9C16-2366979F2996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93C8283-629E-3345-9FAA-416AC789D215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EE9913E-C247-4D45-993A-A2B09EC768C1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68C232-37C0-D043-8813-819D3A4E7F0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41E67CE-AF44-7546-9DD8-72C29A2E953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5A04067-48CB-7D4E-9822-11398D567DA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7CECAF-C4DC-0C4C-9B6C-242C35861DD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151E565-C4EB-4F41-A67C-108833F8523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68BDA45-56F1-9F44-B332-06FBA83B03D3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36F5AA4-ABE1-244A-A2B7-AD8DC5FE428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EAB16E9-DAFC-724D-BDA0-695F8CB70D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521F99-A4E9-BA44-8062-0F72BE384D7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CB13976-1F23-EF4C-93C0-470522E979A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A805245-C5F9-CD48-BA4C-E7D1065D2D4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B6F65D3-2B92-0F48-8CCA-4E74E0CF447E}"/>
              </a:ext>
            </a:extLst>
          </p:cNvPr>
          <p:cNvSpPr/>
          <p:nvPr/>
        </p:nvSpPr>
        <p:spPr>
          <a:xfrm>
            <a:off x="4295237" y="3018737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D56071-74EE-4A41-B876-1C25C83832A9}"/>
              </a:ext>
            </a:extLst>
          </p:cNvPr>
          <p:cNvGrpSpPr/>
          <p:nvPr/>
        </p:nvGrpSpPr>
        <p:grpSpPr>
          <a:xfrm>
            <a:off x="535621" y="5119205"/>
            <a:ext cx="3045455" cy="183743"/>
            <a:chOff x="3312543" y="2369387"/>
            <a:chExt cx="4267200" cy="24154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7D77D9F-58CC-0146-BBF6-CA354FD0BE8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BA9609D-0C31-2044-9AF2-DD81F210BD7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FC5C8BE-10F6-C744-A141-C63733D9B6B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663D45B-D6C2-C84F-B12C-BCBAE7521BC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3DA22CA-9A9A-F742-8061-4BB36CABC662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D6E5D0-F67F-994A-8BAD-6A8A6D3A916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C1EB0F3-9794-F54A-A02D-5CAFDED7C825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61A98C5-8983-E44B-8860-E3852275653A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0F216C-2F6C-1F40-87AD-76566E7C1D8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8693AB3-8D78-F848-B7A6-74CF8F09AD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833275-9199-234B-B261-B4FE7F7343C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81CFD8-6339-1B4A-83F7-6FD31740E49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6A53500-8775-F342-96E8-FDA48FC9F67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A557805-1AE3-5B4C-868B-87E1533DE64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42FE8D9-1FBB-ED4A-B71E-172C74DC56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142969-0535-2448-8C49-CC3E6DDA265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916323D-C0EC-C04C-8D5F-A1147B0A4F22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7977010-2AC0-F04E-AB67-5EE09917EB33}"/>
              </a:ext>
            </a:extLst>
          </p:cNvPr>
          <p:cNvSpPr/>
          <p:nvPr/>
        </p:nvSpPr>
        <p:spPr>
          <a:xfrm>
            <a:off x="4295237" y="5119205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B3ADB47-87B1-8848-B48B-D8EC2985ADE0}"/>
              </a:ext>
            </a:extLst>
          </p:cNvPr>
          <p:cNvGrpSpPr/>
          <p:nvPr/>
        </p:nvGrpSpPr>
        <p:grpSpPr>
          <a:xfrm>
            <a:off x="535621" y="5465907"/>
            <a:ext cx="3045455" cy="183743"/>
            <a:chOff x="3312543" y="2369387"/>
            <a:chExt cx="4267200" cy="24154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1E2D36C-B8D7-FC49-B07A-2D9CF66EB6F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78EF8F6-4396-5449-BFAD-42B91D91D99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52DEB3-6B19-9E43-A6DA-936745A53DD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35AFF70-A5AB-1042-96CB-7CC9F4C0FEA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19E04B-878F-494F-BC7A-36C138AEA98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72360D9-457E-8A49-A409-2EA686CE4E89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28D803-FB0F-C249-B747-CF18F0E700D8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679DEB-4BB1-7846-B697-28BD420C6C5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37D4688-3C87-2645-9DF9-D2112CADE014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02D5901-4C81-A64D-B030-02B88D10E8B2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D1C110-09B6-5747-B67A-5A28275669C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2A09756-0033-584D-AEBA-61DF29CECB78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6C328E7-4D84-544F-8DB2-B91CAF13A98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FDBE9DC-080A-5947-942B-50516DEB09D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359852-3DFB-2645-BADA-EFD08E7FB7E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0990D4-4ABC-8C40-A311-66F32A7AB2B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5FD9E0C-602E-F747-8CCF-EF6E49A6225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D63D47-7C14-A143-A27C-AC8F2F5CF970}"/>
              </a:ext>
            </a:extLst>
          </p:cNvPr>
          <p:cNvSpPr/>
          <p:nvPr/>
        </p:nvSpPr>
        <p:spPr>
          <a:xfrm>
            <a:off x="4295237" y="5465906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3D84B37-C77B-5B4A-BB76-7CD79400B13F}"/>
              </a:ext>
            </a:extLst>
          </p:cNvPr>
          <p:cNvGrpSpPr/>
          <p:nvPr/>
        </p:nvGrpSpPr>
        <p:grpSpPr>
          <a:xfrm>
            <a:off x="2058348" y="4507971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0ACC28A-486F-9445-A9A9-1BF25EF4CA9C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5F538-BB1A-F64E-B198-4364F800C3C4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029C0E2-6589-C84C-AD07-1EF284BCB417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D4CE33-24FB-0C47-8996-7B08A8620547}"/>
              </a:ext>
            </a:extLst>
          </p:cNvPr>
          <p:cNvGrpSpPr/>
          <p:nvPr/>
        </p:nvGrpSpPr>
        <p:grpSpPr>
          <a:xfrm>
            <a:off x="4343460" y="4505783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1579587-095D-AC40-8E71-444EC6CE1392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5BEAC72-CAA6-0A4A-B61E-907C271623E8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E1961-A026-2843-81B3-5B5A37AAF383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/>
              <p:nvPr/>
            </p:nvSpPr>
            <p:spPr>
              <a:xfrm>
                <a:off x="192866" y="195165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6" y="1951658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8696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/>
              <p:nvPr/>
            </p:nvSpPr>
            <p:spPr>
              <a:xfrm>
                <a:off x="181597" y="226445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7" y="2264455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/>
              <p:nvPr/>
            </p:nvSpPr>
            <p:spPr>
              <a:xfrm>
                <a:off x="187696" y="263412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6" y="2634121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/>
              <p:nvPr/>
            </p:nvSpPr>
            <p:spPr>
              <a:xfrm>
                <a:off x="187389" y="299103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9" y="2991030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/>
              <p:nvPr/>
            </p:nvSpPr>
            <p:spPr>
              <a:xfrm>
                <a:off x="1" y="5092230"/>
                <a:ext cx="6368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092230"/>
                <a:ext cx="636831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/>
              <p:nvPr/>
            </p:nvSpPr>
            <p:spPr>
              <a:xfrm>
                <a:off x="181599" y="543893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9" y="543893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769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/>
              <p:nvPr/>
            </p:nvSpPr>
            <p:spPr>
              <a:xfrm>
                <a:off x="4595588" y="1951658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88" y="1951658"/>
                <a:ext cx="277768" cy="276999"/>
              </a:xfrm>
              <a:prstGeom prst="rect">
                <a:avLst/>
              </a:prstGeom>
              <a:blipFill>
                <a:blip r:embed="rId8"/>
                <a:stretch>
                  <a:fillRect l="-173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/>
              <p:nvPr/>
            </p:nvSpPr>
            <p:spPr>
              <a:xfrm>
                <a:off x="4584321" y="229654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21" y="2296542"/>
                <a:ext cx="283090" cy="276999"/>
              </a:xfrm>
              <a:prstGeom prst="rect">
                <a:avLst/>
              </a:prstGeom>
              <a:blipFill>
                <a:blip r:embed="rId9"/>
                <a:stretch>
                  <a:fillRect l="-17391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/>
              <p:nvPr/>
            </p:nvSpPr>
            <p:spPr>
              <a:xfrm>
                <a:off x="4590419" y="263412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19" y="2634121"/>
                <a:ext cx="283090" cy="276999"/>
              </a:xfrm>
              <a:prstGeom prst="rect">
                <a:avLst/>
              </a:prstGeom>
              <a:blipFill>
                <a:blip r:embed="rId10"/>
                <a:stretch>
                  <a:fillRect l="-1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0E22D0A-E716-7C46-BAB3-1C4FEF4B3443}"/>
              </a:ext>
            </a:extLst>
          </p:cNvPr>
          <p:cNvSpPr txBox="1"/>
          <p:nvPr/>
        </p:nvSpPr>
        <p:spPr>
          <a:xfrm>
            <a:off x="4590113" y="299103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/>
              <p:nvPr/>
            </p:nvSpPr>
            <p:spPr>
              <a:xfrm>
                <a:off x="4584320" y="5438931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20" y="5438931"/>
                <a:ext cx="315856" cy="276999"/>
              </a:xfrm>
              <a:prstGeom prst="rect">
                <a:avLst/>
              </a:prstGeom>
              <a:blipFill>
                <a:blip r:embed="rId11"/>
                <a:stretch>
                  <a:fillRect l="-1538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/>
              <p:nvPr/>
            </p:nvSpPr>
            <p:spPr>
              <a:xfrm>
                <a:off x="4578424" y="2971699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4" y="2971699"/>
                <a:ext cx="273216" cy="276999"/>
              </a:xfrm>
              <a:prstGeom prst="rect">
                <a:avLst/>
              </a:prstGeom>
              <a:blipFill>
                <a:blip r:embed="rId12"/>
                <a:stretch>
                  <a:fillRect l="-18182" r="-454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TextBox 273">
            <a:extLst>
              <a:ext uri="{FF2B5EF4-FFF2-40B4-BE49-F238E27FC236}">
                <a16:creationId xmlns:a16="http://schemas.microsoft.com/office/drawing/2014/main" id="{DA58816D-DE12-0C48-BFF5-C46CF9EAF534}"/>
              </a:ext>
            </a:extLst>
          </p:cNvPr>
          <p:cNvSpPr txBox="1"/>
          <p:nvPr/>
        </p:nvSpPr>
        <p:spPr>
          <a:xfrm>
            <a:off x="792133" y="5806921"/>
            <a:ext cx="235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Available Data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48D2B41-4911-F34A-8721-F736E1772AAF}"/>
              </a:ext>
            </a:extLst>
          </p:cNvPr>
          <p:cNvGrpSpPr/>
          <p:nvPr/>
        </p:nvGrpSpPr>
        <p:grpSpPr>
          <a:xfrm>
            <a:off x="535619" y="3407278"/>
            <a:ext cx="3045455" cy="183743"/>
            <a:chOff x="3312543" y="2369387"/>
            <a:chExt cx="4267200" cy="24154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8BD73F5-9E89-BC4F-A4F7-E6ED264FFE2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917E7B-3E03-0443-B146-DF72F3956BC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15FEFC5-82E5-504B-AB09-2CDDE49E56E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5EC0CF1-BAA8-5248-9F53-90E0F542F504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B1E1ECD-E52B-8C48-9E63-271A4B0D417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1006DB6-2013-024D-AEE9-A33AA2824D5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D709C71-42B3-CE42-B549-61A1E228A5F0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398CBB-5116-C548-AF32-531DEA58BA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093729-3E2B-3C4E-8A2A-C30D559EC67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ED26D67-03CE-ED4F-95CF-44377D1C0EBB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B6C5E5A-1245-5842-B60C-849B80C98018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88DBC44-7344-BA47-AC7F-4B8FA44B3AD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DF94389-F545-D643-A394-31EFD3CB1F0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3C538FE-0B57-4944-A7DF-EE81E59E5774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DB71E83-FB25-5348-9A9F-6DFF49291B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169964E-3D6A-E743-B9A4-7D3A78E3BF0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10102C5-CC45-5942-BA51-58EAD3A439C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BF55FCA-FF7A-6C46-9FBD-2CF13FD95A2A}"/>
              </a:ext>
            </a:extLst>
          </p:cNvPr>
          <p:cNvSpPr/>
          <p:nvPr/>
        </p:nvSpPr>
        <p:spPr>
          <a:xfrm>
            <a:off x="4295236" y="3407278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/>
              <p:nvPr/>
            </p:nvSpPr>
            <p:spPr>
              <a:xfrm>
                <a:off x="187388" y="337957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8" y="3379571"/>
                <a:ext cx="281424" cy="276999"/>
              </a:xfrm>
              <a:prstGeom prst="rect">
                <a:avLst/>
              </a:prstGeom>
              <a:blipFill>
                <a:blip r:embed="rId13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/>
              <p:nvPr/>
            </p:nvSpPr>
            <p:spPr>
              <a:xfrm>
                <a:off x="4578423" y="336024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3" y="3360241"/>
                <a:ext cx="283090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5E3D641-A46D-5443-9E90-666539F6E277}"/>
              </a:ext>
            </a:extLst>
          </p:cNvPr>
          <p:cNvGrpSpPr/>
          <p:nvPr/>
        </p:nvGrpSpPr>
        <p:grpSpPr>
          <a:xfrm>
            <a:off x="535618" y="3795819"/>
            <a:ext cx="3045455" cy="183743"/>
            <a:chOff x="3312543" y="2369387"/>
            <a:chExt cx="4267200" cy="241541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333AF1-D746-EE4E-BCA5-F615EED7862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74AE921-7BE5-DA42-8393-312A8EE851E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B1A7E51-6479-804E-A711-F89ACD2E53D2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6F5C2D0-437F-CF43-8E87-9E41E81E82D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8E50853-3D50-7644-A64B-AC491BABA49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71BCFF1-446C-E644-9243-E622087E3C7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7A266BE-5119-324E-84A8-BA1F4AD3FBCE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CFC051B-F3B4-3A4C-B931-8365E23CD80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EEC6241-A905-6549-B914-B2BAF6D4C022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A51F2F3-55CA-934C-A48C-3CEEE36B3D8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BF5DBE-A226-B540-A9E4-35E8AEDE7C53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4171FE9-E809-D44B-859C-614B320BCE4C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775B0BF-16CD-EE43-8F62-96D189943C2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92B8B66-58DD-1545-831D-AC82D533AB5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24B99F5-262F-AD4A-83D3-3991E66937A5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68D0D38-87BC-5E41-862B-CB14A632217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9340A31-D2A5-D349-900F-66ACA48C08A9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A964B19-A32D-4148-862B-BFA84715D3D0}"/>
              </a:ext>
            </a:extLst>
          </p:cNvPr>
          <p:cNvSpPr/>
          <p:nvPr/>
        </p:nvSpPr>
        <p:spPr>
          <a:xfrm>
            <a:off x="4295235" y="3795819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/>
              <p:nvPr/>
            </p:nvSpPr>
            <p:spPr>
              <a:xfrm>
                <a:off x="187387" y="37681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7" y="3768113"/>
                <a:ext cx="281424" cy="276999"/>
              </a:xfrm>
              <a:prstGeom prst="rect">
                <a:avLst/>
              </a:prstGeom>
              <a:blipFill>
                <a:blip r:embed="rId15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/>
              <p:nvPr/>
            </p:nvSpPr>
            <p:spPr>
              <a:xfrm>
                <a:off x="4578422" y="37487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2" y="3748782"/>
                <a:ext cx="283090" cy="276999"/>
              </a:xfrm>
              <a:prstGeom prst="rect">
                <a:avLst/>
              </a:prstGeom>
              <a:blipFill>
                <a:blip r:embed="rId16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08CC1CD-0FCB-5244-82CB-4B18BCD75877}"/>
              </a:ext>
            </a:extLst>
          </p:cNvPr>
          <p:cNvGrpSpPr/>
          <p:nvPr/>
        </p:nvGrpSpPr>
        <p:grpSpPr>
          <a:xfrm>
            <a:off x="535617" y="4184361"/>
            <a:ext cx="3045455" cy="183743"/>
            <a:chOff x="3312543" y="2369387"/>
            <a:chExt cx="4267200" cy="241541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0185BF8-3EB7-C241-B64E-E85168CD729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8EF2FEB-2CBE-8F40-B0B6-D0FDA07BEE2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617DFFA-BADC-BE42-84AC-C941102B91D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9EEF758-7E99-2D42-9E88-6634B7D37EE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DFF955-C0E7-FB4D-A57F-A88E08BD58C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F468490-F64D-9642-8F0E-926F19D775E0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67E944-FC30-E542-9BE2-B2C90B7DCF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E4C6BD2-D251-244E-AD2B-68585391070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7AA30AF-1210-3946-A093-848E3B3B8AB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019036-E14A-4044-AB29-096864C62AA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CCFD318-B07A-9841-A939-5AFD1657386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ADD9EA3-B431-AE46-9989-A35AE32694D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8B98A5E-C941-054C-A990-5B406D009F1B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DB7EAA9-EF49-4448-9779-9AC9564EFA2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FB6D71D-4FBE-7448-8B54-E5351E7294C9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C667103-801B-F04F-9C43-5439F5EF618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34FF8B6-C908-034C-893D-910C44669FA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8A7DDD6-F3D1-8B44-958B-8F79DBEE54CD}"/>
              </a:ext>
            </a:extLst>
          </p:cNvPr>
          <p:cNvSpPr/>
          <p:nvPr/>
        </p:nvSpPr>
        <p:spPr>
          <a:xfrm>
            <a:off x="4295233" y="4184361"/>
            <a:ext cx="182640" cy="183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/>
              <p:nvPr/>
            </p:nvSpPr>
            <p:spPr>
              <a:xfrm>
                <a:off x="187385" y="4156654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5" y="4156654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/>
              <p:nvPr/>
            </p:nvSpPr>
            <p:spPr>
              <a:xfrm>
                <a:off x="4578421" y="4137323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21" y="4137323"/>
                <a:ext cx="283090" cy="276999"/>
              </a:xfrm>
              <a:prstGeom prst="rect">
                <a:avLst/>
              </a:prstGeom>
              <a:blipFill>
                <a:blip r:embed="rId18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/>
              <p:nvPr/>
            </p:nvSpPr>
            <p:spPr>
              <a:xfrm>
                <a:off x="4590112" y="5037123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112" y="5037123"/>
                <a:ext cx="535467" cy="276999"/>
              </a:xfrm>
              <a:prstGeom prst="rect">
                <a:avLst/>
              </a:prstGeom>
              <a:blipFill>
                <a:blip r:embed="rId19"/>
                <a:stretch>
                  <a:fillRect l="-681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CF1D16A-9A34-634C-90E6-187D5520E7C3}"/>
              </a:ext>
            </a:extLst>
          </p:cNvPr>
          <p:cNvGrpSpPr/>
          <p:nvPr/>
        </p:nvGrpSpPr>
        <p:grpSpPr>
          <a:xfrm>
            <a:off x="7137097" y="1973429"/>
            <a:ext cx="3045455" cy="183743"/>
            <a:chOff x="3312543" y="2369387"/>
            <a:chExt cx="4267200" cy="241541"/>
          </a:xfrm>
          <a:noFill/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1F0B400D-FD33-9748-89EA-36EEBCD0947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7B953F0-9153-E046-B5F5-E817CCD45A5A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74F3E4A-BFC6-A947-8346-00C83E2CB22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852807B-D5A5-7748-BF34-F2ED280F561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444660B-ABEF-534A-9D05-079CA07E4457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18E3F5F-C7A0-9842-8553-11E1E56C541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F0D3B46-A1D3-024A-A7A0-029CBD6F5693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8407E11-7BFC-2149-9D39-5EE003FB82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9568E5C8-C20B-BF48-8BB4-B3CB38E20B5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E8EC681-2640-8046-8614-80C9E4183157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1951C90-F48E-E045-9167-A594929DD26F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578652-27BF-8249-8ED3-783F3ED5D940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5C6D020-F673-B843-A81E-E242327DD1C6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6567FB0-FB02-9D4B-92E3-3F38EDF96498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E3AB1A3-9B42-6349-A1C0-E0FEAA76659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3643C54-9269-5E40-9E05-510D2E31F16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B95BD87-F811-6843-908B-72275F6FEC1C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5" name="Rectangle 554">
            <a:extLst>
              <a:ext uri="{FF2B5EF4-FFF2-40B4-BE49-F238E27FC236}">
                <a16:creationId xmlns:a16="http://schemas.microsoft.com/office/drawing/2014/main" id="{1DC9D28C-F6AC-854B-8AA3-AAC819004088}"/>
              </a:ext>
            </a:extLst>
          </p:cNvPr>
          <p:cNvSpPr/>
          <p:nvPr/>
        </p:nvSpPr>
        <p:spPr>
          <a:xfrm>
            <a:off x="10896713" y="1973429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4DB315C-2562-AE45-9374-6AE09ACB11CE}"/>
              </a:ext>
            </a:extLst>
          </p:cNvPr>
          <p:cNvGrpSpPr/>
          <p:nvPr/>
        </p:nvGrpSpPr>
        <p:grpSpPr>
          <a:xfrm>
            <a:off x="7137097" y="2320130"/>
            <a:ext cx="3045455" cy="183743"/>
            <a:chOff x="3312543" y="2369387"/>
            <a:chExt cx="4267200" cy="241541"/>
          </a:xfrm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D965322B-5606-FA47-92DC-E0BA2179845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240EDFE-1010-4649-8101-F14865C1B8E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D542717-0268-A249-B7F9-F3151B1CB09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2B2EE9B5-9CBC-3047-99D2-4FC442C236A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9F7FB00-33C8-A24B-B0B5-174444AE4AFC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690FAB3-0E09-494F-A210-A8EC5319AF2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AEFB686-691F-0F42-8213-0F7DE14453B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34C5E33-12F9-C04C-8BE3-FD277DF88D67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3FEDF76-2A8C-B94A-B5C9-8ED55991F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DD27C59-AE00-8449-A46B-6244BCE46AA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BA8B642-E18B-004F-9964-2D7DE79CB40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3CCE1BE-A11C-B844-89F0-089312D53E9D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23F60F9-9103-8848-8859-76AFECC72E6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01C0F3E-19FF-0E41-9830-986E2983DD1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BEEFDC4F-B6F6-D04D-9122-0204984F3D2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2ACA5F2-3161-7843-845D-305D7AABCAB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D18AB90-FDA2-D84D-8A8E-5B4608D1078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068CF5AF-DAFD-BE42-A7DC-9104E0A84318}"/>
              </a:ext>
            </a:extLst>
          </p:cNvPr>
          <p:cNvSpPr/>
          <p:nvPr/>
        </p:nvSpPr>
        <p:spPr>
          <a:xfrm>
            <a:off x="10896713" y="2320130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535129CB-9362-3A4B-A445-C809C7C6F3B9}"/>
              </a:ext>
            </a:extLst>
          </p:cNvPr>
          <p:cNvGrpSpPr/>
          <p:nvPr/>
        </p:nvGrpSpPr>
        <p:grpSpPr>
          <a:xfrm>
            <a:off x="7137097" y="2666830"/>
            <a:ext cx="3045455" cy="183743"/>
            <a:chOff x="3312543" y="2369387"/>
            <a:chExt cx="4267200" cy="241541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93F39FDB-9073-524D-B99A-2BCFB753BD22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/>
                </a:solidFill>
              </a:endParaRPr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1AE31B6-13FA-4847-9E62-84DFB6934A5A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D2F5C04-ED04-5046-8F08-48FD8E4E8AA6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E2AA0679-276D-0548-85E9-C71470F0AD6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AE09C8B0-A8D2-8246-86E4-2235A7779403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FA401D-1299-F941-A098-B7B93A90647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8784A64-9836-1B4F-A91F-81E4EA61F11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0205ACAC-257D-1145-9488-D2898D7CA6E6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D7361F1-CDEA-114E-9C74-57791DE87389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AB73317-E2DC-2F40-8641-B6B780CA0F7A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42A51261-FB39-7641-9BD8-8CADA89C2C0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37254289-42A2-AE46-9CD0-663EFC864B37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0D9CCE1-5D47-EB45-A8A5-90AC9795CA9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1EB2C0CA-C98F-F74E-8DD7-9B525EF49A2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8F6CDED-C0BB-2041-9A24-05D28CA40E72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D40C9BB4-E4CE-4741-B903-D31EA45F48D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8F045C4-4A07-DC4D-B131-54C2A30ED4DE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4EBBEF7-876A-4D41-A0F5-6623C0D2ABFA}"/>
              </a:ext>
            </a:extLst>
          </p:cNvPr>
          <p:cNvSpPr/>
          <p:nvPr/>
        </p:nvSpPr>
        <p:spPr>
          <a:xfrm>
            <a:off x="10896713" y="2666830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0A0E45C-BD65-5340-9CF9-F3C3E41D9B10}"/>
              </a:ext>
            </a:extLst>
          </p:cNvPr>
          <p:cNvGrpSpPr/>
          <p:nvPr/>
        </p:nvGrpSpPr>
        <p:grpSpPr>
          <a:xfrm>
            <a:off x="7137097" y="3013531"/>
            <a:ext cx="3045455" cy="183743"/>
            <a:chOff x="3312543" y="2369387"/>
            <a:chExt cx="4267200" cy="241541"/>
          </a:xfrm>
        </p:grpSpPr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51B0A197-4818-4340-8C62-33B27EFD88C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8FFDB78-1C1C-2147-B55E-296323F9C96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C10E85B0-AD8C-6E48-8395-5ED85053631D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4EFF5A2-A448-684F-B8F6-A023DF9272D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6162429-7883-6344-9749-98869191C1F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D7BE5B2-4AD9-8C4E-A73C-4A0F0BDA445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4FBB8E9-4FD0-CA4A-9714-604DC3AE6BC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3CF7D6B8-650A-8C49-AD2E-F54EB8B72EC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C38B421-102D-D345-B219-E11CB9C6C611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CC766D0-0793-B34B-856E-DB6E2D82F07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2840198-D155-1348-ABCE-2C489180C7AA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3252CDB-4DF4-8E45-97E1-3A981313797A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0856D13-E3B8-174F-95A4-9A01ABBF05D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E5EEC40-1CFD-2043-A36D-1A8825A89DA3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F608F17-F879-F843-A678-138D0E3359B2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EF111AB-ED6C-894D-A5BB-4EE4C8E3C26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AF12EE-B82A-3849-81B5-EF0812D6FFF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2" name="Rectangle 611">
            <a:extLst>
              <a:ext uri="{FF2B5EF4-FFF2-40B4-BE49-F238E27FC236}">
                <a16:creationId xmlns:a16="http://schemas.microsoft.com/office/drawing/2014/main" id="{46D5B120-5A29-7149-9B94-D9C28779926E}"/>
              </a:ext>
            </a:extLst>
          </p:cNvPr>
          <p:cNvSpPr/>
          <p:nvPr/>
        </p:nvSpPr>
        <p:spPr>
          <a:xfrm>
            <a:off x="10896713" y="3013531"/>
            <a:ext cx="182640" cy="183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4EBF532C-B5FD-4948-A407-34D858416AA1}"/>
              </a:ext>
            </a:extLst>
          </p:cNvPr>
          <p:cNvGrpSpPr/>
          <p:nvPr/>
        </p:nvGrpSpPr>
        <p:grpSpPr>
          <a:xfrm>
            <a:off x="7137097" y="5113999"/>
            <a:ext cx="3045455" cy="183743"/>
            <a:chOff x="3312543" y="2369387"/>
            <a:chExt cx="4267200" cy="241541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24DB8149-9E47-1647-B8A2-A8C08CE9BF5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0087871-32AA-E94E-8A4A-7F11360636B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E6B969C-0745-8244-AD47-F451628EF3DA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C95C3ED-7F32-8841-863D-F6758F81ABB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C3157AB-A475-9B4A-B538-520CB994626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D025EE2-9B40-B248-9D22-C5D56263D76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A3B33B1-6D49-A542-950E-E21A7938478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C2D42872-50CF-DF4E-8373-4BFF4D97A907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E843DEDB-F09A-1F41-BBEB-B7675F51B56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70CA5FE6-7895-FE43-835F-53031185D031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E9D74A29-82B0-364C-A05F-021FE177DF4D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BFDB15AA-E6D2-DF4A-ABB5-DF08C8AC142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AA6EB9F4-98F6-BD40-8E2D-DD61CE5E846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42526BE0-3A02-0C4A-9870-DE4E53581C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742DCE4-C757-C246-AB14-14A34CC208A8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0DDAF3C8-6771-BA4B-A988-39F1E450C12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C883284F-A36B-2049-9E18-4F681ACD87A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1" name="Rectangle 630">
            <a:extLst>
              <a:ext uri="{FF2B5EF4-FFF2-40B4-BE49-F238E27FC236}">
                <a16:creationId xmlns:a16="http://schemas.microsoft.com/office/drawing/2014/main" id="{295C62DC-C8B4-B54A-8A5A-21269B436D0E}"/>
              </a:ext>
            </a:extLst>
          </p:cNvPr>
          <p:cNvSpPr/>
          <p:nvPr/>
        </p:nvSpPr>
        <p:spPr>
          <a:xfrm>
            <a:off x="10896713" y="5113999"/>
            <a:ext cx="182640" cy="1837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7681DD82-5CD0-2A44-B586-9B669AD46539}"/>
              </a:ext>
            </a:extLst>
          </p:cNvPr>
          <p:cNvGrpSpPr/>
          <p:nvPr/>
        </p:nvGrpSpPr>
        <p:grpSpPr>
          <a:xfrm>
            <a:off x="7137097" y="5460702"/>
            <a:ext cx="3045455" cy="183743"/>
            <a:chOff x="3312543" y="2369387"/>
            <a:chExt cx="4267200" cy="241541"/>
          </a:xfrm>
        </p:grpSpPr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228C24C8-1F91-504A-AD3D-1B3714A374D6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59E0E415-09F1-B24C-89F1-A519EF8C59B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F16F3DAB-B420-534E-B53A-AE8219E92FF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0F013EF5-B375-E548-A25E-A3A329769B03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3611131-934E-9E4B-81B9-1B1B2B47B69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4EFC2490-CAC5-F342-9E0C-96E990DF1B8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F929FA5-8AE9-B34C-85CA-4046B2135FF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DFC49FB-C6C5-804E-B696-9AE72E93BCB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A06F14F2-D8F3-C045-B6AA-54DDAA24886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4DBCED46-E5E5-8D4F-9A23-798564C1D26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D142223E-4225-1940-8A25-7ED92D3B182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20BA91DC-45A7-A64E-8744-EDED0ABEF7F5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0426E33D-63A2-4541-BF7A-20B6130A547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DD57FB22-7176-6846-B2A2-9D88C55257C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967A044-A96C-AA49-9F42-CEF6137B46D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E4AF08B8-3054-E343-88B2-9D33E2A4D7D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33BD19F4-A8E7-0541-A7B4-5A0C70FFCE9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E8A67603-81DA-5F4C-951C-D196386F54B9}"/>
              </a:ext>
            </a:extLst>
          </p:cNvPr>
          <p:cNvSpPr/>
          <p:nvPr/>
        </p:nvSpPr>
        <p:spPr>
          <a:xfrm>
            <a:off x="10896713" y="5460701"/>
            <a:ext cx="182640" cy="1837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4F9096FC-0120-994B-8132-6F204ABB60FD}"/>
              </a:ext>
            </a:extLst>
          </p:cNvPr>
          <p:cNvGrpSpPr/>
          <p:nvPr/>
        </p:nvGrpSpPr>
        <p:grpSpPr>
          <a:xfrm>
            <a:off x="8659824" y="4502766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48132E91-167C-694D-AC77-15B5119C2307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4BE2A968-C8F1-A542-B99E-7D3E0EA8C260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BCD4B653-1880-474C-948A-CA6E3ED47F98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A185D20D-4A20-724E-A495-44BF1C0A3A89}"/>
              </a:ext>
            </a:extLst>
          </p:cNvPr>
          <p:cNvGrpSpPr/>
          <p:nvPr/>
        </p:nvGrpSpPr>
        <p:grpSpPr>
          <a:xfrm>
            <a:off x="10944936" y="4500578"/>
            <a:ext cx="86193" cy="36092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43F4FAE8-D2E3-0D40-93CD-83EE28D78AE6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139B2249-A0E8-8440-A3CA-053205BAB26C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3C738DF1-FE1D-AB47-96A8-ED44875C8176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0CE1F42-A02C-E842-B279-968C48B3BE29}"/>
                  </a:ext>
                </a:extLst>
              </p:cNvPr>
              <p:cNvSpPr txBox="1"/>
              <p:nvPr/>
            </p:nvSpPr>
            <p:spPr>
              <a:xfrm>
                <a:off x="6794342" y="194645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0CE1F42-A02C-E842-B279-968C48B3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342" y="1946453"/>
                <a:ext cx="276101" cy="276999"/>
              </a:xfrm>
              <a:prstGeom prst="rect">
                <a:avLst/>
              </a:prstGeom>
              <a:blipFill>
                <a:blip r:embed="rId20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5C9D632E-2E66-614D-B776-08A184EF850B}"/>
                  </a:ext>
                </a:extLst>
              </p:cNvPr>
              <p:cNvSpPr txBox="1"/>
              <p:nvPr/>
            </p:nvSpPr>
            <p:spPr>
              <a:xfrm>
                <a:off x="6783073" y="225925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5C9D632E-2E66-614D-B776-08A184EF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3" y="2259250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85941D79-C03F-0E46-932F-1FCB3357F3D2}"/>
                  </a:ext>
                </a:extLst>
              </p:cNvPr>
              <p:cNvSpPr txBox="1"/>
              <p:nvPr/>
            </p:nvSpPr>
            <p:spPr>
              <a:xfrm>
                <a:off x="6789172" y="262891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85941D79-C03F-0E46-932F-1FCB3357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172" y="2628915"/>
                <a:ext cx="281424" cy="276999"/>
              </a:xfrm>
              <a:prstGeom prst="rect">
                <a:avLst/>
              </a:prstGeom>
              <a:blipFill>
                <a:blip r:embed="rId22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7CE848C4-2F39-134A-80E7-548632B612C1}"/>
                  </a:ext>
                </a:extLst>
              </p:cNvPr>
              <p:cNvSpPr txBox="1"/>
              <p:nvPr/>
            </p:nvSpPr>
            <p:spPr>
              <a:xfrm>
                <a:off x="6788865" y="298582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7CE848C4-2F39-134A-80E7-548632B6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5" y="2985825"/>
                <a:ext cx="281424" cy="276999"/>
              </a:xfrm>
              <a:prstGeom prst="rect">
                <a:avLst/>
              </a:prstGeom>
              <a:blipFill>
                <a:blip r:embed="rId2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30906414-EC5B-F741-AD52-14715C3E80C0}"/>
                  </a:ext>
                </a:extLst>
              </p:cNvPr>
              <p:cNvSpPr txBox="1"/>
              <p:nvPr/>
            </p:nvSpPr>
            <p:spPr>
              <a:xfrm>
                <a:off x="6601477" y="5087025"/>
                <a:ext cx="6368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30906414-EC5B-F741-AD52-14715C3E8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77" y="5087025"/>
                <a:ext cx="636831" cy="276999"/>
              </a:xfrm>
              <a:prstGeom prst="rect">
                <a:avLst/>
              </a:prstGeom>
              <a:blipFill>
                <a:blip r:embed="rId2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7141DA19-B4E5-834A-A9FA-12DEFE49F221}"/>
                  </a:ext>
                </a:extLst>
              </p:cNvPr>
              <p:cNvSpPr txBox="1"/>
              <p:nvPr/>
            </p:nvSpPr>
            <p:spPr>
              <a:xfrm>
                <a:off x="6783075" y="5433726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7141DA19-B4E5-834A-A9FA-12DEFE49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75" y="5433726"/>
                <a:ext cx="314189" cy="276999"/>
              </a:xfrm>
              <a:prstGeom prst="rect">
                <a:avLst/>
              </a:prstGeom>
              <a:blipFill>
                <a:blip r:embed="rId25"/>
                <a:stretch>
                  <a:fillRect l="-7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EC4B400-B6CB-8349-8007-FF730B6ED5F4}"/>
                  </a:ext>
                </a:extLst>
              </p:cNvPr>
              <p:cNvSpPr txBox="1"/>
              <p:nvPr/>
            </p:nvSpPr>
            <p:spPr>
              <a:xfrm>
                <a:off x="11197064" y="1946453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EC4B400-B6CB-8349-8007-FF730B6E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064" y="1946453"/>
                <a:ext cx="277768" cy="276999"/>
              </a:xfrm>
              <a:prstGeom prst="rect">
                <a:avLst/>
              </a:prstGeom>
              <a:blipFill>
                <a:blip r:embed="rId26"/>
                <a:stretch>
                  <a:fillRect l="-2173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C542984-8386-764C-BBCB-9E7461AB0559}"/>
                  </a:ext>
                </a:extLst>
              </p:cNvPr>
              <p:cNvSpPr txBox="1"/>
              <p:nvPr/>
            </p:nvSpPr>
            <p:spPr>
              <a:xfrm>
                <a:off x="11185797" y="2291337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C542984-8386-764C-BBCB-9E7461AB0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797" y="2291337"/>
                <a:ext cx="283090" cy="276999"/>
              </a:xfrm>
              <a:prstGeom prst="rect">
                <a:avLst/>
              </a:prstGeom>
              <a:blipFill>
                <a:blip r:embed="rId27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8B2A3502-A97A-DB4D-A2EB-A9F87CC12FD2}"/>
                  </a:ext>
                </a:extLst>
              </p:cNvPr>
              <p:cNvSpPr txBox="1"/>
              <p:nvPr/>
            </p:nvSpPr>
            <p:spPr>
              <a:xfrm>
                <a:off x="11191895" y="262891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8B2A3502-A97A-DB4D-A2EB-A9F87CC1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95" y="2628915"/>
                <a:ext cx="283090" cy="276999"/>
              </a:xfrm>
              <a:prstGeom prst="rect">
                <a:avLst/>
              </a:prstGeom>
              <a:blipFill>
                <a:blip r:embed="rId28"/>
                <a:stretch>
                  <a:fillRect l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8" name="TextBox 667">
            <a:extLst>
              <a:ext uri="{FF2B5EF4-FFF2-40B4-BE49-F238E27FC236}">
                <a16:creationId xmlns:a16="http://schemas.microsoft.com/office/drawing/2014/main" id="{DFB5030C-B512-3A4D-86B7-8BBADD01EDF2}"/>
              </a:ext>
            </a:extLst>
          </p:cNvPr>
          <p:cNvSpPr txBox="1"/>
          <p:nvPr/>
        </p:nvSpPr>
        <p:spPr>
          <a:xfrm>
            <a:off x="11191589" y="29858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BB1EDEB5-B76A-044F-A807-2637A4F41487}"/>
                  </a:ext>
                </a:extLst>
              </p:cNvPr>
              <p:cNvSpPr txBox="1"/>
              <p:nvPr/>
            </p:nvSpPr>
            <p:spPr>
              <a:xfrm>
                <a:off x="11185796" y="5433726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BB1EDEB5-B76A-044F-A807-2637A4F4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796" y="5433726"/>
                <a:ext cx="315856" cy="276999"/>
              </a:xfrm>
              <a:prstGeom prst="rect">
                <a:avLst/>
              </a:prstGeom>
              <a:blipFill>
                <a:blip r:embed="rId29"/>
                <a:stretch>
                  <a:fillRect l="-1538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E8AD97CB-C0DC-724F-97FE-C16551FD1540}"/>
                  </a:ext>
                </a:extLst>
              </p:cNvPr>
              <p:cNvSpPr txBox="1"/>
              <p:nvPr/>
            </p:nvSpPr>
            <p:spPr>
              <a:xfrm>
                <a:off x="11179900" y="2966494"/>
                <a:ext cx="273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E8AD97CB-C0DC-724F-97FE-C16551FD1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900" y="2966494"/>
                <a:ext cx="273216" cy="276999"/>
              </a:xfrm>
              <a:prstGeom prst="rect">
                <a:avLst/>
              </a:prstGeom>
              <a:blipFill>
                <a:blip r:embed="rId30"/>
                <a:stretch>
                  <a:fillRect l="-17391" r="-4348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1" name="Group 670">
            <a:extLst>
              <a:ext uri="{FF2B5EF4-FFF2-40B4-BE49-F238E27FC236}">
                <a16:creationId xmlns:a16="http://schemas.microsoft.com/office/drawing/2014/main" id="{C7029047-E0A2-6949-BD57-134206487A6D}"/>
              </a:ext>
            </a:extLst>
          </p:cNvPr>
          <p:cNvGrpSpPr/>
          <p:nvPr/>
        </p:nvGrpSpPr>
        <p:grpSpPr>
          <a:xfrm>
            <a:off x="7137095" y="3402073"/>
            <a:ext cx="3045455" cy="183743"/>
            <a:chOff x="3312543" y="2369387"/>
            <a:chExt cx="4267200" cy="241541"/>
          </a:xfrm>
        </p:grpSpPr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FC7D501B-0D07-3F46-AF9C-39AC9D68A8A4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2E159912-81D2-7946-B110-300DE5AB3788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48F64478-2D99-9048-B8C3-17288E2C676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EB105D9E-38EB-C841-BF91-158EDCE9959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5A896647-2B5A-4647-A4C2-6BDF9AA23A6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2EDBDF73-0249-DD44-A81B-EC98C0E94B25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521CC97E-277E-B040-9A44-3FFF2391F79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35E6C782-3545-9545-9F69-FDA123366879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AEEA3A67-A12D-CC4F-9DDF-59B6E8323196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D0198764-99BF-D74E-B0D7-6F7EAD552104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CD539871-29C2-1343-9334-228B49ECECB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22B3AC3D-2980-3541-85FE-7847A36F4D05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CEC6807D-096B-2243-9815-AF18B1C03A6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65799F14-2CCD-A541-914D-2CE001D84D7C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B7C0B5F-7F87-E44E-9A99-BDA23E86D93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CAB1D890-28E2-4648-BAE5-1296DD8F199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81C12710-9FDC-6B46-9F33-EB02353E36D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9" name="Rectangle 688">
            <a:extLst>
              <a:ext uri="{FF2B5EF4-FFF2-40B4-BE49-F238E27FC236}">
                <a16:creationId xmlns:a16="http://schemas.microsoft.com/office/drawing/2014/main" id="{5DCF973D-6F9B-E549-98B1-4FCAF680363F}"/>
              </a:ext>
            </a:extLst>
          </p:cNvPr>
          <p:cNvSpPr/>
          <p:nvPr/>
        </p:nvSpPr>
        <p:spPr>
          <a:xfrm>
            <a:off x="10896712" y="3402073"/>
            <a:ext cx="182640" cy="1837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97DCEF10-4F59-2047-9B39-0F27F5D5CD2F}"/>
                  </a:ext>
                </a:extLst>
              </p:cNvPr>
              <p:cNvSpPr txBox="1"/>
              <p:nvPr/>
            </p:nvSpPr>
            <p:spPr>
              <a:xfrm>
                <a:off x="6788864" y="337436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97DCEF10-4F59-2047-9B39-0F27F5D5C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4" y="3374366"/>
                <a:ext cx="281424" cy="276999"/>
              </a:xfrm>
              <a:prstGeom prst="rect">
                <a:avLst/>
              </a:prstGeom>
              <a:blipFill>
                <a:blip r:embed="rId31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1599E132-994A-A846-A9EF-FA4A5397A638}"/>
                  </a:ext>
                </a:extLst>
              </p:cNvPr>
              <p:cNvSpPr txBox="1"/>
              <p:nvPr/>
            </p:nvSpPr>
            <p:spPr>
              <a:xfrm>
                <a:off x="11179899" y="3355035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1599E132-994A-A846-A9EF-FA4A5397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99" y="3355035"/>
                <a:ext cx="283090" cy="276999"/>
              </a:xfrm>
              <a:prstGeom prst="rect">
                <a:avLst/>
              </a:prstGeom>
              <a:blipFill>
                <a:blip r:embed="rId32"/>
                <a:stretch>
                  <a:fillRect l="-1666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2" name="Group 691">
            <a:extLst>
              <a:ext uri="{FF2B5EF4-FFF2-40B4-BE49-F238E27FC236}">
                <a16:creationId xmlns:a16="http://schemas.microsoft.com/office/drawing/2014/main" id="{166CE355-0B4A-9F4A-ADF4-7402FC26CAA5}"/>
              </a:ext>
            </a:extLst>
          </p:cNvPr>
          <p:cNvGrpSpPr/>
          <p:nvPr/>
        </p:nvGrpSpPr>
        <p:grpSpPr>
          <a:xfrm>
            <a:off x="7137094" y="3790614"/>
            <a:ext cx="3045455" cy="183743"/>
            <a:chOff x="3312543" y="2369387"/>
            <a:chExt cx="4267200" cy="241541"/>
          </a:xfrm>
        </p:grpSpPr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52AE255-6ADE-7C4E-97BF-4C2409350A9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5E2A6965-A515-6E4A-A163-C0BEC9F4C795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1E52762-26D6-9C49-AAB4-5F392EF6DCF1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39C1B53-070F-BF4F-AB72-E436058EB5B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DB72D8AB-207B-F140-A312-65289EE72FF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45E5E8A1-52F6-7647-8E4C-B3624755E5F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BB9F8741-56D2-4A44-A2BE-34B2F215C351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C13AB9AE-1FC3-A74F-A941-A94183E8446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36991A58-E1C7-C34C-8AA7-EB3BE7DF003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495E7CA-3AC5-6E4E-B016-04F35FEAEEEC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A857E62B-5F61-194F-BB30-529AD032B630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83F8382-6332-B843-8226-2913A8015B0F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C568129-9B10-7646-AE29-14B318FFA6B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33D433F5-F0FE-9B4F-B4D6-60F216CE125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96C2E96C-AA74-E24A-A6E2-AF954C0BC0E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9D0AEE92-4C2F-C649-8590-ECD76C03EB1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55D49A9F-CC39-B640-AB95-B7CC7B7BC3F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0" name="Rectangle 709">
            <a:extLst>
              <a:ext uri="{FF2B5EF4-FFF2-40B4-BE49-F238E27FC236}">
                <a16:creationId xmlns:a16="http://schemas.microsoft.com/office/drawing/2014/main" id="{7CAD2F98-BC9B-3149-A466-30B784F36A46}"/>
              </a:ext>
            </a:extLst>
          </p:cNvPr>
          <p:cNvSpPr/>
          <p:nvPr/>
        </p:nvSpPr>
        <p:spPr>
          <a:xfrm>
            <a:off x="10896711" y="3790614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924BDD4-DFAB-7B40-A9AC-24FF11579B33}"/>
                  </a:ext>
                </a:extLst>
              </p:cNvPr>
              <p:cNvSpPr txBox="1"/>
              <p:nvPr/>
            </p:nvSpPr>
            <p:spPr>
              <a:xfrm>
                <a:off x="6788863" y="376290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924BDD4-DFAB-7B40-A9AC-24FF1157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3" y="3762907"/>
                <a:ext cx="281424" cy="276999"/>
              </a:xfrm>
              <a:prstGeom prst="rect">
                <a:avLst/>
              </a:prstGeom>
              <a:blipFill>
                <a:blip r:embed="rId3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3457281F-7A27-FB4F-80B6-83D7303DCA69}"/>
                  </a:ext>
                </a:extLst>
              </p:cNvPr>
              <p:cNvSpPr txBox="1"/>
              <p:nvPr/>
            </p:nvSpPr>
            <p:spPr>
              <a:xfrm>
                <a:off x="11179898" y="3743577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3457281F-7A27-FB4F-80B6-83D7303D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98" y="3743577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1666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3" name="Group 712">
            <a:extLst>
              <a:ext uri="{FF2B5EF4-FFF2-40B4-BE49-F238E27FC236}">
                <a16:creationId xmlns:a16="http://schemas.microsoft.com/office/drawing/2014/main" id="{52A731F6-BB39-B742-9478-1E911DEBD325}"/>
              </a:ext>
            </a:extLst>
          </p:cNvPr>
          <p:cNvGrpSpPr/>
          <p:nvPr/>
        </p:nvGrpSpPr>
        <p:grpSpPr>
          <a:xfrm>
            <a:off x="7137093" y="4179155"/>
            <a:ext cx="3045455" cy="183743"/>
            <a:chOff x="3312543" y="2369387"/>
            <a:chExt cx="4267200" cy="241541"/>
          </a:xfrm>
        </p:grpSpPr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DD183014-717B-9E40-B6BC-D163D8B5EBF7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EC7482CA-DF3B-A449-B6C7-467A059A34B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1C1872D7-8B48-4046-9289-DB33DE6C088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FB3AFEE4-09E6-9A47-9E86-8A452BDE1C7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CD37C6B-3DA9-A24E-8262-53A156DA03A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B7322D4F-2659-B64F-B07D-5431B6808E3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A845B786-CFE5-C243-BB69-A27F9BBF594D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EB3DAA72-6335-7648-9791-5BC96125DB6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9AC59F6B-6FF1-C946-AEE4-EB8136CCD30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C3EEB526-5D5C-D845-A4DC-670E401929C3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45CEF683-15F7-6D42-9C1B-A969299CBF8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18118B75-30E6-B141-B429-1B498E7AF5C7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5A835D72-9B12-5A43-8A4C-A12D5CBBAF47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F74224B9-6483-064E-A155-C35176C1623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CABDB3B-E706-1E41-9969-05CDA7741ABE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A2D58E7-864E-A449-83DA-101C994E8D1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E30D2D06-11A3-754F-9BB1-F3FB000AA86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1" name="Rectangle 730">
            <a:extLst>
              <a:ext uri="{FF2B5EF4-FFF2-40B4-BE49-F238E27FC236}">
                <a16:creationId xmlns:a16="http://schemas.microsoft.com/office/drawing/2014/main" id="{1FA77EA3-942E-8249-8ECF-18839F63A2B5}"/>
              </a:ext>
            </a:extLst>
          </p:cNvPr>
          <p:cNvSpPr/>
          <p:nvPr/>
        </p:nvSpPr>
        <p:spPr>
          <a:xfrm>
            <a:off x="10896709" y="4179155"/>
            <a:ext cx="182640" cy="18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8D6B49D8-C225-EB4A-8C2B-59B20B069087}"/>
                  </a:ext>
                </a:extLst>
              </p:cNvPr>
              <p:cNvSpPr txBox="1"/>
              <p:nvPr/>
            </p:nvSpPr>
            <p:spPr>
              <a:xfrm>
                <a:off x="6788861" y="415144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8D6B49D8-C225-EB4A-8C2B-59B20B06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861" y="4151449"/>
                <a:ext cx="281424" cy="276999"/>
              </a:xfrm>
              <a:prstGeom prst="rect">
                <a:avLst/>
              </a:prstGeom>
              <a:blipFill>
                <a:blip r:embed="rId35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64B0F612-792E-F541-B3F0-84441A0A9294}"/>
                  </a:ext>
                </a:extLst>
              </p:cNvPr>
              <p:cNvSpPr txBox="1"/>
              <p:nvPr/>
            </p:nvSpPr>
            <p:spPr>
              <a:xfrm>
                <a:off x="11179897" y="4132118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64B0F612-792E-F541-B3F0-84441A0A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97" y="4132118"/>
                <a:ext cx="283090" cy="276999"/>
              </a:xfrm>
              <a:prstGeom prst="rect">
                <a:avLst/>
              </a:prstGeom>
              <a:blipFill>
                <a:blip r:embed="rId36"/>
                <a:stretch>
                  <a:fillRect l="-166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9B2B12-DEF7-1E43-BD9A-FDD1ADA92B01}"/>
                  </a:ext>
                </a:extLst>
              </p:cNvPr>
              <p:cNvSpPr txBox="1"/>
              <p:nvPr/>
            </p:nvSpPr>
            <p:spPr>
              <a:xfrm>
                <a:off x="11191588" y="5031918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9B2B12-DEF7-1E43-BD9A-FDD1ADA9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588" y="5031918"/>
                <a:ext cx="535467" cy="276999"/>
              </a:xfrm>
              <a:prstGeom prst="rect">
                <a:avLst/>
              </a:prstGeom>
              <a:blipFill>
                <a:blip r:embed="rId37"/>
                <a:stretch>
                  <a:fillRect l="-9302" r="-232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78B2F6-5771-4D43-9244-2E1F1218BE26}"/>
              </a:ext>
            </a:extLst>
          </p:cNvPr>
          <p:cNvCxnSpPr/>
          <p:nvPr/>
        </p:nvCxnSpPr>
        <p:spPr>
          <a:xfrm>
            <a:off x="5124532" y="3762907"/>
            <a:ext cx="1476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4F6290-A35B-0C4C-8A9C-DD6A1CEB8282}"/>
              </a:ext>
            </a:extLst>
          </p:cNvPr>
          <p:cNvSpPr txBox="1"/>
          <p:nvPr/>
        </p:nvSpPr>
        <p:spPr>
          <a:xfrm>
            <a:off x="6201103" y="1396805"/>
            <a:ext cx="283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Train, </a:t>
            </a:r>
            <a:r>
              <a:rPr lang="en-US" sz="2400" dirty="0">
                <a:solidFill>
                  <a:schemeClr val="accent3"/>
                </a:solidFill>
              </a:rPr>
              <a:t>Validation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C090C-1699-2D4C-8342-7C830282762B}"/>
              </a:ext>
            </a:extLst>
          </p:cNvPr>
          <p:cNvSpPr txBox="1"/>
          <p:nvPr/>
        </p:nvSpPr>
        <p:spPr>
          <a:xfrm>
            <a:off x="5044600" y="3802710"/>
            <a:ext cx="1640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Random</a:t>
            </a:r>
            <a:br>
              <a:rPr lang="en-US" sz="2400" dirty="0"/>
            </a:br>
            <a:r>
              <a:rPr lang="en-US" sz="2400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6154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43"/>
            <a:ext cx="12192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But some models can be </a:t>
            </a:r>
            <a:r>
              <a:rPr lang="en-US" sz="5400" i="1" dirty="0"/>
              <a:t>too</a:t>
            </a:r>
            <a:r>
              <a:rPr lang="en-US" sz="5400" dirty="0"/>
              <a:t> flexible.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4523" y="2873771"/>
            <a:ext cx="6265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B214"/>
                </a:solidFill>
              </a:rPr>
              <a:t>Green boundary: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This is </a:t>
            </a:r>
            <a:r>
              <a:rPr lang="en-US" sz="2400" u="sng" dirty="0">
                <a:solidFill>
                  <a:srgbClr val="14B214"/>
                </a:solidFill>
              </a:rPr>
              <a:t>overfitting</a:t>
            </a:r>
          </a:p>
          <a:p>
            <a:endParaRPr lang="en-US" sz="2400" dirty="0"/>
          </a:p>
          <a:p>
            <a:r>
              <a:rPr lang="en-US" sz="2400" dirty="0"/>
              <a:t>Black boundary:</a:t>
            </a:r>
          </a:p>
          <a:p>
            <a:pPr marL="342891" indent="-342891">
              <a:buFontTx/>
              <a:buChar char="-"/>
            </a:pPr>
            <a:r>
              <a:rPr lang="en-US" sz="2400" dirty="0"/>
              <a:t>Balance between fit and model complexity</a:t>
            </a:r>
          </a:p>
          <a:p>
            <a:pPr marL="342891" indent="-342891">
              <a:buFontTx/>
              <a:buChar char="-"/>
            </a:pPr>
            <a:endParaRPr lang="en-US" sz="2400" dirty="0"/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-&gt; The black boundary is likely to perform better on new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107187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8515761" y="3277853"/>
            <a:ext cx="2671356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label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Learning: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145350" y="5270231"/>
            <a:ext cx="990130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find the equation that best predicts</a:t>
            </a:r>
            <a:r>
              <a:rPr lang="en-US" sz="2636" i="1" dirty="0"/>
              <a:t>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36" dirty="0"/>
              <a:t> based on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36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83A621-29B9-E442-B229-1B0F3F74F338}"/>
              </a:ext>
            </a:extLst>
          </p:cNvPr>
          <p:cNvGraphicFramePr>
            <a:graphicFrameLocks noGrp="1"/>
          </p:cNvGraphicFramePr>
          <p:nvPr/>
        </p:nvGraphicFramePr>
        <p:xfrm>
          <a:off x="8344310" y="2444716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275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318-98E9-FC41-B136-09C6E38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1223925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715290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592655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A04A34-E1DE-E84F-9952-4A52BF8EE870}"/>
              </a:ext>
            </a:extLst>
          </p:cNvPr>
          <p:cNvGraphicFramePr>
            <a:graphicFrameLocks noGrp="1"/>
          </p:cNvGraphicFramePr>
          <p:nvPr/>
        </p:nvGraphicFramePr>
        <p:xfrm>
          <a:off x="9380279" y="290734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95E2F0F-1DF2-3D4C-9BC6-1B1D2827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84" y="2160293"/>
            <a:ext cx="3081867" cy="3081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03FCE-DB1C-3448-B7D2-D0E0A8CD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7955" y="3322784"/>
            <a:ext cx="1862667" cy="186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C87E-7B09-0E4A-B2F5-E495AFF8BCE3}"/>
                  </a:ext>
                </a:extLst>
              </p:cNvPr>
              <p:cNvSpPr txBox="1"/>
              <p:nvPr/>
            </p:nvSpPr>
            <p:spPr>
              <a:xfrm>
                <a:off x="9651799" y="5725938"/>
                <a:ext cx="1215781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C87E-7B09-0E4A-B2F5-E495AFF8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799" y="5725938"/>
                <a:ext cx="1215781" cy="481863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30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A74-9C2C-FE40-B9F2-3E1A1AC4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Saliency maps for example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A3853-23D2-BC4F-920D-1BB0041E31A9}"/>
              </a:ext>
            </a:extLst>
          </p:cNvPr>
          <p:cNvSpPr txBox="1"/>
          <p:nvPr/>
        </p:nvSpPr>
        <p:spPr>
          <a:xfrm>
            <a:off x="8516984" y="1639285"/>
            <a:ext cx="2978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Saliency maps show gradients for each pixel with respect to the CNN’s loss function. Darker pixels represent those with more influence.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75B09-475B-AF41-90D2-DA74203C3D18}"/>
              </a:ext>
            </a:extLst>
          </p:cNvPr>
          <p:cNvSpPr txBox="1"/>
          <p:nvPr/>
        </p:nvSpPr>
        <p:spPr>
          <a:xfrm>
            <a:off x="8516984" y="4058194"/>
            <a:ext cx="2978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Q: How much does this visualization help us understand the model?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9F997-13D9-9A44-81D2-442CACAC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0" y="1639285"/>
            <a:ext cx="7525602" cy="39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4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AB1A-A21D-B046-9674-91A238FE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603546"/>
            <a:ext cx="4843461" cy="3268322"/>
          </a:xfrm>
        </p:spPr>
        <p:txBody>
          <a:bodyPr>
            <a:normAutofit/>
          </a:bodyPr>
          <a:lstStyle/>
          <a:p>
            <a:r>
              <a:rPr lang="en-US" dirty="0"/>
              <a:t>Precisely Identify Boundaries</a:t>
            </a:r>
          </a:p>
        </p:txBody>
      </p:sp>
      <p:pic>
        <p:nvPicPr>
          <p:cNvPr id="6145" name="Picture 1" descr="page8image4007813312">
            <a:extLst>
              <a:ext uri="{FF2B5EF4-FFF2-40B4-BE49-F238E27FC236}">
                <a16:creationId xmlns:a16="http://schemas.microsoft.com/office/drawing/2014/main" id="{BFF879D2-EB64-7042-A8DF-A2A6F661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634207"/>
            <a:ext cx="56134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0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552"/>
            <a:ext cx="12192000" cy="734887"/>
          </a:xfrm>
        </p:spPr>
        <p:txBody>
          <a:bodyPr>
            <a:noAutofit/>
          </a:bodyPr>
          <a:lstStyle/>
          <a:p>
            <a:r>
              <a:rPr lang="en-US" sz="4267" dirty="0"/>
              <a:t>Logistic Regression for Text Classification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2104484" y="2825124"/>
            <a:ext cx="3811239" cy="15289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V="1">
            <a:off x="4222520" y="2825124"/>
            <a:ext cx="1693203" cy="152894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1331383" y="2825124"/>
            <a:ext cx="4584340" cy="1483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1717589" y="2825124"/>
            <a:ext cx="4198134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2529318" y="2825124"/>
            <a:ext cx="3386405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V="1">
            <a:off x="2997917" y="2825124"/>
            <a:ext cx="2917807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V="1">
            <a:off x="3440912" y="2825124"/>
            <a:ext cx="2474812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V="1">
            <a:off x="3816656" y="2825124"/>
            <a:ext cx="2099068" cy="1496156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2957565" y="3075743"/>
            <a:ext cx="543479" cy="52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E73603-7DAB-214C-9191-92C8419239D0}"/>
              </a:ext>
            </a:extLst>
          </p:cNvPr>
          <p:cNvSpPr txBox="1"/>
          <p:nvPr/>
        </p:nvSpPr>
        <p:spPr>
          <a:xfrm>
            <a:off x="6156908" y="2430377"/>
            <a:ext cx="695655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/>
              <p:nvPr/>
            </p:nvSpPr>
            <p:spPr>
              <a:xfrm>
                <a:off x="5691107" y="1728758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A3DC97-6FD7-3D44-A8F4-972C07178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07" y="1728758"/>
                <a:ext cx="470357" cy="4594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53" idx="0"/>
            <a:endCxn id="55" idx="4"/>
          </p:cNvCxnSpPr>
          <p:nvPr/>
        </p:nvCxnSpPr>
        <p:spPr>
          <a:xfrm flipV="1">
            <a:off x="5926286" y="2188231"/>
            <a:ext cx="0" cy="3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5695543" y="1004967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5926286" y="1464440"/>
            <a:ext cx="0" cy="26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/>
              <p:nvPr/>
            </p:nvSpPr>
            <p:spPr>
              <a:xfrm>
                <a:off x="6130921" y="967783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79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E73603-7DAB-214C-9191-92C84192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21" y="967783"/>
                <a:ext cx="482826" cy="512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 rot="16200000">
            <a:off x="5590195" y="443711"/>
            <a:ext cx="1229497" cy="102797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dirty="0"/>
              <a:t>shaking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what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clinic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how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helps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was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nearest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many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with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said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months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the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morning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mom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should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sickness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and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I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is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how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out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breastfeed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passed</a:t>
            </a:r>
          </a:p>
          <a:p>
            <a:pPr algn="r">
              <a:spcAft>
                <a:spcPts val="1200"/>
              </a:spcAft>
            </a:pPr>
            <a:r>
              <a:rPr lang="en-US" dirty="0"/>
              <a:t>where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065080" y="4354066"/>
          <a:ext cx="1018365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19">
                  <a:extLst>
                    <a:ext uri="{9D8B030D-6E8A-4147-A177-3AD203B41FA5}">
                      <a16:colId xmlns:a16="http://schemas.microsoft.com/office/drawing/2014/main" val="2123615854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02671674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96650165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474831274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1763132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52740160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7104460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617904699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019104690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60784034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89712144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23307003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27495959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6843521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428994495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658057197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3671936088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14356242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783432820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886668387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859944802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433105886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1830972493"/>
                    </a:ext>
                  </a:extLst>
                </a:gridCol>
                <a:gridCol w="424319">
                  <a:extLst>
                    <a:ext uri="{9D8B030D-6E8A-4147-A177-3AD203B41FA5}">
                      <a16:colId xmlns:a16="http://schemas.microsoft.com/office/drawing/2014/main" val="254112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29326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157482" y="6072737"/>
            <a:ext cx="399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passed out and Mom said I was shaking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386301" y="4284909"/>
            <a:ext cx="543479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H="1" flipV="1">
            <a:off x="5935927" y="2810355"/>
            <a:ext cx="2918729" cy="154862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5945507" y="2799119"/>
            <a:ext cx="5113098" cy="155494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H="1" flipV="1">
            <a:off x="5956138" y="2799119"/>
            <a:ext cx="2151085" cy="151725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H="1" flipV="1">
            <a:off x="5935929" y="2832665"/>
            <a:ext cx="2565520" cy="151649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H="1" flipV="1">
            <a:off x="5935931" y="2820213"/>
            <a:ext cx="3387324" cy="152894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46564" y="2832665"/>
            <a:ext cx="3801525" cy="151649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5911402" y="2832665"/>
            <a:ext cx="4223582" cy="1483704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5966776" y="2820213"/>
            <a:ext cx="4697026" cy="153385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3A1C08-7264-534B-BF7D-B870FCECD83D}"/>
              </a:ext>
            </a:extLst>
          </p:cNvPr>
          <p:cNvCxnSpPr>
            <a:cxnSpLocks/>
          </p:cNvCxnSpPr>
          <p:nvPr/>
        </p:nvCxnSpPr>
        <p:spPr>
          <a:xfrm flipV="1">
            <a:off x="5404977" y="2832665"/>
            <a:ext cx="510745" cy="154415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34D0CD-BAC0-5F44-839E-0CBDCB88BB08}"/>
              </a:ext>
            </a:extLst>
          </p:cNvPr>
          <p:cNvCxnSpPr>
            <a:cxnSpLocks/>
          </p:cNvCxnSpPr>
          <p:nvPr/>
        </p:nvCxnSpPr>
        <p:spPr>
          <a:xfrm flipH="1" flipV="1">
            <a:off x="5935934" y="2825124"/>
            <a:ext cx="1672992" cy="154678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DE7A53-058C-B347-BC25-AB052A7D272E}"/>
              </a:ext>
            </a:extLst>
          </p:cNvPr>
          <p:cNvCxnSpPr>
            <a:cxnSpLocks/>
          </p:cNvCxnSpPr>
          <p:nvPr/>
        </p:nvCxnSpPr>
        <p:spPr>
          <a:xfrm flipV="1">
            <a:off x="4657544" y="2810355"/>
            <a:ext cx="1278389" cy="1523855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4049EAA-17DF-7E42-A394-6984E48ED682}"/>
              </a:ext>
            </a:extLst>
          </p:cNvPr>
          <p:cNvCxnSpPr>
            <a:cxnSpLocks/>
          </p:cNvCxnSpPr>
          <p:nvPr/>
        </p:nvCxnSpPr>
        <p:spPr>
          <a:xfrm flipV="1">
            <a:off x="5051770" y="2799119"/>
            <a:ext cx="884163" cy="1567877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28AE069-5836-464E-9C93-A719A0595B13}"/>
              </a:ext>
            </a:extLst>
          </p:cNvPr>
          <p:cNvCxnSpPr>
            <a:cxnSpLocks/>
          </p:cNvCxnSpPr>
          <p:nvPr/>
        </p:nvCxnSpPr>
        <p:spPr>
          <a:xfrm flipV="1">
            <a:off x="5873576" y="2820213"/>
            <a:ext cx="42146" cy="154678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AD43C3-5611-4743-9BA6-50F550926F4D}"/>
              </a:ext>
            </a:extLst>
          </p:cNvPr>
          <p:cNvCxnSpPr>
            <a:cxnSpLocks/>
          </p:cNvCxnSpPr>
          <p:nvPr/>
        </p:nvCxnSpPr>
        <p:spPr>
          <a:xfrm flipH="1" flipV="1">
            <a:off x="5935933" y="2800427"/>
            <a:ext cx="362477" cy="1566569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BE6C33-E740-FC40-A977-E150AA9A4605}"/>
              </a:ext>
            </a:extLst>
          </p:cNvPr>
          <p:cNvCxnSpPr>
            <a:cxnSpLocks/>
          </p:cNvCxnSpPr>
          <p:nvPr/>
        </p:nvCxnSpPr>
        <p:spPr>
          <a:xfrm flipH="1" flipV="1">
            <a:off x="5915722" y="2800427"/>
            <a:ext cx="769583" cy="1533783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0EA6B8-77A2-EA4B-B703-C5ED9D5382E8}"/>
              </a:ext>
            </a:extLst>
          </p:cNvPr>
          <p:cNvCxnSpPr>
            <a:cxnSpLocks/>
          </p:cNvCxnSpPr>
          <p:nvPr/>
        </p:nvCxnSpPr>
        <p:spPr>
          <a:xfrm flipH="1" flipV="1">
            <a:off x="5915723" y="2825124"/>
            <a:ext cx="1298400" cy="154678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FE3AF9D-0034-BB48-8D80-5EEF7924A8E3}"/>
              </a:ext>
            </a:extLst>
          </p:cNvPr>
          <p:cNvGraphicFramePr>
            <a:graphicFrameLocks noGrp="1"/>
          </p:cNvGraphicFramePr>
          <p:nvPr/>
        </p:nvGraphicFramePr>
        <p:xfrm>
          <a:off x="5695543" y="2493675"/>
          <a:ext cx="461487" cy="459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7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938B7CFD-346D-414D-A4AC-DF1E1B8836E9}"/>
              </a:ext>
            </a:extLst>
          </p:cNvPr>
          <p:cNvSpPr txBox="1"/>
          <p:nvPr/>
        </p:nvSpPr>
        <p:spPr>
          <a:xfrm>
            <a:off x="8654783" y="3075743"/>
            <a:ext cx="706298" cy="522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9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797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797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54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B458246D-1AA2-0B46-8422-C80506A2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0" y="100439"/>
            <a:ext cx="12191999" cy="91508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We now have a distributed representation </a:t>
            </a:r>
            <a:br>
              <a:rPr lang="en-US" sz="3200" dirty="0"/>
            </a:br>
            <a:r>
              <a:rPr lang="en-US" sz="3200" dirty="0"/>
              <a:t>of word </a:t>
            </a:r>
            <a:r>
              <a:rPr lang="en-US" sz="3200" b="1" i="1" dirty="0"/>
              <a:t>meaning</a:t>
            </a:r>
            <a:r>
              <a:rPr lang="en-US" sz="3200" dirty="0"/>
              <a:t> based on </a:t>
            </a:r>
            <a:r>
              <a:rPr lang="en-US" sz="3200" b="1" i="1" dirty="0"/>
              <a:t>context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701620" y="2186303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34970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8079508" y="1678236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7879657" y="120501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z(man)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94543" y="5825915"/>
            <a:ext cx="127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z(concept)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1600" y="1676982"/>
            <a:ext cx="1837908" cy="48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1600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69598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69598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619488" y="189321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619488" y="24334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629627" y="294190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643937" y="3434704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636420" y="395896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50325" y="4450283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636420" y="4983726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645079" y="5555942"/>
            <a:ext cx="1106092" cy="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822063" y="1681442"/>
            <a:ext cx="714307" cy="40701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323732" y="1676982"/>
          <a:ext cx="539980" cy="407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58170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67689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057939" y="2741851"/>
            <a:ext cx="83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swims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97929" y="2953663"/>
            <a:ext cx="4258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863712" y="1676982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63712" y="5242229"/>
            <a:ext cx="1837908" cy="509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34144" y="3167832"/>
            <a:ext cx="742555" cy="991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34144" y="3169085"/>
            <a:ext cx="742555" cy="990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68" y="4522061"/>
                <a:ext cx="55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31" y="4522060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438284" y="1153342"/>
            <a:ext cx="6398810" cy="518482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304574" y="173221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p(man)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4574" y="2239005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p(woman)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04574" y="328756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p(child)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04574" y="4302876"/>
            <a:ext cx="1428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p(crocodile)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04574" y="3759369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p(banana)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74950" y="5271265"/>
            <a:ext cx="130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p(concept)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05430" y="5296834"/>
            <a:ext cx="11323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v(swims)</a:t>
            </a:r>
          </a:p>
        </p:txBody>
      </p:sp>
    </p:spTree>
    <p:extLst>
      <p:ext uri="{BB962C8B-B14F-4D97-AF65-F5344CB8AC3E}">
        <p14:creationId xmlns:p14="http://schemas.microsoft.com/office/powerpoint/2010/main" val="216422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Task 2: Predict a label associated with each 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9489" y="1143001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  		SSN 		is 			111-22-3333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8283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14531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89930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73810" y="2135235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403721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83444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58739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1044" y="1715294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125D7F-42A2-D845-B37E-83B549A42DD4}"/>
              </a:ext>
            </a:extLst>
          </p:cNvPr>
          <p:cNvSpPr txBox="1"/>
          <p:nvPr/>
        </p:nvSpPr>
        <p:spPr>
          <a:xfrm>
            <a:off x="2142087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57EB12-163E-AF49-BC21-67417206FC47}"/>
              </a:ext>
            </a:extLst>
          </p:cNvPr>
          <p:cNvSpPr txBox="1"/>
          <p:nvPr/>
        </p:nvSpPr>
        <p:spPr>
          <a:xfrm>
            <a:off x="3867272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AE5A1-9DD3-264D-A0BA-B6B13E52D022}"/>
              </a:ext>
            </a:extLst>
          </p:cNvPr>
          <p:cNvSpPr txBox="1"/>
          <p:nvPr/>
        </p:nvSpPr>
        <p:spPr>
          <a:xfrm>
            <a:off x="5779828" y="5746291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9C5717-C8FB-5548-B84E-6E2C22FBA4D8}"/>
              </a:ext>
            </a:extLst>
          </p:cNvPr>
          <p:cNvSpPr txBox="1"/>
          <p:nvPr/>
        </p:nvSpPr>
        <p:spPr>
          <a:xfrm>
            <a:off x="7481445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334F8-B22B-5741-A26D-EB12E43EF852}"/>
              </a:ext>
            </a:extLst>
          </p:cNvPr>
          <p:cNvSpPr txBox="1"/>
          <p:nvPr/>
        </p:nvSpPr>
        <p:spPr>
          <a:xfrm>
            <a:off x="1622336" y="5330010"/>
            <a:ext cx="657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 PHI	 not PHI	  not PHI	   PHI</a:t>
            </a:r>
          </a:p>
        </p:txBody>
      </p:sp>
    </p:spTree>
    <p:extLst>
      <p:ext uri="{BB962C8B-B14F-4D97-AF65-F5344CB8AC3E}">
        <p14:creationId xmlns:p14="http://schemas.microsoft.com/office/powerpoint/2010/main" val="1955630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823"/>
            <a:ext cx="12192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Task 2: Predict label assoc. with each time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6867" y="1160046"/>
                <a:ext cx="607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67" y="1160046"/>
                <a:ext cx="6070701" cy="584775"/>
              </a:xfrm>
              <a:prstGeom prst="rect">
                <a:avLst/>
              </a:prstGeom>
              <a:blipFill>
                <a:blip r:embed="rId3"/>
                <a:stretch>
                  <a:fillRect l="-41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02979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9227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5462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3850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68417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81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3435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057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566480" y="2164761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2419723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4144908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6057464" y="5746291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7759081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675593" y="5384149"/>
            <a:ext cx="735656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not hypoxemic	not hypoxemic	    </a:t>
            </a:r>
            <a:r>
              <a:rPr lang="en-US" sz="2133" b="1" dirty="0"/>
              <a:t>hypoxemic	</a:t>
            </a:r>
            <a:r>
              <a:rPr lang="en-US" sz="2133" dirty="0"/>
              <a:t>not hypoxemic</a:t>
            </a:r>
          </a:p>
        </p:txBody>
      </p:sp>
    </p:spTree>
    <p:extLst>
      <p:ext uri="{BB962C8B-B14F-4D97-AF65-F5344CB8AC3E}">
        <p14:creationId xmlns:p14="http://schemas.microsoft.com/office/powerpoint/2010/main" val="1207790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F95-43DA-264A-B38E-BD98E500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239"/>
            <a:ext cx="12192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Similarly, we can aggregate measurements in a time-series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86867" y="1160046"/>
                <a:ext cx="88406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67" y="1160046"/>
                <a:ext cx="8840690" cy="584775"/>
              </a:xfrm>
              <a:prstGeom prst="rect">
                <a:avLst/>
              </a:prstGeom>
              <a:blipFill>
                <a:blip r:embed="rId3"/>
                <a:stretch>
                  <a:fillRect l="-28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02979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9227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5462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38506" y="2164761"/>
          <a:ext cx="539980" cy="3055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80">
                  <a:extLst>
                    <a:ext uri="{9D8B030D-6E8A-4147-A177-3AD203B41FA5}">
                      <a16:colId xmlns:a16="http://schemas.microsoft.com/office/drawing/2014/main" val="2276462251"/>
                    </a:ext>
                  </a:extLst>
                </a:gridCol>
              </a:tblGrid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2172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93278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176303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50161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942237"/>
                  </a:ext>
                </a:extLst>
              </a:tr>
              <a:tr h="50932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18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2668417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81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3435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05740" y="1744821"/>
            <a:ext cx="0" cy="28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B6D1D5-D441-F94C-9AFC-5E0BE63655B0}"/>
              </a:ext>
            </a:extLst>
          </p:cNvPr>
          <p:cNvSpPr txBox="1"/>
          <p:nvPr/>
        </p:nvSpPr>
        <p:spPr>
          <a:xfrm>
            <a:off x="566480" y="2164761"/>
            <a:ext cx="1711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Temp</a:t>
            </a:r>
          </a:p>
          <a:p>
            <a:pPr algn="r"/>
            <a:r>
              <a:rPr lang="en-US" sz="3200" dirty="0"/>
              <a:t>BP</a:t>
            </a:r>
          </a:p>
          <a:p>
            <a:pPr algn="r"/>
            <a:r>
              <a:rPr lang="en-US" sz="3200" dirty="0"/>
              <a:t>HR</a:t>
            </a:r>
          </a:p>
          <a:p>
            <a:pPr algn="r"/>
            <a:r>
              <a:rPr lang="en-US" sz="3200" dirty="0"/>
              <a:t>RR</a:t>
            </a:r>
          </a:p>
          <a:p>
            <a:pPr algn="r"/>
            <a:r>
              <a:rPr lang="en-US" sz="3200" dirty="0"/>
              <a:t>SpO2</a:t>
            </a:r>
          </a:p>
          <a:p>
            <a:pPr algn="r"/>
            <a:r>
              <a:rPr lang="en-US" sz="3200" dirty="0"/>
              <a:t>Glucose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9CB7C-246E-EA41-AA35-7607572E5226}"/>
              </a:ext>
            </a:extLst>
          </p:cNvPr>
          <p:cNvSpPr txBox="1"/>
          <p:nvPr/>
        </p:nvSpPr>
        <p:spPr>
          <a:xfrm>
            <a:off x="2419723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CB966-9FCE-8B46-B65F-686D593BB095}"/>
              </a:ext>
            </a:extLst>
          </p:cNvPr>
          <p:cNvSpPr txBox="1"/>
          <p:nvPr/>
        </p:nvSpPr>
        <p:spPr>
          <a:xfrm>
            <a:off x="4144908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108DC8-B771-9A4F-A947-CFAB20A17EB3}"/>
              </a:ext>
            </a:extLst>
          </p:cNvPr>
          <p:cNvSpPr txBox="1"/>
          <p:nvPr/>
        </p:nvSpPr>
        <p:spPr>
          <a:xfrm>
            <a:off x="6057464" y="5746291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EF832-8DCB-0847-A1C7-D43A46E73396}"/>
              </a:ext>
            </a:extLst>
          </p:cNvPr>
          <p:cNvSpPr txBox="1"/>
          <p:nvPr/>
        </p:nvSpPr>
        <p:spPr>
          <a:xfrm>
            <a:off x="7759081" y="5743394"/>
            <a:ext cx="632344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i4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65475-25C1-904E-BC30-111C52B5539A}"/>
              </a:ext>
            </a:extLst>
          </p:cNvPr>
          <p:cNvSpPr txBox="1"/>
          <p:nvPr/>
        </p:nvSpPr>
        <p:spPr>
          <a:xfrm>
            <a:off x="1675593" y="5384149"/>
            <a:ext cx="735656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not hypoxemic	not hypoxemic	    </a:t>
            </a:r>
            <a:r>
              <a:rPr lang="en-US" sz="2133" b="1" dirty="0"/>
              <a:t>hypoxemic	</a:t>
            </a:r>
            <a:r>
              <a:rPr lang="en-US" sz="2133" dirty="0"/>
              <a:t>not hypoxemic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B191E-7549-A943-A075-4876C5DC7814}"/>
              </a:ext>
            </a:extLst>
          </p:cNvPr>
          <p:cNvSpPr/>
          <p:nvPr/>
        </p:nvSpPr>
        <p:spPr>
          <a:xfrm>
            <a:off x="2257248" y="2107645"/>
            <a:ext cx="4432560" cy="319477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B2017-A3BB-DA43-AB38-3AAC0835AADD}"/>
              </a:ext>
            </a:extLst>
          </p:cNvPr>
          <p:cNvSpPr txBox="1"/>
          <p:nvPr/>
        </p:nvSpPr>
        <p:spPr>
          <a:xfrm>
            <a:off x="9560092" y="4099679"/>
            <a:ext cx="749321" cy="52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2797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6AF4DF-B06C-9A4E-9F85-AB7D8E55B12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689808" y="4361065"/>
            <a:ext cx="2870284" cy="154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27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72CD-C3A4-AC4A-AD9B-CA1510E1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071"/>
            <a:ext cx="10972800" cy="1143000"/>
          </a:xfrm>
        </p:spPr>
        <p:txBody>
          <a:bodyPr/>
          <a:lstStyle/>
          <a:p>
            <a:r>
              <a:rPr lang="en-US" dirty="0"/>
              <a:t>DIHI Sepsis Watch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28DE-BBFE-1E43-B005-8061D3C8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1" y="1152071"/>
            <a:ext cx="7855579" cy="5221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91217-81A0-294E-89A7-926B3B49C24C}"/>
              </a:ext>
            </a:extLst>
          </p:cNvPr>
          <p:cNvSpPr txBox="1"/>
          <p:nvPr/>
        </p:nvSpPr>
        <p:spPr>
          <a:xfrm>
            <a:off x="8606827" y="1916016"/>
            <a:ext cx="321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Use GP regression to predict measurements at regular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EE409-4EB8-884F-A751-ED556014F313}"/>
              </a:ext>
            </a:extLst>
          </p:cNvPr>
          <p:cNvSpPr txBox="1"/>
          <p:nvPr/>
        </p:nvSpPr>
        <p:spPr>
          <a:xfrm>
            <a:off x="8606827" y="4774901"/>
            <a:ext cx="321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Predict sepsis risk using an RNN</a:t>
            </a:r>
          </a:p>
        </p:txBody>
      </p:sp>
    </p:spTree>
    <p:extLst>
      <p:ext uri="{BB962C8B-B14F-4D97-AF65-F5344CB8AC3E}">
        <p14:creationId xmlns:p14="http://schemas.microsoft.com/office/powerpoint/2010/main" val="3470538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CF1332-EC12-9946-8019-3F18BD859EA2}"/>
              </a:ext>
            </a:extLst>
          </p:cNvPr>
          <p:cNvSpPr txBox="1">
            <a:spLocks/>
          </p:cNvSpPr>
          <p:nvPr/>
        </p:nvSpPr>
        <p:spPr>
          <a:xfrm>
            <a:off x="330469" y="424514"/>
            <a:ext cx="4520665" cy="110434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dirty="0"/>
              <a:t>Sequential Decision-Making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3461-8977-764F-88DE-ED8B11A0AADD}"/>
              </a:ext>
            </a:extLst>
          </p:cNvPr>
          <p:cNvSpPr txBox="1"/>
          <p:nvPr/>
        </p:nvSpPr>
        <p:spPr>
          <a:xfrm>
            <a:off x="567889" y="2390084"/>
            <a:ext cx="3243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a series of </a:t>
            </a:r>
            <a:r>
              <a:rPr lang="en-US" sz="2800" dirty="0">
                <a:solidFill>
                  <a:srgbClr val="D5007F"/>
                </a:solidFill>
              </a:rPr>
              <a:t>decisions</a:t>
            </a:r>
          </a:p>
          <a:p>
            <a:endParaRPr lang="en-US" sz="2800" dirty="0"/>
          </a:p>
          <a:p>
            <a:r>
              <a:rPr lang="en-US" sz="2800" dirty="0"/>
              <a:t>based on a set of </a:t>
            </a:r>
            <a:r>
              <a:rPr lang="en-US" sz="2800" dirty="0">
                <a:solidFill>
                  <a:schemeClr val="accent3"/>
                </a:solidFill>
              </a:rPr>
              <a:t>features </a:t>
            </a:r>
            <a:r>
              <a:rPr lang="en-US" sz="2800" dirty="0"/>
              <a:t>(state)</a:t>
            </a:r>
          </a:p>
          <a:p>
            <a:endParaRPr lang="en-US" sz="2800" dirty="0"/>
          </a:p>
          <a:p>
            <a:r>
              <a:rPr lang="en-US" sz="2800" dirty="0"/>
              <a:t>to maximize </a:t>
            </a:r>
            <a:r>
              <a:rPr lang="en-US" sz="2800" dirty="0">
                <a:solidFill>
                  <a:schemeClr val="accent4"/>
                </a:solidFill>
              </a:rPr>
              <a:t>reward </a:t>
            </a:r>
            <a:r>
              <a:rPr lang="en-US" sz="2800" dirty="0"/>
              <a:t>over time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3" y="2069584"/>
            <a:ext cx="6916808" cy="389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0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03268-A66D-9247-8E70-E9A372B8F6A9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dirty="0"/>
              <a:t>Learn a </a:t>
            </a:r>
            <a:r>
              <a:rPr lang="en-US" sz="2800" b="1" dirty="0"/>
              <a:t>decision boundary </a:t>
            </a:r>
            <a:r>
              <a:rPr lang="en-US" sz="2800" dirty="0"/>
              <a:t>that separates 0s from 1s</a:t>
            </a:r>
          </a:p>
        </p:txBody>
      </p:sp>
    </p:spTree>
    <p:extLst>
      <p:ext uri="{BB962C8B-B14F-4D97-AF65-F5344CB8AC3E}">
        <p14:creationId xmlns:p14="http://schemas.microsoft.com/office/powerpoint/2010/main" val="220952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CF1332-EC12-9946-8019-3F18BD859EA2}"/>
              </a:ext>
            </a:extLst>
          </p:cNvPr>
          <p:cNvSpPr txBox="1">
            <a:spLocks/>
          </p:cNvSpPr>
          <p:nvPr/>
        </p:nvSpPr>
        <p:spPr>
          <a:xfrm>
            <a:off x="330468" y="424514"/>
            <a:ext cx="4898872" cy="1543833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dirty="0"/>
              <a:t>Sequential </a:t>
            </a:r>
            <a:r>
              <a:rPr lang="en-US" u="sng" dirty="0"/>
              <a:t>Medical</a:t>
            </a:r>
            <a:r>
              <a:rPr lang="en-US" dirty="0"/>
              <a:t> Decision-Making</a:t>
            </a:r>
          </a:p>
        </p:txBody>
      </p:sp>
      <p:pic>
        <p:nvPicPr>
          <p:cNvPr id="4" name="Picture 2" descr="Image result for artificial pancreas">
            <a:extLst>
              <a:ext uri="{FF2B5EF4-FFF2-40B4-BE49-F238E27FC236}">
                <a16:creationId xmlns:a16="http://schemas.microsoft.com/office/drawing/2014/main" id="{050BE877-C249-3544-ADB6-751F11A1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3" y="2390083"/>
            <a:ext cx="6979312" cy="3664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90995-46BC-B84E-B69E-07D35B34A215}"/>
              </a:ext>
            </a:extLst>
          </p:cNvPr>
          <p:cNvSpPr txBox="1"/>
          <p:nvPr/>
        </p:nvSpPr>
        <p:spPr>
          <a:xfrm>
            <a:off x="567889" y="2390084"/>
            <a:ext cx="3243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Make a series of </a:t>
            </a:r>
            <a:r>
              <a:rPr lang="en-US" sz="2800" dirty="0">
                <a:solidFill>
                  <a:srgbClr val="D5007F"/>
                </a:solidFill>
              </a:rPr>
              <a:t>decisions</a:t>
            </a:r>
          </a:p>
          <a:p>
            <a:endParaRPr lang="en-US" sz="2800" dirty="0"/>
          </a:p>
          <a:p>
            <a:r>
              <a:rPr lang="en-US" sz="2800" dirty="0"/>
              <a:t>based on a set of </a:t>
            </a:r>
            <a:r>
              <a:rPr lang="en-US" sz="2800" dirty="0">
                <a:solidFill>
                  <a:schemeClr val="accent3"/>
                </a:solidFill>
              </a:rPr>
              <a:t>features </a:t>
            </a:r>
            <a:r>
              <a:rPr lang="en-US" sz="2800" dirty="0"/>
              <a:t>(state)</a:t>
            </a:r>
          </a:p>
          <a:p>
            <a:endParaRPr lang="en-US" sz="2800" dirty="0"/>
          </a:p>
          <a:p>
            <a:r>
              <a:rPr lang="en-US" sz="2800" dirty="0"/>
              <a:t>to maximize </a:t>
            </a:r>
            <a:r>
              <a:rPr lang="en-US" sz="2800" dirty="0">
                <a:solidFill>
                  <a:schemeClr val="accent4"/>
                </a:solidFill>
              </a:rPr>
              <a:t>reward </a:t>
            </a:r>
            <a:r>
              <a:rPr lang="en-US" sz="2800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939837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B506-7538-C541-9040-5CA83E21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FDAE-DB02-684A-8FBF-DDF4D398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1895332"/>
            <a:ext cx="10363200" cy="1500187"/>
          </a:xfrm>
        </p:spPr>
        <p:txBody>
          <a:bodyPr/>
          <a:lstStyle/>
          <a:p>
            <a:r>
              <a:rPr lang="en-US" dirty="0"/>
              <a:t>Be in touch: </a:t>
            </a:r>
            <a:r>
              <a:rPr lang="en-US" dirty="0" err="1"/>
              <a:t>m.engelhard@duke.edu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E2AB2-3885-AE48-8A1A-A2E9BF195514}"/>
              </a:ext>
            </a:extLst>
          </p:cNvPr>
          <p:cNvSpPr txBox="1"/>
          <p:nvPr/>
        </p:nvSpPr>
        <p:spPr>
          <a:xfrm>
            <a:off x="234661" y="2343884"/>
            <a:ext cx="260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Goal</a:t>
            </a:r>
            <a:r>
              <a:rPr lang="en-US" sz="2800" dirty="0"/>
              <a:t>: </a:t>
            </a:r>
          </a:p>
          <a:p>
            <a:endParaRPr lang="en-US" sz="2800" dirty="0"/>
          </a:p>
          <a:p>
            <a:r>
              <a:rPr lang="en-US" sz="2800" dirty="0"/>
              <a:t>Learn a </a:t>
            </a:r>
            <a:r>
              <a:rPr lang="en-US" sz="2800" b="1" dirty="0"/>
              <a:t>decision boundary </a:t>
            </a:r>
            <a:r>
              <a:rPr lang="en-US" sz="2800" dirty="0"/>
              <a:t>that separates 0s from 1s</a:t>
            </a:r>
          </a:p>
        </p:txBody>
      </p:sp>
    </p:spTree>
    <p:extLst>
      <p:ext uri="{BB962C8B-B14F-4D97-AF65-F5344CB8AC3E}">
        <p14:creationId xmlns:p14="http://schemas.microsoft.com/office/powerpoint/2010/main" val="6426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8515761" y="3277853"/>
            <a:ext cx="2671356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</a:t>
            </a:r>
          </a:p>
          <a:p>
            <a:r>
              <a:rPr lang="en-US" sz="27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Learning: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145350" y="5270231"/>
            <a:ext cx="9901300" cy="49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find the equation that best predicts</a:t>
            </a:r>
            <a:r>
              <a:rPr lang="en-US" sz="2636" i="1" dirty="0"/>
              <a:t>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36" dirty="0"/>
              <a:t> based on </a:t>
            </a:r>
            <a:r>
              <a:rPr lang="en-US" sz="2636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36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83A621-29B9-E442-B229-1B0F3F74F338}"/>
              </a:ext>
            </a:extLst>
          </p:cNvPr>
          <p:cNvGraphicFramePr>
            <a:graphicFrameLocks noGrp="1"/>
          </p:cNvGraphicFramePr>
          <p:nvPr/>
        </p:nvGraphicFramePr>
        <p:xfrm>
          <a:off x="8344310" y="2444716"/>
          <a:ext cx="723031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2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03268-A66D-9247-8E70-E9A372B8F6A9}"/>
                  </a:ext>
                </a:extLst>
              </p:cNvPr>
              <p:cNvSpPr txBox="1"/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Goal</a:t>
                </a:r>
                <a:r>
                  <a:rPr lang="en-US" sz="2800" dirty="0"/>
                  <a:t>: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Learn a function</a:t>
                </a:r>
                <a:r>
                  <a:rPr lang="en-US" sz="2800" b="1" dirty="0"/>
                  <a:t> </a:t>
                </a:r>
                <a:r>
                  <a:rPr lang="en-US" sz="2800" dirty="0"/>
                  <a:t>that predicts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based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03268-A66D-9247-8E70-E9A372B8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blipFill>
                <a:blip r:embed="rId3"/>
                <a:stretch>
                  <a:fillRect l="-4369" t="-2825" r="-1942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A3360-82F7-A440-9C7B-5173EBCA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36" y="955965"/>
            <a:ext cx="7271326" cy="545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E2A1B-A49B-9F4A-B98E-6804D9F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Learning: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70211-A8C7-2042-BE0E-A7FA0470AB73}"/>
                  </a:ext>
                </a:extLst>
              </p:cNvPr>
              <p:cNvSpPr txBox="1"/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Goal</a:t>
                </a:r>
                <a:r>
                  <a:rPr lang="en-US" sz="2800" dirty="0"/>
                  <a:t>: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Learn a function</a:t>
                </a:r>
                <a:r>
                  <a:rPr lang="en-US" sz="2800" b="1" dirty="0"/>
                  <a:t> </a:t>
                </a:r>
                <a:r>
                  <a:rPr lang="en-US" sz="2800" dirty="0"/>
                  <a:t>that predicts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based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770211-A8C7-2042-BE0E-A7FA0470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1" y="2343884"/>
                <a:ext cx="2600615" cy="2246769"/>
              </a:xfrm>
              <a:prstGeom prst="rect">
                <a:avLst/>
              </a:prstGeom>
              <a:blipFill>
                <a:blip r:embed="rId4"/>
                <a:stretch>
                  <a:fillRect l="-4369" t="-2825" r="-4854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5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4238288" y="623021"/>
            <a:ext cx="350344" cy="5784248"/>
          </a:xfrm>
          <a:prstGeom prst="leftBrace">
            <a:avLst>
              <a:gd name="adj1" fmla="val 8333"/>
              <a:gd name="adj2" fmla="val 2468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778049" y="3877721"/>
            <a:ext cx="2987135" cy="95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7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 or patient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609600" y="327054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1995614" y="5214813"/>
            <a:ext cx="9534598" cy="903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36" dirty="0"/>
              <a:t>The learning process:   - find </a:t>
            </a:r>
            <a:r>
              <a:rPr lang="en-US" sz="2636" u="sng" dirty="0"/>
              <a:t>structure</a:t>
            </a:r>
            <a:r>
              <a:rPr lang="en-US" sz="2636" dirty="0"/>
              <a:t> or </a:t>
            </a:r>
            <a:r>
              <a:rPr lang="en-US" sz="2636" u="sng" dirty="0"/>
              <a:t>patterns</a:t>
            </a:r>
            <a:r>
              <a:rPr lang="en-US" sz="2636" dirty="0"/>
              <a:t> in the data</a:t>
            </a:r>
          </a:p>
          <a:p>
            <a:r>
              <a:rPr lang="en-US" sz="2636" dirty="0"/>
              <a:t>			     - </a:t>
            </a:r>
            <a:r>
              <a:rPr lang="en-US" sz="2636" u="sng" dirty="0"/>
              <a:t>describe</a:t>
            </a:r>
            <a:r>
              <a:rPr lang="en-US" sz="2636" dirty="0"/>
              <a:t> the data or </a:t>
            </a:r>
            <a:r>
              <a:rPr lang="en-US" sz="2636" u="sng" dirty="0"/>
              <a:t>create</a:t>
            </a:r>
            <a:r>
              <a:rPr lang="en-US" sz="2636" dirty="0"/>
              <a:t> new, similar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8BA628-E6A5-5247-A47F-F2F8A1018A52}"/>
              </a:ext>
            </a:extLst>
          </p:cNvPr>
          <p:cNvGraphicFramePr>
            <a:graphicFrameLocks noGrp="1"/>
          </p:cNvGraphicFramePr>
          <p:nvPr/>
        </p:nvGraphicFramePr>
        <p:xfrm>
          <a:off x="1521336" y="2444717"/>
          <a:ext cx="5784248" cy="70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031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40623976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0062079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87841067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231710633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3112262120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1492693499"/>
                    </a:ext>
                  </a:extLst>
                </a:gridCol>
                <a:gridCol w="723031">
                  <a:extLst>
                    <a:ext uri="{9D8B030D-6E8A-4147-A177-3AD203B41FA5}">
                      <a16:colId xmlns:a16="http://schemas.microsoft.com/office/drawing/2014/main" val="4043894517"/>
                    </a:ext>
                  </a:extLst>
                </a:gridCol>
              </a:tblGrid>
              <a:tr h="7078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8324</TotalTime>
  <Words>2128</Words>
  <Application>Microsoft Macintosh PowerPoint</Application>
  <PresentationFormat>Widescreen</PresentationFormat>
  <Paragraphs>434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Helvetica</vt:lpstr>
      <vt:lpstr>Helvetica Neue</vt:lpstr>
      <vt:lpstr>Times New Roman</vt:lpstr>
      <vt:lpstr>1_Office Theme</vt:lpstr>
      <vt:lpstr>Beyond Supervised Learning  August 8, 2020</vt:lpstr>
      <vt:lpstr>Supervised Learning</vt:lpstr>
      <vt:lpstr>Supervised Learning: Classification</vt:lpstr>
      <vt:lpstr>Supervised Learning: Classification</vt:lpstr>
      <vt:lpstr>Supervised Learning: Classification</vt:lpstr>
      <vt:lpstr>Supervised Learning: Regression</vt:lpstr>
      <vt:lpstr>Supervised Learning: Regression</vt:lpstr>
      <vt:lpstr>Supervised Learning: Regression</vt:lpstr>
      <vt:lpstr>Unsupervised Learning</vt:lpstr>
      <vt:lpstr>Unsupervised Learning</vt:lpstr>
      <vt:lpstr>Unsupervised Learning: Dimensionality Reduction</vt:lpstr>
      <vt:lpstr>Dimensionality Reduction Example: Autoencoder</vt:lpstr>
      <vt:lpstr>Dimensionality Reduction Example: Autoencoder</vt:lpstr>
      <vt:lpstr>Dimensionality Reduction Example: Autoencoder</vt:lpstr>
      <vt:lpstr>Unsupervised Learning: Clustering</vt:lpstr>
      <vt:lpstr>Unsupervised Learning: Clustering</vt:lpstr>
      <vt:lpstr>Example of K-Means Clustering</vt:lpstr>
      <vt:lpstr>Semi-Supervised Learning</vt:lpstr>
      <vt:lpstr>Active Learning</vt:lpstr>
      <vt:lpstr>Online Learning</vt:lpstr>
      <vt:lpstr>Online Learning</vt:lpstr>
      <vt:lpstr>Online Learning</vt:lpstr>
      <vt:lpstr>Online Learning</vt:lpstr>
      <vt:lpstr>Lifelong Learning</vt:lpstr>
      <vt:lpstr>Lifelong Learning</vt:lpstr>
      <vt:lpstr>We have covered a lot!</vt:lpstr>
      <vt:lpstr>Learning Model Parameters</vt:lpstr>
      <vt:lpstr>Split Data into Separate Groups</vt:lpstr>
      <vt:lpstr>But some models can be too flexible.</vt:lpstr>
      <vt:lpstr>An Example…</vt:lpstr>
      <vt:lpstr>Saliency maps for example images</vt:lpstr>
      <vt:lpstr>Precisely Identify Boundaries</vt:lpstr>
      <vt:lpstr>Logistic Regression for Text Classification</vt:lpstr>
      <vt:lpstr>We now have a distributed representation  of word meaning based on context</vt:lpstr>
      <vt:lpstr>Task 2: Predict a label associated with each word</vt:lpstr>
      <vt:lpstr>Task 2: Predict label assoc. with each time point</vt:lpstr>
      <vt:lpstr>Similarly, we can aggregate measurements in a time-series</vt:lpstr>
      <vt:lpstr>DIHI Sepsis Watch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Breakout Session 1: ML from the Clinician’s Perspective</dc:title>
  <dc:creator>Matthew Engelhard, M.D., Ph.D.</dc:creator>
  <cp:lastModifiedBy>Matthew Engelhard, M.D., Ph.D.</cp:lastModifiedBy>
  <cp:revision>186</cp:revision>
  <dcterms:created xsi:type="dcterms:W3CDTF">2018-06-14T00:46:40Z</dcterms:created>
  <dcterms:modified xsi:type="dcterms:W3CDTF">2020-08-08T16:49:40Z</dcterms:modified>
</cp:coreProperties>
</file>