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4"/>
  </p:notesMasterIdLst>
  <p:sldIdLst>
    <p:sldId id="506" r:id="rId2"/>
    <p:sldId id="507" r:id="rId3"/>
    <p:sldId id="557" r:id="rId4"/>
    <p:sldId id="558" r:id="rId5"/>
    <p:sldId id="559" r:id="rId6"/>
    <p:sldId id="560" r:id="rId7"/>
    <p:sldId id="561" r:id="rId8"/>
    <p:sldId id="272" r:id="rId9"/>
    <p:sldId id="326" r:id="rId10"/>
    <p:sldId id="327" r:id="rId11"/>
    <p:sldId id="329" r:id="rId12"/>
    <p:sldId id="622" r:id="rId13"/>
    <p:sldId id="623" r:id="rId14"/>
    <p:sldId id="335" r:id="rId15"/>
    <p:sldId id="509" r:id="rId16"/>
    <p:sldId id="510" r:id="rId17"/>
    <p:sldId id="511" r:id="rId18"/>
    <p:sldId id="512" r:id="rId19"/>
    <p:sldId id="625" r:id="rId20"/>
    <p:sldId id="564" r:id="rId21"/>
    <p:sldId id="624" r:id="rId22"/>
    <p:sldId id="520" r:id="rId23"/>
    <p:sldId id="521" r:id="rId24"/>
    <p:sldId id="565" r:id="rId25"/>
    <p:sldId id="601" r:id="rId26"/>
    <p:sldId id="570" r:id="rId27"/>
    <p:sldId id="621" r:id="rId28"/>
    <p:sldId id="573" r:id="rId29"/>
    <p:sldId id="574" r:id="rId30"/>
    <p:sldId id="575" r:id="rId31"/>
    <p:sldId id="576" r:id="rId32"/>
    <p:sldId id="572" r:id="rId33"/>
    <p:sldId id="578" r:id="rId34"/>
    <p:sldId id="579" r:id="rId35"/>
    <p:sldId id="580" r:id="rId36"/>
    <p:sldId id="593" r:id="rId37"/>
    <p:sldId id="583" r:id="rId38"/>
    <p:sldId id="589" r:id="rId39"/>
    <p:sldId id="590" r:id="rId40"/>
    <p:sldId id="591" r:id="rId41"/>
    <p:sldId id="592" r:id="rId42"/>
    <p:sldId id="588" r:id="rId43"/>
    <p:sldId id="594" r:id="rId44"/>
    <p:sldId id="595" r:id="rId45"/>
    <p:sldId id="596" r:id="rId46"/>
    <p:sldId id="597" r:id="rId47"/>
    <p:sldId id="598" r:id="rId48"/>
    <p:sldId id="599" r:id="rId49"/>
    <p:sldId id="600" r:id="rId50"/>
    <p:sldId id="569" r:id="rId51"/>
    <p:sldId id="602" r:id="rId52"/>
    <p:sldId id="603" r:id="rId53"/>
    <p:sldId id="604" r:id="rId54"/>
    <p:sldId id="605" r:id="rId55"/>
    <p:sldId id="606" r:id="rId56"/>
    <p:sldId id="607" r:id="rId57"/>
    <p:sldId id="608" r:id="rId58"/>
    <p:sldId id="609" r:id="rId59"/>
    <p:sldId id="610" r:id="rId60"/>
    <p:sldId id="611" r:id="rId61"/>
    <p:sldId id="612" r:id="rId62"/>
    <p:sldId id="613" r:id="rId63"/>
    <p:sldId id="614" r:id="rId64"/>
    <p:sldId id="615" r:id="rId65"/>
    <p:sldId id="616" r:id="rId66"/>
    <p:sldId id="617" r:id="rId67"/>
    <p:sldId id="618" r:id="rId68"/>
    <p:sldId id="619" r:id="rId69"/>
    <p:sldId id="626" r:id="rId70"/>
    <p:sldId id="627" r:id="rId71"/>
    <p:sldId id="628" r:id="rId72"/>
    <p:sldId id="629" r:id="rId7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75170" autoAdjust="0"/>
  </p:normalViewPr>
  <p:slideViewPr>
    <p:cSldViewPr snapToGrid="0">
      <p:cViewPr varScale="1">
        <p:scale>
          <a:sx n="94" d="100"/>
          <a:sy n="94" d="100"/>
        </p:scale>
        <p:origin x="1528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BB8C7-C9FE-451A-AFD5-884AA006ED43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3B2E0-F841-4DF0-86E7-486D3B83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1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NEED</a:t>
            </a:r>
            <a:r>
              <a:rPr lang="en-US" baseline="0" dirty="0"/>
              <a:t> INFO ABOUT ROC, CONFUSION MATRIX, ETC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3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6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71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6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26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5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52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5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1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ACUTE PHYSIOLOGY AND CHRONIC HEALTH EVALUATION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Predictive models are nothing new in medicine – APACHE, for instance – this is to predict mortality in ICU setting – has been around since the 70s.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 an ICU setting, we might want a model that takes a bunch of measurements about a patient -- their age (demographics), vitals, lab values, and some information about chronic health conditions and predicts their risk of dying (or likelihood of surviving…)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6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24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28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12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27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3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3B2E0-F841-4DF0-86E7-486D3B83D04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92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Losing: information about distinct</a:t>
            </a:r>
            <a:r>
              <a:rPr lang="en-US" baseline="0" dirty="0"/>
              <a:t> words!</a:t>
            </a:r>
          </a:p>
          <a:p>
            <a:r>
              <a:rPr lang="en-US" baseline="0" dirty="0"/>
              <a:t>Different from bag of words, where we have no info about relationships between words.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3B2E0-F841-4DF0-86E7-486D3B83D04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2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ACUTE PHYSIOLOGY AND CHRONIC HEALTH EVALUATION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Predictive models are nothing new in medicine – APACHE, for instance – this is to predict mortality in ICU setting – has been around since the 70s.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 an ICU setting, we might want a model that takes a bunch of measurements about a patient -- their age (demographics), vitals, lab values, and some information about chronic health conditions and predicts their risk of dying (or likelihood of surviving…)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1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ACUTE PHYSIOLOGY AND CHRONIC HEALTH EVALUATION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Predictive models are nothing new in medicine – APACHE, for instance – this is to predict mortality in ICU setting – has been around since the 70s.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 an ICU setting, we might want a model that takes a bunch of measurements about a patient -- their age (demographics), vitals, lab values, and some information about chronic health conditions and predicts their risk of dying (or likelihood of surviving…)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18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3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ACUTE PHYSIOLOGY AND CHRONIC HEALTH EVALUATION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Predictive models are nothing new in medicine – APACHE, for instance – this is to predict mortality in ICU setting – has been around since the 70s.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 an ICU setting, we might want a model that takes a bunch of measurements about a patient -- their age (demographics), vitals, lab values, and some information about chronic health conditions and predicts their risk of dying (or likelihood of surviving…)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3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CB57645D-6EED-4946-9D1D-A6B494445F10}" type="datetimeFigureOut">
              <a:rPr lang="en-US" sz="2400" smtClean="0">
                <a:solidFill>
                  <a:prstClr val="black"/>
                </a:solidFill>
              </a:rPr>
              <a:pPr defTabSz="609585"/>
              <a:t>7/9/20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B7D94440-29F7-804F-9CB1-7389833EDDC0}" type="slidenum">
              <a:rPr lang="en-US" sz="2400" smtClean="0">
                <a:solidFill>
                  <a:prstClr val="black"/>
                </a:solidFill>
              </a:rPr>
              <a:pPr defTabSz="609585"/>
              <a:t>‹#›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9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CB57645D-6EED-4946-9D1D-A6B494445F10}" type="datetimeFigureOut">
              <a:rPr lang="en-US" sz="2400" smtClean="0">
                <a:solidFill>
                  <a:prstClr val="black"/>
                </a:solidFill>
              </a:rPr>
              <a:pPr defTabSz="609585"/>
              <a:t>7/9/20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B7D94440-29F7-804F-9CB1-7389833EDDC0}" type="slidenum">
              <a:rPr lang="en-US" sz="2400" smtClean="0">
                <a:solidFill>
                  <a:prstClr val="black"/>
                </a:solidFill>
              </a:rPr>
              <a:pPr defTabSz="609585"/>
              <a:t>‹#›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0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CB57645D-6EED-4946-9D1D-A6B494445F10}" type="datetimeFigureOut">
              <a:rPr lang="en-US" sz="2400" smtClean="0">
                <a:solidFill>
                  <a:prstClr val="black"/>
                </a:solidFill>
              </a:rPr>
              <a:pPr defTabSz="609585"/>
              <a:t>7/9/20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B7D94440-29F7-804F-9CB1-7389833EDDC0}" type="slidenum">
              <a:rPr lang="en-US" sz="2400" smtClean="0">
                <a:solidFill>
                  <a:prstClr val="black"/>
                </a:solidFill>
              </a:rPr>
              <a:pPr defTabSz="609585"/>
              <a:t>‹#›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5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CB57645D-6EED-4946-9D1D-A6B494445F10}" type="datetimeFigureOut">
              <a:rPr lang="en-US" sz="2400" smtClean="0">
                <a:solidFill>
                  <a:prstClr val="black"/>
                </a:solidFill>
              </a:rPr>
              <a:pPr defTabSz="609585"/>
              <a:t>7/9/20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B7D94440-29F7-804F-9CB1-7389833EDDC0}" type="slidenum">
              <a:rPr lang="en-US" sz="2400" smtClean="0">
                <a:solidFill>
                  <a:prstClr val="black"/>
                </a:solidFill>
              </a:rPr>
              <a:pPr defTabSz="609585"/>
              <a:t>‹#›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CB57645D-6EED-4946-9D1D-A6B494445F10}" type="datetimeFigureOut">
              <a:rPr lang="en-US" sz="2400" smtClean="0">
                <a:solidFill>
                  <a:prstClr val="black"/>
                </a:solidFill>
              </a:rPr>
              <a:pPr defTabSz="609585"/>
              <a:t>7/9/20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B7D94440-29F7-804F-9CB1-7389833EDDC0}" type="slidenum">
              <a:rPr lang="en-US" sz="2400" smtClean="0">
                <a:solidFill>
                  <a:prstClr val="black"/>
                </a:solidFill>
              </a:rPr>
              <a:pPr defTabSz="609585"/>
              <a:t>‹#›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CB57645D-6EED-4946-9D1D-A6B494445F10}" type="datetimeFigureOut">
              <a:rPr lang="en-US" sz="2400" smtClean="0">
                <a:solidFill>
                  <a:prstClr val="black"/>
                </a:solidFill>
              </a:rPr>
              <a:pPr defTabSz="609585"/>
              <a:t>7/9/20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B7D94440-29F7-804F-9CB1-7389833EDDC0}" type="slidenum">
              <a:rPr lang="en-US" sz="2400" smtClean="0">
                <a:solidFill>
                  <a:prstClr val="black"/>
                </a:solidFill>
              </a:rPr>
              <a:pPr defTabSz="609585"/>
              <a:t>‹#›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3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CB57645D-6EED-4946-9D1D-A6B494445F10}" type="datetimeFigureOut">
              <a:rPr lang="en-US" sz="2400" smtClean="0">
                <a:solidFill>
                  <a:prstClr val="black"/>
                </a:solidFill>
              </a:rPr>
              <a:pPr defTabSz="609585"/>
              <a:t>7/9/20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B7D94440-29F7-804F-9CB1-7389833EDDC0}" type="slidenum">
              <a:rPr lang="en-US" sz="2400" smtClean="0">
                <a:solidFill>
                  <a:prstClr val="black"/>
                </a:solidFill>
              </a:rPr>
              <a:pPr defTabSz="609585"/>
              <a:t>‹#›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CB57645D-6EED-4946-9D1D-A6B494445F10}" type="datetimeFigureOut">
              <a:rPr lang="en-US" sz="2400" smtClean="0">
                <a:solidFill>
                  <a:prstClr val="black"/>
                </a:solidFill>
              </a:rPr>
              <a:pPr defTabSz="609585"/>
              <a:t>7/9/20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B7D94440-29F7-804F-9CB1-7389833EDDC0}" type="slidenum">
              <a:rPr lang="en-US" sz="2400" smtClean="0">
                <a:solidFill>
                  <a:prstClr val="black"/>
                </a:solidFill>
              </a:rPr>
              <a:pPr defTabSz="609585"/>
              <a:t>‹#›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CB57645D-6EED-4946-9D1D-A6B494445F10}" type="datetimeFigureOut">
              <a:rPr lang="en-US" sz="2400" smtClean="0">
                <a:solidFill>
                  <a:prstClr val="black"/>
                </a:solidFill>
              </a:rPr>
              <a:pPr defTabSz="609585"/>
              <a:t>7/9/20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B7D94440-29F7-804F-9CB1-7389833EDDC0}" type="slidenum">
              <a:rPr lang="en-US" sz="2400" smtClean="0">
                <a:solidFill>
                  <a:prstClr val="black"/>
                </a:solidFill>
              </a:rPr>
              <a:pPr defTabSz="609585"/>
              <a:t>‹#›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6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CB57645D-6EED-4946-9D1D-A6B494445F10}" type="datetimeFigureOut">
              <a:rPr lang="en-US" sz="2400" smtClean="0">
                <a:solidFill>
                  <a:prstClr val="black"/>
                </a:solidFill>
              </a:rPr>
              <a:pPr defTabSz="609585"/>
              <a:t>7/9/20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B7D94440-29F7-804F-9CB1-7389833EDDC0}" type="slidenum">
              <a:rPr lang="en-US" sz="2400" smtClean="0">
                <a:solidFill>
                  <a:prstClr val="black"/>
                </a:solidFill>
              </a:rPr>
              <a:pPr defTabSz="609585"/>
              <a:t>‹#›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5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CB57645D-6EED-4946-9D1D-A6B494445F10}" type="datetimeFigureOut">
              <a:rPr lang="en-US" sz="2400" smtClean="0">
                <a:solidFill>
                  <a:prstClr val="black"/>
                </a:solidFill>
              </a:rPr>
              <a:pPr defTabSz="609585"/>
              <a:t>7/9/20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B7D94440-29F7-804F-9CB1-7389833EDDC0}" type="slidenum">
              <a:rPr lang="en-US" sz="2400" smtClean="0">
                <a:solidFill>
                  <a:prstClr val="black"/>
                </a:solidFill>
              </a:rPr>
              <a:pPr defTabSz="609585"/>
              <a:t>‹#›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Duke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88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rgbClr val="001A57"/>
          </a:solidFill>
          <a:latin typeface="Helvetica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C:\Local-Documents\git-docs\CI-Fellowship\Presentations\COVID-JC\2_pipeline\images\noun_carrot%20vegetables_2996790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C:\Local-Documents\git-docs\CI-Fellowship\Presentations\COVID-JC\2_pipeline\figs\roboshop_embedding.emf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emf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C:\Local-Documents\git-docs\CI-Fellowship\Presentations\COVID-JC\2_pipeline\images\retail-robot-hospitality-1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7902"/>
            <a:ext cx="10363200" cy="3189721"/>
          </a:xfrm>
        </p:spPr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Word Embeddings and </a:t>
            </a:r>
            <a:br>
              <a:rPr lang="en-US" dirty="0"/>
            </a:br>
            <a:r>
              <a:rPr lang="en-US" dirty="0"/>
              <a:t>A Very Simple Word Embedding Based Model</a:t>
            </a:r>
            <a:br>
              <a:rPr lang="en-US" dirty="0"/>
            </a:br>
            <a:br>
              <a:rPr lang="en-US" sz="3600" dirty="0"/>
            </a:br>
            <a:r>
              <a:rPr lang="en-US" sz="3600" dirty="0"/>
              <a:t>July 10, 2020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7219" y="4276881"/>
            <a:ext cx="6137564" cy="1655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Applied Data Science</a:t>
            </a:r>
          </a:p>
          <a:p>
            <a:r>
              <a:rPr lang="en-US" sz="2400" dirty="0" err="1"/>
              <a:t>MMCi</a:t>
            </a:r>
            <a:r>
              <a:rPr lang="en-US" sz="2400" dirty="0"/>
              <a:t> Term 4</a:t>
            </a:r>
          </a:p>
          <a:p>
            <a:endParaRPr lang="en-US" sz="2400" dirty="0"/>
          </a:p>
          <a:p>
            <a:r>
              <a:rPr lang="en-US" sz="2400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179683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Characteristics/Dimensions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461983"/>
          <a:ext cx="1051560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7298">
                  <a:extLst>
                    <a:ext uri="{9D8B030D-6E8A-4147-A177-3AD203B41FA5}">
                      <a16:colId xmlns:a16="http://schemas.microsoft.com/office/drawing/2014/main" val="3653376953"/>
                    </a:ext>
                  </a:extLst>
                </a:gridCol>
                <a:gridCol w="2614152">
                  <a:extLst>
                    <a:ext uri="{9D8B030D-6E8A-4147-A177-3AD203B41FA5}">
                      <a16:colId xmlns:a16="http://schemas.microsoft.com/office/drawing/2014/main" val="4122058366"/>
                    </a:ext>
                  </a:extLst>
                </a:gridCol>
                <a:gridCol w="2614152">
                  <a:extLst>
                    <a:ext uri="{9D8B030D-6E8A-4147-A177-3AD203B41FA5}">
                      <a16:colId xmlns:a16="http://schemas.microsoft.com/office/drawing/2014/main" val="4069419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5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Liquid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Solid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3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Sweetness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Sweet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4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6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42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Carrotness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really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02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692"/>
          <a:stretch>
            <a:fillRect/>
          </a:stretch>
        </p:blipFill>
        <p:spPr>
          <a:xfrm>
            <a:off x="8929580" y="4044450"/>
            <a:ext cx="621432" cy="5177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22188" y="6596390"/>
            <a:ext cx="3838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“Carrot Vegetables” icon by CHARIE Tristan from the Noun Project.</a:t>
            </a:r>
          </a:p>
        </p:txBody>
      </p:sp>
    </p:spTree>
    <p:extLst>
      <p:ext uri="{BB962C8B-B14F-4D97-AF65-F5344CB8AC3E}">
        <p14:creationId xmlns:p14="http://schemas.microsoft.com/office/powerpoint/2010/main" val="387482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dirty="0"/>
              <a:t>Five dimensions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0" y="956480"/>
            <a:ext cx="11943659" cy="5410200"/>
          </a:xfrm>
        </p:spPr>
      </p:pic>
    </p:spTree>
    <p:extLst>
      <p:ext uri="{BB962C8B-B14F-4D97-AF65-F5344CB8AC3E}">
        <p14:creationId xmlns:p14="http://schemas.microsoft.com/office/powerpoint/2010/main" val="147422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Make Sense of Items not Seen Before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89047"/>
              </p:ext>
            </p:extLst>
          </p:nvPr>
        </p:nvGraphicFramePr>
        <p:xfrm>
          <a:off x="1074306" y="2020418"/>
          <a:ext cx="10043388" cy="339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291">
                  <a:extLst>
                    <a:ext uri="{9D8B030D-6E8A-4147-A177-3AD203B41FA5}">
                      <a16:colId xmlns:a16="http://schemas.microsoft.com/office/drawing/2014/main" val="1953005585"/>
                    </a:ext>
                  </a:extLst>
                </a:gridCol>
                <a:gridCol w="1089943">
                  <a:extLst>
                    <a:ext uri="{9D8B030D-6E8A-4147-A177-3AD203B41FA5}">
                      <a16:colId xmlns:a16="http://schemas.microsoft.com/office/drawing/2014/main" val="57771719"/>
                    </a:ext>
                  </a:extLst>
                </a:gridCol>
                <a:gridCol w="2000456">
                  <a:extLst>
                    <a:ext uri="{9D8B030D-6E8A-4147-A177-3AD203B41FA5}">
                      <a16:colId xmlns:a16="http://schemas.microsoft.com/office/drawing/2014/main" val="452911924"/>
                    </a:ext>
                  </a:extLst>
                </a:gridCol>
                <a:gridCol w="1026757">
                  <a:extLst>
                    <a:ext uri="{9D8B030D-6E8A-4147-A177-3AD203B41FA5}">
                      <a16:colId xmlns:a16="http://schemas.microsoft.com/office/drawing/2014/main" val="2775034696"/>
                    </a:ext>
                  </a:extLst>
                </a:gridCol>
                <a:gridCol w="1026757">
                  <a:extLst>
                    <a:ext uri="{9D8B030D-6E8A-4147-A177-3AD203B41FA5}">
                      <a16:colId xmlns:a16="http://schemas.microsoft.com/office/drawing/2014/main" val="1261190932"/>
                    </a:ext>
                  </a:extLst>
                </a:gridCol>
                <a:gridCol w="1898184">
                  <a:extLst>
                    <a:ext uri="{9D8B030D-6E8A-4147-A177-3AD203B41FA5}">
                      <a16:colId xmlns:a16="http://schemas.microsoft.com/office/drawing/2014/main" val="2000076075"/>
                    </a:ext>
                  </a:extLst>
                </a:gridCol>
              </a:tblGrid>
              <a:tr h="679532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Sweetness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Carrotness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843325"/>
                  </a:ext>
                </a:extLst>
              </a:tr>
              <a:tr h="679532">
                <a:tc>
                  <a:txBody>
                    <a:bodyPr/>
                    <a:lstStyle/>
                    <a:p>
                      <a:r>
                        <a:rPr lang="en-US" sz="2800" dirty="0"/>
                        <a:t>???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276696"/>
                  </a:ext>
                </a:extLst>
              </a:tr>
              <a:tr h="679532">
                <a:tc>
                  <a:txBody>
                    <a:bodyPr/>
                    <a:lstStyle/>
                    <a:p>
                      <a:r>
                        <a:rPr lang="en-US" sz="2800" dirty="0"/>
                        <a:t>???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385891"/>
                  </a:ext>
                </a:extLst>
              </a:tr>
              <a:tr h="679532">
                <a:tc>
                  <a:txBody>
                    <a:bodyPr/>
                    <a:lstStyle/>
                    <a:p>
                      <a:r>
                        <a:rPr lang="en-US" sz="2800" dirty="0"/>
                        <a:t>???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9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163351"/>
                  </a:ext>
                </a:extLst>
              </a:tr>
              <a:tr h="67953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???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19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63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Make Sense of Items not Seen Before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737791"/>
              </p:ext>
            </p:extLst>
          </p:nvPr>
        </p:nvGraphicFramePr>
        <p:xfrm>
          <a:off x="1074306" y="2020418"/>
          <a:ext cx="10043388" cy="339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291">
                  <a:extLst>
                    <a:ext uri="{9D8B030D-6E8A-4147-A177-3AD203B41FA5}">
                      <a16:colId xmlns:a16="http://schemas.microsoft.com/office/drawing/2014/main" val="1953005585"/>
                    </a:ext>
                  </a:extLst>
                </a:gridCol>
                <a:gridCol w="1089943">
                  <a:extLst>
                    <a:ext uri="{9D8B030D-6E8A-4147-A177-3AD203B41FA5}">
                      <a16:colId xmlns:a16="http://schemas.microsoft.com/office/drawing/2014/main" val="57771719"/>
                    </a:ext>
                  </a:extLst>
                </a:gridCol>
                <a:gridCol w="2000456">
                  <a:extLst>
                    <a:ext uri="{9D8B030D-6E8A-4147-A177-3AD203B41FA5}">
                      <a16:colId xmlns:a16="http://schemas.microsoft.com/office/drawing/2014/main" val="452911924"/>
                    </a:ext>
                  </a:extLst>
                </a:gridCol>
                <a:gridCol w="1026757">
                  <a:extLst>
                    <a:ext uri="{9D8B030D-6E8A-4147-A177-3AD203B41FA5}">
                      <a16:colId xmlns:a16="http://schemas.microsoft.com/office/drawing/2014/main" val="2775034696"/>
                    </a:ext>
                  </a:extLst>
                </a:gridCol>
                <a:gridCol w="1026757">
                  <a:extLst>
                    <a:ext uri="{9D8B030D-6E8A-4147-A177-3AD203B41FA5}">
                      <a16:colId xmlns:a16="http://schemas.microsoft.com/office/drawing/2014/main" val="1261190932"/>
                    </a:ext>
                  </a:extLst>
                </a:gridCol>
                <a:gridCol w="1898184">
                  <a:extLst>
                    <a:ext uri="{9D8B030D-6E8A-4147-A177-3AD203B41FA5}">
                      <a16:colId xmlns:a16="http://schemas.microsoft.com/office/drawing/2014/main" val="2000076075"/>
                    </a:ext>
                  </a:extLst>
                </a:gridCol>
              </a:tblGrid>
              <a:tr h="679532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Sweetness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Carrotness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843325"/>
                  </a:ext>
                </a:extLst>
              </a:tr>
              <a:tr h="679532">
                <a:tc>
                  <a:txBody>
                    <a:bodyPr/>
                    <a:lstStyle/>
                    <a:p>
                      <a:r>
                        <a:rPr lang="en-US" sz="2800" dirty="0"/>
                        <a:t>Soda / Sweet Tea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276696"/>
                  </a:ext>
                </a:extLst>
              </a:tr>
              <a:tr h="679532">
                <a:tc>
                  <a:txBody>
                    <a:bodyPr/>
                    <a:lstStyle/>
                    <a:p>
                      <a:r>
                        <a:rPr lang="en-US" sz="2800" dirty="0"/>
                        <a:t>Black 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385891"/>
                  </a:ext>
                </a:extLst>
              </a:tr>
              <a:tr h="679532">
                <a:tc>
                  <a:txBody>
                    <a:bodyPr/>
                    <a:lstStyle/>
                    <a:p>
                      <a:r>
                        <a:rPr lang="en-US" sz="2800" dirty="0"/>
                        <a:t>Chocolate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9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163351"/>
                  </a:ext>
                </a:extLst>
              </a:tr>
              <a:tr h="67953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Carrot Juice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19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12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697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Dark Brown Sugar – Granulated Sugar + Carrots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50863"/>
              </p:ext>
            </p:extLst>
          </p:nvPr>
        </p:nvGraphicFramePr>
        <p:xfrm>
          <a:off x="592519" y="2334317"/>
          <a:ext cx="11006961" cy="339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73">
                  <a:extLst>
                    <a:ext uri="{9D8B030D-6E8A-4147-A177-3AD203B41FA5}">
                      <a16:colId xmlns:a16="http://schemas.microsoft.com/office/drawing/2014/main" val="3326034854"/>
                    </a:ext>
                  </a:extLst>
                </a:gridCol>
                <a:gridCol w="3001291">
                  <a:extLst>
                    <a:ext uri="{9D8B030D-6E8A-4147-A177-3AD203B41FA5}">
                      <a16:colId xmlns:a16="http://schemas.microsoft.com/office/drawing/2014/main" val="1953005585"/>
                    </a:ext>
                  </a:extLst>
                </a:gridCol>
                <a:gridCol w="1089943">
                  <a:extLst>
                    <a:ext uri="{9D8B030D-6E8A-4147-A177-3AD203B41FA5}">
                      <a16:colId xmlns:a16="http://schemas.microsoft.com/office/drawing/2014/main" val="57771719"/>
                    </a:ext>
                  </a:extLst>
                </a:gridCol>
                <a:gridCol w="2000456">
                  <a:extLst>
                    <a:ext uri="{9D8B030D-6E8A-4147-A177-3AD203B41FA5}">
                      <a16:colId xmlns:a16="http://schemas.microsoft.com/office/drawing/2014/main" val="452911924"/>
                    </a:ext>
                  </a:extLst>
                </a:gridCol>
                <a:gridCol w="1026757">
                  <a:extLst>
                    <a:ext uri="{9D8B030D-6E8A-4147-A177-3AD203B41FA5}">
                      <a16:colId xmlns:a16="http://schemas.microsoft.com/office/drawing/2014/main" val="2775034696"/>
                    </a:ext>
                  </a:extLst>
                </a:gridCol>
                <a:gridCol w="1026757">
                  <a:extLst>
                    <a:ext uri="{9D8B030D-6E8A-4147-A177-3AD203B41FA5}">
                      <a16:colId xmlns:a16="http://schemas.microsoft.com/office/drawing/2014/main" val="1261190932"/>
                    </a:ext>
                  </a:extLst>
                </a:gridCol>
                <a:gridCol w="1898184">
                  <a:extLst>
                    <a:ext uri="{9D8B030D-6E8A-4147-A177-3AD203B41FA5}">
                      <a16:colId xmlns:a16="http://schemas.microsoft.com/office/drawing/2014/main" val="2000076075"/>
                    </a:ext>
                  </a:extLst>
                </a:gridCol>
              </a:tblGrid>
              <a:tr h="679532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Sweetness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Carrotness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843325"/>
                  </a:ext>
                </a:extLst>
              </a:tr>
              <a:tr h="679532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Dark Brown</a:t>
                      </a:r>
                      <a:r>
                        <a:rPr lang="en-US" sz="2800" baseline="0" dirty="0"/>
                        <a:t> Sugar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276696"/>
                  </a:ext>
                </a:extLst>
              </a:tr>
              <a:tr h="6795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Granulated 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385891"/>
                  </a:ext>
                </a:extLst>
              </a:tr>
              <a:tr h="6795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Carrots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163351"/>
                  </a:ext>
                </a:extLst>
              </a:tr>
              <a:tr h="6795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???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19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42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211C-B529-483B-88DF-E83EC483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364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Word Embeddings: Assign Each Word in our Vocabulary to a Numeric Vector (of characteristics)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49E1F2-F1DB-AE4F-B01D-D667A368D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708062"/>
              </p:ext>
            </p:extLst>
          </p:nvPr>
        </p:nvGraphicFramePr>
        <p:xfrm>
          <a:off x="838199" y="3997320"/>
          <a:ext cx="1051560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7298">
                  <a:extLst>
                    <a:ext uri="{9D8B030D-6E8A-4147-A177-3AD203B41FA5}">
                      <a16:colId xmlns:a16="http://schemas.microsoft.com/office/drawing/2014/main" val="3653376953"/>
                    </a:ext>
                  </a:extLst>
                </a:gridCol>
                <a:gridCol w="2614152">
                  <a:extLst>
                    <a:ext uri="{9D8B030D-6E8A-4147-A177-3AD203B41FA5}">
                      <a16:colId xmlns:a16="http://schemas.microsoft.com/office/drawing/2014/main" val="4122058366"/>
                    </a:ext>
                  </a:extLst>
                </a:gridCol>
                <a:gridCol w="2614152">
                  <a:extLst>
                    <a:ext uri="{9D8B030D-6E8A-4147-A177-3AD203B41FA5}">
                      <a16:colId xmlns:a16="http://schemas.microsoft.com/office/drawing/2014/main" val="4069419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5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3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Royalty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4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Plural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6788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8DA33E4-EE17-7F4C-8D80-43B7B16FE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2" y="1361364"/>
            <a:ext cx="6492776" cy="263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07C9-ED62-284B-87CA-FC0E1FC2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Word Embeddings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64DBC-50FB-274F-9C21-A83759BF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2" y="1869743"/>
            <a:ext cx="4011084" cy="4256422"/>
          </a:xfrm>
        </p:spPr>
        <p:txBody>
          <a:bodyPr/>
          <a:lstStyle/>
          <a:p>
            <a:r>
              <a:rPr lang="en-US" dirty="0"/>
              <a:t>Here we show the learned numeric representations (limited here to 2 dimensions) of many different vocabulary words </a:t>
            </a:r>
          </a:p>
          <a:p>
            <a:br>
              <a:rPr lang="en-US" dirty="0"/>
            </a:br>
            <a:r>
              <a:rPr lang="en-US" dirty="0"/>
              <a:t>Too many words here to see! Let’s zoom in on a smaller section.</a:t>
            </a:r>
          </a:p>
        </p:txBody>
      </p:sp>
      <p:pic>
        <p:nvPicPr>
          <p:cNvPr id="5" name="Picture 2" descr="Image result for word embeddings">
            <a:extLst>
              <a:ext uri="{FF2B5EF4-FFF2-40B4-BE49-F238E27FC236}">
                <a16:creationId xmlns:a16="http://schemas.microsoft.com/office/drawing/2014/main" id="{E91ABECA-B73E-4342-B151-EA1D5D607F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33" y="532013"/>
            <a:ext cx="6815667" cy="533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8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07C9-ED62-284B-87CA-FC0E1FC2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Word Embeddings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64DBC-50FB-274F-9C21-A83759BF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2" y="2074460"/>
            <a:ext cx="4011084" cy="4051705"/>
          </a:xfrm>
        </p:spPr>
        <p:txBody>
          <a:bodyPr/>
          <a:lstStyle/>
          <a:p>
            <a:r>
              <a:rPr lang="en-US" dirty="0"/>
              <a:t>If we zoom in on a small region of our word map, it’s all related words.</a:t>
            </a:r>
          </a:p>
          <a:p>
            <a:endParaRPr lang="en-US" dirty="0"/>
          </a:p>
          <a:p>
            <a:r>
              <a:rPr lang="en-US" dirty="0"/>
              <a:t>Note the similarity of all the words as a whole, but also of the individual neighbors.</a:t>
            </a:r>
          </a:p>
          <a:p>
            <a:endParaRPr lang="en-US" dirty="0"/>
          </a:p>
          <a:p>
            <a:r>
              <a:rPr lang="en-US" dirty="0"/>
              <a:t>“Lawyer” and “attorney” are right next to each other – they have almost identical characteristics!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CCF9A3-E571-D146-9272-BAAA99AFD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1650" y="273051"/>
            <a:ext cx="6705833" cy="58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17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5549-3B89-0B4B-B4E4-AA649092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Recipes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BD39A-2F0B-B74A-85C6-BF2200133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2" y="2033516"/>
            <a:ext cx="4011084" cy="4092649"/>
          </a:xfrm>
        </p:spPr>
        <p:txBody>
          <a:bodyPr/>
          <a:lstStyle/>
          <a:p>
            <a:r>
              <a:rPr lang="en-US" dirty="0"/>
              <a:t>The relationship between words can be maintained, we can do mathematical operations on these word vectors.</a:t>
            </a:r>
          </a:p>
          <a:p>
            <a:endParaRPr lang="en-US" dirty="0"/>
          </a:p>
          <a:p>
            <a:r>
              <a:rPr lang="en-US" dirty="0"/>
              <a:t>Add the same vector distance between man and woman will convert uncle to aunt and king to queen.</a:t>
            </a:r>
          </a:p>
          <a:p>
            <a:endParaRPr lang="en-US" dirty="0"/>
          </a:p>
          <a:p>
            <a:r>
              <a:rPr lang="en-US" dirty="0"/>
              <a:t>Plural relationships are also maintained.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8F6B62-57C9-D842-89E8-982A1C04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1744133"/>
            <a:ext cx="6492776" cy="263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98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5718-E58E-445C-973C-2EEF8FCCE9A5}"/>
              </a:ext>
            </a:extLst>
          </p:cNvPr>
          <p:cNvSpPr txBox="1">
            <a:spLocks/>
          </p:cNvSpPr>
          <p:nvPr/>
        </p:nvSpPr>
        <p:spPr>
          <a:xfrm>
            <a:off x="431800" y="-229392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Lato Regular" charset="0"/>
                <a:ea typeface="+mj-ea"/>
                <a:cs typeface="+mj-cs"/>
              </a:defRPr>
            </a:lvl1pPr>
          </a:lstStyle>
          <a:p>
            <a:endParaRPr lang="en-US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C5256D-A9C2-2E42-B707-AE951C8A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Word to Vector (Word2Vec)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95B80-796B-484E-AB78-9B7343C18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16" y="1143000"/>
            <a:ext cx="10972800" cy="2104647"/>
          </a:xfrm>
        </p:spPr>
        <p:txBody>
          <a:bodyPr>
            <a:normAutofit fontScale="550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Assigns words to numeric vectors</a:t>
            </a:r>
          </a:p>
          <a:p>
            <a:pPr>
              <a:spcAft>
                <a:spcPts val="1200"/>
              </a:spcAft>
            </a:pPr>
            <a:r>
              <a:rPr lang="en-US" dirty="0"/>
              <a:t>Many characteristics/dimensions (~300) to capture complexity of meaning</a:t>
            </a:r>
          </a:p>
          <a:p>
            <a:pPr>
              <a:spcAft>
                <a:spcPts val="1200"/>
              </a:spcAft>
            </a:pPr>
            <a:r>
              <a:rPr lang="en-US" dirty="0"/>
              <a:t>Do this by creating a </a:t>
            </a:r>
            <a:r>
              <a:rPr lang="en-US" u="sng" dirty="0"/>
              <a:t>lookup table</a:t>
            </a:r>
            <a:r>
              <a:rPr lang="en-US" dirty="0"/>
              <a:t> for each word in our </a:t>
            </a:r>
            <a:r>
              <a:rPr lang="en-US" i="1" dirty="0"/>
              <a:t>vocabulary</a:t>
            </a:r>
            <a:r>
              <a:rPr lang="en-US" dirty="0"/>
              <a:t> (i.e. all the words we know). In code, the lookup table is implemented as a </a:t>
            </a:r>
            <a:r>
              <a:rPr lang="en-US" u="sng" dirty="0"/>
              <a:t>dictionary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D0408-0116-8D46-AC18-ACCFF15CD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175" y="3247647"/>
            <a:ext cx="5920549" cy="31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9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04BA-2B1C-8D4A-9D8E-8B8640CF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Word </a:t>
            </a:r>
            <a:r>
              <a:rPr lang="en-US" dirty="0" err="1"/>
              <a:t>Embeddings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791F-1ACA-C440-B5F4-B9EC9E29B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5718-E58E-445C-973C-2EEF8FCCE9A5}"/>
              </a:ext>
            </a:extLst>
          </p:cNvPr>
          <p:cNvSpPr txBox="1">
            <a:spLocks/>
          </p:cNvSpPr>
          <p:nvPr/>
        </p:nvSpPr>
        <p:spPr>
          <a:xfrm>
            <a:off x="431800" y="-229392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Lato Regular" charset="0"/>
                <a:ea typeface="+mj-ea"/>
                <a:cs typeface="+mj-cs"/>
              </a:defRPr>
            </a:lvl1pPr>
          </a:lstStyle>
          <a:p>
            <a:endParaRPr lang="en-US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C5256D-A9C2-2E42-B707-AE951C8A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Word to Vector (Word2Vec)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95B80-796B-484E-AB78-9B7343C18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16" y="1372392"/>
            <a:ext cx="10972800" cy="16458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Enter the word into the dictionary</a:t>
            </a:r>
          </a:p>
          <a:p>
            <a:endParaRPr lang="en-US" dirty="0"/>
          </a:p>
          <a:p>
            <a:r>
              <a:rPr lang="en-US" dirty="0"/>
              <a:t>Receive the vector, or “embedding”, for that word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D0408-0116-8D46-AC18-ACCFF15CD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175" y="3247647"/>
            <a:ext cx="5920549" cy="31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5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C611-1443-CC4A-969A-FD648019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336"/>
            <a:ext cx="12192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Note: we can also do this with categorical variables!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095D-6565-3F4F-8226-A26B73EF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217994" cy="4525963"/>
          </a:xfrm>
        </p:spPr>
        <p:txBody>
          <a:bodyPr>
            <a:normAutofit/>
          </a:bodyPr>
          <a:lstStyle/>
          <a:p>
            <a:r>
              <a:rPr lang="en-US" sz="3200" dirty="0"/>
              <a:t>Locations (city/state)</a:t>
            </a:r>
          </a:p>
          <a:p>
            <a:r>
              <a:rPr lang="en-US" sz="3200" dirty="0"/>
              <a:t>Dx and procedure codes</a:t>
            </a:r>
          </a:p>
          <a:p>
            <a:r>
              <a:rPr lang="en-US" sz="3200" dirty="0"/>
              <a:t>Medical concepts</a:t>
            </a:r>
          </a:p>
          <a:p>
            <a:endParaRPr lang="en-US" sz="3200" dirty="0"/>
          </a:p>
          <a:p>
            <a:r>
              <a:rPr lang="en-US" sz="3200" i="1" dirty="0"/>
              <a:t>What attributes could be used to encode the meaning of medical concepts?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9776E-D6D8-DF4C-8512-EECB5231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9164"/>
            <a:ext cx="5850356" cy="4949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7525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What happens when we apply this to a sentence?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2223-D0C8-6644-A01C-7C0BE1C4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968008"/>
          </a:xfrm>
        </p:spPr>
        <p:txBody>
          <a:bodyPr>
            <a:normAutofit/>
          </a:bodyPr>
          <a:lstStyle/>
          <a:p>
            <a:r>
              <a:rPr lang="en-US" sz="2400" dirty="0"/>
              <a:t>Look up words individually to obtain their vectors</a:t>
            </a:r>
          </a:p>
          <a:p>
            <a:r>
              <a:rPr lang="en-US" sz="2400" dirty="0"/>
              <a:t>Construct a sequence of vectors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85016"/>
              </p:ext>
            </p:extLst>
          </p:nvPr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32560"/>
              </p:ext>
            </p:extLst>
          </p:nvPr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08099"/>
              </p:ext>
            </p:extLst>
          </p:nvPr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15691"/>
              </p:ext>
            </p:extLst>
          </p:nvPr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32AC06-632F-43A5-BCC3-B6853BF55ED1}"/>
              </a:ext>
            </a:extLst>
          </p:cNvPr>
          <p:cNvSpPr txBox="1"/>
          <p:nvPr/>
        </p:nvSpPr>
        <p:spPr>
          <a:xfrm>
            <a:off x="609600" y="4259199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05186" y="3184583"/>
            <a:ext cx="6362409" cy="319477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9" idx="3"/>
          </p:cNvCxnSpPr>
          <p:nvPr/>
        </p:nvCxnSpPr>
        <p:spPr>
          <a:xfrm>
            <a:off x="1153079" y="4520585"/>
            <a:ext cx="9521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5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So how do we learn spatial locations for each word?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168" y="1363850"/>
            <a:ext cx="10949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KEY IDEA: words are </a:t>
            </a:r>
            <a:r>
              <a:rPr lang="en-US" sz="3200" i="1" dirty="0">
                <a:solidFill>
                  <a:schemeClr val="accent2"/>
                </a:solidFill>
              </a:rPr>
              <a:t>defined</a:t>
            </a:r>
            <a:r>
              <a:rPr lang="en-US" sz="3200" dirty="0">
                <a:solidFill>
                  <a:schemeClr val="accent2"/>
                </a:solidFill>
              </a:rPr>
              <a:t> by the </a:t>
            </a:r>
            <a:r>
              <a:rPr lang="en-US" sz="3200" u="sng" dirty="0">
                <a:solidFill>
                  <a:schemeClr val="accent2"/>
                </a:solidFill>
              </a:rPr>
              <a:t>context</a:t>
            </a:r>
            <a:r>
              <a:rPr lang="en-US" sz="3200" dirty="0">
                <a:solidFill>
                  <a:schemeClr val="accent2"/>
                </a:solidFill>
              </a:rPr>
              <a:t> in which they appear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1329" y="2386085"/>
            <a:ext cx="395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man</a:t>
            </a:r>
            <a:r>
              <a:rPr lang="en-US" sz="2400" b="1" dirty="0"/>
              <a:t> strolls down the street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1329" y="2982259"/>
            <a:ext cx="4347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woman</a:t>
            </a:r>
            <a:r>
              <a:rPr lang="en-US" sz="2400" b="1" dirty="0"/>
              <a:t> strolls down the street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1329" y="3578433"/>
            <a:ext cx="399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child</a:t>
            </a:r>
            <a:r>
              <a:rPr lang="en-US" sz="2400" b="1" dirty="0"/>
              <a:t> strolls down the street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1329" y="4174607"/>
            <a:ext cx="4549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crocodile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/>
              <a:t>strolls down the street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1329" y="4770781"/>
            <a:ext cx="4340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banana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/>
              <a:t>strolls down the street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1328" y="5366955"/>
            <a:ext cx="440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concept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/>
              <a:t>strolls down the street</a:t>
            </a:r>
          </a:p>
        </p:txBody>
      </p:sp>
    </p:spTree>
    <p:extLst>
      <p:ext uri="{BB962C8B-B14F-4D97-AF65-F5344CB8AC3E}">
        <p14:creationId xmlns:p14="http://schemas.microsoft.com/office/powerpoint/2010/main" val="217530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6666" y="293906"/>
            <a:ext cx="10949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KEY IDEA: words are </a:t>
            </a:r>
            <a:r>
              <a:rPr lang="en-US" sz="3200" i="1" dirty="0">
                <a:solidFill>
                  <a:schemeClr val="accent2"/>
                </a:solidFill>
              </a:rPr>
              <a:t>defined</a:t>
            </a:r>
            <a:r>
              <a:rPr lang="en-US" sz="3200" dirty="0">
                <a:solidFill>
                  <a:schemeClr val="accent2"/>
                </a:solidFill>
              </a:rPr>
              <a:t> by the </a:t>
            </a:r>
            <a:r>
              <a:rPr lang="en-US" sz="3200" u="sng" dirty="0">
                <a:solidFill>
                  <a:schemeClr val="accent2"/>
                </a:solidFill>
              </a:rPr>
              <a:t>context</a:t>
            </a:r>
            <a:r>
              <a:rPr lang="en-US" sz="3200" dirty="0">
                <a:solidFill>
                  <a:schemeClr val="accent2"/>
                </a:solidFill>
              </a:rPr>
              <a:t> in which they appear</a:t>
            </a:r>
          </a:p>
        </p:txBody>
      </p:sp>
      <p:pic>
        <p:nvPicPr>
          <p:cNvPr id="1028" name="Picture 4" descr="Image result for looking up a word in a dictio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05" y="1774556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1018" y="5065377"/>
            <a:ext cx="4418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learn word meaning like an adult:</a:t>
            </a:r>
          </a:p>
          <a:p>
            <a:pPr algn="ctr"/>
            <a:r>
              <a:rPr lang="en-US" sz="2400" dirty="0"/>
              <a:t>explicit definitions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27893" y="5065377"/>
            <a:ext cx="4309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learn word meaning like an child:</a:t>
            </a:r>
          </a:p>
          <a:p>
            <a:pPr algn="ctr"/>
            <a:r>
              <a:rPr lang="en-US" sz="2400" u="sng" dirty="0"/>
              <a:t>implicit definitions from context</a:t>
            </a:r>
          </a:p>
        </p:txBody>
      </p:sp>
      <p:pic>
        <p:nvPicPr>
          <p:cNvPr id="1030" name="Picture 6" descr="Image result for speech immersion chi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89" y="1774556"/>
            <a:ext cx="3793578" cy="2857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427893" y="1527214"/>
            <a:ext cx="4309770" cy="286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https://www.parenting.com/activities/baby/teach-baby-to-talk/</a:t>
            </a:r>
          </a:p>
        </p:txBody>
      </p:sp>
      <p:sp>
        <p:nvSpPr>
          <p:cNvPr id="18" name="Multiply 17"/>
          <p:cNvSpPr/>
          <p:nvPr/>
        </p:nvSpPr>
        <p:spPr>
          <a:xfrm>
            <a:off x="985394" y="1527214"/>
            <a:ext cx="5250022" cy="4369160"/>
          </a:xfrm>
          <a:prstGeom prst="mathMultiply">
            <a:avLst>
              <a:gd name="adj1" fmla="val 118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24734" y="908497"/>
            <a:ext cx="937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-&gt; if words are always exchangeable, they must have very similar meaning</a:t>
            </a:r>
          </a:p>
        </p:txBody>
      </p:sp>
    </p:spTree>
    <p:extLst>
      <p:ext uri="{BB962C8B-B14F-4D97-AF65-F5344CB8AC3E}">
        <p14:creationId xmlns:p14="http://schemas.microsoft.com/office/powerpoint/2010/main" val="363592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18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04BA-2B1C-8D4A-9D8E-8B8640CF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Word </a:t>
            </a:r>
            <a:r>
              <a:rPr lang="en-US" dirty="0" err="1"/>
              <a:t>Embeddings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791F-1ACA-C440-B5F4-B9EC9E29B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15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So how do we learn spatial locations for each word?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97" y="920471"/>
            <a:ext cx="11550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2"/>
                </a:solidFill>
              </a:rPr>
              <a:t>We want</a:t>
            </a:r>
            <a:r>
              <a:rPr lang="en-US" sz="3200" dirty="0">
                <a:solidFill>
                  <a:schemeClr val="accent2"/>
                </a:solidFill>
              </a:rPr>
              <a:t>: a vector for each word that allows us to predict its context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(i.e. what other words are likely/unlikely to be around it)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80847" y="255658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951" y="5790528"/>
            <a:ext cx="1081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v(strolls)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48407" y="224050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48407" y="3254686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61375" y="225148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61375" y="2758268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1375" y="3806824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1375" y="4822139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61375" y="427863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1751" y="5790528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2125083" y="2556584"/>
            <a:ext cx="654844" cy="3055927"/>
          </a:xfrm>
          <a:prstGeom prst="leftBrace">
            <a:avLst>
              <a:gd name="adj1" fmla="val 329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0948" y="3422827"/>
            <a:ext cx="1729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elements of the vector corresponding to “strolls”</a:t>
            </a:r>
          </a:p>
        </p:txBody>
      </p:sp>
      <p:sp>
        <p:nvSpPr>
          <p:cNvPr id="39" name="Left Brace 38"/>
          <p:cNvSpPr/>
          <p:nvPr/>
        </p:nvSpPr>
        <p:spPr>
          <a:xfrm rot="10800000">
            <a:off x="9222621" y="2240504"/>
            <a:ext cx="654844" cy="4070107"/>
          </a:xfrm>
          <a:prstGeom prst="leftBrace">
            <a:avLst>
              <a:gd name="adj1" fmla="val 329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215967" y="3768468"/>
            <a:ext cx="1729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probabilities for all words in our vocabulary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08426" y="3366446"/>
            <a:ext cx="1540701" cy="12808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425078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Autofit/>
          </a:bodyPr>
          <a:lstStyle/>
          <a:p>
            <a:r>
              <a:rPr lang="en-US" sz="4400" dirty="0"/>
              <a:t>Predict Context Words from Input Words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4665" y="2040393"/>
            <a:ext cx="41587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{input word, context word}</a:t>
            </a:r>
          </a:p>
          <a:p>
            <a:endParaRPr lang="en-US" sz="2800" dirty="0"/>
          </a:p>
          <a:p>
            <a:r>
              <a:rPr lang="en-US" sz="2800" dirty="0"/>
              <a:t>{strolls, man}</a:t>
            </a:r>
          </a:p>
          <a:p>
            <a:r>
              <a:rPr lang="en-US" sz="2800" dirty="0"/>
              <a:t>{strolls, woman}</a:t>
            </a:r>
          </a:p>
          <a:p>
            <a:r>
              <a:rPr lang="en-US" sz="2800" dirty="0"/>
              <a:t>{swims, crocodile}</a:t>
            </a:r>
          </a:p>
          <a:p>
            <a:r>
              <a:rPr lang="en-US" sz="2800" dirty="0"/>
              <a:t>{swims, fish}</a:t>
            </a:r>
          </a:p>
          <a:p>
            <a:r>
              <a:rPr lang="en-US" sz="2800" dirty="0"/>
              <a:t>{flies, bird}</a:t>
            </a:r>
          </a:p>
          <a:p>
            <a:r>
              <a:rPr lang="en-US" sz="2800" dirty="0"/>
              <a:t>{flies, plane}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7518" y="1417639"/>
            <a:ext cx="456166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define a </a:t>
            </a:r>
            <a:r>
              <a:rPr lang="en-US" sz="2800" u="sng" dirty="0"/>
              <a:t>context word </a:t>
            </a:r>
            <a:r>
              <a:rPr lang="en-US" sz="2800" dirty="0"/>
              <a:t>as one that appears inside a fixed-length window around the input word in our training corpus.</a:t>
            </a:r>
          </a:p>
          <a:p>
            <a:endParaRPr lang="en-US" sz="2800" dirty="0"/>
          </a:p>
          <a:p>
            <a:r>
              <a:rPr lang="en-US" sz="2800" dirty="0"/>
              <a:t>(e.g. Wikipedia)</a:t>
            </a:r>
          </a:p>
          <a:p>
            <a:endParaRPr lang="en-US" sz="2800" dirty="0"/>
          </a:p>
          <a:p>
            <a:r>
              <a:rPr lang="en-US" sz="2800" dirty="0"/>
              <a:t>A man strolls down the street.</a:t>
            </a:r>
          </a:p>
          <a:p>
            <a:endParaRPr lang="en-US" sz="2800" dirty="0"/>
          </a:p>
          <a:p>
            <a:r>
              <a:rPr lang="en-US" sz="2800" dirty="0"/>
              <a:t>		  </a:t>
            </a:r>
            <a:r>
              <a:rPr lang="en-US" sz="2800" dirty="0">
                <a:solidFill>
                  <a:schemeClr val="accent1"/>
                </a:solidFill>
              </a:rPr>
              <a:t>input	</a:t>
            </a:r>
            <a:r>
              <a:rPr lang="en-US" sz="2800" dirty="0">
                <a:solidFill>
                  <a:schemeClr val="accent6"/>
                </a:solidFill>
              </a:rPr>
              <a:t>context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7733654" y="4835471"/>
            <a:ext cx="976393" cy="5553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7518" y="4773479"/>
            <a:ext cx="3479370" cy="66642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2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So how do we learn spatial locations for each word?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97" y="920471"/>
            <a:ext cx="11550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2"/>
                </a:solidFill>
              </a:rPr>
              <a:t>We want</a:t>
            </a:r>
            <a:r>
              <a:rPr lang="en-US" sz="3200" dirty="0">
                <a:solidFill>
                  <a:schemeClr val="accent2"/>
                </a:solidFill>
              </a:rPr>
              <a:t>: a vector for each word that allows us to predict its context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(i.e. what other words are likely/unlikely to be around it)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80847" y="255658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951" y="5790528"/>
            <a:ext cx="1081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v(strolls)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48407" y="224050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48407" y="3254686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61375" y="225148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61375" y="2758268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1375" y="3806824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1375" y="4822139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61375" y="427863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1751" y="5790528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2125083" y="2556584"/>
            <a:ext cx="654844" cy="3055927"/>
          </a:xfrm>
          <a:prstGeom prst="leftBrace">
            <a:avLst>
              <a:gd name="adj1" fmla="val 329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0948" y="3422827"/>
            <a:ext cx="1729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elements of the vector corresponding to “strolls”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58425" y="2651590"/>
            <a:ext cx="1215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close to 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08426" y="3366446"/>
            <a:ext cx="1540701" cy="12808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cxnSp>
        <p:nvCxnSpPr>
          <p:cNvPr id="7" name="Straight Arrow Connector 6"/>
          <p:cNvCxnSpPr>
            <a:stCxn id="40" idx="1"/>
            <a:endCxn id="28" idx="3"/>
          </p:cNvCxnSpPr>
          <p:nvPr/>
        </p:nvCxnSpPr>
        <p:spPr>
          <a:xfrm flipH="1" flipV="1">
            <a:off x="8501056" y="2451535"/>
            <a:ext cx="1757369" cy="400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0" idx="1"/>
            <a:endCxn id="29" idx="3"/>
          </p:cNvCxnSpPr>
          <p:nvPr/>
        </p:nvCxnSpPr>
        <p:spPr>
          <a:xfrm flipH="1">
            <a:off x="8816077" y="2851645"/>
            <a:ext cx="1442348" cy="106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258425" y="5707596"/>
            <a:ext cx="1215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close to 0</a:t>
            </a:r>
          </a:p>
        </p:txBody>
      </p:sp>
      <p:cxnSp>
        <p:nvCxnSpPr>
          <p:cNvPr id="35" name="Straight Arrow Connector 34"/>
          <p:cNvCxnSpPr>
            <a:stCxn id="27" idx="1"/>
            <a:endCxn id="33" idx="3"/>
          </p:cNvCxnSpPr>
          <p:nvPr/>
        </p:nvCxnSpPr>
        <p:spPr>
          <a:xfrm flipH="1">
            <a:off x="8841661" y="5907651"/>
            <a:ext cx="1416764" cy="8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082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So how do we learn spatial locations for each word?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97" y="920471"/>
            <a:ext cx="11550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2"/>
                </a:solidFill>
              </a:rPr>
              <a:t>We want</a:t>
            </a:r>
            <a:r>
              <a:rPr lang="en-US" sz="3200" dirty="0">
                <a:solidFill>
                  <a:schemeClr val="accent2"/>
                </a:solidFill>
              </a:rPr>
              <a:t>: a vector for each word that allows us to predict its context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(i.e. what other words are likely/unlikely to be around it)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80847" y="255658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2247" y="5790528"/>
            <a:ext cx="110511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v(swims)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48407" y="224050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48407" y="3254686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61375" y="225148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61375" y="2758268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1375" y="3806824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1375" y="4822139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61375" y="427863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1751" y="5790528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2125083" y="2556584"/>
            <a:ext cx="654844" cy="3055927"/>
          </a:xfrm>
          <a:prstGeom prst="leftBrace">
            <a:avLst>
              <a:gd name="adj1" fmla="val 329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0948" y="3422827"/>
            <a:ext cx="1729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elements of the vector corresponding to “swims”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08426" y="3366446"/>
            <a:ext cx="1540701" cy="12808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1897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3EB-D97A-A647-B55D-DFAA7CAB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958"/>
            <a:ext cx="10972800" cy="1143000"/>
          </a:xfrm>
        </p:spPr>
        <p:txBody>
          <a:bodyPr>
            <a:noAutofit/>
          </a:bodyPr>
          <a:lstStyle/>
          <a:p>
            <a:r>
              <a:rPr lang="en-US" sz="4000" dirty="0"/>
              <a:t>Problem: our model counts words, </a:t>
            </a:r>
            <a:br>
              <a:rPr lang="en-US" sz="4000" dirty="0"/>
            </a:br>
            <a:r>
              <a:rPr lang="en-US" sz="4000" dirty="0"/>
              <a:t>but has no understanding of their meaning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22C4F1-C657-EA47-A958-6BC9C8AFC8F6}"/>
              </a:ext>
            </a:extLst>
          </p:cNvPr>
          <p:cNvSpPr txBox="1"/>
          <p:nvPr/>
        </p:nvSpPr>
        <p:spPr>
          <a:xfrm>
            <a:off x="3283037" y="5753287"/>
            <a:ext cx="6071406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36" dirty="0"/>
              <a:t>Goal: predict sentiment (positive/negative)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30BF0F-64E0-9F47-A64C-360C3C7ED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18843"/>
              </p:ext>
            </p:extLst>
          </p:nvPr>
        </p:nvGraphicFramePr>
        <p:xfrm>
          <a:off x="3338991" y="2333507"/>
          <a:ext cx="5784248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87841067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1710633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11226212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149269349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043894517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5F1BB00-7856-7446-8C5E-2FBA67162D88}"/>
              </a:ext>
            </a:extLst>
          </p:cNvPr>
          <p:cNvSpPr txBox="1"/>
          <p:nvPr/>
        </p:nvSpPr>
        <p:spPr>
          <a:xfrm rot="18054908">
            <a:off x="1785082" y="3992780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/>
              <a:t>happy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FDD58-EB3C-C34E-BB34-451CCAD8F698}"/>
              </a:ext>
            </a:extLst>
          </p:cNvPr>
          <p:cNvSpPr txBox="1"/>
          <p:nvPr/>
        </p:nvSpPr>
        <p:spPr>
          <a:xfrm rot="18054908">
            <a:off x="2508326" y="3992780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/>
              <a:t>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818781-A770-454B-80A9-94744A7FF37F}"/>
              </a:ext>
            </a:extLst>
          </p:cNvPr>
          <p:cNvSpPr txBox="1"/>
          <p:nvPr/>
        </p:nvSpPr>
        <p:spPr>
          <a:xfrm rot="18054908">
            <a:off x="3231570" y="3990287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/>
              <a:t>joyful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1F8335-ECB2-7A4D-82D0-3DCE61D73934}"/>
              </a:ext>
            </a:extLst>
          </p:cNvPr>
          <p:cNvSpPr txBox="1"/>
          <p:nvPr/>
        </p:nvSpPr>
        <p:spPr>
          <a:xfrm rot="18054908">
            <a:off x="3954814" y="3990287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/>
              <a:t>satisfied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A63E6B-5114-B340-BC65-DBD86141279A}"/>
              </a:ext>
            </a:extLst>
          </p:cNvPr>
          <p:cNvSpPr txBox="1"/>
          <p:nvPr/>
        </p:nvSpPr>
        <p:spPr>
          <a:xfrm rot="18054908">
            <a:off x="4678058" y="3990285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/>
              <a:t>merry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C6FED-0EF4-B34D-9DD5-ED78AC7B4C80}"/>
              </a:ext>
            </a:extLst>
          </p:cNvPr>
          <p:cNvSpPr txBox="1"/>
          <p:nvPr/>
        </p:nvSpPr>
        <p:spPr>
          <a:xfrm rot="18054908">
            <a:off x="5401302" y="3990285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/>
              <a:t>ecstatic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63DE9A-E18E-2C45-B7B8-FB7AB28B149B}"/>
              </a:ext>
            </a:extLst>
          </p:cNvPr>
          <p:cNvSpPr txBox="1"/>
          <p:nvPr/>
        </p:nvSpPr>
        <p:spPr>
          <a:xfrm rot="18054908">
            <a:off x="6124546" y="3987792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/>
              <a:t>gleeful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74C37D-8A18-434E-873B-38FBA9E7BABB}"/>
              </a:ext>
            </a:extLst>
          </p:cNvPr>
          <p:cNvSpPr txBox="1"/>
          <p:nvPr/>
        </p:nvSpPr>
        <p:spPr>
          <a:xfrm rot="18054908">
            <a:off x="6847793" y="3990284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/>
              <a:t>euphoric</a:t>
            </a:r>
          </a:p>
        </p:txBody>
      </p:sp>
    </p:spTree>
    <p:extLst>
      <p:ext uri="{BB962C8B-B14F-4D97-AF65-F5344CB8AC3E}">
        <p14:creationId xmlns:p14="http://schemas.microsoft.com/office/powerpoint/2010/main" val="2744677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So how do we learn spatial locations for each word?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97" y="920471"/>
            <a:ext cx="11550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2"/>
                </a:solidFill>
              </a:rPr>
              <a:t>We want</a:t>
            </a:r>
            <a:r>
              <a:rPr lang="en-US" sz="3200" dirty="0">
                <a:solidFill>
                  <a:schemeClr val="accent2"/>
                </a:solidFill>
              </a:rPr>
              <a:t>: a vector for each word that allows us to predict its context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(i.e. what other words are likely/unlikely to be around it)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80847" y="255658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2247" y="5790528"/>
            <a:ext cx="110511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v(swims)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48407" y="224050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48407" y="3254686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61375" y="225148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61375" y="2758268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1375" y="3806824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1375" y="4822139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61375" y="427863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1751" y="5790528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2125083" y="2556584"/>
            <a:ext cx="654844" cy="3055927"/>
          </a:xfrm>
          <a:prstGeom prst="leftBrace">
            <a:avLst>
              <a:gd name="adj1" fmla="val 329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0948" y="3422827"/>
            <a:ext cx="1729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elements of the vector corresponding to “swims”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08426" y="3366446"/>
            <a:ext cx="1540701" cy="12808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41451" y="4700213"/>
            <a:ext cx="14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closer to 1</a:t>
            </a:r>
          </a:p>
        </p:txBody>
      </p:sp>
      <p:cxnSp>
        <p:nvCxnSpPr>
          <p:cNvPr id="19" name="Straight Arrow Connector 18"/>
          <p:cNvCxnSpPr>
            <a:stCxn id="17" idx="1"/>
            <a:endCxn id="31" idx="3"/>
          </p:cNvCxnSpPr>
          <p:nvPr/>
        </p:nvCxnSpPr>
        <p:spPr>
          <a:xfrm flipH="1">
            <a:off x="8990164" y="4900268"/>
            <a:ext cx="1451287" cy="12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19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So how do we learn spatial locations for each word?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97" y="920471"/>
            <a:ext cx="11550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2"/>
                </a:solidFill>
              </a:rPr>
              <a:t>We want</a:t>
            </a:r>
            <a:r>
              <a:rPr lang="en-US" sz="3200" dirty="0">
                <a:solidFill>
                  <a:schemeClr val="accent2"/>
                </a:solidFill>
              </a:rPr>
              <a:t>: a vector for each word that allows us to predict its context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(i.e. what other words are likely/unlikely to be around it)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80847" y="255658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2247" y="5790528"/>
            <a:ext cx="110511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v(swims)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48407" y="224050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48407" y="3254686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61375" y="225148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61375" y="2758268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1375" y="3806824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1375" y="4822139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61375" y="427863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1751" y="5790528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0797" y="2902082"/>
            <a:ext cx="1788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These vectors are what we want to </a:t>
            </a:r>
            <a:r>
              <a:rPr lang="en-US" sz="2000" i="1" dirty="0"/>
              <a:t>learn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08426" y="3366446"/>
            <a:ext cx="1540701" cy="12808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41450" y="4700213"/>
            <a:ext cx="1428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closer to 1</a:t>
            </a:r>
          </a:p>
        </p:txBody>
      </p:sp>
      <p:cxnSp>
        <p:nvCxnSpPr>
          <p:cNvPr id="19" name="Straight Arrow Connector 18"/>
          <p:cNvCxnSpPr>
            <a:stCxn id="17" idx="1"/>
            <a:endCxn id="31" idx="3"/>
          </p:cNvCxnSpPr>
          <p:nvPr/>
        </p:nvCxnSpPr>
        <p:spPr>
          <a:xfrm flipH="1">
            <a:off x="8990164" y="4900268"/>
            <a:ext cx="1451287" cy="12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1"/>
          </p:cNvCxnSpPr>
          <p:nvPr/>
        </p:nvCxnSpPr>
        <p:spPr>
          <a:xfrm>
            <a:off x="1903956" y="3917745"/>
            <a:ext cx="1578291" cy="2072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2547" y="4647311"/>
            <a:ext cx="2045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 could build this model if we had the vectors; less clear how to get them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080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15085"/>
          </a:xfrm>
        </p:spPr>
        <p:txBody>
          <a:bodyPr>
            <a:normAutofit/>
          </a:bodyPr>
          <a:lstStyle/>
          <a:p>
            <a:r>
              <a:rPr lang="en-US" sz="4000" dirty="0"/>
              <a:t>Recall: Multi-Class Logistic Regression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196F96-9B92-C84B-B33C-4585B8AE5240}"/>
              </a:ext>
            </a:extLst>
          </p:cNvPr>
          <p:cNvSpPr txBox="1"/>
          <p:nvPr/>
        </p:nvSpPr>
        <p:spPr>
          <a:xfrm>
            <a:off x="992776" y="5208904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4278356" y="5208904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4155225" y="1294134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225" y="1294134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 l="-5128" r="-25641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01085B2-EB13-C34A-B959-CD7E5A038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908" y="1796686"/>
            <a:ext cx="3520249" cy="473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E4584-0E35-9548-AC03-C581653B9CE6}"/>
                  </a:ext>
                </a:extLst>
              </p:cNvPr>
              <p:cNvSpPr txBox="1"/>
              <p:nvPr/>
            </p:nvSpPr>
            <p:spPr>
              <a:xfrm>
                <a:off x="1132182" y="1278563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E4584-0E35-9548-AC03-C581653B9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82" y="1278563"/>
                <a:ext cx="482826" cy="512576"/>
              </a:xfrm>
              <a:prstGeom prst="rect">
                <a:avLst/>
              </a:prstGeom>
              <a:blipFill>
                <a:blip r:embed="rId6"/>
                <a:stretch>
                  <a:fillRect l="-5128" r="-230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80B622D-D422-F249-A5AA-83098406A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908" y="3508995"/>
            <a:ext cx="3520249" cy="473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4961CA-FA4C-2149-913C-4B0BDA31DE83}"/>
                  </a:ext>
                </a:extLst>
              </p:cNvPr>
              <p:cNvSpPr txBox="1"/>
              <p:nvPr/>
            </p:nvSpPr>
            <p:spPr>
              <a:xfrm>
                <a:off x="4652432" y="340567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4961CA-FA4C-2149-913C-4B0BDA31D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32" y="3405671"/>
                <a:ext cx="482826" cy="512576"/>
              </a:xfrm>
              <a:prstGeom prst="rect">
                <a:avLst/>
              </a:prstGeom>
              <a:blipFill>
                <a:blip r:embed="rId7"/>
                <a:stretch>
                  <a:fillRect r="-2307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39107C-088C-2346-A706-ED9E58574C4C}"/>
                  </a:ext>
                </a:extLst>
              </p:cNvPr>
              <p:cNvSpPr txBox="1"/>
              <p:nvPr/>
            </p:nvSpPr>
            <p:spPr>
              <a:xfrm>
                <a:off x="609600" y="340567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39107C-088C-2346-A706-ED9E58574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05671"/>
                <a:ext cx="482826" cy="512576"/>
              </a:xfrm>
              <a:prstGeom prst="rect">
                <a:avLst/>
              </a:prstGeom>
              <a:blipFill>
                <a:blip r:embed="rId8"/>
                <a:stretch>
                  <a:fillRect r="-1842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B20E65-9BF4-DF4A-9FE0-0B50D738EDD7}"/>
              </a:ext>
            </a:extLst>
          </p:cNvPr>
          <p:cNvCxnSpPr>
            <a:cxnSpLocks/>
          </p:cNvCxnSpPr>
          <p:nvPr/>
        </p:nvCxnSpPr>
        <p:spPr>
          <a:xfrm flipH="1" flipV="1">
            <a:off x="1126908" y="3982434"/>
            <a:ext cx="452275" cy="1226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C4AC1B-9E2D-1245-B7BA-2E8FFAABB649}"/>
              </a:ext>
            </a:extLst>
          </p:cNvPr>
          <p:cNvCxnSpPr>
            <a:cxnSpLocks/>
          </p:cNvCxnSpPr>
          <p:nvPr/>
        </p:nvCxnSpPr>
        <p:spPr>
          <a:xfrm flipV="1">
            <a:off x="4177466" y="3982434"/>
            <a:ext cx="432983" cy="1226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9BF8AC-6748-1243-A92A-F45107AA3FF1}"/>
              </a:ext>
            </a:extLst>
          </p:cNvPr>
          <p:cNvCxnSpPr>
            <a:cxnSpLocks/>
          </p:cNvCxnSpPr>
          <p:nvPr/>
        </p:nvCxnSpPr>
        <p:spPr>
          <a:xfrm flipV="1">
            <a:off x="2443711" y="4298197"/>
            <a:ext cx="824089" cy="564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F78E3F-F50A-F14F-989A-70266DDCAFFF}"/>
              </a:ext>
            </a:extLst>
          </p:cNvPr>
          <p:cNvCxnSpPr>
            <a:cxnSpLocks/>
          </p:cNvCxnSpPr>
          <p:nvPr/>
        </p:nvCxnSpPr>
        <p:spPr>
          <a:xfrm flipH="1" flipV="1">
            <a:off x="2443711" y="4298197"/>
            <a:ext cx="824089" cy="564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025036-B7B2-5943-A4E2-F9A3A5D458DB}"/>
              </a:ext>
            </a:extLst>
          </p:cNvPr>
          <p:cNvCxnSpPr>
            <a:cxnSpLocks/>
          </p:cNvCxnSpPr>
          <p:nvPr/>
        </p:nvCxnSpPr>
        <p:spPr>
          <a:xfrm flipV="1">
            <a:off x="1799261" y="2270125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26363E-1454-2F4E-ACCC-CB11AC86D04A}"/>
              </a:ext>
            </a:extLst>
          </p:cNvPr>
          <p:cNvCxnSpPr>
            <a:cxnSpLocks/>
          </p:cNvCxnSpPr>
          <p:nvPr/>
        </p:nvCxnSpPr>
        <p:spPr>
          <a:xfrm flipV="1">
            <a:off x="1342061" y="2300843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D501B4-8937-7E4A-9480-2A86823B2818}"/>
              </a:ext>
            </a:extLst>
          </p:cNvPr>
          <p:cNvCxnSpPr>
            <a:cxnSpLocks/>
          </p:cNvCxnSpPr>
          <p:nvPr/>
        </p:nvCxnSpPr>
        <p:spPr>
          <a:xfrm flipV="1">
            <a:off x="2229567" y="2270125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747467-F4AF-CF41-81DA-83589BF45431}"/>
              </a:ext>
            </a:extLst>
          </p:cNvPr>
          <p:cNvCxnSpPr>
            <a:cxnSpLocks/>
          </p:cNvCxnSpPr>
          <p:nvPr/>
        </p:nvCxnSpPr>
        <p:spPr>
          <a:xfrm flipV="1">
            <a:off x="2632979" y="2300843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1946F2-1995-024D-A1ED-BDC18B7CF838}"/>
              </a:ext>
            </a:extLst>
          </p:cNvPr>
          <p:cNvCxnSpPr>
            <a:cxnSpLocks/>
          </p:cNvCxnSpPr>
          <p:nvPr/>
        </p:nvCxnSpPr>
        <p:spPr>
          <a:xfrm flipV="1">
            <a:off x="3072250" y="2270125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FA2244-DCE0-2D42-ACC8-128F3B5A27AA}"/>
              </a:ext>
            </a:extLst>
          </p:cNvPr>
          <p:cNvCxnSpPr>
            <a:cxnSpLocks/>
          </p:cNvCxnSpPr>
          <p:nvPr/>
        </p:nvCxnSpPr>
        <p:spPr>
          <a:xfrm flipV="1">
            <a:off x="3493590" y="2275649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D610DA-166B-514D-9BDF-5407808F654D}"/>
              </a:ext>
            </a:extLst>
          </p:cNvPr>
          <p:cNvCxnSpPr>
            <a:cxnSpLocks/>
          </p:cNvCxnSpPr>
          <p:nvPr/>
        </p:nvCxnSpPr>
        <p:spPr>
          <a:xfrm flipV="1">
            <a:off x="3932861" y="2275649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73F277-4664-AC4B-92AC-28998B46ABFE}"/>
              </a:ext>
            </a:extLst>
          </p:cNvPr>
          <p:cNvCxnSpPr>
            <a:cxnSpLocks/>
          </p:cNvCxnSpPr>
          <p:nvPr/>
        </p:nvCxnSpPr>
        <p:spPr>
          <a:xfrm flipV="1">
            <a:off x="4372132" y="2270125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1720ED2-257C-C84E-9E7E-FDC1DCAEAC6D}"/>
                  </a:ext>
                </a:extLst>
              </p:cNvPr>
              <p:cNvSpPr/>
              <p:nvPr/>
            </p:nvSpPr>
            <p:spPr>
              <a:xfrm>
                <a:off x="851013" y="2493248"/>
                <a:ext cx="4015304" cy="80809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baseline="-25000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1720ED2-257C-C84E-9E7E-FDC1DCAEA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13" y="2493248"/>
                <a:ext cx="4015304" cy="80809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813854"/>
              </p:ext>
            </p:extLst>
          </p:nvPr>
        </p:nvGraphicFramePr>
        <p:xfrm>
          <a:off x="1586700" y="5241690"/>
          <a:ext cx="26006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44">
                  <a:extLst>
                    <a:ext uri="{9D8B030D-6E8A-4147-A177-3AD203B41FA5}">
                      <a16:colId xmlns:a16="http://schemas.microsoft.com/office/drawing/2014/main" val="798074745"/>
                    </a:ext>
                  </a:extLst>
                </a:gridCol>
                <a:gridCol w="433444">
                  <a:extLst>
                    <a:ext uri="{9D8B030D-6E8A-4147-A177-3AD203B41FA5}">
                      <a16:colId xmlns:a16="http://schemas.microsoft.com/office/drawing/2014/main" val="3557231891"/>
                    </a:ext>
                  </a:extLst>
                </a:gridCol>
                <a:gridCol w="433444">
                  <a:extLst>
                    <a:ext uri="{9D8B030D-6E8A-4147-A177-3AD203B41FA5}">
                      <a16:colId xmlns:a16="http://schemas.microsoft.com/office/drawing/2014/main" val="2101715227"/>
                    </a:ext>
                  </a:extLst>
                </a:gridCol>
                <a:gridCol w="433444">
                  <a:extLst>
                    <a:ext uri="{9D8B030D-6E8A-4147-A177-3AD203B41FA5}">
                      <a16:colId xmlns:a16="http://schemas.microsoft.com/office/drawing/2014/main" val="3844990879"/>
                    </a:ext>
                  </a:extLst>
                </a:gridCol>
                <a:gridCol w="433444">
                  <a:extLst>
                    <a:ext uri="{9D8B030D-6E8A-4147-A177-3AD203B41FA5}">
                      <a16:colId xmlns:a16="http://schemas.microsoft.com/office/drawing/2014/main" val="2319503096"/>
                    </a:ext>
                  </a:extLst>
                </a:gridCol>
                <a:gridCol w="433444">
                  <a:extLst>
                    <a:ext uri="{9D8B030D-6E8A-4147-A177-3AD203B41FA5}">
                      <a16:colId xmlns:a16="http://schemas.microsoft.com/office/drawing/2014/main" val="3178651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7680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8F898D-912D-BA43-B6E7-165258D38DE7}"/>
                  </a:ext>
                </a:extLst>
              </p:cNvPr>
              <p:cNvSpPr txBox="1"/>
              <p:nvPr/>
            </p:nvSpPr>
            <p:spPr>
              <a:xfrm>
                <a:off x="6297937" y="1999744"/>
                <a:ext cx="4707404" cy="1207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3600" b="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𝑖𝑗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6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6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baseline="-250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8F898D-912D-BA43-B6E7-165258D38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937" y="1999744"/>
                <a:ext cx="4707404" cy="12073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129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15085"/>
          </a:xfrm>
        </p:spPr>
        <p:txBody>
          <a:bodyPr>
            <a:normAutofit/>
          </a:bodyPr>
          <a:lstStyle/>
          <a:p>
            <a:r>
              <a:rPr lang="en-US" sz="4000" dirty="0"/>
              <a:t>Recall: Multi-Class 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71777"/>
            <a:ext cx="4548010" cy="46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15085"/>
          </a:xfrm>
        </p:spPr>
        <p:txBody>
          <a:bodyPr>
            <a:normAutofit/>
          </a:bodyPr>
          <a:lstStyle/>
          <a:p>
            <a:r>
              <a:rPr lang="en-US" sz="4000" dirty="0"/>
              <a:t>Recall: Multi-Class Logistic Regression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65001"/>
              </p:ext>
            </p:extLst>
          </p:nvPr>
        </p:nvGraphicFramePr>
        <p:xfrm>
          <a:off x="5697538" y="1874484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24839" y="5059506"/>
            <a:ext cx="10817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v(strolls)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099887"/>
              </p:ext>
            </p:extLst>
          </p:nvPr>
        </p:nvGraphicFramePr>
        <p:xfrm>
          <a:off x="9008462" y="1514144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578066" y="156937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78066" y="2076167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78066" y="3124723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78066" y="4140038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78066" y="3596531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48442" y="5108427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0294"/>
              </p:ext>
            </p:extLst>
          </p:nvPr>
        </p:nvGraphicFramePr>
        <p:xfrm>
          <a:off x="7353000" y="1515398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53149" y="104217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8035" y="5663077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37518" y="1514144"/>
            <a:ext cx="1115482" cy="360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37518" y="4930410"/>
            <a:ext cx="1115482" cy="65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610444" y="3205220"/>
            <a:ext cx="354293" cy="391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10444" y="3206474"/>
            <a:ext cx="369629" cy="39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892980" y="173037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92980" y="2270588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03119" y="2779068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917429" y="327186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09912" y="379612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3817" y="4287445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909912" y="4820888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918571" y="53931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095555" y="1518604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88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We want: word vectors that allow us to predict their likely context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74896"/>
              </p:ext>
            </p:extLst>
          </p:nvPr>
        </p:nvGraphicFramePr>
        <p:xfrm>
          <a:off x="5697538" y="2037322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7404"/>
              </p:ext>
            </p:extLst>
          </p:nvPr>
        </p:nvGraphicFramePr>
        <p:xfrm>
          <a:off x="900846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578066" y="173221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78066" y="2239005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78066" y="328756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78066" y="4302876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78066" y="375936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48442" y="5271265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65334"/>
              </p:ext>
            </p:extLst>
          </p:nvPr>
        </p:nvGraphicFramePr>
        <p:xfrm>
          <a:off x="7353000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53149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8035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37518" y="1676982"/>
            <a:ext cx="1115482" cy="360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37518" y="5093248"/>
            <a:ext cx="1115482" cy="65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610444" y="3368058"/>
            <a:ext cx="354293" cy="391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10444" y="3369312"/>
            <a:ext cx="369629" cy="39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892980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92980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03119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917429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09912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3817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909912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918571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095555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8319" y="943405"/>
            <a:ext cx="32063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But again, how </a:t>
            </a:r>
            <a:r>
              <a:rPr lang="en-US" sz="2800" dirty="0">
                <a:solidFill>
                  <a:schemeClr val="accent2"/>
                </a:solidFill>
              </a:rPr>
              <a:t>do we </a:t>
            </a:r>
            <a:r>
              <a:rPr lang="en-US" sz="2800" i="1" dirty="0">
                <a:solidFill>
                  <a:schemeClr val="accent2"/>
                </a:solidFill>
              </a:rPr>
              <a:t>learn</a:t>
            </a:r>
            <a:r>
              <a:rPr lang="en-US" sz="2800" dirty="0">
                <a:solidFill>
                  <a:schemeClr val="accent2"/>
                </a:solidFill>
              </a:rPr>
              <a:t> these vectors?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Let’s take a step back: we’ll focus on understanding how we can predict context words based on input words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24839" y="5222344"/>
            <a:ext cx="10817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v(strolls)</a:t>
            </a:r>
          </a:p>
        </p:txBody>
      </p:sp>
    </p:spTree>
    <p:extLst>
      <p:ext uri="{BB962C8B-B14F-4D97-AF65-F5344CB8AC3E}">
        <p14:creationId xmlns:p14="http://schemas.microsoft.com/office/powerpoint/2010/main" val="171694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Predicting context words based on input words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40" y="915085"/>
            <a:ext cx="10649320" cy="46964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07342" y="5611539"/>
            <a:ext cx="517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Input words and context words are one-hot encoded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(similar to bag of words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1448714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Predicting context words based on input words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136" y="915085"/>
            <a:ext cx="356991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Training Data:</a:t>
            </a:r>
          </a:p>
          <a:p>
            <a:endParaRPr lang="en-US" sz="2000" dirty="0"/>
          </a:p>
          <a:p>
            <a:r>
              <a:rPr lang="en-US" sz="2000" dirty="0"/>
              <a:t>HUGE number of pairs of the following form:</a:t>
            </a:r>
          </a:p>
          <a:p>
            <a:endParaRPr lang="en-US" sz="2000" dirty="0"/>
          </a:p>
          <a:p>
            <a:r>
              <a:rPr lang="en-US" sz="2000" dirty="0"/>
              <a:t>{input word, context word}</a:t>
            </a:r>
          </a:p>
          <a:p>
            <a:endParaRPr lang="en-US" sz="2000" dirty="0"/>
          </a:p>
          <a:p>
            <a:r>
              <a:rPr lang="en-US" sz="2000" dirty="0"/>
              <a:t>e.g. from Wikipedia</a:t>
            </a:r>
          </a:p>
          <a:p>
            <a:endParaRPr lang="en-US" sz="2000" dirty="0"/>
          </a:p>
          <a:p>
            <a:r>
              <a:rPr lang="en-US" sz="2000" b="1" u="sng" dirty="0"/>
              <a:t>Examples:</a:t>
            </a:r>
          </a:p>
          <a:p>
            <a:endParaRPr lang="en-US" sz="2000" b="1" u="sng" dirty="0"/>
          </a:p>
          <a:p>
            <a:r>
              <a:rPr lang="en-US" sz="2000" dirty="0"/>
              <a:t>{strolls, man}</a:t>
            </a:r>
          </a:p>
          <a:p>
            <a:r>
              <a:rPr lang="en-US" sz="2000" dirty="0"/>
              <a:t>{strolls, woman}</a:t>
            </a:r>
          </a:p>
          <a:p>
            <a:r>
              <a:rPr lang="en-US" sz="2000" dirty="0"/>
              <a:t>{swims, crocodile}</a:t>
            </a:r>
          </a:p>
          <a:p>
            <a:r>
              <a:rPr lang="en-US" sz="2000" dirty="0"/>
              <a:t>{swims, fish}</a:t>
            </a:r>
          </a:p>
          <a:p>
            <a:r>
              <a:rPr lang="en-US" sz="2000" dirty="0"/>
              <a:t>{flies, bird}</a:t>
            </a:r>
          </a:p>
          <a:p>
            <a:r>
              <a:rPr lang="en-US" sz="2000" dirty="0"/>
              <a:t>{flies, plane}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68" y="1428409"/>
            <a:ext cx="7302895" cy="32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91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Predicting context words based on input words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136" y="915085"/>
            <a:ext cx="356991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Training Data:</a:t>
            </a:r>
          </a:p>
          <a:p>
            <a:endParaRPr lang="en-US" sz="2000" dirty="0"/>
          </a:p>
          <a:p>
            <a:r>
              <a:rPr lang="en-US" sz="2000" dirty="0"/>
              <a:t>HUGE number of pairs of the following form:</a:t>
            </a:r>
          </a:p>
          <a:p>
            <a:endParaRPr lang="en-US" sz="2000" dirty="0"/>
          </a:p>
          <a:p>
            <a:r>
              <a:rPr lang="en-US" sz="2000" dirty="0"/>
              <a:t>{input word, context word}</a:t>
            </a:r>
          </a:p>
          <a:p>
            <a:endParaRPr lang="en-US" sz="2000" dirty="0"/>
          </a:p>
          <a:p>
            <a:r>
              <a:rPr lang="en-US" sz="2000" dirty="0"/>
              <a:t>e.g. from Wikipedia</a:t>
            </a:r>
          </a:p>
          <a:p>
            <a:endParaRPr lang="en-US" sz="2000" dirty="0"/>
          </a:p>
          <a:p>
            <a:r>
              <a:rPr lang="en-US" sz="2000" b="1" u="sng" dirty="0"/>
              <a:t>Examples:</a:t>
            </a:r>
          </a:p>
          <a:p>
            <a:endParaRPr lang="en-US" sz="2000" b="1" u="sng" dirty="0"/>
          </a:p>
          <a:p>
            <a:r>
              <a:rPr lang="en-US" sz="2000" dirty="0"/>
              <a:t>{strolls, man}</a:t>
            </a:r>
          </a:p>
          <a:p>
            <a:r>
              <a:rPr lang="en-US" sz="2000" dirty="0"/>
              <a:t>{strolls, woman}</a:t>
            </a:r>
          </a:p>
          <a:p>
            <a:r>
              <a:rPr lang="en-US" sz="2000" dirty="0"/>
              <a:t>{swims, crocodile}</a:t>
            </a:r>
          </a:p>
          <a:p>
            <a:r>
              <a:rPr lang="en-US" sz="2000" dirty="0"/>
              <a:t>{swims, fish}</a:t>
            </a:r>
          </a:p>
          <a:p>
            <a:r>
              <a:rPr lang="en-US" sz="2000" dirty="0"/>
              <a:t>{flies, bird}</a:t>
            </a:r>
          </a:p>
          <a:p>
            <a:r>
              <a:rPr lang="en-US" sz="2000" dirty="0"/>
              <a:t>{flies, plane}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68" y="1428409"/>
            <a:ext cx="7302895" cy="3220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7656" y="5740336"/>
            <a:ext cx="33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These vectors are huge!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They’re the size of our vocabulary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7743244" y="4649058"/>
            <a:ext cx="1250444" cy="1091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375748" y="4508220"/>
            <a:ext cx="535766" cy="115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735170" y="4508220"/>
            <a:ext cx="1298178" cy="1245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69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What’s the simplest model we can possibly use?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0767" y="1052871"/>
            <a:ext cx="3434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idea:</a:t>
            </a:r>
          </a:p>
          <a:p>
            <a:endParaRPr lang="en-US" sz="2400" dirty="0"/>
          </a:p>
          <a:p>
            <a:r>
              <a:rPr lang="en-US" sz="2400" dirty="0"/>
              <a:t>Directly connect our input to the log-odds layer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68" y="1428409"/>
            <a:ext cx="7302895" cy="3220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7656" y="5740336"/>
            <a:ext cx="33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These vectors are huge!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They’re the size of our vocabulary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7743244" y="4649058"/>
            <a:ext cx="1250444" cy="1091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375748" y="4508220"/>
            <a:ext cx="535766" cy="115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735170" y="4508220"/>
            <a:ext cx="1298178" cy="1245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05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3EB-D97A-A647-B55D-DFAA7CAB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958"/>
            <a:ext cx="10972800" cy="1143000"/>
          </a:xfrm>
        </p:spPr>
        <p:txBody>
          <a:bodyPr>
            <a:noAutofit/>
          </a:bodyPr>
          <a:lstStyle/>
          <a:p>
            <a:r>
              <a:rPr lang="en-US" sz="4000" dirty="0"/>
              <a:t>Problem: our model counts words, </a:t>
            </a:r>
            <a:br>
              <a:rPr lang="en-US" sz="4000" dirty="0"/>
            </a:br>
            <a:r>
              <a:rPr lang="en-US" sz="4000" dirty="0"/>
              <a:t>but has no understanding of their meaning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22C4F1-C657-EA47-A958-6BC9C8AFC8F6}"/>
              </a:ext>
            </a:extLst>
          </p:cNvPr>
          <p:cNvSpPr txBox="1"/>
          <p:nvPr/>
        </p:nvSpPr>
        <p:spPr>
          <a:xfrm>
            <a:off x="3283037" y="5753287"/>
            <a:ext cx="6071406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36" dirty="0"/>
              <a:t>Goal: predict sentiment (positive/negative)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30BF0F-64E0-9F47-A64C-360C3C7ED0DD}"/>
              </a:ext>
            </a:extLst>
          </p:cNvPr>
          <p:cNvGraphicFramePr>
            <a:graphicFrameLocks noGrp="1"/>
          </p:cNvGraphicFramePr>
          <p:nvPr/>
        </p:nvGraphicFramePr>
        <p:xfrm>
          <a:off x="3338991" y="2333507"/>
          <a:ext cx="5784248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87841067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1710633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11226212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149269349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043894517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5F1BB00-7856-7446-8C5E-2FBA67162D88}"/>
              </a:ext>
            </a:extLst>
          </p:cNvPr>
          <p:cNvSpPr txBox="1"/>
          <p:nvPr/>
        </p:nvSpPr>
        <p:spPr>
          <a:xfrm rot="18054908">
            <a:off x="1785082" y="3992780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/>
              <a:t>sad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FDD58-EB3C-C34E-BB34-451CCAD8F698}"/>
              </a:ext>
            </a:extLst>
          </p:cNvPr>
          <p:cNvSpPr txBox="1"/>
          <p:nvPr/>
        </p:nvSpPr>
        <p:spPr>
          <a:xfrm rot="18054908">
            <a:off x="2508326" y="3992780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/>
              <a:t>unhappy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818781-A770-454B-80A9-94744A7FF37F}"/>
              </a:ext>
            </a:extLst>
          </p:cNvPr>
          <p:cNvSpPr txBox="1"/>
          <p:nvPr/>
        </p:nvSpPr>
        <p:spPr>
          <a:xfrm rot="18054908">
            <a:off x="3231570" y="3990287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/>
              <a:t>melancholy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1F8335-ECB2-7A4D-82D0-3DCE61D73934}"/>
              </a:ext>
            </a:extLst>
          </p:cNvPr>
          <p:cNvSpPr txBox="1"/>
          <p:nvPr/>
        </p:nvSpPr>
        <p:spPr>
          <a:xfrm rot="18054908">
            <a:off x="3954814" y="3990287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/>
              <a:t>depressed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A63E6B-5114-B340-BC65-DBD86141279A}"/>
              </a:ext>
            </a:extLst>
          </p:cNvPr>
          <p:cNvSpPr txBox="1"/>
          <p:nvPr/>
        </p:nvSpPr>
        <p:spPr>
          <a:xfrm rot="18054908">
            <a:off x="4678058" y="3990285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/>
              <a:t>upset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C6FED-0EF4-B34D-9DD5-ED78AC7B4C80}"/>
              </a:ext>
            </a:extLst>
          </p:cNvPr>
          <p:cNvSpPr txBox="1"/>
          <p:nvPr/>
        </p:nvSpPr>
        <p:spPr>
          <a:xfrm rot="18054908">
            <a:off x="5401302" y="3990285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/>
              <a:t>down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63DE9A-E18E-2C45-B7B8-FB7AB28B149B}"/>
              </a:ext>
            </a:extLst>
          </p:cNvPr>
          <p:cNvSpPr txBox="1"/>
          <p:nvPr/>
        </p:nvSpPr>
        <p:spPr>
          <a:xfrm rot="18054908">
            <a:off x="6124546" y="3987792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/>
              <a:t>miserable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74C37D-8A18-434E-873B-38FBA9E7BABB}"/>
              </a:ext>
            </a:extLst>
          </p:cNvPr>
          <p:cNvSpPr txBox="1"/>
          <p:nvPr/>
        </p:nvSpPr>
        <p:spPr>
          <a:xfrm rot="18054908">
            <a:off x="6847793" y="3990284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/>
              <a:t>sorrowful</a:t>
            </a:r>
          </a:p>
        </p:txBody>
      </p:sp>
    </p:spTree>
    <p:extLst>
      <p:ext uri="{BB962C8B-B14F-4D97-AF65-F5344CB8AC3E}">
        <p14:creationId xmlns:p14="http://schemas.microsoft.com/office/powerpoint/2010/main" val="511111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What’s the simplest model we can possibly use?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0767" y="1052871"/>
                <a:ext cx="343472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First idea: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Directly connect our input to the log-odds layer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How many connections?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is our vocabulary size</a:t>
                </a:r>
              </a:p>
              <a:p>
                <a:r>
                  <a:rPr lang="en-US" sz="2400" dirty="0"/>
                  <a:t>(approx. 6 billion)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67" y="1052871"/>
                <a:ext cx="3434724" cy="4524315"/>
              </a:xfrm>
              <a:prstGeom prst="rect">
                <a:avLst/>
              </a:prstGeom>
              <a:blipFill>
                <a:blip r:embed="rId3"/>
                <a:stretch>
                  <a:fillRect l="-2660" t="-1078" r="-3901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67656" y="5740336"/>
            <a:ext cx="33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These vectors are huge!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They’re the size of our vocabulary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7743244" y="4649058"/>
            <a:ext cx="1250444" cy="1091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375748" y="4508220"/>
            <a:ext cx="535766" cy="115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735170" y="4508220"/>
            <a:ext cx="1298178" cy="1245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Multiply 8"/>
          <p:cNvSpPr/>
          <p:nvPr/>
        </p:nvSpPr>
        <p:spPr>
          <a:xfrm>
            <a:off x="659716" y="436804"/>
            <a:ext cx="2584524" cy="5949863"/>
          </a:xfrm>
          <a:prstGeom prst="mathMultiply">
            <a:avLst>
              <a:gd name="adj1" fmla="val 118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24F4F6-8A41-E640-B022-FE4CD1E2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68" y="1428409"/>
            <a:ext cx="7302895" cy="32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3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What’s the next simplest?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0767" y="1052871"/>
                <a:ext cx="326687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How about a single hidden layer?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How many connections?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x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is our vocabulary size</a:t>
                </a:r>
              </a:p>
              <a:p>
                <a:r>
                  <a:rPr lang="en-US" sz="2400" dirty="0"/>
                  <a:t>(approx. 6 billion)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our hidden layer size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67" y="1052871"/>
                <a:ext cx="3266871" cy="4893647"/>
              </a:xfrm>
              <a:prstGeom prst="rect">
                <a:avLst/>
              </a:prstGeom>
              <a:blipFill>
                <a:blip r:embed="rId3"/>
                <a:stretch>
                  <a:fillRect l="-2799" t="-998" r="-933" b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68" y="1428409"/>
            <a:ext cx="7302895" cy="3220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7656" y="5740336"/>
            <a:ext cx="33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These vectors are huge!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They’re the size of our vocabulary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7743244" y="4649058"/>
            <a:ext cx="1250444" cy="1091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375748" y="4508220"/>
            <a:ext cx="535766" cy="115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735170" y="4508220"/>
            <a:ext cx="1298178" cy="1245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OK, let’s try it: use a single hidden layer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63444"/>
              </p:ext>
            </p:extLst>
          </p:nvPr>
        </p:nvGraphicFramePr>
        <p:xfrm>
          <a:off x="4975112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54079"/>
              </p:ext>
            </p:extLst>
          </p:nvPr>
        </p:nvGraphicFramePr>
        <p:xfrm>
          <a:off x="900846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548442" y="1716964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man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7353000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53149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8035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15092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1509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43090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43090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892980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92980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03119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917429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09912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3817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909912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918571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095555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597224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64768" y="4783671"/>
            <a:ext cx="80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strolls</a:t>
            </a:r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>
          <a:xfrm>
            <a:off x="2174029" y="4983726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37204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137204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707636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07636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8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Use mini-batches of training examples; minimize cross-entropy loss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975112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82972"/>
              </p:ext>
            </p:extLst>
          </p:nvPr>
        </p:nvGraphicFramePr>
        <p:xfrm>
          <a:off x="900846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557832" y="4250228"/>
            <a:ext cx="1137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crocodile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7353000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53149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8035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15092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1509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43090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43090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892980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92980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03119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917429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09912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3817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909912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918571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095555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96411"/>
              </p:ext>
            </p:extLst>
          </p:nvPr>
        </p:nvGraphicFramePr>
        <p:xfrm>
          <a:off x="2597224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31431" y="2741851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171421" y="2953663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37204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137204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707636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07636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03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91508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Learn our parameters: Weight Matrices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915085"/>
              </a:xfr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975112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00846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557832" y="4250228"/>
            <a:ext cx="1137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crocodile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7353000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53149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8035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15092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1509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43090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43090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892980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92980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03119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917429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09912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3817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909912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918571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095555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597224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31431" y="2741851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171421" y="2953663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37204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137204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707636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07636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77460" y="4522061"/>
                <a:ext cx="557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60" y="4522061"/>
                <a:ext cx="55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02123" y="452206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123" y="4522060"/>
                <a:ext cx="46384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136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915085"/>
          </a:xfrm>
        </p:spPr>
        <p:txBody>
          <a:bodyPr>
            <a:normAutofit/>
          </a:bodyPr>
          <a:lstStyle/>
          <a:p>
            <a:r>
              <a:rPr lang="en-US" sz="3200" dirty="0"/>
              <a:t>Isn’t </a:t>
            </a:r>
            <a:r>
              <a:rPr lang="en-US" sz="3200" b="1" dirty="0"/>
              <a:t>this</a:t>
            </a:r>
            <a:r>
              <a:rPr lang="en-US" sz="3200" dirty="0"/>
              <a:t> the vector we were looking for?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49882"/>
              </p:ext>
            </p:extLst>
          </p:nvPr>
        </p:nvGraphicFramePr>
        <p:xfrm>
          <a:off x="5701620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13592"/>
              </p:ext>
            </p:extLst>
          </p:nvPr>
        </p:nvGraphicFramePr>
        <p:xfrm>
          <a:off x="9734970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41750"/>
              </p:ext>
            </p:extLst>
          </p:nvPr>
        </p:nvGraphicFramePr>
        <p:xfrm>
          <a:off x="8079508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879657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94543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1600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41600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69598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69598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619488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619488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629627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643937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636420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650325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636420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645079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822063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54245"/>
              </p:ext>
            </p:extLst>
          </p:nvPr>
        </p:nvGraphicFramePr>
        <p:xfrm>
          <a:off x="332373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057939" y="2741851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97929" y="2953663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863712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6371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34144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434144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5438284" y="1153342"/>
            <a:ext cx="6398810" cy="518482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304574" y="173221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04574" y="2239005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04574" y="328756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04574" y="4302876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04574" y="375936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74950" y="5271265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182" y="4187104"/>
            <a:ext cx="2701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it’s compact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It allows us to predict context words for a given input word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45042" y="5671375"/>
            <a:ext cx="14273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v(swims) ??</a:t>
            </a:r>
          </a:p>
        </p:txBody>
      </p:sp>
      <p:cxnSp>
        <p:nvCxnSpPr>
          <p:cNvPr id="6" name="Straight Arrow Connector 5"/>
          <p:cNvCxnSpPr>
            <a:stCxn id="61" idx="0"/>
            <a:endCxn id="27" idx="2"/>
          </p:cNvCxnSpPr>
          <p:nvPr/>
        </p:nvCxnSpPr>
        <p:spPr>
          <a:xfrm flipH="1" flipV="1">
            <a:off x="5971610" y="5242229"/>
            <a:ext cx="287089" cy="429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863712" y="776614"/>
            <a:ext cx="1925645" cy="1308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3" grpId="0" animBg="1"/>
      <p:bldP spid="3" grpId="0"/>
      <p:bldP spid="6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Let’s take a closer look 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701620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734970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079508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879657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94543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1600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41600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69598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69598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619488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619488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629627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643937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636420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650325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636420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645079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822063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32373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057939" y="2741851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97929" y="2953663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863712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6371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34144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434144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0304574" y="173221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04574" y="2239005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04574" y="328756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04574" y="4302876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04574" y="375936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74950" y="5271265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19065" y="5318971"/>
            <a:ext cx="110511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v(swims)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93558" y="3506397"/>
                <a:ext cx="19725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- suppose swims is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baseline="30000" dirty="0" err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2000" dirty="0"/>
                  <a:t> word in our vocabulary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8" y="3506397"/>
                <a:ext cx="1972502" cy="1015663"/>
              </a:xfrm>
              <a:prstGeom prst="rect">
                <a:avLst/>
              </a:prstGeom>
              <a:blipFill>
                <a:blip r:embed="rId6"/>
                <a:stretch>
                  <a:fillRect l="-3406" t="-2994" r="-1548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5599" y="1235793"/>
                <a:ext cx="3362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99" y="1235793"/>
                <a:ext cx="336246" cy="369332"/>
              </a:xfrm>
              <a:prstGeom prst="rect">
                <a:avLst/>
              </a:prstGeom>
              <a:blipFill>
                <a:blip r:embed="rId7"/>
                <a:stretch>
                  <a:fillRect l="-12727" r="-72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154143" y="1608399"/>
                <a:ext cx="1634935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143" y="1608399"/>
                <a:ext cx="1634935" cy="473591"/>
              </a:xfrm>
              <a:prstGeom prst="rect">
                <a:avLst/>
              </a:prstGeom>
              <a:blipFill>
                <a:blip r:embed="rId8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93558" y="4702986"/>
                <a:ext cx="197250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- then v(swims), the word vector for swims, is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baseline="30000" dirty="0" err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2000" dirty="0"/>
                  <a:t> column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8" y="4702986"/>
                <a:ext cx="1972502" cy="1323439"/>
              </a:xfrm>
              <a:prstGeom prst="rect">
                <a:avLst/>
              </a:prstGeom>
              <a:blipFill>
                <a:blip r:embed="rId9"/>
                <a:stretch>
                  <a:fillRect l="-3406" t="-2294" r="-310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" grpId="0"/>
      <p:bldP spid="64" grpId="0"/>
      <p:bldP spid="6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81933"/>
              </p:ext>
            </p:extLst>
          </p:nvPr>
        </p:nvGraphicFramePr>
        <p:xfrm>
          <a:off x="2979185" y="2077815"/>
          <a:ext cx="6308783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91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426752225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312787049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42107251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42528898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461336129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727905248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402879671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704793947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269346678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924455315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79449647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20105950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Let’s take a closer look 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5939423" y="-1392799"/>
            <a:ext cx="388307" cy="6308785"/>
          </a:xfrm>
          <a:prstGeom prst="leftBrace">
            <a:avLst>
              <a:gd name="adj1" fmla="val 5672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 rot="16200000">
                <a:off x="480143" y="3915044"/>
                <a:ext cx="3318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, the size of the hidden layer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0143" y="3915044"/>
                <a:ext cx="3318794" cy="400110"/>
              </a:xfrm>
              <a:prstGeom prst="rect">
                <a:avLst/>
              </a:prstGeom>
              <a:blipFill>
                <a:blip r:embed="rId4"/>
                <a:stretch>
                  <a:fillRect l="-7576" t="-919" r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Left Brace 67"/>
          <p:cNvSpPr/>
          <p:nvPr/>
        </p:nvSpPr>
        <p:spPr>
          <a:xfrm>
            <a:off x="2491956" y="2077815"/>
            <a:ext cx="388307" cy="4074568"/>
          </a:xfrm>
          <a:prstGeom prst="leftBrace">
            <a:avLst>
              <a:gd name="adj1" fmla="val 5672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564492" y="1085228"/>
                <a:ext cx="3138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, the size of the vocabulary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492" y="1085228"/>
                <a:ext cx="3138167" cy="400110"/>
              </a:xfrm>
              <a:prstGeom prst="rect">
                <a:avLst/>
              </a:prstGeom>
              <a:blipFill>
                <a:blip r:embed="rId5"/>
                <a:stretch>
                  <a:fillRect t="-7576" r="-135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484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813"/>
              </p:ext>
            </p:extLst>
          </p:nvPr>
        </p:nvGraphicFramePr>
        <p:xfrm>
          <a:off x="2979185" y="2077815"/>
          <a:ext cx="6308783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91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426752225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312787049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42107251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42528898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461336129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727905248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402879671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704793947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269346678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924455315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79449647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20105950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Let’s take a closer look 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5939423" y="-1392799"/>
            <a:ext cx="388307" cy="6308785"/>
          </a:xfrm>
          <a:prstGeom prst="leftBrace">
            <a:avLst>
              <a:gd name="adj1" fmla="val 5672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 rot="16200000">
                <a:off x="480143" y="3915044"/>
                <a:ext cx="3318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, the size of the hidden layer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0143" y="3915044"/>
                <a:ext cx="3318794" cy="400110"/>
              </a:xfrm>
              <a:prstGeom prst="rect">
                <a:avLst/>
              </a:prstGeom>
              <a:blipFill>
                <a:blip r:embed="rId4"/>
                <a:stretch>
                  <a:fillRect l="-7576" t="-919" r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Left Brace 67"/>
          <p:cNvSpPr/>
          <p:nvPr/>
        </p:nvSpPr>
        <p:spPr>
          <a:xfrm>
            <a:off x="2491956" y="2077815"/>
            <a:ext cx="388307" cy="4074568"/>
          </a:xfrm>
          <a:prstGeom prst="leftBrace">
            <a:avLst>
              <a:gd name="adj1" fmla="val 5672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564492" y="1085228"/>
                <a:ext cx="3138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, the size of the vocabulary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492" y="1085228"/>
                <a:ext cx="3138167" cy="400110"/>
              </a:xfrm>
              <a:prstGeom prst="rect">
                <a:avLst/>
              </a:prstGeom>
              <a:blipFill>
                <a:blip r:embed="rId5"/>
                <a:stretch>
                  <a:fillRect t="-7576" r="-135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26892" y="1752382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92" y="1752382"/>
                <a:ext cx="3186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7553195" y="2555310"/>
            <a:ext cx="2292263" cy="964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845458" y="2121714"/>
                <a:ext cx="15846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Word vector for word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458" y="2121714"/>
                <a:ext cx="1584624" cy="707886"/>
              </a:xfrm>
              <a:prstGeom prst="rect">
                <a:avLst/>
              </a:prstGeom>
              <a:blipFill>
                <a:blip r:embed="rId7"/>
                <a:stretch>
                  <a:fillRect l="-385" t="-4310" r="-346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540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00" y="100439"/>
            <a:ext cx="12191999" cy="91508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We now have a distributed representation </a:t>
            </a:r>
            <a:br>
              <a:rPr lang="en-US" sz="3200" dirty="0"/>
            </a:br>
            <a:r>
              <a:rPr lang="en-US" sz="3200" dirty="0"/>
              <a:t>of word </a:t>
            </a:r>
            <a:r>
              <a:rPr lang="en-US" sz="3200" b="1" i="1" dirty="0"/>
              <a:t>meaning</a:t>
            </a:r>
            <a:r>
              <a:rPr lang="en-US" sz="3200" dirty="0"/>
              <a:t> based on </a:t>
            </a:r>
            <a:r>
              <a:rPr lang="en-US" sz="3200" b="1" i="1" dirty="0"/>
              <a:t>context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701620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734970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079508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879657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94543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1600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41600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69598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69598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619488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619488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629627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643937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636420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650325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636420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645079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822063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32373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057939" y="2741851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97929" y="2953663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863712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6371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34144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434144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5438284" y="1153342"/>
            <a:ext cx="6398810" cy="518482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304574" y="173221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04574" y="2239005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04574" y="328756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04574" y="4302876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04574" y="375936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74950" y="5271265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05430" y="5296834"/>
            <a:ext cx="11323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v(swims)</a:t>
            </a:r>
          </a:p>
        </p:txBody>
      </p:sp>
    </p:spTree>
    <p:extLst>
      <p:ext uri="{BB962C8B-B14F-4D97-AF65-F5344CB8AC3E}">
        <p14:creationId xmlns:p14="http://schemas.microsoft.com/office/powerpoint/2010/main" val="355807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3EB-D97A-A647-B55D-DFAA7CAB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58"/>
            <a:ext cx="12192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To effectively predict sentiment, it would be helpful to understand which words have similar meaning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1BB00-7856-7446-8C5E-2FBA67162D88}"/>
              </a:ext>
            </a:extLst>
          </p:cNvPr>
          <p:cNvSpPr txBox="1"/>
          <p:nvPr/>
        </p:nvSpPr>
        <p:spPr>
          <a:xfrm>
            <a:off x="959939" y="1283488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I am sad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A63E6B-5114-B340-BC65-DBD86141279A}"/>
              </a:ext>
            </a:extLst>
          </p:cNvPr>
          <p:cNvSpPr txBox="1"/>
          <p:nvPr/>
        </p:nvSpPr>
        <p:spPr>
          <a:xfrm>
            <a:off x="959939" y="2186410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I am upset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C6FED-0EF4-B34D-9DD5-ED78AC7B4C80}"/>
              </a:ext>
            </a:extLst>
          </p:cNvPr>
          <p:cNvSpPr txBox="1"/>
          <p:nvPr/>
        </p:nvSpPr>
        <p:spPr>
          <a:xfrm>
            <a:off x="959939" y="2487384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I am down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63DE9A-E18E-2C45-B7B8-FB7AB28B149B}"/>
              </a:ext>
            </a:extLst>
          </p:cNvPr>
          <p:cNvSpPr txBox="1"/>
          <p:nvPr/>
        </p:nvSpPr>
        <p:spPr>
          <a:xfrm>
            <a:off x="959939" y="1584462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I am miserable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74C37D-8A18-434E-873B-38FBA9E7BABB}"/>
              </a:ext>
            </a:extLst>
          </p:cNvPr>
          <p:cNvSpPr txBox="1"/>
          <p:nvPr/>
        </p:nvSpPr>
        <p:spPr>
          <a:xfrm>
            <a:off x="959939" y="1885436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I am sorrowful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FDD58-EB3C-C34E-BB34-451CCAD8F698}"/>
              </a:ext>
            </a:extLst>
          </p:cNvPr>
          <p:cNvSpPr txBox="1"/>
          <p:nvPr/>
        </p:nvSpPr>
        <p:spPr>
          <a:xfrm>
            <a:off x="959716" y="2773651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I am content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18781-A770-454B-80A9-94744A7FF37F}"/>
              </a:ext>
            </a:extLst>
          </p:cNvPr>
          <p:cNvSpPr txBox="1"/>
          <p:nvPr/>
        </p:nvSpPr>
        <p:spPr>
          <a:xfrm>
            <a:off x="959716" y="3074625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I am joyful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1F8335-ECB2-7A4D-82D0-3DCE61D73934}"/>
              </a:ext>
            </a:extLst>
          </p:cNvPr>
          <p:cNvSpPr txBox="1"/>
          <p:nvPr/>
        </p:nvSpPr>
        <p:spPr>
          <a:xfrm>
            <a:off x="959716" y="3676573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I am satisfied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A63E6B-5114-B340-BC65-DBD86141279A}"/>
              </a:ext>
            </a:extLst>
          </p:cNvPr>
          <p:cNvSpPr txBox="1"/>
          <p:nvPr/>
        </p:nvSpPr>
        <p:spPr>
          <a:xfrm>
            <a:off x="959716" y="3375599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I am merry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74C37D-8A18-434E-873B-38FBA9E7BABB}"/>
              </a:ext>
            </a:extLst>
          </p:cNvPr>
          <p:cNvSpPr txBox="1"/>
          <p:nvPr/>
        </p:nvSpPr>
        <p:spPr>
          <a:xfrm>
            <a:off x="959716" y="3977544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I am euphoric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3B40F67-E1F3-B149-ABFE-EE533945557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69" y="1283488"/>
            <a:ext cx="296786" cy="33085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DB2C466-9360-664B-B9F0-15748445461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02869" y="2857119"/>
            <a:ext cx="296786" cy="33085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DB2C466-9360-664B-B9F0-15748445461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02869" y="3165681"/>
            <a:ext cx="296786" cy="3308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DB2C466-9360-664B-B9F0-15748445461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02869" y="3474243"/>
            <a:ext cx="296786" cy="33085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DB2C466-9360-664B-B9F0-15748445461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02869" y="3782805"/>
            <a:ext cx="296786" cy="33085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DB2C466-9360-664B-B9F0-15748445461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02646" y="4091360"/>
            <a:ext cx="296786" cy="33085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3B40F67-E1F3-B149-ABFE-EE533945557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69" y="1592050"/>
            <a:ext cx="296786" cy="3308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3B40F67-E1F3-B149-ABFE-EE533945557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69" y="1900612"/>
            <a:ext cx="296786" cy="33085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3B40F67-E1F3-B149-ABFE-EE533945557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69" y="2209174"/>
            <a:ext cx="296786" cy="33085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3B40F67-E1F3-B149-ABFE-EE533945557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69" y="2517736"/>
            <a:ext cx="296786" cy="33085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71F8335-ECB2-7A4D-82D0-3DCE61D73934}"/>
              </a:ext>
            </a:extLst>
          </p:cNvPr>
          <p:cNvSpPr txBox="1"/>
          <p:nvPr/>
        </p:nvSpPr>
        <p:spPr>
          <a:xfrm>
            <a:off x="959493" y="4967477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I am depressed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FDD58-EB3C-C34E-BB34-451CCAD8F698}"/>
              </a:ext>
            </a:extLst>
          </p:cNvPr>
          <p:cNvSpPr txBox="1"/>
          <p:nvPr/>
        </p:nvSpPr>
        <p:spPr>
          <a:xfrm>
            <a:off x="959493" y="5268451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I am unhappy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F1BB00-7856-7446-8C5E-2FBA67162D88}"/>
              </a:ext>
            </a:extLst>
          </p:cNvPr>
          <p:cNvSpPr txBox="1"/>
          <p:nvPr/>
        </p:nvSpPr>
        <p:spPr>
          <a:xfrm>
            <a:off x="959493" y="5569425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I am happy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63DE9A-E18E-2C45-B7B8-FB7AB28B149B}"/>
              </a:ext>
            </a:extLst>
          </p:cNvPr>
          <p:cNvSpPr txBox="1"/>
          <p:nvPr/>
        </p:nvSpPr>
        <p:spPr>
          <a:xfrm>
            <a:off x="959493" y="5870399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I am gleeful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39000" y="1283488"/>
            <a:ext cx="952500" cy="3138729"/>
          </a:xfrm>
          <a:prstGeom prst="rightBrace">
            <a:avLst>
              <a:gd name="adj1" fmla="val 64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07803" y="2602052"/>
            <a:ext cx="158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sp>
        <p:nvSpPr>
          <p:cNvPr id="75" name="Right Brace 74"/>
          <p:cNvSpPr/>
          <p:nvPr/>
        </p:nvSpPr>
        <p:spPr>
          <a:xfrm>
            <a:off x="7239000" y="5013005"/>
            <a:ext cx="952500" cy="1230290"/>
          </a:xfrm>
          <a:prstGeom prst="rightBrace">
            <a:avLst>
              <a:gd name="adj1" fmla="val 17624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307803" y="5397317"/>
            <a:ext cx="110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2646" y="5003264"/>
            <a:ext cx="303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?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?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?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73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/>
      <p:bldP spid="69" grpId="0"/>
      <p:bldP spid="70" grpId="0"/>
      <p:bldP spid="75" grpId="0" animBg="1"/>
      <p:bldP spid="7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are learning a vector representation for each word based on the contexts in which it appears</a:t>
            </a:r>
          </a:p>
          <a:p>
            <a:endParaRPr lang="en-US" dirty="0"/>
          </a:p>
          <a:p>
            <a:r>
              <a:rPr lang="en-US" dirty="0"/>
              <a:t>training data: large number of pairs of nearby words from a large corpus</a:t>
            </a:r>
          </a:p>
          <a:p>
            <a:endParaRPr lang="en-US" dirty="0"/>
          </a:p>
          <a:p>
            <a:r>
              <a:rPr lang="en-US" dirty="0"/>
              <a:t>These vectors give us much more flexibility when modeling: makes text sequences like other sequences</a:t>
            </a:r>
          </a:p>
        </p:txBody>
      </p:sp>
    </p:spTree>
    <p:extLst>
      <p:ext uri="{BB962C8B-B14F-4D97-AF65-F5344CB8AC3E}">
        <p14:creationId xmlns:p14="http://schemas.microsoft.com/office/powerpoint/2010/main" val="2298402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04BA-2B1C-8D4A-9D8E-8B8640CF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Very Simple Word Embedding-Based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791F-1ACA-C440-B5F4-B9EC9E29B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36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VSWEM Step 1: Convert sentence to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2223-D0C8-6644-A01C-7C0BE1C4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968008"/>
          </a:xfrm>
        </p:spPr>
        <p:txBody>
          <a:bodyPr>
            <a:normAutofit/>
          </a:bodyPr>
          <a:lstStyle/>
          <a:p>
            <a:r>
              <a:rPr lang="en-US" sz="2400" dirty="0"/>
              <a:t>Look up words individually to obtain their vectors</a:t>
            </a:r>
          </a:p>
          <a:p>
            <a:r>
              <a:rPr lang="en-US" sz="2400" dirty="0"/>
              <a:t>Construct a </a:t>
            </a:r>
            <a:r>
              <a:rPr lang="en-US" sz="2400" u="sng" dirty="0"/>
              <a:t>sequence</a:t>
            </a:r>
            <a:r>
              <a:rPr lang="en-US" sz="2400" dirty="0"/>
              <a:t> of vectors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723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VSWEM Step 1: Convert sentence to vectors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 rot="10800000">
            <a:off x="8643668" y="3254007"/>
            <a:ext cx="564706" cy="305592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80560" y="4581915"/>
            <a:ext cx="2078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Embedding length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5012680" y="-1253182"/>
            <a:ext cx="564706" cy="597550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62545" y="971071"/>
            <a:ext cx="1865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Sentence length</a:t>
            </a:r>
          </a:p>
        </p:txBody>
      </p:sp>
    </p:spTree>
    <p:extLst>
      <p:ext uri="{BB962C8B-B14F-4D97-AF65-F5344CB8AC3E}">
        <p14:creationId xmlns:p14="http://schemas.microsoft.com/office/powerpoint/2010/main" val="2218834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VSWEM Step 2: Take the MAX over the </a:t>
            </a:r>
            <a:br>
              <a:rPr lang="en-US" sz="3600" dirty="0"/>
            </a:br>
            <a:r>
              <a:rPr lang="en-US" sz="3600" dirty="0"/>
              <a:t>sentence for each embedding dimension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73857" y="3124809"/>
            <a:ext cx="6245524" cy="74947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2804" y="3268713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MAX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47561"/>
              </p:ext>
            </p:extLst>
          </p:nvPr>
        </p:nvGraphicFramePr>
        <p:xfrm>
          <a:off x="10690164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9338597" y="3499545"/>
            <a:ext cx="12201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558732" y="3782137"/>
            <a:ext cx="845389" cy="25795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924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VSWEM Step 2: Take the MAX over the </a:t>
            </a:r>
            <a:br>
              <a:rPr lang="en-US" sz="3600" dirty="0"/>
            </a:br>
            <a:r>
              <a:rPr lang="en-US" sz="3600" dirty="0"/>
              <a:t>sentence for each embedding dimension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73857" y="3642391"/>
            <a:ext cx="6245524" cy="74947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2804" y="3786295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MAX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690164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9338597" y="4017127"/>
            <a:ext cx="12201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558732" y="4299718"/>
            <a:ext cx="845389" cy="2113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3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VSWEM Step 2: Take the MAX over the </a:t>
            </a:r>
            <a:br>
              <a:rPr lang="en-US" sz="3600" dirty="0"/>
            </a:br>
            <a:r>
              <a:rPr lang="en-US" sz="3600" dirty="0"/>
              <a:t>sentence for each embedding dimension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73857" y="4159977"/>
            <a:ext cx="6245524" cy="74947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2804" y="4303881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MAX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690164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9338597" y="4534713"/>
            <a:ext cx="12201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558732" y="4800051"/>
            <a:ext cx="845389" cy="1596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996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VSWEM Step 2: Take the MAX over the </a:t>
            </a:r>
            <a:br>
              <a:rPr lang="en-US" sz="3600" dirty="0"/>
            </a:br>
            <a:r>
              <a:rPr lang="en-US" sz="3600" dirty="0"/>
              <a:t>sentence for each embedding dimension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73857" y="4660309"/>
            <a:ext cx="6245524" cy="74947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2804" y="4804213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MAX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690164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9338597" y="5035045"/>
            <a:ext cx="12201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558732" y="5317638"/>
            <a:ext cx="845389" cy="10440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45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VSWEM Step 2: Take the MAX over the </a:t>
            </a:r>
            <a:br>
              <a:rPr lang="en-US" sz="3600" dirty="0"/>
            </a:br>
            <a:r>
              <a:rPr lang="en-US" sz="3600" dirty="0"/>
              <a:t>sentence for each embedding dimension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73857" y="5177892"/>
            <a:ext cx="6245524" cy="74947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2804" y="532179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MAX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690164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9338597" y="5552628"/>
            <a:ext cx="12201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558732" y="5817966"/>
            <a:ext cx="845389" cy="5782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0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VSWEM Step 2: Take the MAX over the </a:t>
            </a:r>
            <a:br>
              <a:rPr lang="en-US" sz="3600" dirty="0"/>
            </a:br>
            <a:r>
              <a:rPr lang="en-US" sz="3600" dirty="0"/>
              <a:t>sentence for each embedding dimension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73857" y="5678223"/>
            <a:ext cx="6245524" cy="74947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2804" y="5822127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MAX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690164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9338597" y="6052959"/>
            <a:ext cx="12201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7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552"/>
            <a:ext cx="12192000" cy="734887"/>
          </a:xfrm>
        </p:spPr>
        <p:txBody>
          <a:bodyPr>
            <a:noAutofit/>
          </a:bodyPr>
          <a:lstStyle/>
          <a:p>
            <a:r>
              <a:rPr lang="en-US" sz="4267" dirty="0"/>
              <a:t>logistic regression: positive / negative sentiment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4222520" y="2825124"/>
            <a:ext cx="1693203" cy="152894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2529318" y="2825124"/>
            <a:ext cx="3386405" cy="14961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V="1">
            <a:off x="2997917" y="2825124"/>
            <a:ext cx="2917807" cy="14961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V="1">
            <a:off x="3440912" y="2825124"/>
            <a:ext cx="2474812" cy="14961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V="1">
            <a:off x="3816656" y="2825124"/>
            <a:ext cx="2099068" cy="14961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38B7CFD-346D-414D-A4AC-DF1E1B8836E9}"/>
              </a:ext>
            </a:extLst>
          </p:cNvPr>
          <p:cNvSpPr txBox="1"/>
          <p:nvPr/>
        </p:nvSpPr>
        <p:spPr>
          <a:xfrm>
            <a:off x="2957565" y="3075743"/>
            <a:ext cx="543479" cy="522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E73603-7DAB-214C-9191-92C8419239D0}"/>
              </a:ext>
            </a:extLst>
          </p:cNvPr>
          <p:cNvSpPr txBox="1"/>
          <p:nvPr/>
        </p:nvSpPr>
        <p:spPr>
          <a:xfrm>
            <a:off x="6156908" y="2430377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/>
              <p:nvPr/>
            </p:nvSpPr>
            <p:spPr>
              <a:xfrm>
                <a:off x="5691107" y="1728758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107" y="1728758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53" idx="0"/>
            <a:endCxn id="55" idx="4"/>
          </p:cNvCxnSpPr>
          <p:nvPr/>
        </p:nvCxnSpPr>
        <p:spPr>
          <a:xfrm flipV="1">
            <a:off x="5926286" y="2188231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5695543" y="100496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55" idx="0"/>
            <a:endCxn id="57" idx="2"/>
          </p:cNvCxnSpPr>
          <p:nvPr/>
        </p:nvCxnSpPr>
        <p:spPr>
          <a:xfrm flipV="1">
            <a:off x="5926286" y="1464440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6130921" y="967783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921" y="967783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rot="16200000">
            <a:off x="5474645" y="1332532"/>
            <a:ext cx="1473237" cy="85561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dirty="0"/>
              <a:t>gleeful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sad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miserable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sorrowful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upset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down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content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joyful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merry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satisfied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euphoric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gleeful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ecstatic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depressed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unhappy</a:t>
            </a:r>
          </a:p>
          <a:p>
            <a:pPr algn="r">
              <a:spcAft>
                <a:spcPts val="1200"/>
              </a:spcAft>
            </a:pPr>
            <a:r>
              <a:rPr lang="en-US" dirty="0" err="1"/>
              <a:t>i</a:t>
            </a:r>
            <a:endParaRPr lang="en-US" dirty="0"/>
          </a:p>
          <a:p>
            <a:pPr algn="r">
              <a:spcAft>
                <a:spcPts val="1200"/>
              </a:spcAft>
            </a:pPr>
            <a:r>
              <a:rPr lang="en-US" dirty="0"/>
              <a:t>am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melancholy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Satisfied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happy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1564"/>
              </p:ext>
            </p:extLst>
          </p:nvPr>
        </p:nvGraphicFramePr>
        <p:xfrm>
          <a:off x="1933176" y="4366179"/>
          <a:ext cx="84588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43">
                  <a:extLst>
                    <a:ext uri="{9D8B030D-6E8A-4147-A177-3AD203B41FA5}">
                      <a16:colId xmlns:a16="http://schemas.microsoft.com/office/drawing/2014/main" val="4081592767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342086459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3474831274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217631323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3527401608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71044606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1617904699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1019104690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1607840343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3897121448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1233070038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227495959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368435216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4289944958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2658057197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3671936088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2143562426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1783432820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2886668387"/>
                    </a:ext>
                  </a:extLst>
                </a:gridCol>
                <a:gridCol w="422943">
                  <a:extLst>
                    <a:ext uri="{9D8B030D-6E8A-4147-A177-3AD203B41FA5}">
                      <a16:colId xmlns:a16="http://schemas.microsoft.com/office/drawing/2014/main" val="1859944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829326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157482" y="6072737"/>
            <a:ext cx="399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passed out and Mom said I was shaking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32AC06-632F-43A5-BCC3-B6853BF55ED1}"/>
              </a:ext>
            </a:extLst>
          </p:cNvPr>
          <p:cNvSpPr txBox="1"/>
          <p:nvPr/>
        </p:nvSpPr>
        <p:spPr>
          <a:xfrm>
            <a:off x="1374889" y="4300607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H="1" flipV="1">
            <a:off x="5935927" y="2810355"/>
            <a:ext cx="2918729" cy="154862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H="1" flipV="1">
            <a:off x="5956138" y="2799119"/>
            <a:ext cx="2151085" cy="15172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H="1" flipV="1">
            <a:off x="5935931" y="2820213"/>
            <a:ext cx="3387324" cy="1528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5946564" y="2832665"/>
            <a:ext cx="3801525" cy="15164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5404977" y="2832665"/>
            <a:ext cx="510745" cy="15441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5935934" y="2825124"/>
            <a:ext cx="1672992" cy="15467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4657544" y="2810355"/>
            <a:ext cx="1278389" cy="15238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5051770" y="2799119"/>
            <a:ext cx="884163" cy="15678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5873576" y="2820213"/>
            <a:ext cx="42146" cy="15467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5935933" y="2800427"/>
            <a:ext cx="362477" cy="15665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5915722" y="2800427"/>
            <a:ext cx="769583" cy="15337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5915723" y="2825124"/>
            <a:ext cx="1298400" cy="15467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38B7CFD-346D-414D-A4AC-DF1E1B8836E9}"/>
              </a:ext>
            </a:extLst>
          </p:cNvPr>
          <p:cNvSpPr txBox="1"/>
          <p:nvPr/>
        </p:nvSpPr>
        <p:spPr>
          <a:xfrm>
            <a:off x="8654783" y="3075743"/>
            <a:ext cx="706298" cy="522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H="1" flipV="1">
            <a:off x="5935925" y="2808100"/>
            <a:ext cx="2565660" cy="153822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2142310" y="2799119"/>
            <a:ext cx="3793615" cy="15350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5956075" y="2799119"/>
            <a:ext cx="4225894" cy="15350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08291"/>
              </p:ext>
            </p:extLst>
          </p:nvPr>
        </p:nvGraphicFramePr>
        <p:xfrm>
          <a:off x="5695543" y="2493675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45377" y="1004967"/>
            <a:ext cx="36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that sentiment is positive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29780" y="1224071"/>
            <a:ext cx="982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positive</a:t>
            </a:r>
          </a:p>
          <a:p>
            <a:endParaRPr lang="en-US" dirty="0"/>
          </a:p>
          <a:p>
            <a:r>
              <a:rPr lang="en-US" dirty="0"/>
              <a:t>zero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649273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VSWEM Step 2: Take the MAX over the </a:t>
            </a:r>
            <a:br>
              <a:rPr lang="en-US" sz="3600" dirty="0"/>
            </a:br>
            <a:r>
              <a:rPr lang="en-US" sz="3600" dirty="0"/>
              <a:t>sentence for each embedding dimension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73857" y="5678223"/>
            <a:ext cx="6245524" cy="74947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2804" y="5822127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MAX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690164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9338597" y="6052959"/>
            <a:ext cx="12201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991905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17853" y="2249291"/>
            <a:ext cx="884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799608" y="1535502"/>
            <a:ext cx="0" cy="51758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18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VSWEM Step 3: Take the AVERAGE over the </a:t>
            </a:r>
            <a:br>
              <a:rPr lang="en-US" sz="3600" dirty="0"/>
            </a:br>
            <a:r>
              <a:rPr lang="en-US" sz="3600" dirty="0"/>
              <a:t>sentence for each embedding dimension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73857" y="3124809"/>
            <a:ext cx="6245524" cy="74947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2804" y="3268713"/>
            <a:ext cx="714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AVG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690164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9338597" y="3499545"/>
            <a:ext cx="1220135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558732" y="3782137"/>
            <a:ext cx="845389" cy="25795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75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VSWEM Step 3: Take the AVERAGE over the </a:t>
            </a:r>
            <a:br>
              <a:rPr lang="en-US" sz="3600" dirty="0"/>
            </a:br>
            <a:r>
              <a:rPr lang="en-US" sz="3600" dirty="0"/>
              <a:t>sentence for each embedding dimension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73857" y="3642391"/>
            <a:ext cx="6245524" cy="74947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2804" y="3786295"/>
            <a:ext cx="714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AVG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690164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9338597" y="4017127"/>
            <a:ext cx="1220135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558732" y="4299718"/>
            <a:ext cx="845389" cy="2113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445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VSWEM Step 3: Take the AVERAGE over the </a:t>
            </a:r>
            <a:br>
              <a:rPr lang="en-US" sz="3600" dirty="0"/>
            </a:br>
            <a:r>
              <a:rPr lang="en-US" sz="3600" dirty="0"/>
              <a:t>sentence for each embedding dimension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73857" y="4159977"/>
            <a:ext cx="6245524" cy="74947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2804" y="4303881"/>
            <a:ext cx="714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AVG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690164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9338597" y="4534713"/>
            <a:ext cx="1220135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558732" y="4800051"/>
            <a:ext cx="845389" cy="1596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29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VSWEM Step 3: Take the AVERAGE over the </a:t>
            </a:r>
            <a:br>
              <a:rPr lang="en-US" sz="3600" dirty="0"/>
            </a:br>
            <a:r>
              <a:rPr lang="en-US" sz="3600" dirty="0"/>
              <a:t>sentence for each embedding dimension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73857" y="4660309"/>
            <a:ext cx="6245524" cy="74947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2804" y="4804213"/>
            <a:ext cx="714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AVG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690164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9338597" y="5035045"/>
            <a:ext cx="1220135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558732" y="5317638"/>
            <a:ext cx="845389" cy="10440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17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VSWEM Step 3: Take the AVERAGE over the </a:t>
            </a:r>
            <a:br>
              <a:rPr lang="en-US" sz="3600" dirty="0"/>
            </a:br>
            <a:r>
              <a:rPr lang="en-US" sz="3600" dirty="0"/>
              <a:t>sentence for each embedding dimension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73857" y="5177892"/>
            <a:ext cx="6245524" cy="74947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2804" y="5321796"/>
            <a:ext cx="714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AVG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690164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9338597" y="5552628"/>
            <a:ext cx="1220135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558732" y="5817966"/>
            <a:ext cx="845389" cy="5782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215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VSWEM Step 3: Take the AVERAGE over the </a:t>
            </a:r>
            <a:br>
              <a:rPr lang="en-US" sz="3600" dirty="0"/>
            </a:br>
            <a:r>
              <a:rPr lang="en-US" sz="3600" dirty="0"/>
              <a:t>sentence for each embedding dimension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73857" y="5678223"/>
            <a:ext cx="6245524" cy="74947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2804" y="5822127"/>
            <a:ext cx="714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AVG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690164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9338597" y="6052959"/>
            <a:ext cx="1220135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032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VSWEM Step 3: Take the AVERAGE over the </a:t>
            </a:r>
            <a:br>
              <a:rPr lang="en-US" sz="3600" dirty="0"/>
            </a:br>
            <a:r>
              <a:rPr lang="en-US" sz="3600" dirty="0"/>
              <a:t>sentence for each embedding dimension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73857" y="5678223"/>
            <a:ext cx="6245524" cy="74947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52804" y="5822127"/>
            <a:ext cx="714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AVG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690164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9338597" y="6052959"/>
            <a:ext cx="1220135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991905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617251" y="2249291"/>
            <a:ext cx="749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avg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799608" y="1535502"/>
            <a:ext cx="0" cy="51758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844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864" y="0"/>
            <a:ext cx="6380136" cy="1143000"/>
          </a:xfrm>
        </p:spPr>
        <p:txBody>
          <a:bodyPr>
            <a:noAutofit/>
          </a:bodyPr>
          <a:lstStyle/>
          <a:p>
            <a:r>
              <a:rPr lang="en-US" sz="3600" dirty="0"/>
              <a:t>VSWEM Step 4: </a:t>
            </a:r>
            <a:br>
              <a:rPr lang="en-US" sz="3600" dirty="0"/>
            </a:br>
            <a:r>
              <a:rPr lang="en-US" sz="3600" dirty="0"/>
              <a:t>Concatenate MAX and AVG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57760"/>
              </p:ext>
            </p:extLst>
          </p:nvPr>
        </p:nvGraphicFramePr>
        <p:xfrm>
          <a:off x="2724035" y="3254009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66119" y="1413233"/>
            <a:ext cx="884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max</a:t>
            </a:r>
          </a:p>
        </p:txBody>
      </p:sp>
      <p:sp>
        <p:nvSpPr>
          <p:cNvPr id="21" name="Left Brace 20"/>
          <p:cNvSpPr/>
          <p:nvPr/>
        </p:nvSpPr>
        <p:spPr>
          <a:xfrm>
            <a:off x="1950720" y="3254008"/>
            <a:ext cx="564706" cy="30559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34660"/>
              </p:ext>
            </p:extLst>
          </p:nvPr>
        </p:nvGraphicFramePr>
        <p:xfrm>
          <a:off x="2724035" y="198082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201412" y="4489583"/>
            <a:ext cx="749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avg</a:t>
            </a:r>
            <a:endParaRPr lang="en-US" sz="3200" dirty="0"/>
          </a:p>
        </p:txBody>
      </p:sp>
      <p:sp>
        <p:nvSpPr>
          <p:cNvPr id="25" name="Left Brace 24"/>
          <p:cNvSpPr/>
          <p:nvPr/>
        </p:nvSpPr>
        <p:spPr>
          <a:xfrm>
            <a:off x="1950720" y="198081"/>
            <a:ext cx="564706" cy="30559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632841" y="1726186"/>
            <a:ext cx="30939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This is a sentence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47158" y="1901960"/>
                <a:ext cx="195598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/>
                  <a:t>Sentence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3200" dirty="0"/>
              </a:p>
              <a:p>
                <a:pPr algn="ctr"/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58" y="1901960"/>
                <a:ext cx="1955984" cy="1569660"/>
              </a:xfrm>
              <a:prstGeom prst="rect">
                <a:avLst/>
              </a:prstGeom>
              <a:blipFill>
                <a:blip r:embed="rId3"/>
                <a:stretch>
                  <a:fillRect l="-778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7359395" y="2018573"/>
            <a:ext cx="1118178" cy="193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014061" y="3254007"/>
            <a:ext cx="17978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47158" y="4029559"/>
            <a:ext cx="46494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2"/>
                </a:solidFill>
              </a:rPr>
              <a:t>Question</a:t>
            </a:r>
            <a:r>
              <a:rPr lang="en-US" sz="2800" dirty="0">
                <a:solidFill>
                  <a:schemeClr val="accent2"/>
                </a:solidFill>
              </a:rPr>
              <a:t>: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What information are we </a:t>
            </a:r>
            <a:r>
              <a:rPr lang="en-US" sz="2800" i="1" dirty="0">
                <a:solidFill>
                  <a:schemeClr val="accent2"/>
                </a:solidFill>
              </a:rPr>
              <a:t>losing</a:t>
            </a:r>
            <a:r>
              <a:rPr lang="en-US" sz="2800" dirty="0">
                <a:solidFill>
                  <a:schemeClr val="accent2"/>
                </a:solidFill>
              </a:rPr>
              <a:t> when we do this?</a:t>
            </a:r>
          </a:p>
        </p:txBody>
      </p:sp>
    </p:spTree>
    <p:extLst>
      <p:ext uri="{BB962C8B-B14F-4D97-AF65-F5344CB8AC3E}">
        <p14:creationId xmlns:p14="http://schemas.microsoft.com/office/powerpoint/2010/main" val="42053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822"/>
            <a:ext cx="12192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A sequence of word vectors…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67838"/>
              </p:ext>
            </p:extLst>
          </p:nvPr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10550"/>
              </p:ext>
            </p:extLst>
          </p:nvPr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06701"/>
              </p:ext>
            </p:extLst>
          </p:nvPr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45176"/>
              </p:ext>
            </p:extLst>
          </p:nvPr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7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3EB-D97A-A647-B55D-DFAA7CAB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9461"/>
            <a:ext cx="10972800" cy="1143000"/>
          </a:xfrm>
        </p:spPr>
        <p:txBody>
          <a:bodyPr>
            <a:noAutofit/>
          </a:bodyPr>
          <a:lstStyle/>
          <a:p>
            <a:r>
              <a:rPr lang="en-US" sz="4000" dirty="0"/>
              <a:t>We’d like a numeric representation of words that encodes their meaning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1BB00-7856-7446-8C5E-2FBA67162D88}"/>
              </a:ext>
            </a:extLst>
          </p:cNvPr>
          <p:cNvSpPr txBox="1"/>
          <p:nvPr/>
        </p:nvSpPr>
        <p:spPr>
          <a:xfrm>
            <a:off x="7227316" y="3005932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>
                <a:solidFill>
                  <a:schemeClr val="tx2"/>
                </a:solidFill>
              </a:rPr>
              <a:t>happy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FDD58-EB3C-C34E-BB34-451CCAD8F698}"/>
              </a:ext>
            </a:extLst>
          </p:cNvPr>
          <p:cNvSpPr txBox="1"/>
          <p:nvPr/>
        </p:nvSpPr>
        <p:spPr>
          <a:xfrm>
            <a:off x="5294943" y="3180021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>
                <a:solidFill>
                  <a:schemeClr val="tx2"/>
                </a:solidFill>
              </a:rPr>
              <a:t>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818781-A770-454B-80A9-94744A7FF37F}"/>
              </a:ext>
            </a:extLst>
          </p:cNvPr>
          <p:cNvSpPr txBox="1"/>
          <p:nvPr/>
        </p:nvSpPr>
        <p:spPr>
          <a:xfrm>
            <a:off x="7948314" y="2592009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>
                <a:solidFill>
                  <a:schemeClr val="tx2"/>
                </a:solidFill>
              </a:rPr>
              <a:t>joyful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1F8335-ECB2-7A4D-82D0-3DCE61D73934}"/>
              </a:ext>
            </a:extLst>
          </p:cNvPr>
          <p:cNvSpPr txBox="1"/>
          <p:nvPr/>
        </p:nvSpPr>
        <p:spPr>
          <a:xfrm>
            <a:off x="6096000" y="3599555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>
                <a:solidFill>
                  <a:schemeClr val="tx2"/>
                </a:solidFill>
              </a:rPr>
              <a:t>satisfied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A63E6B-5114-B340-BC65-DBD86141279A}"/>
              </a:ext>
            </a:extLst>
          </p:cNvPr>
          <p:cNvSpPr txBox="1"/>
          <p:nvPr/>
        </p:nvSpPr>
        <p:spPr>
          <a:xfrm>
            <a:off x="7369873" y="3845989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>
                <a:solidFill>
                  <a:schemeClr val="tx2"/>
                </a:solidFill>
              </a:rPr>
              <a:t>merry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C6FED-0EF4-B34D-9DD5-ED78AC7B4C80}"/>
              </a:ext>
            </a:extLst>
          </p:cNvPr>
          <p:cNvSpPr txBox="1"/>
          <p:nvPr/>
        </p:nvSpPr>
        <p:spPr>
          <a:xfrm>
            <a:off x="9074718" y="3848533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>
                <a:solidFill>
                  <a:schemeClr val="tx2"/>
                </a:solidFill>
              </a:rPr>
              <a:t>ecstatic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63DE9A-E18E-2C45-B7B8-FB7AB28B149B}"/>
              </a:ext>
            </a:extLst>
          </p:cNvPr>
          <p:cNvSpPr txBox="1"/>
          <p:nvPr/>
        </p:nvSpPr>
        <p:spPr>
          <a:xfrm>
            <a:off x="8221269" y="4395941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>
                <a:solidFill>
                  <a:schemeClr val="tx2"/>
                </a:solidFill>
              </a:rPr>
              <a:t>gleeful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74C37D-8A18-434E-873B-38FBA9E7BABB}"/>
              </a:ext>
            </a:extLst>
          </p:cNvPr>
          <p:cNvSpPr txBox="1"/>
          <p:nvPr/>
        </p:nvSpPr>
        <p:spPr>
          <a:xfrm>
            <a:off x="8889574" y="3184837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>
                <a:solidFill>
                  <a:schemeClr val="tx2"/>
                </a:solidFill>
              </a:rPr>
              <a:t>euphoric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09600" y="5190312"/>
            <a:ext cx="109728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AA4EA2-C85E-C346-9E6E-A19BDB693D50}"/>
              </a:ext>
            </a:extLst>
          </p:cNvPr>
          <p:cNvSpPr txBox="1"/>
          <p:nvPr/>
        </p:nvSpPr>
        <p:spPr>
          <a:xfrm>
            <a:off x="140547" y="3577965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>
                <a:solidFill>
                  <a:schemeClr val="tx2"/>
                </a:solidFill>
              </a:rPr>
              <a:t>sad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5C59C3-0EA7-354E-A742-DF89E8770A40}"/>
              </a:ext>
            </a:extLst>
          </p:cNvPr>
          <p:cNvSpPr txBox="1"/>
          <p:nvPr/>
        </p:nvSpPr>
        <p:spPr>
          <a:xfrm>
            <a:off x="2501369" y="3464301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>
                <a:solidFill>
                  <a:schemeClr val="tx2"/>
                </a:solidFill>
              </a:rPr>
              <a:t>unhappy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167BFA-74D5-5844-A8A1-FD03EB76CF86}"/>
              </a:ext>
            </a:extLst>
          </p:cNvPr>
          <p:cNvSpPr txBox="1"/>
          <p:nvPr/>
        </p:nvSpPr>
        <p:spPr>
          <a:xfrm>
            <a:off x="1633771" y="3132035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>
                <a:solidFill>
                  <a:schemeClr val="tx2"/>
                </a:solidFill>
              </a:rPr>
              <a:t>melancholy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76BE74-3A95-BF4F-96B6-84E98BB0F0EE}"/>
              </a:ext>
            </a:extLst>
          </p:cNvPr>
          <p:cNvSpPr txBox="1"/>
          <p:nvPr/>
        </p:nvSpPr>
        <p:spPr>
          <a:xfrm>
            <a:off x="754280" y="4322721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>
                <a:solidFill>
                  <a:schemeClr val="tx2"/>
                </a:solidFill>
              </a:rPr>
              <a:t>depressed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E39DBB-115B-9C4B-8938-2C0B7E94FBE3}"/>
              </a:ext>
            </a:extLst>
          </p:cNvPr>
          <p:cNvSpPr txBox="1"/>
          <p:nvPr/>
        </p:nvSpPr>
        <p:spPr>
          <a:xfrm>
            <a:off x="2778157" y="2628601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>
                <a:solidFill>
                  <a:schemeClr val="tx2"/>
                </a:solidFill>
              </a:rPr>
              <a:t>upset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3FD563-9A1F-A64D-8148-B7A71BB2FECB}"/>
              </a:ext>
            </a:extLst>
          </p:cNvPr>
          <p:cNvSpPr txBox="1"/>
          <p:nvPr/>
        </p:nvSpPr>
        <p:spPr>
          <a:xfrm>
            <a:off x="3023531" y="4338884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>
                <a:solidFill>
                  <a:schemeClr val="tx2"/>
                </a:solidFill>
              </a:rPr>
              <a:t>down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A77DE0-EF75-8644-84F9-639D3A6A3238}"/>
              </a:ext>
            </a:extLst>
          </p:cNvPr>
          <p:cNvSpPr txBox="1"/>
          <p:nvPr/>
        </p:nvSpPr>
        <p:spPr>
          <a:xfrm>
            <a:off x="272966" y="2700844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>
                <a:solidFill>
                  <a:schemeClr val="tx2"/>
                </a:solidFill>
              </a:rPr>
              <a:t>miserable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67CAA-9E04-A64F-AC63-39365E080CA4}"/>
              </a:ext>
            </a:extLst>
          </p:cNvPr>
          <p:cNvSpPr txBox="1"/>
          <p:nvPr/>
        </p:nvSpPr>
        <p:spPr>
          <a:xfrm>
            <a:off x="1590858" y="4006618"/>
            <a:ext cx="250768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36" dirty="0">
                <a:solidFill>
                  <a:schemeClr val="tx2"/>
                </a:solidFill>
              </a:rPr>
              <a:t>sorrowful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C64BFC-4045-174C-A9BB-6A0E9A9F35EF}"/>
              </a:ext>
            </a:extLst>
          </p:cNvPr>
          <p:cNvSpPr txBox="1"/>
          <p:nvPr/>
        </p:nvSpPr>
        <p:spPr>
          <a:xfrm>
            <a:off x="1959130" y="5783141"/>
            <a:ext cx="8273740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36" dirty="0"/>
              <a:t>Numeric value indicating whether the word is happy or sad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79F810-A784-9A47-9BA3-F53DCDD5C22C}"/>
              </a:ext>
            </a:extLst>
          </p:cNvPr>
          <p:cNvSpPr txBox="1"/>
          <p:nvPr/>
        </p:nvSpPr>
        <p:spPr>
          <a:xfrm>
            <a:off x="542568" y="5321475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&lt;- sadder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938FA2-06B0-344D-8D8E-95AFC96F9A3E}"/>
              </a:ext>
            </a:extLst>
          </p:cNvPr>
          <p:cNvSpPr txBox="1"/>
          <p:nvPr/>
        </p:nvSpPr>
        <p:spPr>
          <a:xfrm>
            <a:off x="10225336" y="532147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happier -&gt;</a:t>
            </a:r>
          </a:p>
        </p:txBody>
      </p:sp>
    </p:spTree>
    <p:extLst>
      <p:ext uri="{BB962C8B-B14F-4D97-AF65-F5344CB8AC3E}">
        <p14:creationId xmlns:p14="http://schemas.microsoft.com/office/powerpoint/2010/main" val="31733232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822"/>
            <a:ext cx="12192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…now looks just like a sequence of measurements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665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Day 1		Day 2		Day 3		Day 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668740" y="3254008"/>
            <a:ext cx="15132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Temp</a:t>
            </a:r>
          </a:p>
          <a:p>
            <a:pPr algn="r"/>
            <a:r>
              <a:rPr lang="en-US" sz="3200" dirty="0"/>
              <a:t>BP</a:t>
            </a:r>
          </a:p>
          <a:p>
            <a:pPr algn="r"/>
            <a:r>
              <a:rPr lang="en-US" sz="3200" dirty="0"/>
              <a:t>HR</a:t>
            </a:r>
          </a:p>
          <a:p>
            <a:pPr algn="r"/>
            <a:r>
              <a:rPr lang="en-US" sz="3200" dirty="0"/>
              <a:t>RR</a:t>
            </a:r>
          </a:p>
          <a:p>
            <a:pPr algn="r"/>
            <a:r>
              <a:rPr lang="en-US" sz="3200" dirty="0"/>
              <a:t>SpO2</a:t>
            </a:r>
          </a:p>
          <a:p>
            <a:pPr algn="r"/>
            <a:r>
              <a:rPr lang="en-US" sz="3200" dirty="0"/>
              <a:t>Glucose</a:t>
            </a:r>
          </a:p>
        </p:txBody>
      </p:sp>
    </p:spTree>
    <p:extLst>
      <p:ext uri="{BB962C8B-B14F-4D97-AF65-F5344CB8AC3E}">
        <p14:creationId xmlns:p14="http://schemas.microsoft.com/office/powerpoint/2010/main" val="33167150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6" y="185973"/>
            <a:ext cx="11891942" cy="1643378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In this case, too, we can get a </a:t>
            </a:r>
            <a:r>
              <a:rPr lang="en-US" sz="3600" u="sng" dirty="0"/>
              <a:t>single numeric vector</a:t>
            </a:r>
            <a:r>
              <a:rPr lang="en-US" sz="3600" dirty="0"/>
              <a:t> for our predictive models by taking a max and average</a:t>
            </a:r>
            <a:br>
              <a:rPr lang="en-US" sz="3600" dirty="0"/>
            </a:br>
            <a:r>
              <a:rPr lang="en-US" sz="3600" dirty="0"/>
              <a:t>(or any other summary statistics we’d like)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665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Day 1		Day 2		Day 3		Day 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668740" y="3254008"/>
            <a:ext cx="15132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Temp</a:t>
            </a:r>
          </a:p>
          <a:p>
            <a:pPr algn="r"/>
            <a:r>
              <a:rPr lang="en-US" sz="3200" dirty="0"/>
              <a:t>BP</a:t>
            </a:r>
          </a:p>
          <a:p>
            <a:pPr algn="r"/>
            <a:r>
              <a:rPr lang="en-US" sz="3200" dirty="0"/>
              <a:t>HR</a:t>
            </a:r>
          </a:p>
          <a:p>
            <a:pPr algn="r"/>
            <a:r>
              <a:rPr lang="en-US" sz="3200" dirty="0"/>
              <a:t>RR</a:t>
            </a:r>
          </a:p>
          <a:p>
            <a:pPr algn="r"/>
            <a:r>
              <a:rPr lang="en-US" sz="3200" dirty="0"/>
              <a:t>SpO2</a:t>
            </a:r>
          </a:p>
          <a:p>
            <a:pPr algn="r"/>
            <a:r>
              <a:rPr lang="en-US" sz="3200" dirty="0"/>
              <a:t>Glucose</a:t>
            </a:r>
          </a:p>
        </p:txBody>
      </p:sp>
    </p:spTree>
    <p:extLst>
      <p:ext uri="{BB962C8B-B14F-4D97-AF65-F5344CB8AC3E}">
        <p14:creationId xmlns:p14="http://schemas.microsoft.com/office/powerpoint/2010/main" val="10423374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6" y="185973"/>
            <a:ext cx="11891942" cy="1192451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But when we do this, we lose information about measurement order (or word order).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7" y="2249292"/>
            <a:ext cx="665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Day 1		Day 2		Day 3		Day 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0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8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6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668740" y="3254008"/>
            <a:ext cx="15132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Temp</a:t>
            </a:r>
          </a:p>
          <a:p>
            <a:pPr algn="r"/>
            <a:r>
              <a:rPr lang="en-US" sz="3200" dirty="0"/>
              <a:t>BP</a:t>
            </a:r>
          </a:p>
          <a:p>
            <a:pPr algn="r"/>
            <a:r>
              <a:rPr lang="en-US" sz="3200" dirty="0"/>
              <a:t>HR</a:t>
            </a:r>
          </a:p>
          <a:p>
            <a:pPr algn="r"/>
            <a:r>
              <a:rPr lang="en-US" sz="3200" dirty="0"/>
              <a:t>RR</a:t>
            </a:r>
          </a:p>
          <a:p>
            <a:pPr algn="r"/>
            <a:r>
              <a:rPr lang="en-US" sz="3200" dirty="0"/>
              <a:t>SpO2</a:t>
            </a:r>
          </a:p>
          <a:p>
            <a:pPr algn="r"/>
            <a:r>
              <a:rPr lang="en-US" sz="3200" dirty="0"/>
              <a:t>Glucose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090FF4-9B57-4942-95F5-DCF20FCE192B}"/>
              </a:ext>
            </a:extLst>
          </p:cNvPr>
          <p:cNvSpPr txBox="1"/>
          <p:nvPr/>
        </p:nvSpPr>
        <p:spPr>
          <a:xfrm>
            <a:off x="953696" y="1505977"/>
            <a:ext cx="10548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Next time, we’ll talk about ways to overcome this limitation</a:t>
            </a:r>
          </a:p>
        </p:txBody>
      </p:sp>
    </p:spTree>
    <p:extLst>
      <p:ext uri="{BB962C8B-B14F-4D97-AF65-F5344CB8AC3E}">
        <p14:creationId xmlns:p14="http://schemas.microsoft.com/office/powerpoint/2010/main" val="349725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5457"/>
            <a:ext cx="10972800" cy="1143000"/>
          </a:xfrm>
        </p:spPr>
        <p:txBody>
          <a:bodyPr>
            <a:normAutofit/>
          </a:bodyPr>
          <a:lstStyle/>
          <a:p>
            <a:r>
              <a:rPr dirty="0"/>
              <a:t>Training a robot to </a:t>
            </a:r>
            <a:r>
              <a:rPr lang="en-US" dirty="0"/>
              <a:t>buy groceries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7C799-CB82-154E-89B7-ED769B3BE60B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90" y="1289197"/>
            <a:ext cx="7484220" cy="4279606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122E2D-42A9-5847-8AD6-A7B3F81BE446}"/>
              </a:ext>
            </a:extLst>
          </p:cNvPr>
          <p:cNvSpPr txBox="1"/>
          <p:nvPr/>
        </p:nvSpPr>
        <p:spPr>
          <a:xfrm>
            <a:off x="2874509" y="5796789"/>
            <a:ext cx="6442982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36" dirty="0"/>
              <a:t>Example from Anand Chowdhury, </a:t>
            </a:r>
            <a:r>
              <a:rPr lang="en-US" sz="2636" dirty="0" err="1"/>
              <a:t>MMCi</a:t>
            </a:r>
            <a:r>
              <a:rPr lang="en-US" sz="2636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75076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448" y="315583"/>
            <a:ext cx="6983104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Grocery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448" y="1458583"/>
            <a:ext cx="6983104" cy="4667581"/>
          </a:xfrm>
          <a:ln>
            <a:solidFill>
              <a:schemeClr val="tx1"/>
            </a:solidFill>
          </a:ln>
        </p:spPr>
        <p:txBody>
          <a:bodyPr lIns="548640" tIns="457200" numCol="1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/>
              <a:t>granulated sugar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/>
              <a:t>vanilla extract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/>
              <a:t>dark brown sugar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/>
              <a:t>carrots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/>
              <a:t>table salt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/>
              <a:t>eggs</a:t>
            </a:r>
          </a:p>
        </p:txBody>
      </p:sp>
    </p:spTree>
    <p:extLst>
      <p:ext uri="{BB962C8B-B14F-4D97-AF65-F5344CB8AC3E}">
        <p14:creationId xmlns:p14="http://schemas.microsoft.com/office/powerpoint/2010/main" val="29370090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16x9_duke_ppt_3</Template>
  <TotalTime>17737</TotalTime>
  <Words>3379</Words>
  <Application>Microsoft Macintosh PowerPoint</Application>
  <PresentationFormat>Widescreen</PresentationFormat>
  <Paragraphs>772</Paragraphs>
  <Slides>72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Calibri</vt:lpstr>
      <vt:lpstr>Cambria Math</vt:lpstr>
      <vt:lpstr>Helvetica</vt:lpstr>
      <vt:lpstr>Helvetica Neue</vt:lpstr>
      <vt:lpstr>Lato Regular</vt:lpstr>
      <vt:lpstr>Times New Roman</vt:lpstr>
      <vt:lpstr>Wingdings</vt:lpstr>
      <vt:lpstr>1_Office Theme</vt:lpstr>
      <vt:lpstr>Word Embeddings and  A Very Simple Word Embedding Based Model  July 10, 2020</vt:lpstr>
      <vt:lpstr>Motivating Word Embeddings</vt:lpstr>
      <vt:lpstr>Problem: our model counts words,  but has no understanding of their meaning</vt:lpstr>
      <vt:lpstr>Problem: our model counts words,  but has no understanding of their meaning</vt:lpstr>
      <vt:lpstr>To effectively predict sentiment, it would be helpful to understand which words have similar meaning</vt:lpstr>
      <vt:lpstr>logistic regression: positive / negative sentiment</vt:lpstr>
      <vt:lpstr>We’d like a numeric representation of words that encodes their meaning</vt:lpstr>
      <vt:lpstr>Training a robot to buy groceries</vt:lpstr>
      <vt:lpstr>Grocery List</vt:lpstr>
      <vt:lpstr>Characteristics/Dimensions</vt:lpstr>
      <vt:lpstr>Five dimensions</vt:lpstr>
      <vt:lpstr>Make Sense of Items not Seen Before</vt:lpstr>
      <vt:lpstr>Make Sense of Items not Seen Before</vt:lpstr>
      <vt:lpstr>Recipe</vt:lpstr>
      <vt:lpstr>Word Embeddings: Assign Each Word in our Vocabulary to a Numeric Vector (of characteristics)</vt:lpstr>
      <vt:lpstr>Visualizing Word Embeddings</vt:lpstr>
      <vt:lpstr>Visualizing Word Embeddings</vt:lpstr>
      <vt:lpstr>Word Recipes</vt:lpstr>
      <vt:lpstr>Word to Vector (Word2Vec)</vt:lpstr>
      <vt:lpstr>Word to Vector (Word2Vec)</vt:lpstr>
      <vt:lpstr>Note: we can also do this with categorical variables!</vt:lpstr>
      <vt:lpstr>What happens when we apply this to a sentence?</vt:lpstr>
      <vt:lpstr>So how do we learn spatial locations for each word?</vt:lpstr>
      <vt:lpstr>PowerPoint Presentation</vt:lpstr>
      <vt:lpstr>Learning Word Embeddings</vt:lpstr>
      <vt:lpstr>So how do we learn spatial locations for each word?</vt:lpstr>
      <vt:lpstr>Predict Context Words from Input Words</vt:lpstr>
      <vt:lpstr>So how do we learn spatial locations for each word?</vt:lpstr>
      <vt:lpstr>So how do we learn spatial locations for each word?</vt:lpstr>
      <vt:lpstr>So how do we learn spatial locations for each word?</vt:lpstr>
      <vt:lpstr>So how do we learn spatial locations for each word?</vt:lpstr>
      <vt:lpstr>Recall: Multi-Class Logistic Regression</vt:lpstr>
      <vt:lpstr>Recall: Multi-Class Logistic Regression</vt:lpstr>
      <vt:lpstr>Recall: Multi-Class Logistic Regression</vt:lpstr>
      <vt:lpstr>We want: word vectors that allow us to predict their likely context</vt:lpstr>
      <vt:lpstr>Predicting context words based on input words</vt:lpstr>
      <vt:lpstr>Predicting context words based on input words</vt:lpstr>
      <vt:lpstr>Predicting context words based on input words</vt:lpstr>
      <vt:lpstr>What’s the simplest model we can possibly use?</vt:lpstr>
      <vt:lpstr>What’s the simplest model we can possibly use?</vt:lpstr>
      <vt:lpstr>What’s the next simplest?</vt:lpstr>
      <vt:lpstr>OK, let’s try it: use a single hidden layer</vt:lpstr>
      <vt:lpstr>Use mini-batches of training examples; minimize cross-entropy loss</vt:lpstr>
      <vt:lpstr>Learn our parameters: Weight Matrices W and B</vt:lpstr>
      <vt:lpstr>Isn’t this the vector we were looking for?</vt:lpstr>
      <vt:lpstr>Let’s take a closer look at W</vt:lpstr>
      <vt:lpstr>Let’s take a closer look at W</vt:lpstr>
      <vt:lpstr>Let’s take a closer look at W</vt:lpstr>
      <vt:lpstr>We now have a distributed representation  of word meaning based on context</vt:lpstr>
      <vt:lpstr>Important Takeaways:</vt:lpstr>
      <vt:lpstr>A Very Simple Word Embedding-Based Model</vt:lpstr>
      <vt:lpstr>VSWEM Step 1: Convert sentence to vectors</vt:lpstr>
      <vt:lpstr>VSWEM Step 1: Convert sentence to vectors</vt:lpstr>
      <vt:lpstr>VSWEM Step 2: Take the MAX over the  sentence for each embedding dimension</vt:lpstr>
      <vt:lpstr>VSWEM Step 2: Take the MAX over the  sentence for each embedding dimension</vt:lpstr>
      <vt:lpstr>VSWEM Step 2: Take the MAX over the  sentence for each embedding dimension</vt:lpstr>
      <vt:lpstr>VSWEM Step 2: Take the MAX over the  sentence for each embedding dimension</vt:lpstr>
      <vt:lpstr>VSWEM Step 2: Take the MAX over the  sentence for each embedding dimension</vt:lpstr>
      <vt:lpstr>VSWEM Step 2: Take the MAX over the  sentence for each embedding dimension</vt:lpstr>
      <vt:lpstr>VSWEM Step 2: Take the MAX over the  sentence for each embedding dimension</vt:lpstr>
      <vt:lpstr>VSWEM Step 3: Take the AVERAGE over the  sentence for each embedding dimension</vt:lpstr>
      <vt:lpstr>VSWEM Step 3: Take the AVERAGE over the  sentence for each embedding dimension</vt:lpstr>
      <vt:lpstr>VSWEM Step 3: Take the AVERAGE over the  sentence for each embedding dimension</vt:lpstr>
      <vt:lpstr>VSWEM Step 3: Take the AVERAGE over the  sentence for each embedding dimension</vt:lpstr>
      <vt:lpstr>VSWEM Step 3: Take the AVERAGE over the  sentence for each embedding dimension</vt:lpstr>
      <vt:lpstr>VSWEM Step 3: Take the AVERAGE over the  sentence for each embedding dimension</vt:lpstr>
      <vt:lpstr>VSWEM Step 3: Take the AVERAGE over the  sentence for each embedding dimension</vt:lpstr>
      <vt:lpstr>VSWEM Step 4:  Concatenate MAX and AVG</vt:lpstr>
      <vt:lpstr>A sequence of word vectors…</vt:lpstr>
      <vt:lpstr>…now looks just like a sequence of measurements</vt:lpstr>
      <vt:lpstr>In this case, too, we can get a single numeric vector for our predictive models by taking a max and average (or any other summary statistics we’d like)</vt:lpstr>
      <vt:lpstr>But when we do this, we lose information about measurement order (or word order).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Matthew Engelhard, M.D., Ph.D.</dc:creator>
  <cp:lastModifiedBy>Matthew Engelhard, M.D., Ph.D.</cp:lastModifiedBy>
  <cp:revision>286</cp:revision>
  <cp:lastPrinted>2016-07-31T03:57:51Z</cp:lastPrinted>
  <dcterms:created xsi:type="dcterms:W3CDTF">2016-07-12T20:05:41Z</dcterms:created>
  <dcterms:modified xsi:type="dcterms:W3CDTF">2020-07-10T03:07:34Z</dcterms:modified>
</cp:coreProperties>
</file>