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97" r:id="rId2"/>
    <p:sldId id="449" r:id="rId3"/>
    <p:sldId id="592" r:id="rId4"/>
    <p:sldId id="367" r:id="rId5"/>
    <p:sldId id="604" r:id="rId6"/>
    <p:sldId id="594" r:id="rId7"/>
    <p:sldId id="598" r:id="rId8"/>
    <p:sldId id="599" r:id="rId9"/>
    <p:sldId id="596" r:id="rId10"/>
    <p:sldId id="602" r:id="rId11"/>
    <p:sldId id="603" r:id="rId12"/>
    <p:sldId id="597" r:id="rId13"/>
    <p:sldId id="593" r:id="rId14"/>
    <p:sldId id="606" r:id="rId15"/>
    <p:sldId id="607" r:id="rId16"/>
    <p:sldId id="609" r:id="rId17"/>
    <p:sldId id="612" r:id="rId18"/>
    <p:sldId id="611" r:id="rId19"/>
    <p:sldId id="608" r:id="rId20"/>
    <p:sldId id="613" r:id="rId21"/>
    <p:sldId id="616" r:id="rId22"/>
    <p:sldId id="520" r:id="rId23"/>
    <p:sldId id="617" r:id="rId24"/>
    <p:sldId id="615" r:id="rId25"/>
    <p:sldId id="518" r:id="rId26"/>
    <p:sldId id="521" r:id="rId27"/>
    <p:sldId id="522" r:id="rId28"/>
    <p:sldId id="523" r:id="rId29"/>
    <p:sldId id="524" r:id="rId30"/>
    <p:sldId id="614" r:id="rId31"/>
    <p:sldId id="436" r:id="rId32"/>
    <p:sldId id="446" r:id="rId33"/>
    <p:sldId id="447" r:id="rId34"/>
    <p:sldId id="448" r:id="rId35"/>
    <p:sldId id="525" r:id="rId36"/>
    <p:sldId id="591" r:id="rId37"/>
    <p:sldId id="526" r:id="rId38"/>
    <p:sldId id="527" r:id="rId39"/>
    <p:sldId id="529" r:id="rId40"/>
    <p:sldId id="373" r:id="rId41"/>
    <p:sldId id="452" r:id="rId42"/>
    <p:sldId id="453" r:id="rId43"/>
    <p:sldId id="59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66006"/>
  </p:normalViewPr>
  <p:slideViewPr>
    <p:cSldViewPr snapToGrid="0" snapToObjects="1">
      <p:cViewPr varScale="1">
        <p:scale>
          <a:sx n="115" d="100"/>
          <a:sy n="115" d="100"/>
        </p:scale>
        <p:origin x="10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F4FC45-28A9-C64B-828B-73DD74DA1AAF}" type="datetimeFigureOut">
              <a:rPr lang="en-US" smtClean="0"/>
              <a:t>5/19/22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C36FA-DBBA-6141-8519-EF3DFAEADE3B}" type="slidenum">
              <a:rPr lang="en-US" smtClean="0"/>
              <a:t>‹#›</a:t>
            </a:fld>
            <a:endParaRPr lang="en-US"/>
          </a:p>
        </p:txBody>
      </p:sp>
    </p:spTree>
    <p:extLst>
      <p:ext uri="{BB962C8B-B14F-4D97-AF65-F5344CB8AC3E}">
        <p14:creationId xmlns:p14="http://schemas.microsoft.com/office/powerpoint/2010/main" val="3312181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Hi Everybody</a:t>
            </a:r>
          </a:p>
          <a:p>
            <a:pPr marL="171450" indent="-171450">
              <a:buFontTx/>
              <a:buChar char="-"/>
            </a:pPr>
            <a:r>
              <a:rPr lang="en-US" dirty="0"/>
              <a:t>In this lecture, we’re going to pick up right where we left off – </a:t>
            </a:r>
          </a:p>
          <a:p>
            <a:pPr marL="171450" indent="-171450">
              <a:buFontTx/>
              <a:buChar char="-"/>
            </a:pPr>
            <a:r>
              <a:rPr lang="en-US" dirty="0"/>
              <a:t>we’ll build on our understanding of logistic regression</a:t>
            </a:r>
          </a:p>
          <a:p>
            <a:pPr marL="171450" indent="-171450">
              <a:buFontTx/>
              <a:buChar char="-"/>
            </a:pPr>
            <a:r>
              <a:rPr lang="en-US" dirty="0"/>
              <a:t>And see how we can </a:t>
            </a:r>
            <a:r>
              <a:rPr lang="en-US" i="1" dirty="0"/>
              <a:t>extend</a:t>
            </a:r>
            <a:r>
              <a:rPr lang="en-US" i="0" dirty="0"/>
              <a:t> logistic regression to overcome its major limitation, </a:t>
            </a:r>
          </a:p>
          <a:p>
            <a:pPr marL="171450" indent="-171450">
              <a:buFontTx/>
              <a:buChar char="-"/>
            </a:pPr>
            <a:r>
              <a:rPr lang="en-US" i="0" dirty="0"/>
              <a:t>namely that it can only learn linear decision boundaries</a:t>
            </a:r>
          </a:p>
          <a:p>
            <a:pPr marL="171450" indent="-171450">
              <a:buFontTx/>
              <a:buChar char="-"/>
            </a:pPr>
            <a:endParaRPr lang="en-US" i="0" dirty="0"/>
          </a:p>
          <a:p>
            <a:pPr marL="171450" indent="-171450">
              <a:buFontTx/>
              <a:buChar char="-"/>
            </a:pPr>
            <a:r>
              <a:rPr lang="en-US" i="0" dirty="0"/>
              <a:t>The model we’ll end up with – in which we perform multiple rounds of logistic regression in sequence – </a:t>
            </a:r>
          </a:p>
          <a:p>
            <a:pPr marL="171450" indent="-171450">
              <a:buFontTx/>
              <a:buChar char="-"/>
            </a:pPr>
            <a:r>
              <a:rPr lang="en-US" i="0" dirty="0"/>
              <a:t>turns out to be the multilayer perceptron, also called a neural network or artificial neural network</a:t>
            </a:r>
          </a:p>
          <a:p>
            <a:pPr marL="171450" indent="-171450">
              <a:buFontTx/>
              <a:buChar char="-"/>
            </a:pPr>
            <a:r>
              <a:rPr lang="en-US" dirty="0"/>
              <a:t>The more logistic regressions we stack up, the </a:t>
            </a:r>
            <a:r>
              <a:rPr lang="en-US" i="1" dirty="0"/>
              <a:t>deeper</a:t>
            </a:r>
            <a:r>
              <a:rPr lang="en-US" dirty="0"/>
              <a:t> our models become, hence the term “deep learning”</a:t>
            </a:r>
          </a:p>
        </p:txBody>
      </p:sp>
      <p:sp>
        <p:nvSpPr>
          <p:cNvPr id="4" name="Slide Number Placeholder 3"/>
          <p:cNvSpPr>
            <a:spLocks noGrp="1"/>
          </p:cNvSpPr>
          <p:nvPr>
            <p:ph type="sldNum" sz="quarter" idx="10"/>
          </p:nvPr>
        </p:nvSpPr>
        <p:spPr/>
        <p:txBody>
          <a:bodyPr/>
          <a:lstStyle/>
          <a:p>
            <a:fld id="{0175F3A6-6971-5D47-A3A5-1EDC47BAF5FB}" type="slidenum">
              <a:rPr lang="en-US" smtClean="0"/>
              <a:t>1</a:t>
            </a:fld>
            <a:endParaRPr lang="en-US"/>
          </a:p>
        </p:txBody>
      </p:sp>
    </p:spTree>
    <p:extLst>
      <p:ext uri="{BB962C8B-B14F-4D97-AF65-F5344CB8AC3E}">
        <p14:creationId xmlns:p14="http://schemas.microsoft.com/office/powerpoint/2010/main" val="2008625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Now again, we have our standard logistic regression model.</a:t>
            </a:r>
          </a:p>
          <a:p>
            <a:endParaRPr lang="en-US" dirty="0"/>
          </a:p>
          <a:p>
            <a:r>
              <a:rPr lang="en-US" dirty="0"/>
              <a:t>But this time, we’re going to suppose that we have a set of latent features zeta – these are features derived, in some way we haven’t determined yet, from the original features x. We don’t know how they’re derived – we can suppose that some other equation is used to produce zeta from x.</a:t>
            </a:r>
          </a:p>
          <a:p>
            <a:endParaRPr lang="en-US" dirty="0"/>
          </a:p>
          <a:p>
            <a:r>
              <a:rPr lang="en-US" dirty="0"/>
              <a:t>Now regardless of where those zeta are coming from, we’re going to use zeta, rather than x, to make our predictions. We’re going to perform logistic regression on zeta, and we’ll worry about where zeta comes from later.</a:t>
            </a:r>
          </a:p>
          <a:p>
            <a:r>
              <a:rPr lang="en-US" dirty="0"/>
              <a:t>So, fine – we know how to do this – it’s the same process we’ve considered before – based on examples of pairs of zeta and y, we’ll find the values of b that allow us to make good predictions for y</a:t>
            </a:r>
          </a:p>
        </p:txBody>
      </p:sp>
      <p:sp>
        <p:nvSpPr>
          <p:cNvPr id="4" name="Slide Number Placeholder 3"/>
          <p:cNvSpPr>
            <a:spLocks noGrp="1"/>
          </p:cNvSpPr>
          <p:nvPr>
            <p:ph type="sldNum" sz="quarter" idx="10"/>
          </p:nvPr>
        </p:nvSpPr>
        <p:spPr/>
        <p:txBody>
          <a:bodyPr/>
          <a:lstStyle/>
          <a:p>
            <a:fld id="{DB333E9F-084A-8543-BC6F-0AE70009C29B}" type="slidenum">
              <a:rPr lang="en-US" smtClean="0"/>
              <a:t>25</a:t>
            </a:fld>
            <a:endParaRPr lang="en-US"/>
          </a:p>
        </p:txBody>
      </p:sp>
    </p:spTree>
    <p:extLst>
      <p:ext uri="{BB962C8B-B14F-4D97-AF65-F5344CB8AC3E}">
        <p14:creationId xmlns:p14="http://schemas.microsoft.com/office/powerpoint/2010/main" val="2703685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But the question then becomes: where are we getting zeta?</a:t>
            </a:r>
          </a:p>
          <a:p>
            <a:endParaRPr lang="en-US" dirty="0"/>
          </a:p>
          <a:p>
            <a:r>
              <a:rPr lang="en-US" dirty="0"/>
              <a:t>This is where the idea of the “stacked” logistic regression comes in:</a:t>
            </a:r>
          </a:p>
          <a:p>
            <a:r>
              <a:rPr lang="en-US" dirty="0"/>
              <a:t>Each element of zeta will be the output of its own logistic regression model in which x are the features, and that element of zeta is the predicted value</a:t>
            </a:r>
          </a:p>
          <a:p>
            <a:endParaRPr lang="en-US" dirty="0"/>
          </a:p>
          <a:p>
            <a:r>
              <a:rPr lang="en-US" dirty="0"/>
              <a:t>As an equation, we can see above that </a:t>
            </a:r>
            <a:r>
              <a:rPr lang="en-US" dirty="0" err="1"/>
              <a:t>zeta_iM</a:t>
            </a:r>
            <a:r>
              <a:rPr lang="en-US" dirty="0"/>
              <a:t> is obtained by taking the dot product of x and a new parameter vector </a:t>
            </a:r>
            <a:r>
              <a:rPr lang="en-US" dirty="0" err="1"/>
              <a:t>beta_M</a:t>
            </a:r>
            <a:r>
              <a:rPr lang="en-US" dirty="0"/>
              <a:t>, adding a bias, and applying the logistic function – again, this is the logistic model we’ve been studying.</a:t>
            </a:r>
          </a:p>
          <a:p>
            <a:endParaRPr lang="en-US" dirty="0"/>
          </a:p>
          <a:p>
            <a:r>
              <a:rPr lang="en-US" dirty="0"/>
              <a:t>Now, since there are M values of </a:t>
            </a:r>
            <a:r>
              <a:rPr lang="en-US" dirty="0" err="1"/>
              <a:t>zeta_i</a:t>
            </a:r>
            <a:r>
              <a:rPr lang="en-US" dirty="0"/>
              <a:t>, each with its own logistic model, it’ll actually require M logistic regression models to connect </a:t>
            </a:r>
            <a:r>
              <a:rPr lang="en-US" dirty="0" err="1"/>
              <a:t>x_i</a:t>
            </a:r>
            <a:r>
              <a:rPr lang="en-US" dirty="0"/>
              <a:t> to </a:t>
            </a:r>
            <a:r>
              <a:rPr lang="en-US" dirty="0" err="1"/>
              <a:t>zeta_i</a:t>
            </a:r>
            <a:r>
              <a:rPr lang="en-US" dirty="0"/>
              <a:t>!</a:t>
            </a:r>
          </a:p>
        </p:txBody>
      </p:sp>
      <p:sp>
        <p:nvSpPr>
          <p:cNvPr id="4" name="Slide Number Placeholder 3"/>
          <p:cNvSpPr>
            <a:spLocks noGrp="1"/>
          </p:cNvSpPr>
          <p:nvPr>
            <p:ph type="sldNum" sz="quarter" idx="10"/>
          </p:nvPr>
        </p:nvSpPr>
        <p:spPr/>
        <p:txBody>
          <a:bodyPr/>
          <a:lstStyle/>
          <a:p>
            <a:fld id="{DB333E9F-084A-8543-BC6F-0AE70009C29B}" type="slidenum">
              <a:rPr lang="en-US" smtClean="0"/>
              <a:t>26</a:t>
            </a:fld>
            <a:endParaRPr lang="en-US"/>
          </a:p>
        </p:txBody>
      </p:sp>
    </p:spTree>
    <p:extLst>
      <p:ext uri="{BB962C8B-B14F-4D97-AF65-F5344CB8AC3E}">
        <p14:creationId xmlns:p14="http://schemas.microsoft.com/office/powerpoint/2010/main" val="3089209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We have one logistic regression model for zeta_i1, another for zeta_i2, and so on -- these models have parameter vectors beta_1, beta_2, etc.</a:t>
            </a:r>
          </a:p>
          <a:p>
            <a:r>
              <a:rPr lang="en-US" dirty="0"/>
              <a:t>If we put all those parameter vectors together, we get a matrix with that contains M^2 elements corresponding to the M^2 pairs of elements in </a:t>
            </a:r>
            <a:r>
              <a:rPr lang="en-US" dirty="0" err="1"/>
              <a:t>x_i</a:t>
            </a:r>
            <a:r>
              <a:rPr lang="en-US" dirty="0"/>
              <a:t> and </a:t>
            </a:r>
            <a:r>
              <a:rPr lang="en-US" dirty="0" err="1"/>
              <a:t>zeta_i</a:t>
            </a:r>
            <a:r>
              <a:rPr lang="en-US" dirty="0"/>
              <a:t>.</a:t>
            </a:r>
          </a:p>
          <a:p>
            <a:r>
              <a:rPr lang="en-US" dirty="0"/>
              <a:t>Since we have a parameter for each of these pairs – in other words, there is an arrow connecting each element of </a:t>
            </a:r>
            <a:r>
              <a:rPr lang="en-US" dirty="0" err="1"/>
              <a:t>x_i</a:t>
            </a:r>
            <a:r>
              <a:rPr lang="en-US" dirty="0"/>
              <a:t> to each element of </a:t>
            </a:r>
            <a:r>
              <a:rPr lang="en-US" dirty="0" err="1"/>
              <a:t>zeta_i</a:t>
            </a:r>
            <a:r>
              <a:rPr lang="en-US" dirty="0"/>
              <a:t> – we say that </a:t>
            </a:r>
            <a:r>
              <a:rPr lang="en-US" dirty="0" err="1"/>
              <a:t>x_i</a:t>
            </a:r>
            <a:r>
              <a:rPr lang="en-US" dirty="0"/>
              <a:t> and </a:t>
            </a:r>
            <a:r>
              <a:rPr lang="en-US" dirty="0" err="1"/>
              <a:t>zeta_i</a:t>
            </a:r>
            <a:r>
              <a:rPr lang="en-US" dirty="0"/>
              <a:t> are “fully-connected”</a:t>
            </a:r>
          </a:p>
        </p:txBody>
      </p:sp>
      <p:sp>
        <p:nvSpPr>
          <p:cNvPr id="4" name="Slide Number Placeholder 3"/>
          <p:cNvSpPr>
            <a:spLocks noGrp="1"/>
          </p:cNvSpPr>
          <p:nvPr>
            <p:ph type="sldNum" sz="quarter" idx="10"/>
          </p:nvPr>
        </p:nvSpPr>
        <p:spPr/>
        <p:txBody>
          <a:bodyPr/>
          <a:lstStyle/>
          <a:p>
            <a:fld id="{DB333E9F-084A-8543-BC6F-0AE70009C29B}" type="slidenum">
              <a:rPr lang="en-US" smtClean="0"/>
              <a:t>27</a:t>
            </a:fld>
            <a:endParaRPr lang="en-US"/>
          </a:p>
        </p:txBody>
      </p:sp>
    </p:spTree>
    <p:extLst>
      <p:ext uri="{BB962C8B-B14F-4D97-AF65-F5344CB8AC3E}">
        <p14:creationId xmlns:p14="http://schemas.microsoft.com/office/powerpoint/2010/main" val="333779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And the notational conveniences keep on coming – we’ll use this notation to spare us from looking at all those arrows.</a:t>
            </a:r>
          </a:p>
          <a:p>
            <a:r>
              <a:rPr lang="en-US" dirty="0"/>
              <a:t>In this course, when you see these crossed arrows, it means that the two layers are fully connected.</a:t>
            </a:r>
          </a:p>
        </p:txBody>
      </p:sp>
      <p:sp>
        <p:nvSpPr>
          <p:cNvPr id="4" name="Slide Number Placeholder 3"/>
          <p:cNvSpPr>
            <a:spLocks noGrp="1"/>
          </p:cNvSpPr>
          <p:nvPr>
            <p:ph type="sldNum" sz="quarter" idx="10"/>
          </p:nvPr>
        </p:nvSpPr>
        <p:spPr/>
        <p:txBody>
          <a:bodyPr/>
          <a:lstStyle/>
          <a:p>
            <a:fld id="{DB333E9F-084A-8543-BC6F-0AE70009C29B}" type="slidenum">
              <a:rPr lang="en-US" smtClean="0"/>
              <a:t>28</a:t>
            </a:fld>
            <a:endParaRPr lang="en-US"/>
          </a:p>
        </p:txBody>
      </p:sp>
    </p:spTree>
    <p:extLst>
      <p:ext uri="{BB962C8B-B14F-4D97-AF65-F5344CB8AC3E}">
        <p14:creationId xmlns:p14="http://schemas.microsoft.com/office/powerpoint/2010/main" val="1805460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Now in this diagram, the values of </a:t>
            </a:r>
            <a:r>
              <a:rPr lang="en-US" dirty="0" err="1"/>
              <a:t>zeta_i</a:t>
            </a:r>
            <a:r>
              <a:rPr lang="en-US" dirty="0"/>
              <a:t> are entirely internal to our model</a:t>
            </a:r>
          </a:p>
          <a:p>
            <a:r>
              <a:rPr lang="en-US" dirty="0"/>
              <a:t>These values are not directly observed, and therefore we call them “latent”, or “hidden”, features or variables.</a:t>
            </a:r>
          </a:p>
          <a:p>
            <a:r>
              <a:rPr lang="en-US" dirty="0"/>
              <a:t>Most often, you’ll hear people referring to these latent features as a “hidden” layer.</a:t>
            </a:r>
          </a:p>
        </p:txBody>
      </p:sp>
      <p:sp>
        <p:nvSpPr>
          <p:cNvPr id="4" name="Slide Number Placeholder 3"/>
          <p:cNvSpPr>
            <a:spLocks noGrp="1"/>
          </p:cNvSpPr>
          <p:nvPr>
            <p:ph type="sldNum" sz="quarter" idx="10"/>
          </p:nvPr>
        </p:nvSpPr>
        <p:spPr/>
        <p:txBody>
          <a:bodyPr/>
          <a:lstStyle/>
          <a:p>
            <a:fld id="{DB333E9F-084A-8543-BC6F-0AE70009C29B}" type="slidenum">
              <a:rPr lang="en-US" smtClean="0"/>
              <a:t>29</a:t>
            </a:fld>
            <a:endParaRPr lang="en-US"/>
          </a:p>
        </p:txBody>
      </p:sp>
    </p:spTree>
    <p:extLst>
      <p:ext uri="{BB962C8B-B14F-4D97-AF65-F5344CB8AC3E}">
        <p14:creationId xmlns:p14="http://schemas.microsoft.com/office/powerpoint/2010/main" val="3492642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Now that we’ve covered the “what” – we’re going to be extending the logistic regression in this way –</a:t>
            </a:r>
          </a:p>
          <a:p>
            <a:r>
              <a:rPr lang="en-US" dirty="0"/>
              <a:t>Let’s think a little more about why.</a:t>
            </a:r>
          </a:p>
          <a:p>
            <a:endParaRPr lang="en-US" dirty="0"/>
          </a:p>
          <a:p>
            <a:r>
              <a:rPr lang="en-US" dirty="0"/>
              <a:t>And to help us do that, let’s return to our MNIST example from before.</a:t>
            </a:r>
          </a:p>
          <a:p>
            <a:endParaRPr lang="en-US" dirty="0"/>
          </a:p>
          <a:p>
            <a:r>
              <a:rPr lang="en-US" dirty="0"/>
              <a:t>Again, our vector of logistic regression parameters can be viewed as a filter that registers a “hit” – in other words, produces a positive value – when it encounters features that are similar to the filter itself.</a:t>
            </a:r>
          </a:p>
          <a:p>
            <a:r>
              <a:rPr lang="en-US" dirty="0"/>
              <a:t>When identifying handwritten digits, the model will learn that to identify zeros, it needs a filter that looks like a zero.</a:t>
            </a:r>
          </a:p>
        </p:txBody>
      </p:sp>
      <p:sp>
        <p:nvSpPr>
          <p:cNvPr id="4" name="Slide Number Placeholder 3"/>
          <p:cNvSpPr>
            <a:spLocks noGrp="1"/>
          </p:cNvSpPr>
          <p:nvPr>
            <p:ph type="sldNum" sz="quarter" idx="10"/>
          </p:nvPr>
        </p:nvSpPr>
        <p:spPr/>
        <p:txBody>
          <a:bodyPr/>
          <a:lstStyle/>
          <a:p>
            <a:fld id="{DB333E9F-084A-8543-BC6F-0AE70009C29B}" type="slidenum">
              <a:rPr lang="en-US" smtClean="0"/>
              <a:t>31</a:t>
            </a:fld>
            <a:endParaRPr lang="en-US"/>
          </a:p>
        </p:txBody>
      </p:sp>
    </p:spTree>
    <p:extLst>
      <p:ext uri="{BB962C8B-B14F-4D97-AF65-F5344CB8AC3E}">
        <p14:creationId xmlns:p14="http://schemas.microsoft.com/office/powerpoint/2010/main" val="331007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But, if we go back to the dataset and look closely, we’ll notice that there are MANY ways to write each digit.</a:t>
            </a:r>
          </a:p>
          <a:p>
            <a:r>
              <a:rPr lang="en-US" dirty="0"/>
              <a:t>There’s no such thing as a filter that looks like a four, because there are several quit distinct ways of writing a four, and a filter that looks like one won’t look much like the others.</a:t>
            </a:r>
          </a:p>
        </p:txBody>
      </p:sp>
      <p:sp>
        <p:nvSpPr>
          <p:cNvPr id="4" name="Slide Number Placeholder 3"/>
          <p:cNvSpPr>
            <a:spLocks noGrp="1"/>
          </p:cNvSpPr>
          <p:nvPr>
            <p:ph type="sldNum" sz="quarter" idx="10"/>
          </p:nvPr>
        </p:nvSpPr>
        <p:spPr/>
        <p:txBody>
          <a:bodyPr/>
          <a:lstStyle/>
          <a:p>
            <a:fld id="{DB333E9F-084A-8543-BC6F-0AE70009C29B}" type="slidenum">
              <a:rPr lang="en-US" smtClean="0"/>
              <a:t>32</a:t>
            </a:fld>
            <a:endParaRPr lang="en-US"/>
          </a:p>
        </p:txBody>
      </p:sp>
    </p:spTree>
    <p:extLst>
      <p:ext uri="{BB962C8B-B14F-4D97-AF65-F5344CB8AC3E}">
        <p14:creationId xmlns:p14="http://schemas.microsoft.com/office/powerpoint/2010/main" val="844777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But logistic regression gets only one filter per digit</a:t>
            </a:r>
          </a:p>
          <a:p>
            <a:endParaRPr lang="en-US" dirty="0"/>
          </a:p>
          <a:p>
            <a:r>
              <a:rPr lang="en-US" dirty="0"/>
              <a:t>As a result, the filter it’ll end up learning will look like the average of all the different ways of writing a four.</a:t>
            </a:r>
          </a:p>
          <a:p>
            <a:r>
              <a:rPr lang="en-US" dirty="0"/>
              <a:t>This filter will weakly match all the styles, but it won’t strongly match any of them</a:t>
            </a:r>
          </a:p>
        </p:txBody>
      </p:sp>
      <p:sp>
        <p:nvSpPr>
          <p:cNvPr id="4" name="Slide Number Placeholder 3"/>
          <p:cNvSpPr>
            <a:spLocks noGrp="1"/>
          </p:cNvSpPr>
          <p:nvPr>
            <p:ph type="sldNum" sz="quarter" idx="10"/>
          </p:nvPr>
        </p:nvSpPr>
        <p:spPr/>
        <p:txBody>
          <a:bodyPr/>
          <a:lstStyle/>
          <a:p>
            <a:fld id="{DB333E9F-084A-8543-BC6F-0AE70009C29B}" type="slidenum">
              <a:rPr lang="en-US" smtClean="0"/>
              <a:t>33</a:t>
            </a:fld>
            <a:endParaRPr lang="en-US"/>
          </a:p>
        </p:txBody>
      </p:sp>
    </p:spTree>
    <p:extLst>
      <p:ext uri="{BB962C8B-B14F-4D97-AF65-F5344CB8AC3E}">
        <p14:creationId xmlns:p14="http://schemas.microsoft.com/office/powerpoint/2010/main" val="1579468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Instead, we’d much prefer to have multiple filters, each corresponding to a different way of writing a four – there may be many</a:t>
            </a:r>
          </a:p>
          <a:p>
            <a:r>
              <a:rPr lang="en-US" dirty="0"/>
              <a:t>Then, we can predict four whenever any of these filters gives us a strong match instead of when the average filter gives us a weak match.</a:t>
            </a:r>
          </a:p>
          <a:p>
            <a:endParaRPr lang="en-US" dirty="0"/>
          </a:p>
          <a:p>
            <a:r>
              <a:rPr lang="en-US" dirty="0"/>
              <a:t>In practice, this is extremely helpful to help us distinguish 9’s from 4’s effectively, for example.</a:t>
            </a:r>
          </a:p>
        </p:txBody>
      </p:sp>
      <p:sp>
        <p:nvSpPr>
          <p:cNvPr id="4" name="Slide Number Placeholder 3"/>
          <p:cNvSpPr>
            <a:spLocks noGrp="1"/>
          </p:cNvSpPr>
          <p:nvPr>
            <p:ph type="sldNum" sz="quarter" idx="10"/>
          </p:nvPr>
        </p:nvSpPr>
        <p:spPr/>
        <p:txBody>
          <a:bodyPr/>
          <a:lstStyle/>
          <a:p>
            <a:fld id="{DB333E9F-084A-8543-BC6F-0AE70009C29B}" type="slidenum">
              <a:rPr lang="en-US" smtClean="0"/>
              <a:t>34</a:t>
            </a:fld>
            <a:endParaRPr lang="en-US"/>
          </a:p>
        </p:txBody>
      </p:sp>
    </p:spTree>
    <p:extLst>
      <p:ext uri="{BB962C8B-B14F-4D97-AF65-F5344CB8AC3E}">
        <p14:creationId xmlns:p14="http://schemas.microsoft.com/office/powerpoint/2010/main" val="115922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So, why introduce these </a:t>
            </a:r>
            <a:r>
              <a:rPr lang="en-US" dirty="0" err="1"/>
              <a:t>zeta_i</a:t>
            </a:r>
            <a:r>
              <a:rPr lang="en-US" dirty="0"/>
              <a:t>?</a:t>
            </a:r>
          </a:p>
          <a:p>
            <a:endParaRPr lang="en-US" dirty="0"/>
          </a:p>
          <a:p>
            <a:r>
              <a:rPr lang="en-US" dirty="0"/>
              <a:t>Let’s suppose we’re training a model to distinguish between 4’s and 9’s.</a:t>
            </a:r>
          </a:p>
          <a:p>
            <a:r>
              <a:rPr lang="en-US" dirty="0"/>
              <a:t>Instead of a single filter, we now have M filters corresponding to the M values of </a:t>
            </a:r>
            <a:r>
              <a:rPr lang="en-US" dirty="0" err="1"/>
              <a:t>zeta_i</a:t>
            </a:r>
            <a:r>
              <a:rPr lang="en-US" dirty="0"/>
              <a:t>.</a:t>
            </a:r>
          </a:p>
          <a:p>
            <a:endParaRPr lang="en-US" dirty="0"/>
          </a:p>
          <a:p>
            <a:r>
              <a:rPr lang="en-US" dirty="0"/>
              <a:t>Each of them has the ability to learn a distinct way of writing a 4, or even a smaller shape representing a small part of a 4</a:t>
            </a:r>
          </a:p>
          <a:p>
            <a:endParaRPr lang="en-US" dirty="0"/>
          </a:p>
          <a:p>
            <a:r>
              <a:rPr lang="en-US" dirty="0"/>
              <a:t>The second layer of the model – the layer connecting </a:t>
            </a:r>
            <a:r>
              <a:rPr lang="en-US" dirty="0" err="1"/>
              <a:t>zeta_i</a:t>
            </a:r>
            <a:r>
              <a:rPr lang="en-US" dirty="0"/>
              <a:t> to </a:t>
            </a:r>
            <a:r>
              <a:rPr lang="en-US" dirty="0" err="1"/>
              <a:t>p_i</a:t>
            </a:r>
            <a:r>
              <a:rPr lang="en-US" dirty="0"/>
              <a:t> – can then learn that when specific </a:t>
            </a:r>
            <a:r>
              <a:rPr lang="en-US" dirty="0" err="1"/>
              <a:t>zeta_i</a:t>
            </a:r>
            <a:r>
              <a:rPr lang="en-US" dirty="0"/>
              <a:t> values are large – indicating that their filter strongly matches x – then the image is highly likely to be a four.</a:t>
            </a:r>
          </a:p>
          <a:p>
            <a:r>
              <a:rPr lang="en-US" dirty="0"/>
              <a:t>We get M distinct sub-models, each of them specializing in identifying one very specific shape within the image. The final prediction about </a:t>
            </a:r>
            <a:r>
              <a:rPr lang="en-US" dirty="0" err="1"/>
              <a:t>p_i</a:t>
            </a:r>
            <a:r>
              <a:rPr lang="en-US" dirty="0"/>
              <a:t>, then, is based on the weighing all the reports from all of these different specialists.</a:t>
            </a:r>
          </a:p>
        </p:txBody>
      </p:sp>
      <p:sp>
        <p:nvSpPr>
          <p:cNvPr id="4" name="Slide Number Placeholder 3"/>
          <p:cNvSpPr>
            <a:spLocks noGrp="1"/>
          </p:cNvSpPr>
          <p:nvPr>
            <p:ph type="sldNum" sz="quarter" idx="10"/>
          </p:nvPr>
        </p:nvSpPr>
        <p:spPr/>
        <p:txBody>
          <a:bodyPr/>
          <a:lstStyle/>
          <a:p>
            <a:fld id="{DB333E9F-084A-8543-BC6F-0AE70009C29B}" type="slidenum">
              <a:rPr lang="en-US" smtClean="0"/>
              <a:t>35</a:t>
            </a:fld>
            <a:endParaRPr lang="en-US"/>
          </a:p>
        </p:txBody>
      </p:sp>
    </p:spTree>
    <p:extLst>
      <p:ext uri="{BB962C8B-B14F-4D97-AF65-F5344CB8AC3E}">
        <p14:creationId xmlns:p14="http://schemas.microsoft.com/office/powerpoint/2010/main" val="264380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RECALL OUR LOGISTIC REGRESSION MODEL – DESCRIBE IT</a:t>
            </a:r>
          </a:p>
          <a:p>
            <a:r>
              <a:rPr lang="en-US" dirty="0"/>
              <a:t>WE PREFER SIMPLE MODELS WHEN THEY CAN GET THE JOB DONE</a:t>
            </a:r>
          </a:p>
          <a:p>
            <a:r>
              <a:rPr lang="en-US" dirty="0"/>
              <a:t>BUT THIS THING… HAS A BIG LIMITATION.</a:t>
            </a:r>
          </a:p>
          <a:p>
            <a:endParaRPr lang="en-US" dirty="0"/>
          </a:p>
          <a:p>
            <a:r>
              <a:rPr lang="en-US" dirty="0"/>
              <a:t>Recall our logistic regression model</a:t>
            </a:r>
          </a:p>
          <a:p>
            <a:r>
              <a:rPr lang="en-US" dirty="0"/>
              <a:t>In this model we have features for patient </a:t>
            </a:r>
            <a:r>
              <a:rPr lang="en-US" dirty="0" err="1"/>
              <a:t>x_i</a:t>
            </a:r>
            <a:r>
              <a:rPr lang="en-US" dirty="0"/>
              <a:t>; there are M of them ranging from x_i1 to </a:t>
            </a:r>
            <a:r>
              <a:rPr lang="en-US" dirty="0" err="1"/>
              <a:t>x_iM</a:t>
            </a:r>
            <a:endParaRPr lang="en-US" dirty="0"/>
          </a:p>
          <a:p>
            <a:r>
              <a:rPr lang="en-US" dirty="0"/>
              <a:t>We’re going to multiply each of those features by a corresponding model coefficient</a:t>
            </a:r>
          </a:p>
          <a:p>
            <a:r>
              <a:rPr lang="en-US" dirty="0"/>
              <a:t>We also add a bias term, which we have omitted here to simplify the presentation</a:t>
            </a:r>
          </a:p>
          <a:p>
            <a:r>
              <a:rPr lang="en-US" dirty="0"/>
              <a:t>We then add up all of those terms, which gives us </a:t>
            </a:r>
            <a:r>
              <a:rPr lang="en-US" dirty="0" err="1"/>
              <a:t>z_i</a:t>
            </a:r>
            <a:r>
              <a:rPr lang="en-US" dirty="0"/>
              <a:t>, which we call the log odds</a:t>
            </a:r>
          </a:p>
          <a:p>
            <a:r>
              <a:rPr lang="en-US" dirty="0"/>
              <a:t>We then convert the log odds to the corresponding probability using the logistic, or sigmoid function, denoted by sigma</a:t>
            </a:r>
          </a:p>
          <a:p>
            <a:endParaRPr lang="en-US" dirty="0"/>
          </a:p>
          <a:p>
            <a:r>
              <a:rPr lang="en-US" dirty="0"/>
              <a:t>But remember, from our earlier lecture, that when we do this – when we multiply all the </a:t>
            </a:r>
            <a:r>
              <a:rPr lang="en-US" dirty="0" err="1"/>
              <a:t>x_i</a:t>
            </a:r>
            <a:r>
              <a:rPr lang="en-US" dirty="0"/>
              <a:t> values by the corresponding b’s – the output tells us how much </a:t>
            </a:r>
            <a:r>
              <a:rPr lang="en-US" dirty="0" err="1"/>
              <a:t>x_i</a:t>
            </a:r>
            <a:r>
              <a:rPr lang="en-US" dirty="0"/>
              <a:t> </a:t>
            </a:r>
            <a:r>
              <a:rPr lang="en-US" i="1" dirty="0"/>
              <a:t>looks like </a:t>
            </a:r>
            <a:r>
              <a:rPr lang="en-US" dirty="0"/>
              <a:t>b</a:t>
            </a:r>
          </a:p>
          <a:p>
            <a:r>
              <a:rPr lang="en-US" dirty="0"/>
              <a:t>Thinking of each as a vector, the dot product tells us to what extent </a:t>
            </a:r>
            <a:r>
              <a:rPr lang="en-US" dirty="0" err="1"/>
              <a:t>x_i</a:t>
            </a:r>
            <a:r>
              <a:rPr lang="en-US" dirty="0"/>
              <a:t> points in the direction of b</a:t>
            </a:r>
          </a:p>
          <a:p>
            <a:endParaRPr lang="en-US" dirty="0"/>
          </a:p>
        </p:txBody>
      </p:sp>
      <p:sp>
        <p:nvSpPr>
          <p:cNvPr id="4" name="Slide Number Placeholder 3"/>
          <p:cNvSpPr>
            <a:spLocks noGrp="1"/>
          </p:cNvSpPr>
          <p:nvPr>
            <p:ph type="sldNum" sz="quarter" idx="10"/>
          </p:nvPr>
        </p:nvSpPr>
        <p:spPr/>
        <p:txBody>
          <a:bodyPr/>
          <a:lstStyle/>
          <a:p>
            <a:fld id="{DB333E9F-084A-8543-BC6F-0AE70009C29B}" type="slidenum">
              <a:rPr lang="en-US" smtClean="0"/>
              <a:t>2</a:t>
            </a:fld>
            <a:endParaRPr lang="en-US"/>
          </a:p>
        </p:txBody>
      </p:sp>
    </p:spTree>
    <p:extLst>
      <p:ext uri="{BB962C8B-B14F-4D97-AF65-F5344CB8AC3E}">
        <p14:creationId xmlns:p14="http://schemas.microsoft.com/office/powerpoint/2010/main" val="2876884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Going back to our ICU example, we noted before that both high blood pressure and low blood pressure are likely to be associated with higher risk of mortality.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But in logistic regression, it can’t be both: either higher blood pressure increases risk, or it decreases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When we extend our logistic regression model to an MLP, however, we have much greater flexibility.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Each element of </a:t>
            </a:r>
            <a:r>
              <a:rPr lang="en-US" sz="1200" dirty="0" err="1"/>
              <a:t>zeta_i</a:t>
            </a:r>
            <a:r>
              <a:rPr lang="en-US" sz="1200" dirty="0"/>
              <a:t> can look for a specific pattern in the predictors – we can think of these patterns as different risk profiles that may be present.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parameters beta_1 corresponding to zeta_1 might match x values consistent with something like sepsis – say, tachycardia and low BP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Zeta_i1, then, reports to subsequent layers the extent to which this sepsis risk profile is present in patient </a:t>
            </a:r>
            <a:r>
              <a:rPr lang="en-US" sz="1200" dirty="0" err="1"/>
              <a:t>i</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parameters beta_2 corresponding to zeta_2 might match x values consistent with a hypertensive emergency, which includes a very high blood pressure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Zeta_i2 will then report the extent to which a hypertensive emergency is present in patient </a:t>
            </a:r>
            <a:r>
              <a:rPr lang="en-US" sz="1200" dirty="0" err="1"/>
              <a:t>i</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t>Again, we call these </a:t>
            </a:r>
            <a:r>
              <a:rPr lang="en-US" sz="1200" i="0" dirty="0" err="1"/>
              <a:t>zeta_i</a:t>
            </a:r>
            <a:r>
              <a:rPr lang="en-US" sz="1200" i="0" dirty="0"/>
              <a:t> values “latent features”, or a “hidden layer”. But we can think of each of them as reporting on the presence or absence of a specific pattern within the predictors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t>Each of the risk profiles is associated, to varying degrees, with mortality.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t>If zeta_i1 is reporting on sepsis and sepsis is strongly associated with mortality, then b_1 – which connects zeta_i1 to </a:t>
            </a:r>
            <a:r>
              <a:rPr lang="en-US" sz="1200" i="0" dirty="0" err="1"/>
              <a:t>p_i</a:t>
            </a:r>
            <a:r>
              <a:rPr lang="en-US" sz="1200" i="0" dirty="0"/>
              <a:t> – will be large and positive.</a:t>
            </a:r>
          </a:p>
        </p:txBody>
      </p:sp>
      <p:sp>
        <p:nvSpPr>
          <p:cNvPr id="4" name="Slide Number Placeholder 3"/>
          <p:cNvSpPr>
            <a:spLocks noGrp="1"/>
          </p:cNvSpPr>
          <p:nvPr>
            <p:ph type="sldNum" sz="quarter" idx="10"/>
          </p:nvPr>
        </p:nvSpPr>
        <p:spPr/>
        <p:txBody>
          <a:bodyPr/>
          <a:lstStyle/>
          <a:p>
            <a:fld id="{DB333E9F-084A-8543-BC6F-0AE70009C29B}" type="slidenum">
              <a:rPr lang="en-US" smtClean="0"/>
              <a:t>36</a:t>
            </a:fld>
            <a:endParaRPr lang="en-US"/>
          </a:p>
        </p:txBody>
      </p:sp>
    </p:spTree>
    <p:extLst>
      <p:ext uri="{BB962C8B-B14F-4D97-AF65-F5344CB8AC3E}">
        <p14:creationId xmlns:p14="http://schemas.microsoft.com/office/powerpoint/2010/main" val="1191280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So again, the idea here is to stack many logistic regression models</a:t>
            </a:r>
          </a:p>
          <a:p>
            <a:r>
              <a:rPr lang="en-US" dirty="0"/>
              <a:t>Each model is looking for a specific pattern in its features</a:t>
            </a:r>
          </a:p>
          <a:p>
            <a:r>
              <a:rPr lang="en-US" dirty="0"/>
              <a:t>And those features could be the original features x – here, zeta connects to these features</a:t>
            </a:r>
          </a:p>
          <a:p>
            <a:r>
              <a:rPr lang="en-US" dirty="0"/>
              <a:t>Or they could be latent features</a:t>
            </a:r>
          </a:p>
          <a:p>
            <a:r>
              <a:rPr lang="en-US" dirty="0"/>
              <a:t>Here, </a:t>
            </a:r>
            <a:r>
              <a:rPr lang="en-US" dirty="0" err="1"/>
              <a:t>p_i</a:t>
            </a:r>
            <a:r>
              <a:rPr lang="en-US" dirty="0"/>
              <a:t> is connected directly to the latent features – the hidden layer – zeta.</a:t>
            </a:r>
          </a:p>
        </p:txBody>
      </p:sp>
      <p:sp>
        <p:nvSpPr>
          <p:cNvPr id="4" name="Slide Number Placeholder 3"/>
          <p:cNvSpPr>
            <a:spLocks noGrp="1"/>
          </p:cNvSpPr>
          <p:nvPr>
            <p:ph type="sldNum" sz="quarter" idx="10"/>
          </p:nvPr>
        </p:nvSpPr>
        <p:spPr/>
        <p:txBody>
          <a:bodyPr/>
          <a:lstStyle/>
          <a:p>
            <a:fld id="{DB333E9F-084A-8543-BC6F-0AE70009C29B}" type="slidenum">
              <a:rPr lang="en-US" smtClean="0"/>
              <a:t>37</a:t>
            </a:fld>
            <a:endParaRPr lang="en-US"/>
          </a:p>
        </p:txBody>
      </p:sp>
    </p:spTree>
    <p:extLst>
      <p:ext uri="{BB962C8B-B14F-4D97-AF65-F5344CB8AC3E}">
        <p14:creationId xmlns:p14="http://schemas.microsoft.com/office/powerpoint/2010/main" val="1262926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And we are not limited to a single layer – we can go as deep as we like</a:t>
            </a:r>
          </a:p>
          <a:p>
            <a:r>
              <a:rPr lang="en-US" dirty="0"/>
              <a:t>As we add more layers, we build a hierarchy of features</a:t>
            </a:r>
          </a:p>
          <a:p>
            <a:r>
              <a:rPr lang="en-US" dirty="0"/>
              <a:t>As we move through the hierarchy, from the original features x to latent features increasingly removed from x, the patterns those features recognize become more and more abstract</a:t>
            </a:r>
          </a:p>
          <a:p>
            <a:r>
              <a:rPr lang="en-US" dirty="0"/>
              <a:t>In the image processing case, features in later layers will be identifying increasingly complex shapes</a:t>
            </a:r>
          </a:p>
          <a:p>
            <a:r>
              <a:rPr lang="en-US" dirty="0"/>
              <a:t>In the ICU case, they might be identifying increasingly complex physiologic profiles or states</a:t>
            </a:r>
          </a:p>
        </p:txBody>
      </p:sp>
      <p:sp>
        <p:nvSpPr>
          <p:cNvPr id="4" name="Slide Number Placeholder 3"/>
          <p:cNvSpPr>
            <a:spLocks noGrp="1"/>
          </p:cNvSpPr>
          <p:nvPr>
            <p:ph type="sldNum" sz="quarter" idx="10"/>
          </p:nvPr>
        </p:nvSpPr>
        <p:spPr/>
        <p:txBody>
          <a:bodyPr/>
          <a:lstStyle/>
          <a:p>
            <a:fld id="{DB333E9F-084A-8543-BC6F-0AE70009C29B}" type="slidenum">
              <a:rPr lang="en-US" smtClean="0"/>
              <a:t>38</a:t>
            </a:fld>
            <a:endParaRPr lang="en-US"/>
          </a:p>
        </p:txBody>
      </p:sp>
    </p:spTree>
    <p:extLst>
      <p:ext uri="{BB962C8B-B14F-4D97-AF65-F5344CB8AC3E}">
        <p14:creationId xmlns:p14="http://schemas.microsoft.com/office/powerpoint/2010/main" val="177752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aseline="0" dirty="0"/>
              <a:t>The name “deep learning” comes from the idea that models are deep – they have many layers</a:t>
            </a:r>
          </a:p>
          <a:p>
            <a:endParaRPr lang="en-US" baseline="0" dirty="0"/>
          </a:p>
          <a:p>
            <a:r>
              <a:rPr lang="en-US" baseline="0" dirty="0"/>
              <a:t>These models can be very powerful</a:t>
            </a:r>
          </a:p>
          <a:p>
            <a:r>
              <a:rPr lang="en-US" baseline="0" dirty="0"/>
              <a:t>But it does come at a cost – each fully connected layer contains approximately M1 x M2 parameters, where M1 and M2 are the widths of the layers in question, which need not be the same.</a:t>
            </a:r>
          </a:p>
          <a:p>
            <a:r>
              <a:rPr lang="en-US" baseline="0" dirty="0"/>
              <a:t>These numbers can get large very quickly!</a:t>
            </a:r>
            <a:endParaRPr lang="en-US" dirty="0"/>
          </a:p>
        </p:txBody>
      </p:sp>
      <p:sp>
        <p:nvSpPr>
          <p:cNvPr id="4" name="Slide Number Placeholder 3"/>
          <p:cNvSpPr>
            <a:spLocks noGrp="1"/>
          </p:cNvSpPr>
          <p:nvPr>
            <p:ph type="sldNum" sz="quarter" idx="10"/>
          </p:nvPr>
        </p:nvSpPr>
        <p:spPr/>
        <p:txBody>
          <a:bodyPr/>
          <a:lstStyle/>
          <a:p>
            <a:fld id="{DB333E9F-084A-8543-BC6F-0AE70009C29B}" type="slidenum">
              <a:rPr lang="en-US" smtClean="0"/>
              <a:t>39</a:t>
            </a:fld>
            <a:endParaRPr lang="en-US"/>
          </a:p>
        </p:txBody>
      </p:sp>
    </p:spTree>
    <p:extLst>
      <p:ext uri="{BB962C8B-B14F-4D97-AF65-F5344CB8AC3E}">
        <p14:creationId xmlns:p14="http://schemas.microsoft.com/office/powerpoint/2010/main" val="1850540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For our example problem, shown here, an MLP with one fairly narrow hidden layer is sufficient to give us excellent prediction performance</a:t>
            </a:r>
          </a:p>
          <a:p>
            <a:r>
              <a:rPr lang="en-US" dirty="0"/>
              <a:t>But the decision boundaries we’ll need to classify images effectively, for instance, are much more complicated than this, and will require very deep models.</a:t>
            </a:r>
          </a:p>
        </p:txBody>
      </p:sp>
      <p:sp>
        <p:nvSpPr>
          <p:cNvPr id="4" name="Slide Number Placeholder 3"/>
          <p:cNvSpPr>
            <a:spLocks noGrp="1"/>
          </p:cNvSpPr>
          <p:nvPr>
            <p:ph type="sldNum" sz="quarter" idx="10"/>
          </p:nvPr>
        </p:nvSpPr>
        <p:spPr/>
        <p:txBody>
          <a:bodyPr/>
          <a:lstStyle/>
          <a:p>
            <a:fld id="{DB333E9F-084A-8543-BC6F-0AE70009C29B}" type="slidenum">
              <a:rPr lang="en-US" smtClean="0"/>
              <a:t>40</a:t>
            </a:fld>
            <a:endParaRPr lang="en-US"/>
          </a:p>
        </p:txBody>
      </p:sp>
    </p:spTree>
    <p:extLst>
      <p:ext uri="{BB962C8B-B14F-4D97-AF65-F5344CB8AC3E}">
        <p14:creationId xmlns:p14="http://schemas.microsoft.com/office/powerpoint/2010/main" val="1988509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Going back to our MNIST example, how much does </a:t>
            </a:r>
            <a:r>
              <a:rPr lang="en-US" i="1" dirty="0"/>
              <a:t>extending</a:t>
            </a:r>
            <a:r>
              <a:rPr lang="en-US" i="0" dirty="0"/>
              <a:t> logistic regression to an MLP help us when classifying digits?</a:t>
            </a:r>
          </a:p>
          <a:p>
            <a:r>
              <a:rPr lang="en-US" i="0" dirty="0"/>
              <a:t>As mentioned previously, logistic regression can get us to about 91% accuracy, which is quite good</a:t>
            </a:r>
            <a:endParaRPr lang="en-US" dirty="0"/>
          </a:p>
        </p:txBody>
      </p:sp>
      <p:sp>
        <p:nvSpPr>
          <p:cNvPr id="4" name="Slide Number Placeholder 3"/>
          <p:cNvSpPr>
            <a:spLocks noGrp="1"/>
          </p:cNvSpPr>
          <p:nvPr>
            <p:ph type="sldNum" sz="quarter" idx="10"/>
          </p:nvPr>
        </p:nvSpPr>
        <p:spPr/>
        <p:txBody>
          <a:bodyPr/>
          <a:lstStyle/>
          <a:p>
            <a:fld id="{DB333E9F-084A-8543-BC6F-0AE70009C29B}" type="slidenum">
              <a:rPr lang="en-US" smtClean="0"/>
              <a:t>41</a:t>
            </a:fld>
            <a:endParaRPr lang="en-US"/>
          </a:p>
        </p:txBody>
      </p:sp>
    </p:spTree>
    <p:extLst>
      <p:ext uri="{BB962C8B-B14F-4D97-AF65-F5344CB8AC3E}">
        <p14:creationId xmlns:p14="http://schemas.microsoft.com/office/powerpoint/2010/main" val="4092506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But by introducing a single hidden layer – using an MLP with one hidden layer – we immediately jump up to 96% accuracy.</a:t>
            </a:r>
          </a:p>
          <a:p>
            <a:r>
              <a:rPr lang="en-US" dirty="0"/>
              <a:t>And if you don’t think this is a big difference, think about an ATM that sometimes gave you only $400 dollars instead of the $900 you really deposited – it can happen 9% of the time or 4% of the time – you get to choose.</a:t>
            </a:r>
          </a:p>
        </p:txBody>
      </p:sp>
      <p:sp>
        <p:nvSpPr>
          <p:cNvPr id="4" name="Slide Number Placeholder 3"/>
          <p:cNvSpPr>
            <a:spLocks noGrp="1"/>
          </p:cNvSpPr>
          <p:nvPr>
            <p:ph type="sldNum" sz="quarter" idx="10"/>
          </p:nvPr>
        </p:nvSpPr>
        <p:spPr/>
        <p:txBody>
          <a:bodyPr/>
          <a:lstStyle/>
          <a:p>
            <a:fld id="{DB333E9F-084A-8543-BC6F-0AE70009C29B}" type="slidenum">
              <a:rPr lang="en-US" smtClean="0"/>
              <a:t>42</a:t>
            </a:fld>
            <a:endParaRPr lang="en-US"/>
          </a:p>
        </p:txBody>
      </p:sp>
    </p:spTree>
    <p:extLst>
      <p:ext uri="{BB962C8B-B14F-4D97-AF65-F5344CB8AC3E}">
        <p14:creationId xmlns:p14="http://schemas.microsoft.com/office/powerpoint/2010/main" val="2260772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&amp; see you next time.</a:t>
            </a:r>
          </a:p>
        </p:txBody>
      </p:sp>
      <p:sp>
        <p:nvSpPr>
          <p:cNvPr id="4" name="Slide Number Placeholder 3"/>
          <p:cNvSpPr>
            <a:spLocks noGrp="1"/>
          </p:cNvSpPr>
          <p:nvPr>
            <p:ph type="sldNum" sz="quarter" idx="5"/>
          </p:nvPr>
        </p:nvSpPr>
        <p:spPr/>
        <p:txBody>
          <a:bodyPr/>
          <a:lstStyle/>
          <a:p>
            <a:fld id="{77EC36FA-DBBA-6141-8519-EF3DFAEADE3B}" type="slidenum">
              <a:rPr lang="en-US" smtClean="0"/>
              <a:t>43</a:t>
            </a:fld>
            <a:endParaRPr lang="en-US"/>
          </a:p>
        </p:txBody>
      </p:sp>
    </p:spTree>
    <p:extLst>
      <p:ext uri="{BB962C8B-B14F-4D97-AF65-F5344CB8AC3E}">
        <p14:creationId xmlns:p14="http://schemas.microsoft.com/office/powerpoint/2010/main" val="3002365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And since our model only cares about how much </a:t>
            </a:r>
            <a:r>
              <a:rPr lang="en-US" dirty="0" err="1"/>
              <a:t>x_i</a:t>
            </a:r>
            <a:r>
              <a:rPr lang="en-US" dirty="0"/>
              <a:t> points in the b direction, our decision boundary is the hyperplane perpendicular to b</a:t>
            </a:r>
          </a:p>
          <a:p>
            <a:endParaRPr lang="en-US" dirty="0"/>
          </a:p>
          <a:p>
            <a:r>
              <a:rPr lang="en-US" dirty="0"/>
              <a:t>The image on this slide allows us to visualize the decision boundary.</a:t>
            </a:r>
          </a:p>
          <a:p>
            <a:r>
              <a:rPr lang="en-US" dirty="0"/>
              <a:t>In places where the background is red, the logistic regression model predicts that with &gt;50% probability, a point in that location will be red</a:t>
            </a:r>
          </a:p>
          <a:p>
            <a:r>
              <a:rPr lang="en-US" dirty="0"/>
              <a:t>In places where the background is blue, the logistic regression model predicts that with &gt;50% probability, a point in that location will be blue</a:t>
            </a:r>
          </a:p>
          <a:p>
            <a:r>
              <a:rPr lang="en-US" dirty="0"/>
              <a:t>The darker the shade, the more confident the model is in its predictions</a:t>
            </a:r>
          </a:p>
          <a:p>
            <a:endParaRPr lang="en-US" dirty="0"/>
          </a:p>
          <a:p>
            <a:r>
              <a:rPr lang="en-US" dirty="0"/>
              <a:t>Assuming we use a threshold of 50%, or .5, the model will predict that in regions with blue background, points will be blue; and that in regions with red background, points will be red.</a:t>
            </a:r>
          </a:p>
          <a:p>
            <a:r>
              <a:rPr lang="en-US" dirty="0"/>
              <a:t>And no matter what threshold we choose, the boundary between predicting red and predicting blue will be a line.</a:t>
            </a:r>
          </a:p>
          <a:p>
            <a:endParaRPr lang="en-US" dirty="0"/>
          </a:p>
          <a:p>
            <a:r>
              <a:rPr lang="en-US" dirty="0"/>
              <a:t>But clearly, this boundary is far from perfect: we have blue points on red background and vice versa; there are many examples for which logistic regression will perform poorly..</a:t>
            </a:r>
          </a:p>
          <a:p>
            <a:endParaRPr lang="en-US" dirty="0"/>
          </a:p>
          <a:p>
            <a:r>
              <a:rPr lang="en-US" dirty="0"/>
              <a:t>Now, I hope some of the explanations I’ve given here are helpful, but what really matters is this: logistic regression by its nature always gives us a linear decision boundary. But in practice, this often isn’t good enough.</a:t>
            </a:r>
          </a:p>
        </p:txBody>
      </p:sp>
      <p:sp>
        <p:nvSpPr>
          <p:cNvPr id="4" name="Slide Number Placeholder 3"/>
          <p:cNvSpPr>
            <a:spLocks noGrp="1"/>
          </p:cNvSpPr>
          <p:nvPr>
            <p:ph type="sldNum" sz="quarter" idx="10"/>
          </p:nvPr>
        </p:nvSpPr>
        <p:spPr/>
        <p:txBody>
          <a:bodyPr/>
          <a:lstStyle/>
          <a:p>
            <a:fld id="{DB333E9F-084A-8543-BC6F-0AE70009C29B}" type="slidenum">
              <a:rPr lang="en-US" smtClean="0"/>
              <a:t>3</a:t>
            </a:fld>
            <a:endParaRPr lang="en-US"/>
          </a:p>
        </p:txBody>
      </p:sp>
    </p:spTree>
    <p:extLst>
      <p:ext uri="{BB962C8B-B14F-4D97-AF65-F5344CB8AC3E}">
        <p14:creationId xmlns:p14="http://schemas.microsoft.com/office/powerpoint/2010/main" val="2748163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What we’d like to have, in contrast, is a more flexible decision boundary. This is exactly what we’ll get by extending logistic regression to the multilayer perceptron, or MLP. In contrast to the previous figure, we see here that when we train an MLP to classify these points, it is highly effective – it learns a non-linear decision boundary that separates the red and blue groups quite well</a:t>
            </a:r>
          </a:p>
        </p:txBody>
      </p:sp>
      <p:sp>
        <p:nvSpPr>
          <p:cNvPr id="4" name="Slide Number Placeholder 3"/>
          <p:cNvSpPr>
            <a:spLocks noGrp="1"/>
          </p:cNvSpPr>
          <p:nvPr>
            <p:ph type="sldNum" sz="quarter" idx="10"/>
          </p:nvPr>
        </p:nvSpPr>
        <p:spPr/>
        <p:txBody>
          <a:bodyPr/>
          <a:lstStyle/>
          <a:p>
            <a:fld id="{DB333E9F-084A-8543-BC6F-0AE70009C29B}" type="slidenum">
              <a:rPr lang="en-US" smtClean="0"/>
              <a:t>4</a:t>
            </a:fld>
            <a:endParaRPr lang="en-US"/>
          </a:p>
        </p:txBody>
      </p:sp>
    </p:spTree>
    <p:extLst>
      <p:ext uri="{BB962C8B-B14F-4D97-AF65-F5344CB8AC3E}">
        <p14:creationId xmlns:p14="http://schemas.microsoft.com/office/powerpoint/2010/main" val="79260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So, let’s get to it.</a:t>
            </a:r>
          </a:p>
          <a:p>
            <a:r>
              <a:rPr lang="en-US" dirty="0"/>
              <a:t>Returning to our logistic regression model, we’re going to make yet another simplification to our diagram</a:t>
            </a:r>
          </a:p>
          <a:p>
            <a:endParaRPr lang="en-US" dirty="0"/>
          </a:p>
        </p:txBody>
      </p:sp>
      <p:sp>
        <p:nvSpPr>
          <p:cNvPr id="4" name="Slide Number Placeholder 3"/>
          <p:cNvSpPr>
            <a:spLocks noGrp="1"/>
          </p:cNvSpPr>
          <p:nvPr>
            <p:ph type="sldNum" sz="quarter" idx="10"/>
          </p:nvPr>
        </p:nvSpPr>
        <p:spPr/>
        <p:txBody>
          <a:bodyPr/>
          <a:lstStyle/>
          <a:p>
            <a:fld id="{DB333E9F-084A-8543-BC6F-0AE70009C29B}" type="slidenum">
              <a:rPr lang="en-US" smtClean="0"/>
              <a:t>13</a:t>
            </a:fld>
            <a:endParaRPr lang="en-US"/>
          </a:p>
        </p:txBody>
      </p:sp>
    </p:spTree>
    <p:extLst>
      <p:ext uri="{BB962C8B-B14F-4D97-AF65-F5344CB8AC3E}">
        <p14:creationId xmlns:p14="http://schemas.microsoft.com/office/powerpoint/2010/main" val="1732815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What we’d like to have, in contrast, is a more flexible decision boundary. This is exactly what we’ll get by extending logistic regression to the multilayer perceptron, or MLP. In contrast to the previous figure, we see here that when we train an MLP to classify these points, it is highly effective – it learns a non-linear decision boundary that separates the red and blue groups quite well</a:t>
            </a:r>
          </a:p>
        </p:txBody>
      </p:sp>
      <p:sp>
        <p:nvSpPr>
          <p:cNvPr id="4" name="Slide Number Placeholder 3"/>
          <p:cNvSpPr>
            <a:spLocks noGrp="1"/>
          </p:cNvSpPr>
          <p:nvPr>
            <p:ph type="sldNum" sz="quarter" idx="10"/>
          </p:nvPr>
        </p:nvSpPr>
        <p:spPr/>
        <p:txBody>
          <a:bodyPr/>
          <a:lstStyle/>
          <a:p>
            <a:fld id="{DB333E9F-084A-8543-BC6F-0AE70009C29B}" type="slidenum">
              <a:rPr lang="en-US" smtClean="0"/>
              <a:t>20</a:t>
            </a:fld>
            <a:endParaRPr lang="en-US"/>
          </a:p>
        </p:txBody>
      </p:sp>
    </p:spTree>
    <p:extLst>
      <p:ext uri="{BB962C8B-B14F-4D97-AF65-F5344CB8AC3E}">
        <p14:creationId xmlns:p14="http://schemas.microsoft.com/office/powerpoint/2010/main" val="2749199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So, let’s get to it.</a:t>
            </a:r>
          </a:p>
          <a:p>
            <a:r>
              <a:rPr lang="en-US" dirty="0"/>
              <a:t>Returning to our logistic regression model, we’re going to make yet another simplification to our diagram</a:t>
            </a:r>
          </a:p>
          <a:p>
            <a:endParaRPr lang="en-US" dirty="0"/>
          </a:p>
        </p:txBody>
      </p:sp>
      <p:sp>
        <p:nvSpPr>
          <p:cNvPr id="4" name="Slide Number Placeholder 3"/>
          <p:cNvSpPr>
            <a:spLocks noGrp="1"/>
          </p:cNvSpPr>
          <p:nvPr>
            <p:ph type="sldNum" sz="quarter" idx="10"/>
          </p:nvPr>
        </p:nvSpPr>
        <p:spPr/>
        <p:txBody>
          <a:bodyPr/>
          <a:lstStyle/>
          <a:p>
            <a:fld id="{DB333E9F-084A-8543-BC6F-0AE70009C29B}" type="slidenum">
              <a:rPr lang="en-US" smtClean="0"/>
              <a:t>21</a:t>
            </a:fld>
            <a:endParaRPr lang="en-US"/>
          </a:p>
        </p:txBody>
      </p:sp>
    </p:spTree>
    <p:extLst>
      <p:ext uri="{BB962C8B-B14F-4D97-AF65-F5344CB8AC3E}">
        <p14:creationId xmlns:p14="http://schemas.microsoft.com/office/powerpoint/2010/main" val="3558976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Instead of showing that sigmoid each time, we’re going to remove it, so that when you see nodes connected as above, remember that there are in fact two steps: first, the linear part, and second, the sigmoid. But we’re going to leave off the sigmoid in our diagrams – we’re doing this only because it allows us to fit more complicated graphs on the page without making things too small.</a:t>
            </a:r>
          </a:p>
        </p:txBody>
      </p:sp>
      <p:sp>
        <p:nvSpPr>
          <p:cNvPr id="4" name="Slide Number Placeholder 3"/>
          <p:cNvSpPr>
            <a:spLocks noGrp="1"/>
          </p:cNvSpPr>
          <p:nvPr>
            <p:ph type="sldNum" sz="quarter" idx="10"/>
          </p:nvPr>
        </p:nvSpPr>
        <p:spPr/>
        <p:txBody>
          <a:bodyPr/>
          <a:lstStyle/>
          <a:p>
            <a:fld id="{DB333E9F-084A-8543-BC6F-0AE70009C29B}" type="slidenum">
              <a:rPr lang="en-US" smtClean="0"/>
              <a:t>22</a:t>
            </a:fld>
            <a:endParaRPr lang="en-US"/>
          </a:p>
        </p:txBody>
      </p:sp>
    </p:spTree>
    <p:extLst>
      <p:ext uri="{BB962C8B-B14F-4D97-AF65-F5344CB8AC3E}">
        <p14:creationId xmlns:p14="http://schemas.microsoft.com/office/powerpoint/2010/main" val="3317971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Instead of showing that sigmoid each time, we’re going to remove it, so that when you see nodes connected as above, remember that there are in fact two steps: first, the linear part, and second, the sigmoid. But we’re going to leave off the sigmoid in our diagrams – we’re doing this only because it allows us to fit more complicated graphs on the page without making things too small.</a:t>
            </a:r>
          </a:p>
        </p:txBody>
      </p:sp>
      <p:sp>
        <p:nvSpPr>
          <p:cNvPr id="4" name="Slide Number Placeholder 3"/>
          <p:cNvSpPr>
            <a:spLocks noGrp="1"/>
          </p:cNvSpPr>
          <p:nvPr>
            <p:ph type="sldNum" sz="quarter" idx="10"/>
          </p:nvPr>
        </p:nvSpPr>
        <p:spPr/>
        <p:txBody>
          <a:bodyPr/>
          <a:lstStyle/>
          <a:p>
            <a:fld id="{DB333E9F-084A-8543-BC6F-0AE70009C29B}" type="slidenum">
              <a:rPr lang="en-US" smtClean="0"/>
              <a:t>23</a:t>
            </a:fld>
            <a:endParaRPr lang="en-US"/>
          </a:p>
        </p:txBody>
      </p:sp>
    </p:spTree>
    <p:extLst>
      <p:ext uri="{BB962C8B-B14F-4D97-AF65-F5344CB8AC3E}">
        <p14:creationId xmlns:p14="http://schemas.microsoft.com/office/powerpoint/2010/main" val="1008564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E9E7-C297-0548-83FE-519EFA7725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65ABB0-B43C-D940-A767-2F05E6C115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975FC5-1AB7-0E46-A34D-B4E3727CF8D4}"/>
              </a:ext>
            </a:extLst>
          </p:cNvPr>
          <p:cNvSpPr>
            <a:spLocks noGrp="1"/>
          </p:cNvSpPr>
          <p:nvPr>
            <p:ph type="dt" sz="half" idx="10"/>
          </p:nvPr>
        </p:nvSpPr>
        <p:spPr/>
        <p:txBody>
          <a:bodyPr/>
          <a:lstStyle/>
          <a:p>
            <a:fld id="{90B15CD7-F30A-1849-AF44-44760E73158E}" type="datetimeFigureOut">
              <a:rPr lang="en-US" smtClean="0"/>
              <a:t>5/19/22</a:t>
            </a:fld>
            <a:endParaRPr lang="en-US"/>
          </a:p>
        </p:txBody>
      </p:sp>
      <p:sp>
        <p:nvSpPr>
          <p:cNvPr id="5" name="Footer Placeholder 4">
            <a:extLst>
              <a:ext uri="{FF2B5EF4-FFF2-40B4-BE49-F238E27FC236}">
                <a16:creationId xmlns:a16="http://schemas.microsoft.com/office/drawing/2014/main" id="{496787EC-D901-0B47-BA52-B9D0C7452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D7EA7-1BE2-FF4F-AFE4-9A0BCE5A90F6}"/>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4023862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C0FF-8DBC-214D-9C2D-3D55853318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EAF8D3-C770-0549-9D56-2B326700DD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5A44A-4635-FA4D-996E-2852F8884431}"/>
              </a:ext>
            </a:extLst>
          </p:cNvPr>
          <p:cNvSpPr>
            <a:spLocks noGrp="1"/>
          </p:cNvSpPr>
          <p:nvPr>
            <p:ph type="dt" sz="half" idx="10"/>
          </p:nvPr>
        </p:nvSpPr>
        <p:spPr/>
        <p:txBody>
          <a:bodyPr/>
          <a:lstStyle/>
          <a:p>
            <a:fld id="{90B15CD7-F30A-1849-AF44-44760E73158E}" type="datetimeFigureOut">
              <a:rPr lang="en-US" smtClean="0"/>
              <a:t>5/19/22</a:t>
            </a:fld>
            <a:endParaRPr lang="en-US"/>
          </a:p>
        </p:txBody>
      </p:sp>
      <p:sp>
        <p:nvSpPr>
          <p:cNvPr id="5" name="Footer Placeholder 4">
            <a:extLst>
              <a:ext uri="{FF2B5EF4-FFF2-40B4-BE49-F238E27FC236}">
                <a16:creationId xmlns:a16="http://schemas.microsoft.com/office/drawing/2014/main" id="{B6053E90-A558-114A-B15F-BA8EAE2851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D90948-4115-0442-AF74-72283BF2CEEC}"/>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4282876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605D33-64F9-DA4F-8227-66DB9A0689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495BDA-4232-F340-98CD-AF6FDB17D8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FC17F8-0754-A741-B178-7CE9383C818A}"/>
              </a:ext>
            </a:extLst>
          </p:cNvPr>
          <p:cNvSpPr>
            <a:spLocks noGrp="1"/>
          </p:cNvSpPr>
          <p:nvPr>
            <p:ph type="dt" sz="half" idx="10"/>
          </p:nvPr>
        </p:nvSpPr>
        <p:spPr/>
        <p:txBody>
          <a:bodyPr/>
          <a:lstStyle/>
          <a:p>
            <a:fld id="{90B15CD7-F30A-1849-AF44-44760E73158E}" type="datetimeFigureOut">
              <a:rPr lang="en-US" smtClean="0"/>
              <a:t>5/19/22</a:t>
            </a:fld>
            <a:endParaRPr lang="en-US"/>
          </a:p>
        </p:txBody>
      </p:sp>
      <p:sp>
        <p:nvSpPr>
          <p:cNvPr id="5" name="Footer Placeholder 4">
            <a:extLst>
              <a:ext uri="{FF2B5EF4-FFF2-40B4-BE49-F238E27FC236}">
                <a16:creationId xmlns:a16="http://schemas.microsoft.com/office/drawing/2014/main" id="{1961947C-C364-974F-9818-7AE59FCCED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9FAEA-F1A3-564B-9D01-554772B86E77}"/>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2543742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F131-C484-2444-8B42-30084E6F27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17258E-DEE6-4343-998E-5910836E22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E8B39D-4B21-F44D-B052-75D9C86A9DB6}"/>
              </a:ext>
            </a:extLst>
          </p:cNvPr>
          <p:cNvSpPr>
            <a:spLocks noGrp="1"/>
          </p:cNvSpPr>
          <p:nvPr>
            <p:ph type="dt" sz="half" idx="10"/>
          </p:nvPr>
        </p:nvSpPr>
        <p:spPr/>
        <p:txBody>
          <a:bodyPr/>
          <a:lstStyle/>
          <a:p>
            <a:fld id="{90B15CD7-F30A-1849-AF44-44760E73158E}" type="datetimeFigureOut">
              <a:rPr lang="en-US" smtClean="0"/>
              <a:t>5/19/22</a:t>
            </a:fld>
            <a:endParaRPr lang="en-US"/>
          </a:p>
        </p:txBody>
      </p:sp>
      <p:sp>
        <p:nvSpPr>
          <p:cNvPr id="5" name="Footer Placeholder 4">
            <a:extLst>
              <a:ext uri="{FF2B5EF4-FFF2-40B4-BE49-F238E27FC236}">
                <a16:creationId xmlns:a16="http://schemas.microsoft.com/office/drawing/2014/main" id="{AE2AF6CC-FE33-EE4D-BF76-7612A13E6E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6E0A9-6106-E745-977C-E2E4D6453618}"/>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91532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20DF-4BDD-084C-8B7A-E19FD5E34E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921C9F-679A-2145-920F-D2A5496CCB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CE203-3DB3-854B-AB39-90E9A9809EA1}"/>
              </a:ext>
            </a:extLst>
          </p:cNvPr>
          <p:cNvSpPr>
            <a:spLocks noGrp="1"/>
          </p:cNvSpPr>
          <p:nvPr>
            <p:ph type="dt" sz="half" idx="10"/>
          </p:nvPr>
        </p:nvSpPr>
        <p:spPr/>
        <p:txBody>
          <a:bodyPr/>
          <a:lstStyle/>
          <a:p>
            <a:fld id="{90B15CD7-F30A-1849-AF44-44760E73158E}" type="datetimeFigureOut">
              <a:rPr lang="en-US" smtClean="0"/>
              <a:t>5/19/22</a:t>
            </a:fld>
            <a:endParaRPr lang="en-US"/>
          </a:p>
        </p:txBody>
      </p:sp>
      <p:sp>
        <p:nvSpPr>
          <p:cNvPr id="5" name="Footer Placeholder 4">
            <a:extLst>
              <a:ext uri="{FF2B5EF4-FFF2-40B4-BE49-F238E27FC236}">
                <a16:creationId xmlns:a16="http://schemas.microsoft.com/office/drawing/2014/main" id="{43B3BC5E-30F6-C84D-B476-8EEB71431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5A8932-99E2-4648-81E1-F845E60C624D}"/>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3405391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20EEE-A066-A847-9DCA-7132CFF7D3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2A88B6-37A1-8A44-97D0-3896241BDA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B341F3-CA4F-F042-BB69-32137FFAB3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7D5E93-6851-454F-BDAD-BB15BBDD74AB}"/>
              </a:ext>
            </a:extLst>
          </p:cNvPr>
          <p:cNvSpPr>
            <a:spLocks noGrp="1"/>
          </p:cNvSpPr>
          <p:nvPr>
            <p:ph type="dt" sz="half" idx="10"/>
          </p:nvPr>
        </p:nvSpPr>
        <p:spPr/>
        <p:txBody>
          <a:bodyPr/>
          <a:lstStyle/>
          <a:p>
            <a:fld id="{90B15CD7-F30A-1849-AF44-44760E73158E}" type="datetimeFigureOut">
              <a:rPr lang="en-US" smtClean="0"/>
              <a:t>5/19/22</a:t>
            </a:fld>
            <a:endParaRPr lang="en-US"/>
          </a:p>
        </p:txBody>
      </p:sp>
      <p:sp>
        <p:nvSpPr>
          <p:cNvPr id="6" name="Footer Placeholder 5">
            <a:extLst>
              <a:ext uri="{FF2B5EF4-FFF2-40B4-BE49-F238E27FC236}">
                <a16:creationId xmlns:a16="http://schemas.microsoft.com/office/drawing/2014/main" id="{4183D430-1E19-DD43-8BA2-3F764B25B1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A9CD9E-5313-2441-A165-A8FE348482FE}"/>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2433258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6207-7907-7C44-A418-85BE6ED111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5DA2E9-5E25-5748-8F0B-39F1F7703D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6EBEB5-6814-314B-9A56-4AA6A502FB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564A51-1E86-DE4D-9696-90326B2D0E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4D87D1-A085-C248-B6AF-C07E9E2F97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976633-B872-A34D-BBA1-5950BB94BCB6}"/>
              </a:ext>
            </a:extLst>
          </p:cNvPr>
          <p:cNvSpPr>
            <a:spLocks noGrp="1"/>
          </p:cNvSpPr>
          <p:nvPr>
            <p:ph type="dt" sz="half" idx="10"/>
          </p:nvPr>
        </p:nvSpPr>
        <p:spPr/>
        <p:txBody>
          <a:bodyPr/>
          <a:lstStyle/>
          <a:p>
            <a:fld id="{90B15CD7-F30A-1849-AF44-44760E73158E}" type="datetimeFigureOut">
              <a:rPr lang="en-US" smtClean="0"/>
              <a:t>5/19/22</a:t>
            </a:fld>
            <a:endParaRPr lang="en-US"/>
          </a:p>
        </p:txBody>
      </p:sp>
      <p:sp>
        <p:nvSpPr>
          <p:cNvPr id="8" name="Footer Placeholder 7">
            <a:extLst>
              <a:ext uri="{FF2B5EF4-FFF2-40B4-BE49-F238E27FC236}">
                <a16:creationId xmlns:a16="http://schemas.microsoft.com/office/drawing/2014/main" id="{59B857B3-3ECB-1145-8D04-C7DF8AE57F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8E6954-15E3-6C41-8745-C8DD1606EA2B}"/>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4257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CE63D-40A0-4542-B3DB-574E8BC0A3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69282C-0DA0-DE41-A6CC-459D31DF8C7A}"/>
              </a:ext>
            </a:extLst>
          </p:cNvPr>
          <p:cNvSpPr>
            <a:spLocks noGrp="1"/>
          </p:cNvSpPr>
          <p:nvPr>
            <p:ph type="dt" sz="half" idx="10"/>
          </p:nvPr>
        </p:nvSpPr>
        <p:spPr/>
        <p:txBody>
          <a:bodyPr/>
          <a:lstStyle/>
          <a:p>
            <a:fld id="{90B15CD7-F30A-1849-AF44-44760E73158E}" type="datetimeFigureOut">
              <a:rPr lang="en-US" smtClean="0"/>
              <a:t>5/19/22</a:t>
            </a:fld>
            <a:endParaRPr lang="en-US"/>
          </a:p>
        </p:txBody>
      </p:sp>
      <p:sp>
        <p:nvSpPr>
          <p:cNvPr id="4" name="Footer Placeholder 3">
            <a:extLst>
              <a:ext uri="{FF2B5EF4-FFF2-40B4-BE49-F238E27FC236}">
                <a16:creationId xmlns:a16="http://schemas.microsoft.com/office/drawing/2014/main" id="{CBA4B377-A9DB-7344-A2D4-A117E40048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89623D-7B2C-B942-8A4D-67475FF65AE1}"/>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375390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B3B949-DB42-B84E-A9ED-E56537E68EDF}"/>
              </a:ext>
            </a:extLst>
          </p:cNvPr>
          <p:cNvSpPr>
            <a:spLocks noGrp="1"/>
          </p:cNvSpPr>
          <p:nvPr>
            <p:ph type="dt" sz="half" idx="10"/>
          </p:nvPr>
        </p:nvSpPr>
        <p:spPr/>
        <p:txBody>
          <a:bodyPr/>
          <a:lstStyle/>
          <a:p>
            <a:fld id="{90B15CD7-F30A-1849-AF44-44760E73158E}" type="datetimeFigureOut">
              <a:rPr lang="en-US" smtClean="0"/>
              <a:t>5/19/22</a:t>
            </a:fld>
            <a:endParaRPr lang="en-US"/>
          </a:p>
        </p:txBody>
      </p:sp>
      <p:sp>
        <p:nvSpPr>
          <p:cNvPr id="3" name="Footer Placeholder 2">
            <a:extLst>
              <a:ext uri="{FF2B5EF4-FFF2-40B4-BE49-F238E27FC236}">
                <a16:creationId xmlns:a16="http://schemas.microsoft.com/office/drawing/2014/main" id="{47BEF3B6-9C95-7E4F-B733-5EAE6D5AC8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F87627-C027-7C4F-B7BB-BF6830EFA890}"/>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1411015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A27E8-2AEB-294F-A480-68E3188D62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569405-21ED-CE45-9B04-121C6BA090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FD5023-A4D9-204D-AB71-BBF5E0E8E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C63DB7-02F4-1142-BD3A-41471B34852C}"/>
              </a:ext>
            </a:extLst>
          </p:cNvPr>
          <p:cNvSpPr>
            <a:spLocks noGrp="1"/>
          </p:cNvSpPr>
          <p:nvPr>
            <p:ph type="dt" sz="half" idx="10"/>
          </p:nvPr>
        </p:nvSpPr>
        <p:spPr/>
        <p:txBody>
          <a:bodyPr/>
          <a:lstStyle/>
          <a:p>
            <a:fld id="{90B15CD7-F30A-1849-AF44-44760E73158E}" type="datetimeFigureOut">
              <a:rPr lang="en-US" smtClean="0"/>
              <a:t>5/19/22</a:t>
            </a:fld>
            <a:endParaRPr lang="en-US"/>
          </a:p>
        </p:txBody>
      </p:sp>
      <p:sp>
        <p:nvSpPr>
          <p:cNvPr id="6" name="Footer Placeholder 5">
            <a:extLst>
              <a:ext uri="{FF2B5EF4-FFF2-40B4-BE49-F238E27FC236}">
                <a16:creationId xmlns:a16="http://schemas.microsoft.com/office/drawing/2014/main" id="{07292F61-941F-7F4F-9C49-FEAE944317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1E4608-E399-D545-B211-7EBEEA6525C3}"/>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3978530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16607-F7BE-BC4E-B8EE-D13D64B5ED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D5CA1C-ADF5-9947-BDC3-D7EB2460AA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AB9869-2F70-4941-93CB-8F7D92BE59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C23E36-169B-D947-A500-4AB0B457CEF3}"/>
              </a:ext>
            </a:extLst>
          </p:cNvPr>
          <p:cNvSpPr>
            <a:spLocks noGrp="1"/>
          </p:cNvSpPr>
          <p:nvPr>
            <p:ph type="dt" sz="half" idx="10"/>
          </p:nvPr>
        </p:nvSpPr>
        <p:spPr/>
        <p:txBody>
          <a:bodyPr/>
          <a:lstStyle/>
          <a:p>
            <a:fld id="{90B15CD7-F30A-1849-AF44-44760E73158E}" type="datetimeFigureOut">
              <a:rPr lang="en-US" smtClean="0"/>
              <a:t>5/19/22</a:t>
            </a:fld>
            <a:endParaRPr lang="en-US"/>
          </a:p>
        </p:txBody>
      </p:sp>
      <p:sp>
        <p:nvSpPr>
          <p:cNvPr id="6" name="Footer Placeholder 5">
            <a:extLst>
              <a:ext uri="{FF2B5EF4-FFF2-40B4-BE49-F238E27FC236}">
                <a16:creationId xmlns:a16="http://schemas.microsoft.com/office/drawing/2014/main" id="{0A8E4781-1D0E-AC47-AF19-50DAB3ED56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984F26-9E61-2A47-B9D3-754B9D674792}"/>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2944908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3EFF07-4689-5B48-8801-D9B093C39B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A1A328-2517-7143-9A3A-EE3A19D6D6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E99721-F559-0341-B430-55620ABC2A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15CD7-F30A-1849-AF44-44760E73158E}" type="datetimeFigureOut">
              <a:rPr lang="en-US" smtClean="0"/>
              <a:t>5/19/22</a:t>
            </a:fld>
            <a:endParaRPr lang="en-US"/>
          </a:p>
        </p:txBody>
      </p:sp>
      <p:sp>
        <p:nvSpPr>
          <p:cNvPr id="5" name="Footer Placeholder 4">
            <a:extLst>
              <a:ext uri="{FF2B5EF4-FFF2-40B4-BE49-F238E27FC236}">
                <a16:creationId xmlns:a16="http://schemas.microsoft.com/office/drawing/2014/main" id="{B4C7B07E-BEEC-B441-96C0-B7C2B94E1D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FF24E9-F331-4146-ADEE-6E2B383F60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E61E3-801D-6041-BA3A-8CFA5110F9E7}" type="slidenum">
              <a:rPr lang="en-US" smtClean="0"/>
              <a:t>‹#›</a:t>
            </a:fld>
            <a:endParaRPr lang="en-US"/>
          </a:p>
        </p:txBody>
      </p:sp>
    </p:spTree>
    <p:extLst>
      <p:ext uri="{BB962C8B-B14F-4D97-AF65-F5344CB8AC3E}">
        <p14:creationId xmlns:p14="http://schemas.microsoft.com/office/powerpoint/2010/main" val="1134964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microsoft.com/office/2007/relationships/hdphoto" Target="../media/hdphoto3.wdp"/></Relationships>
</file>

<file path=ppt/slides/_rels/slide19.xml.rels><?xml version="1.0" encoding="UTF-8" standalone="yes"?>
<Relationships xmlns="http://schemas.openxmlformats.org/package/2006/relationships"><Relationship Id="rId3" Type="http://schemas.microsoft.com/office/2007/relationships/hdphoto" Target="../media/hdphoto4.wdp"/><Relationship Id="rId7" Type="http://schemas.microsoft.com/office/2007/relationships/hdphoto" Target="../media/hdphoto6.wdp"/><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microsoft.com/office/2007/relationships/hdphoto" Target="../media/hdphoto5.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57.png"/><Relationship Id="rId3" Type="http://schemas.openxmlformats.org/officeDocument/2006/relationships/image" Target="../media/image42.png"/><Relationship Id="rId21" Type="http://schemas.openxmlformats.org/officeDocument/2006/relationships/image" Target="../media/image60.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6.png"/><Relationship Id="rId2" Type="http://schemas.openxmlformats.org/officeDocument/2006/relationships/image" Target="../media/image41.png"/><Relationship Id="rId16" Type="http://schemas.openxmlformats.org/officeDocument/2006/relationships/image" Target="../media/image55.png"/><Relationship Id="rId20"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54.png"/><Relationship Id="rId10" Type="http://schemas.openxmlformats.org/officeDocument/2006/relationships/image" Target="../media/image49.png"/><Relationship Id="rId19" Type="http://schemas.openxmlformats.org/officeDocument/2006/relationships/image" Target="../media/image58.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s>
</file>

<file path=ppt/slides/_rels/slide25.xml.rels><?xml version="1.0" encoding="UTF-8" standalone="yes"?>
<Relationships xmlns="http://schemas.openxmlformats.org/package/2006/relationships"><Relationship Id="rId7" Type="http://schemas.openxmlformats.org/officeDocument/2006/relationships/image" Target="../media/image9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1.emf"/><Relationship Id="rId5" Type="http://schemas.openxmlformats.org/officeDocument/2006/relationships/image" Target="../media/image91.png"/></Relationships>
</file>

<file path=ppt/slides/_rels/slide26.xml.rels><?xml version="1.0" encoding="UTF-8" standalone="yes"?>
<Relationships xmlns="http://schemas.openxmlformats.org/package/2006/relationships"><Relationship Id="rId8" Type="http://schemas.openxmlformats.org/officeDocument/2006/relationships/image" Target="../media/image95.png"/><Relationship Id="rId7" Type="http://schemas.openxmlformats.org/officeDocument/2006/relationships/image" Target="../media/image61.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93.png"/></Relationships>
</file>

<file path=ppt/slides/_rels/slide27.xml.rels><?xml version="1.0" encoding="UTF-8" standalone="yes"?>
<Relationships xmlns="http://schemas.openxmlformats.org/package/2006/relationships"><Relationship Id="rId8" Type="http://schemas.openxmlformats.org/officeDocument/2006/relationships/image" Target="../media/image95.png"/><Relationship Id="rId7" Type="http://schemas.openxmlformats.org/officeDocument/2006/relationships/image" Target="../media/image61.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3.png"/></Relationships>
</file>

<file path=ppt/slides/_rels/slide28.xml.rels><?xml version="1.0" encoding="UTF-8" standalone="yes"?>
<Relationships xmlns="http://schemas.openxmlformats.org/package/2006/relationships"><Relationship Id="rId8" Type="http://schemas.openxmlformats.org/officeDocument/2006/relationships/image" Target="../media/image95.png"/><Relationship Id="rId7" Type="http://schemas.openxmlformats.org/officeDocument/2006/relationships/image" Target="../media/image61.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3.png"/></Relationships>
</file>

<file path=ppt/slides/_rels/slide29.xml.rels><?xml version="1.0" encoding="UTF-8" standalone="yes"?>
<Relationships xmlns="http://schemas.openxmlformats.org/package/2006/relationships"><Relationship Id="rId8" Type="http://schemas.openxmlformats.org/officeDocument/2006/relationships/image" Target="../media/image95.png"/><Relationship Id="rId7" Type="http://schemas.openxmlformats.org/officeDocument/2006/relationships/image" Target="../media/image61.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62.emf"/><Relationship Id="rId7" Type="http://schemas.openxmlformats.org/officeDocument/2006/relationships/image" Target="../media/image63.emf"/><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01.png"/></Relationships>
</file>

<file path=ppt/slides/_rels/slide32.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67.emf"/><Relationship Id="rId5" Type="http://schemas.openxmlformats.org/officeDocument/2006/relationships/image" Target="../media/image66.emf"/><Relationship Id="rId4" Type="http://schemas.openxmlformats.org/officeDocument/2006/relationships/image" Target="../media/image65.emf"/></Relationships>
</file>

<file path=ppt/slides/_rels/slide33.xml.rels><?xml version="1.0" encoding="UTF-8" standalone="yes"?>
<Relationships xmlns="http://schemas.openxmlformats.org/package/2006/relationships"><Relationship Id="rId3" Type="http://schemas.openxmlformats.org/officeDocument/2006/relationships/image" Target="../media/image68.emf"/><Relationship Id="rId7" Type="http://schemas.openxmlformats.org/officeDocument/2006/relationships/image" Target="../media/image69.emf"/><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67.emf"/><Relationship Id="rId5" Type="http://schemas.openxmlformats.org/officeDocument/2006/relationships/image" Target="../media/image66.emf"/><Relationship Id="rId4" Type="http://schemas.openxmlformats.org/officeDocument/2006/relationships/image" Target="../media/image65.emf"/></Relationships>
</file>

<file path=ppt/slides/_rels/slide34.xml.rels><?xml version="1.0" encoding="UTF-8" standalone="yes"?>
<Relationships xmlns="http://schemas.openxmlformats.org/package/2006/relationships"><Relationship Id="rId8" Type="http://schemas.openxmlformats.org/officeDocument/2006/relationships/image" Target="../media/image71.emf"/><Relationship Id="rId3" Type="http://schemas.openxmlformats.org/officeDocument/2006/relationships/image" Target="../media/image68.emf"/><Relationship Id="rId7" Type="http://schemas.openxmlformats.org/officeDocument/2006/relationships/image" Target="../media/image70.emf"/><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67.emf"/><Relationship Id="rId5" Type="http://schemas.openxmlformats.org/officeDocument/2006/relationships/image" Target="../media/image66.emf"/><Relationship Id="rId4" Type="http://schemas.openxmlformats.org/officeDocument/2006/relationships/image" Target="../media/image65.emf"/><Relationship Id="rId9" Type="http://schemas.openxmlformats.org/officeDocument/2006/relationships/image" Target="../media/image72.emf"/></Relationships>
</file>

<file path=ppt/slides/_rels/slide35.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notesSlide" Target="../notesSlides/notesSlide19.xml"/><Relationship Id="rId7" Type="http://schemas.openxmlformats.org/officeDocument/2006/relationships/image" Target="../media/image61.emf"/><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96.png"/><Relationship Id="rId9" Type="http://schemas.openxmlformats.org/officeDocument/2006/relationships/image" Target="../media/image106.png"/></Relationships>
</file>

<file path=ppt/slides/_rels/slide36.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73.png"/><Relationship Id="rId7" Type="http://schemas.openxmlformats.org/officeDocument/2006/relationships/image" Target="../media/image61.e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96.png"/><Relationship Id="rId9" Type="http://schemas.openxmlformats.org/officeDocument/2006/relationships/image" Target="../media/image160.png"/></Relationships>
</file>

<file path=ppt/slides/_rels/slide37.xml.rels><?xml version="1.0" encoding="UTF-8" standalone="yes"?>
<Relationships xmlns="http://schemas.openxmlformats.org/package/2006/relationships"><Relationship Id="rId8" Type="http://schemas.openxmlformats.org/officeDocument/2006/relationships/image" Target="../media/image170.png"/><Relationship Id="rId7" Type="http://schemas.openxmlformats.org/officeDocument/2006/relationships/image" Target="../media/image9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1.emf"/><Relationship Id="rId5" Type="http://schemas.openxmlformats.org/officeDocument/2006/relationships/image" Target="../media/image96.png"/></Relationships>
</file>

<file path=ppt/slides/_rels/slide38.xml.rels><?xml version="1.0" encoding="UTF-8" standalone="yes"?>
<Relationships xmlns="http://schemas.openxmlformats.org/package/2006/relationships"><Relationship Id="rId8" Type="http://schemas.openxmlformats.org/officeDocument/2006/relationships/image" Target="../media/image180.png"/><Relationship Id="rId7" Type="http://schemas.openxmlformats.org/officeDocument/2006/relationships/image" Target="../media/image9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61.emf"/><Relationship Id="rId5" Type="http://schemas.openxmlformats.org/officeDocument/2006/relationships/image" Target="../media/image96.png"/></Relationships>
</file>

<file path=ppt/slides/_rels/slide3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77.png"/></Relationships>
</file>

<file path=ppt/slides/_rels/slide4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78.png"/><Relationship Id="rId4" Type="http://schemas.openxmlformats.org/officeDocument/2006/relationships/image" Target="../media/image7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97900"/>
            <a:ext cx="10363200" cy="3189721"/>
          </a:xfrm>
        </p:spPr>
        <p:txBody>
          <a:bodyPr>
            <a:normAutofit/>
          </a:bodyPr>
          <a:lstStyle/>
          <a:p>
            <a:pPr>
              <a:spcAft>
                <a:spcPts val="1200"/>
              </a:spcAft>
            </a:pPr>
            <a:r>
              <a:rPr lang="en-US" dirty="0"/>
              <a:t>The Multilayer Perceptron</a:t>
            </a:r>
            <a:br>
              <a:rPr lang="en-US" dirty="0"/>
            </a:br>
            <a:endParaRPr lang="en-US" sz="4800" dirty="0"/>
          </a:p>
        </p:txBody>
      </p:sp>
      <p:sp>
        <p:nvSpPr>
          <p:cNvPr id="3" name="Subtitle 2"/>
          <p:cNvSpPr>
            <a:spLocks noGrp="1"/>
          </p:cNvSpPr>
          <p:nvPr>
            <p:ph type="subTitle" idx="1"/>
          </p:nvPr>
        </p:nvSpPr>
        <p:spPr>
          <a:xfrm>
            <a:off x="3027218" y="3620899"/>
            <a:ext cx="6137564" cy="2243188"/>
          </a:xfrm>
        </p:spPr>
        <p:txBody>
          <a:bodyPr>
            <a:normAutofit lnSpcReduction="10000"/>
          </a:bodyPr>
          <a:lstStyle/>
          <a:p>
            <a:r>
              <a:rPr lang="en-US" dirty="0"/>
              <a:t>(in other words, a </a:t>
            </a:r>
            <a:r>
              <a:rPr lang="en-US" i="1" dirty="0"/>
              <a:t>standard</a:t>
            </a:r>
            <a:r>
              <a:rPr lang="en-US" dirty="0"/>
              <a:t> neural network)</a:t>
            </a:r>
          </a:p>
          <a:p>
            <a:endParaRPr lang="en-US" dirty="0"/>
          </a:p>
          <a:p>
            <a:endParaRPr lang="en-US" sz="2400" dirty="0"/>
          </a:p>
          <a:p>
            <a:endParaRPr lang="en-US" sz="2400" dirty="0"/>
          </a:p>
          <a:p>
            <a:r>
              <a:rPr lang="en-US" sz="2400" dirty="0"/>
              <a:t>Matthew Engelhard</a:t>
            </a:r>
          </a:p>
        </p:txBody>
      </p:sp>
    </p:spTree>
    <p:extLst>
      <p:ext uri="{BB962C8B-B14F-4D97-AF65-F5344CB8AC3E}">
        <p14:creationId xmlns:p14="http://schemas.microsoft.com/office/powerpoint/2010/main" val="3193569505"/>
      </p:ext>
    </p:extLst>
  </p:cSld>
  <p:clrMapOvr>
    <a:masterClrMapping/>
  </p:clrMapOvr>
  <mc:AlternateContent xmlns:mc="http://schemas.openxmlformats.org/markup-compatibility/2006" xmlns:p14="http://schemas.microsoft.com/office/powerpoint/2010/main">
    <mc:Choice Requires="p14">
      <p:transition spd="slow" p14:dur="2000" advTm="34886"/>
    </mc:Choice>
    <mc:Fallback xmlns="">
      <p:transition spd="slow" advTm="348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09CA99DA-3F17-7D09-255C-F151DEED357D}"/>
              </a:ext>
            </a:extLst>
          </p:cNvPr>
          <p:cNvCxnSpPr>
            <a:cxnSpLocks/>
          </p:cNvCxnSpPr>
          <p:nvPr/>
        </p:nvCxnSpPr>
        <p:spPr>
          <a:xfrm flipV="1">
            <a:off x="8250744" y="3963763"/>
            <a:ext cx="252236" cy="9105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062F108C-45DE-A330-B0FC-310F0CA513D5}"/>
              </a:ext>
            </a:extLst>
          </p:cNvPr>
          <p:cNvCxnSpPr>
            <a:cxnSpLocks/>
          </p:cNvCxnSpPr>
          <p:nvPr/>
        </p:nvCxnSpPr>
        <p:spPr>
          <a:xfrm flipH="1" flipV="1">
            <a:off x="8754116" y="3952896"/>
            <a:ext cx="200393" cy="9214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6E98A25E-1D86-E780-18F5-A962FB8FA17F}"/>
              </a:ext>
            </a:extLst>
          </p:cNvPr>
          <p:cNvSpPr txBox="1"/>
          <p:nvPr/>
        </p:nvSpPr>
        <p:spPr>
          <a:xfrm>
            <a:off x="8980951" y="4233266"/>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Oval 9">
                <a:extLst>
                  <a:ext uri="{FF2B5EF4-FFF2-40B4-BE49-F238E27FC236}">
                    <a16:creationId xmlns:a16="http://schemas.microsoft.com/office/drawing/2014/main" id="{844478D0-9DD7-1995-B5CF-C73E8F929535}"/>
                  </a:ext>
                </a:extLst>
              </p:cNvPr>
              <p:cNvSpPr/>
              <p:nvPr/>
            </p:nvSpPr>
            <p:spPr>
              <a:xfrm>
                <a:off x="8373122" y="2570349"/>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p:sp>
            <p:nvSpPr>
              <p:cNvPr id="10" name="Oval 9">
                <a:extLst>
                  <a:ext uri="{FF2B5EF4-FFF2-40B4-BE49-F238E27FC236}">
                    <a16:creationId xmlns:a16="http://schemas.microsoft.com/office/drawing/2014/main" id="{844478D0-9DD7-1995-B5CF-C73E8F929535}"/>
                  </a:ext>
                </a:extLst>
              </p:cNvPr>
              <p:cNvSpPr>
                <a:spLocks noRot="1" noChangeAspect="1" noMove="1" noResize="1" noEditPoints="1" noAdjustHandles="1" noChangeArrowheads="1" noChangeShapeType="1" noTextEdit="1"/>
              </p:cNvSpPr>
              <p:nvPr/>
            </p:nvSpPr>
            <p:spPr>
              <a:xfrm>
                <a:off x="8373122" y="2570349"/>
                <a:ext cx="470357" cy="459473"/>
              </a:xfrm>
              <a:prstGeom prst="ellipse">
                <a:avLst/>
              </a:prstGeom>
              <a:blipFill>
                <a:blip r:embed="rId2"/>
                <a:stretch>
                  <a:fillRect l="-39474" t="-10526" b="-39474"/>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08A0A041-3471-E990-09D7-23F444E97563}"/>
              </a:ext>
            </a:extLst>
          </p:cNvPr>
          <p:cNvCxnSpPr>
            <a:cxnSpLocks/>
          </p:cNvCxnSpPr>
          <p:nvPr/>
        </p:nvCxnSpPr>
        <p:spPr>
          <a:xfrm flipV="1">
            <a:off x="8608301" y="3016661"/>
            <a:ext cx="0" cy="305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70A3532-63E8-1D49-1FEA-A259B90F5BB6}"/>
              </a:ext>
            </a:extLst>
          </p:cNvPr>
          <p:cNvCxnSpPr>
            <a:cxnSpLocks/>
            <a:stCxn id="10" idx="0"/>
          </p:cNvCxnSpPr>
          <p:nvPr/>
        </p:nvCxnSpPr>
        <p:spPr>
          <a:xfrm flipV="1">
            <a:off x="8608301" y="2320845"/>
            <a:ext cx="0" cy="2495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14" name="Table 13">
            <a:extLst>
              <a:ext uri="{FF2B5EF4-FFF2-40B4-BE49-F238E27FC236}">
                <a16:creationId xmlns:a16="http://schemas.microsoft.com/office/drawing/2014/main" id="{AB8CC734-5CC6-FCFA-8FE6-91A178662555}"/>
              </a:ext>
            </a:extLst>
          </p:cNvPr>
          <p:cNvGraphicFramePr>
            <a:graphicFrameLocks noGrp="1"/>
          </p:cNvGraphicFramePr>
          <p:nvPr/>
        </p:nvGraphicFramePr>
        <p:xfrm>
          <a:off x="8296078" y="1698547"/>
          <a:ext cx="624443" cy="622932"/>
        </p:xfrm>
        <a:graphic>
          <a:graphicData uri="http://schemas.openxmlformats.org/drawingml/2006/table">
            <a:tbl>
              <a:tblPr firstRow="1" bandRow="1">
                <a:tableStyleId>{5C22544A-7EE6-4342-B048-85BDC9FD1C3A}</a:tableStyleId>
              </a:tblPr>
              <a:tblGrid>
                <a:gridCol w="624443">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44E6390C-ED25-D5FC-864C-673A4A2ADD53}"/>
                  </a:ext>
                </a:extLst>
              </p:cNvPr>
              <p:cNvSpPr txBox="1"/>
              <p:nvPr/>
            </p:nvSpPr>
            <p:spPr>
              <a:xfrm>
                <a:off x="8980951" y="3322105"/>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i="1" dirty="0" smtClean="0">
                          <a:latin typeface="Cambria Math" panose="02040503050406030204" pitchFamily="18" charset="0"/>
                          <a:cs typeface="Times New Roman" panose="02020603050405020304" pitchFamily="18" charset="0"/>
                        </a:rPr>
                        <m:t>𝑧</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15" name="TextBox 14">
                <a:extLst>
                  <a:ext uri="{FF2B5EF4-FFF2-40B4-BE49-F238E27FC236}">
                    <a16:creationId xmlns:a16="http://schemas.microsoft.com/office/drawing/2014/main" id="{44E6390C-ED25-D5FC-864C-673A4A2ADD53}"/>
                  </a:ext>
                </a:extLst>
              </p:cNvPr>
              <p:cNvSpPr txBox="1">
                <a:spLocks noRot="1" noChangeAspect="1" noMove="1" noResize="1" noEditPoints="1" noAdjustHandles="1" noChangeArrowheads="1" noChangeShapeType="1" noTextEdit="1"/>
              </p:cNvSpPr>
              <p:nvPr/>
            </p:nvSpPr>
            <p:spPr>
              <a:xfrm>
                <a:off x="8980951" y="3322105"/>
                <a:ext cx="482826" cy="512576"/>
              </a:xfrm>
              <a:prstGeom prst="rect">
                <a:avLst/>
              </a:prstGeom>
              <a:blipFill>
                <a:blip r:embed="rId3"/>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691A3A92-42C3-18FD-C7BC-225210EB2D0F}"/>
              </a:ext>
            </a:extLst>
          </p:cNvPr>
          <p:cNvSpPr txBox="1"/>
          <p:nvPr/>
        </p:nvSpPr>
        <p:spPr>
          <a:xfrm>
            <a:off x="7807325" y="4233266"/>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0</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extLst>
                  <p:ext uri="{D42A27DB-BD31-4B8C-83A1-F6EECF244321}">
                    <p14:modId xmlns:p14="http://schemas.microsoft.com/office/powerpoint/2010/main" val="1371837400"/>
                  </p:ext>
                </p:extLst>
              </p:nvPr>
            </p:nvGraphicFramePr>
            <p:xfrm>
              <a:off x="7892817" y="4893088"/>
              <a:ext cx="1446062"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tblGrid>
                  <a:tr h="707853">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extLst>
                  <p:ext uri="{D42A27DB-BD31-4B8C-83A1-F6EECF244321}">
                    <p14:modId xmlns:p14="http://schemas.microsoft.com/office/powerpoint/2010/main" val="1371837400"/>
                  </p:ext>
                </p:extLst>
              </p:nvPr>
            </p:nvGraphicFramePr>
            <p:xfrm>
              <a:off x="7892817" y="4893088"/>
              <a:ext cx="1446062"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3448" t="-3509" r="-10344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105263" t="-3509" r="-5263" b="-5263"/>
                          </a:stretch>
                        </a:blipFill>
                      </a:tcPr>
                    </a:tc>
                    <a:extLst>
                      <a:ext uri="{0D108BD9-81ED-4DB2-BD59-A6C34878D82A}">
                        <a16:rowId xmlns:a16="http://schemas.microsoft.com/office/drawing/2014/main" val="3775152605"/>
                      </a:ext>
                    </a:extLst>
                  </a:tr>
                </a:tbl>
              </a:graphicData>
            </a:graphic>
          </p:graphicFrame>
        </mc:Fallback>
      </mc:AlternateContent>
      <p:sp>
        <p:nvSpPr>
          <p:cNvPr id="19" name="TextBox 18">
            <a:extLst>
              <a:ext uri="{FF2B5EF4-FFF2-40B4-BE49-F238E27FC236}">
                <a16:creationId xmlns:a16="http://schemas.microsoft.com/office/drawing/2014/main" id="{19FB555F-6E68-8923-6E5A-36D09DB174EF}"/>
              </a:ext>
            </a:extLst>
          </p:cNvPr>
          <p:cNvSpPr txBox="1"/>
          <p:nvPr/>
        </p:nvSpPr>
        <p:spPr>
          <a:xfrm rot="18054908">
            <a:off x="8206433" y="5899405"/>
            <a:ext cx="1095366" cy="400110"/>
          </a:xfrm>
          <a:prstGeom prst="rect">
            <a:avLst/>
          </a:prstGeom>
          <a:noFill/>
        </p:spPr>
        <p:txBody>
          <a:bodyPr wrap="square" rtlCol="0">
            <a:spAutoFit/>
          </a:bodyPr>
          <a:lstStyle/>
          <a:p>
            <a:pPr algn="r"/>
            <a:r>
              <a:rPr lang="en-US" sz="2000" dirty="0"/>
              <a:t>SBP</a:t>
            </a:r>
          </a:p>
        </p:txBody>
      </p:sp>
      <p:sp>
        <p:nvSpPr>
          <p:cNvPr id="22" name="TextBox 21">
            <a:extLst>
              <a:ext uri="{FF2B5EF4-FFF2-40B4-BE49-F238E27FC236}">
                <a16:creationId xmlns:a16="http://schemas.microsoft.com/office/drawing/2014/main" id="{D9916483-4D1A-DD24-945C-125C31495748}"/>
              </a:ext>
            </a:extLst>
          </p:cNvPr>
          <p:cNvSpPr txBox="1"/>
          <p:nvPr/>
        </p:nvSpPr>
        <p:spPr>
          <a:xfrm rot="18054908">
            <a:off x="7419463" y="5951843"/>
            <a:ext cx="1204786" cy="400110"/>
          </a:xfrm>
          <a:prstGeom prst="rect">
            <a:avLst/>
          </a:prstGeom>
          <a:noFill/>
        </p:spPr>
        <p:txBody>
          <a:bodyPr wrap="square" rtlCol="0">
            <a:spAutoFit/>
          </a:bodyPr>
          <a:lstStyle/>
          <a:p>
            <a:pPr algn="r"/>
            <a:r>
              <a:rPr lang="en-US" sz="2000" dirty="0"/>
              <a:t>Intercept</a:t>
            </a:r>
          </a:p>
        </p:txBody>
      </p:sp>
      <p:sp>
        <p:nvSpPr>
          <p:cNvPr id="25" name="Title 1">
            <a:extLst>
              <a:ext uri="{FF2B5EF4-FFF2-40B4-BE49-F238E27FC236}">
                <a16:creationId xmlns:a16="http://schemas.microsoft.com/office/drawing/2014/main" id="{8D903558-55C0-B958-78D9-84B20B9A0ACA}"/>
              </a:ext>
            </a:extLst>
          </p:cNvPr>
          <p:cNvSpPr>
            <a:spLocks noGrp="1"/>
          </p:cNvSpPr>
          <p:nvPr>
            <p:ph type="title"/>
          </p:nvPr>
        </p:nvSpPr>
        <p:spPr>
          <a:xfrm>
            <a:off x="838200" y="365125"/>
            <a:ext cx="10515600" cy="1325563"/>
          </a:xfrm>
        </p:spPr>
        <p:txBody>
          <a:bodyPr/>
          <a:lstStyle/>
          <a:p>
            <a:r>
              <a:rPr lang="en-US" dirty="0"/>
              <a:t>Breaking logistic regression: simple example 2</a:t>
            </a:r>
          </a:p>
        </p:txBody>
      </p:sp>
      <p:graphicFrame>
        <p:nvGraphicFramePr>
          <p:cNvPr id="29" name="Table 28">
            <a:extLst>
              <a:ext uri="{FF2B5EF4-FFF2-40B4-BE49-F238E27FC236}">
                <a16:creationId xmlns:a16="http://schemas.microsoft.com/office/drawing/2014/main" id="{5A54BBA9-97B7-9D5C-5A00-8F43789E5500}"/>
              </a:ext>
            </a:extLst>
          </p:cNvPr>
          <p:cNvGraphicFramePr>
            <a:graphicFrameLocks noGrp="1"/>
          </p:cNvGraphicFramePr>
          <p:nvPr/>
        </p:nvGraphicFramePr>
        <p:xfrm>
          <a:off x="8303626" y="3322105"/>
          <a:ext cx="624443" cy="622932"/>
        </p:xfrm>
        <a:graphic>
          <a:graphicData uri="http://schemas.openxmlformats.org/drawingml/2006/table">
            <a:tbl>
              <a:tblPr firstRow="1" bandRow="1">
                <a:tableStyleId>{5C22544A-7EE6-4342-B048-85BDC9FD1C3A}</a:tableStyleId>
              </a:tblPr>
              <a:tblGrid>
                <a:gridCol w="624443">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52FEBF88-07FA-B4C0-06A3-7F9BB6C3E7BB}"/>
                  </a:ext>
                </a:extLst>
              </p:cNvPr>
              <p:cNvSpPr txBox="1"/>
              <p:nvPr/>
            </p:nvSpPr>
            <p:spPr>
              <a:xfrm>
                <a:off x="8980951" y="1758852"/>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latin typeface="Cambria Math" panose="02040503050406030204" pitchFamily="18" charset="0"/>
                              <a:cs typeface="Times New Roman" panose="02020603050405020304" pitchFamily="18" charset="0"/>
                            </a:rPr>
                          </m:ctrlPr>
                        </m:dPr>
                        <m:e>
                          <m:r>
                            <a:rPr lang="en-US" sz="2797" b="0" i="1" dirty="0" smtClean="0">
                              <a:latin typeface="Cambria Math" panose="02040503050406030204" pitchFamily="18" charset="0"/>
                              <a:cs typeface="Times New Roman" panose="02020603050405020304" pitchFamily="18" charset="0"/>
                            </a:rPr>
                            <m:t>𝑦</m:t>
                          </m:r>
                          <m:r>
                            <a:rPr lang="en-US" sz="2797" i="1" dirty="0">
                              <a:latin typeface="Cambria Math" panose="02040503050406030204" pitchFamily="18" charset="0"/>
                              <a:cs typeface="Times New Roman" panose="02020603050405020304" pitchFamily="18" charset="0"/>
                            </a:rPr>
                            <m:t>=1</m:t>
                          </m:r>
                        </m:e>
                        <m:e>
                          <m:r>
                            <a:rPr lang="en-US" sz="2797" b="0" i="1" dirty="0" smtClean="0">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32" name="TextBox 31">
                <a:extLst>
                  <a:ext uri="{FF2B5EF4-FFF2-40B4-BE49-F238E27FC236}">
                    <a16:creationId xmlns:a16="http://schemas.microsoft.com/office/drawing/2014/main" id="{52FEBF88-07FA-B4C0-06A3-7F9BB6C3E7BB}"/>
                  </a:ext>
                </a:extLst>
              </p:cNvPr>
              <p:cNvSpPr txBox="1">
                <a:spLocks noRot="1" noChangeAspect="1" noMove="1" noResize="1" noEditPoints="1" noAdjustHandles="1" noChangeArrowheads="1" noChangeShapeType="1" noTextEdit="1"/>
              </p:cNvSpPr>
              <p:nvPr/>
            </p:nvSpPr>
            <p:spPr>
              <a:xfrm>
                <a:off x="8980951" y="1758852"/>
                <a:ext cx="1980699" cy="512576"/>
              </a:xfrm>
              <a:prstGeom prst="rect">
                <a:avLst/>
              </a:prstGeom>
              <a:blipFill>
                <a:blip r:embed="rId5"/>
                <a:stretch>
                  <a:fillRect l="-1911" b="-119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Content Placeholder 2">
                <a:extLst>
                  <a:ext uri="{FF2B5EF4-FFF2-40B4-BE49-F238E27FC236}">
                    <a16:creationId xmlns:a16="http://schemas.microsoft.com/office/drawing/2014/main" id="{668CE95F-1C08-1B23-4D57-2B285D39F26D}"/>
                  </a:ext>
                </a:extLst>
              </p:cNvPr>
              <p:cNvSpPr>
                <a:spLocks noGrp="1"/>
              </p:cNvSpPr>
              <p:nvPr>
                <p:ph idx="1"/>
              </p:nvPr>
            </p:nvSpPr>
            <p:spPr>
              <a:xfrm>
                <a:off x="838200" y="1698547"/>
                <a:ext cx="4959284" cy="4478416"/>
              </a:xfrm>
            </p:spPr>
            <p:txBody>
              <a:bodyPr>
                <a:normAutofit/>
              </a:bodyPr>
              <a:lstStyle/>
              <a:p>
                <a:r>
                  <a:rPr lang="en-US" dirty="0"/>
                  <a:t>Predictor 1: Systolic blood pressure</a:t>
                </a:r>
              </a:p>
              <a:p>
                <a:endParaRPr lang="en-US" dirty="0"/>
              </a:p>
              <a:p>
                <a:r>
                  <a:rPr lang="en-US" dirty="0"/>
                  <a:t>Goal: predict high log-odds only for</a:t>
                </a:r>
              </a:p>
              <a:p>
                <a:pPr lvl="1"/>
                <a:r>
                  <a:rPr lang="en-US" dirty="0"/>
                  <a:t>SBP &gt; 200</a:t>
                </a:r>
              </a:p>
              <a:p>
                <a:pPr lvl="1"/>
                <a:r>
                  <a:rPr lang="en-US" dirty="0"/>
                  <a:t>SBP &lt; 60</a:t>
                </a:r>
              </a:p>
              <a:p>
                <a:pPr lvl="1"/>
                <a:endParaRPr lang="en-US" dirty="0"/>
              </a:p>
              <a:p>
                <a:r>
                  <a:rPr lang="en-US" dirty="0"/>
                  <a:t>What should the parameters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1</m:t>
                        </m:r>
                      </m:sub>
                    </m:sSub>
                  </m:oMath>
                </a14:m>
                <a:r>
                  <a:rPr lang="en-US" dirty="0"/>
                  <a:t> and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2</m:t>
                        </m:r>
                      </m:sub>
                    </m:sSub>
                  </m:oMath>
                </a14:m>
                <a:r>
                  <a:rPr lang="en-US" dirty="0"/>
                  <a:t>) be?</a:t>
                </a:r>
              </a:p>
            </p:txBody>
          </p:sp>
        </mc:Choice>
        <mc:Fallback>
          <p:sp>
            <p:nvSpPr>
              <p:cNvPr id="33" name="Content Placeholder 2">
                <a:extLst>
                  <a:ext uri="{FF2B5EF4-FFF2-40B4-BE49-F238E27FC236}">
                    <a16:creationId xmlns:a16="http://schemas.microsoft.com/office/drawing/2014/main" id="{668CE95F-1C08-1B23-4D57-2B285D39F26D}"/>
                  </a:ext>
                </a:extLst>
              </p:cNvPr>
              <p:cNvSpPr>
                <a:spLocks noGrp="1" noRot="1" noChangeAspect="1" noMove="1" noResize="1" noEditPoints="1" noAdjustHandles="1" noChangeArrowheads="1" noChangeShapeType="1" noTextEdit="1"/>
              </p:cNvSpPr>
              <p:nvPr>
                <p:ph idx="1"/>
              </p:nvPr>
            </p:nvSpPr>
            <p:spPr>
              <a:xfrm>
                <a:off x="838200" y="1698547"/>
                <a:ext cx="4959284" cy="4478416"/>
              </a:xfrm>
              <a:blipFill>
                <a:blip r:embed="rId6"/>
                <a:stretch>
                  <a:fillRect l="-2302" t="-2260" b="-565"/>
                </a:stretch>
              </a:blipFill>
            </p:spPr>
            <p:txBody>
              <a:bodyPr/>
              <a:lstStyle/>
              <a:p>
                <a:r>
                  <a:rPr lang="en-US">
                    <a:noFill/>
                  </a:rPr>
                  <a:t> </a:t>
                </a:r>
              </a:p>
            </p:txBody>
          </p:sp>
        </mc:Fallback>
      </mc:AlternateContent>
    </p:spTree>
    <p:extLst>
      <p:ext uri="{BB962C8B-B14F-4D97-AF65-F5344CB8AC3E}">
        <p14:creationId xmlns:p14="http://schemas.microsoft.com/office/powerpoint/2010/main" val="1031229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86756F1-9EAC-1623-6990-6099D3FDD8DE}"/>
              </a:ext>
            </a:extLst>
          </p:cNvPr>
          <p:cNvSpPr>
            <a:spLocks noGrp="1"/>
          </p:cNvSpPr>
          <p:nvPr>
            <p:ph type="title"/>
          </p:nvPr>
        </p:nvSpPr>
        <p:spPr>
          <a:xfrm>
            <a:off x="838200" y="365125"/>
            <a:ext cx="10515600" cy="1325563"/>
          </a:xfrm>
        </p:spPr>
        <p:txBody>
          <a:bodyPr/>
          <a:lstStyle/>
          <a:p>
            <a:r>
              <a:rPr lang="en-US" dirty="0"/>
              <a:t>Breaking logistic regression: simple example 2</a:t>
            </a:r>
          </a:p>
        </p:txBody>
      </p:sp>
      <p:pic>
        <p:nvPicPr>
          <p:cNvPr id="9" name="Content Placeholder 7">
            <a:extLst>
              <a:ext uri="{FF2B5EF4-FFF2-40B4-BE49-F238E27FC236}">
                <a16:creationId xmlns:a16="http://schemas.microsoft.com/office/drawing/2014/main" id="{9C9C1853-0B70-97F0-3AAE-94F95744644C}"/>
              </a:ext>
            </a:extLst>
          </p:cNvPr>
          <p:cNvPicPr>
            <a:picLocks noChangeAspect="1"/>
          </p:cNvPicPr>
          <p:nvPr/>
        </p:nvPicPr>
        <p:blipFill>
          <a:blip r:embed="rId2"/>
          <a:stretch>
            <a:fillRect/>
          </a:stretch>
        </p:blipFill>
        <p:spPr>
          <a:xfrm>
            <a:off x="6895186" y="1690688"/>
            <a:ext cx="5077151" cy="5077151"/>
          </a:xfrm>
          <a:prstGeom prst="rect">
            <a:avLst/>
          </a:prstGeom>
        </p:spPr>
      </p:pic>
      <p:sp>
        <p:nvSpPr>
          <p:cNvPr id="10" name="TextBox 9">
            <a:extLst>
              <a:ext uri="{FF2B5EF4-FFF2-40B4-BE49-F238E27FC236}">
                <a16:creationId xmlns:a16="http://schemas.microsoft.com/office/drawing/2014/main" id="{1DA6BDC2-26C7-9F9A-3D3D-A54CEDB2F88F}"/>
              </a:ext>
            </a:extLst>
          </p:cNvPr>
          <p:cNvSpPr txBox="1"/>
          <p:nvPr/>
        </p:nvSpPr>
        <p:spPr>
          <a:xfrm>
            <a:off x="7832681" y="1690688"/>
            <a:ext cx="3202159" cy="646331"/>
          </a:xfrm>
          <a:prstGeom prst="rect">
            <a:avLst/>
          </a:prstGeom>
          <a:noFill/>
        </p:spPr>
        <p:txBody>
          <a:bodyPr wrap="none" rtlCol="0">
            <a:spAutoFit/>
          </a:bodyPr>
          <a:lstStyle/>
          <a:p>
            <a:r>
              <a:rPr lang="en-US" dirty="0"/>
              <a:t>Example of a Logistic Regression</a:t>
            </a:r>
          </a:p>
          <a:p>
            <a:pPr algn="ctr"/>
            <a:r>
              <a:rPr lang="en-US" dirty="0"/>
              <a:t>Decision Boundary</a:t>
            </a:r>
          </a:p>
        </p:txBody>
      </p:sp>
      <p:sp>
        <p:nvSpPr>
          <p:cNvPr id="11" name="Rectangle 10">
            <a:extLst>
              <a:ext uri="{FF2B5EF4-FFF2-40B4-BE49-F238E27FC236}">
                <a16:creationId xmlns:a16="http://schemas.microsoft.com/office/drawing/2014/main" id="{7C769E8F-0DDB-815C-6062-24F7B3177F6F}"/>
              </a:ext>
            </a:extLst>
          </p:cNvPr>
          <p:cNvSpPr/>
          <p:nvPr/>
        </p:nvSpPr>
        <p:spPr>
          <a:xfrm>
            <a:off x="1048455" y="1736854"/>
            <a:ext cx="4902724" cy="1200329"/>
          </a:xfrm>
          <a:prstGeom prst="rect">
            <a:avLst/>
          </a:prstGeom>
        </p:spPr>
        <p:txBody>
          <a:bodyPr wrap="square">
            <a:spAutoFit/>
          </a:bodyPr>
          <a:lstStyle/>
          <a:p>
            <a:r>
              <a:rPr lang="en-US" dirty="0"/>
              <a:t>Can we solve this with a linear decision boundary?</a:t>
            </a:r>
          </a:p>
          <a:p>
            <a:endParaRPr lang="en-US" dirty="0"/>
          </a:p>
          <a:p>
            <a:r>
              <a:rPr lang="en-US" dirty="0"/>
              <a:t>In other words, </a:t>
            </a:r>
            <a:r>
              <a:rPr lang="en-US" b="1" dirty="0"/>
              <a:t>can we draw a line separating those who lived from those who died?</a:t>
            </a:r>
          </a:p>
        </p:txBody>
      </p:sp>
      <p:pic>
        <p:nvPicPr>
          <p:cNvPr id="3" name="Picture 2" descr="Chart&#10;&#10;Description automatically generated">
            <a:extLst>
              <a:ext uri="{FF2B5EF4-FFF2-40B4-BE49-F238E27FC236}">
                <a16:creationId xmlns:a16="http://schemas.microsoft.com/office/drawing/2014/main" id="{8B7DE63B-6EF1-39F4-5146-B69922B15620}"/>
              </a:ext>
            </a:extLst>
          </p:cNvPr>
          <p:cNvPicPr>
            <a:picLocks noChangeAspect="1"/>
          </p:cNvPicPr>
          <p:nvPr/>
        </p:nvPicPr>
        <p:blipFill>
          <a:blip r:embed="rId3"/>
          <a:stretch>
            <a:fillRect/>
          </a:stretch>
        </p:blipFill>
        <p:spPr>
          <a:xfrm>
            <a:off x="578817" y="3110649"/>
            <a:ext cx="5842000" cy="3238500"/>
          </a:xfrm>
          <a:prstGeom prst="rect">
            <a:avLst/>
          </a:prstGeom>
        </p:spPr>
      </p:pic>
    </p:spTree>
    <p:extLst>
      <p:ext uri="{BB962C8B-B14F-4D97-AF65-F5344CB8AC3E}">
        <p14:creationId xmlns:p14="http://schemas.microsoft.com/office/powerpoint/2010/main" val="3644892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92BC2-73B7-B444-6C6E-59838A51EE02}"/>
              </a:ext>
            </a:extLst>
          </p:cNvPr>
          <p:cNvSpPr>
            <a:spLocks noGrp="1"/>
          </p:cNvSpPr>
          <p:nvPr>
            <p:ph type="title"/>
          </p:nvPr>
        </p:nvSpPr>
        <p:spPr/>
        <p:txBody>
          <a:bodyPr/>
          <a:lstStyle/>
          <a:p>
            <a:r>
              <a:rPr lang="en-US" dirty="0"/>
              <a:t>In general, there can be:</a:t>
            </a:r>
          </a:p>
        </p:txBody>
      </p:sp>
      <p:sp>
        <p:nvSpPr>
          <p:cNvPr id="3" name="Content Placeholder 2">
            <a:extLst>
              <a:ext uri="{FF2B5EF4-FFF2-40B4-BE49-F238E27FC236}">
                <a16:creationId xmlns:a16="http://schemas.microsoft.com/office/drawing/2014/main" id="{660BBE76-26EC-4CCD-7801-56C346A8B813}"/>
              </a:ext>
            </a:extLst>
          </p:cNvPr>
          <p:cNvSpPr>
            <a:spLocks noGrp="1"/>
          </p:cNvSpPr>
          <p:nvPr>
            <p:ph idx="1"/>
          </p:nvPr>
        </p:nvSpPr>
        <p:spPr/>
        <p:txBody>
          <a:bodyPr/>
          <a:lstStyle/>
          <a:p>
            <a:r>
              <a:rPr lang="en-US" dirty="0"/>
              <a:t>Nonlinear affects (e.g. </a:t>
            </a:r>
            <a:r>
              <a:rPr lang="en-US" i="1" dirty="0"/>
              <a:t>high</a:t>
            </a:r>
            <a:r>
              <a:rPr lang="en-US" dirty="0"/>
              <a:t> and </a:t>
            </a:r>
            <a:r>
              <a:rPr lang="en-US" i="1" dirty="0"/>
              <a:t>low</a:t>
            </a:r>
            <a:r>
              <a:rPr lang="en-US" dirty="0"/>
              <a:t> blood pressure both increase risk; middle/normal blood pressure is OK)</a:t>
            </a:r>
          </a:p>
          <a:p>
            <a:endParaRPr lang="en-US" dirty="0"/>
          </a:p>
          <a:p>
            <a:r>
              <a:rPr lang="en-US" dirty="0"/>
              <a:t>Interactions: males over 60 are at risk, and females under 60 are at risk, but being male (or female) does not on its own increase risk</a:t>
            </a:r>
          </a:p>
          <a:p>
            <a:endParaRPr lang="en-US" dirty="0"/>
          </a:p>
          <a:p>
            <a:r>
              <a:rPr lang="en-US" dirty="0"/>
              <a:t>We need models that can figure this stuff out… but how?</a:t>
            </a:r>
          </a:p>
        </p:txBody>
      </p:sp>
    </p:spTree>
    <p:extLst>
      <p:ext uri="{BB962C8B-B14F-4D97-AF65-F5344CB8AC3E}">
        <p14:creationId xmlns:p14="http://schemas.microsoft.com/office/powerpoint/2010/main" val="1209935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BDBB-042C-494C-A05E-EDFA7D0FB285}"/>
              </a:ext>
            </a:extLst>
          </p:cNvPr>
          <p:cNvSpPr>
            <a:spLocks noGrp="1"/>
          </p:cNvSpPr>
          <p:nvPr>
            <p:ph type="title"/>
          </p:nvPr>
        </p:nvSpPr>
        <p:spPr/>
        <p:txBody>
          <a:bodyPr>
            <a:noAutofit/>
          </a:bodyPr>
          <a:lstStyle/>
          <a:p>
            <a:r>
              <a:rPr lang="en-US" sz="4267" dirty="0"/>
              <a:t>How can we modify logistic regression to learn complex, nonlinear relationships?</a:t>
            </a:r>
          </a:p>
        </p:txBody>
      </p:sp>
      <p:cxnSp>
        <p:nvCxnSpPr>
          <p:cNvPr id="84" name="Straight Arrow Connector 83">
            <a:extLst>
              <a:ext uri="{FF2B5EF4-FFF2-40B4-BE49-F238E27FC236}">
                <a16:creationId xmlns:a16="http://schemas.microsoft.com/office/drawing/2014/main" id="{9BD0EEA5-84A1-96E2-713C-B6B46AC8A7A5}"/>
              </a:ext>
            </a:extLst>
          </p:cNvPr>
          <p:cNvCxnSpPr>
            <a:cxnSpLocks/>
            <a:endCxn id="92" idx="2"/>
          </p:cNvCxnSpPr>
          <p:nvPr/>
        </p:nvCxnSpPr>
        <p:spPr>
          <a:xfrm flipV="1">
            <a:off x="2510579" y="4197090"/>
            <a:ext cx="242386"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5" name="Straight Arrow Connector 84">
            <a:extLst>
              <a:ext uri="{FF2B5EF4-FFF2-40B4-BE49-F238E27FC236}">
                <a16:creationId xmlns:a16="http://schemas.microsoft.com/office/drawing/2014/main" id="{C4DF8FA4-F2F7-C591-CA6D-697DFD2234B6}"/>
              </a:ext>
            </a:extLst>
          </p:cNvPr>
          <p:cNvCxnSpPr>
            <a:cxnSpLocks/>
          </p:cNvCxnSpPr>
          <p:nvPr/>
        </p:nvCxnSpPr>
        <p:spPr>
          <a:xfrm flipH="1" flipV="1">
            <a:off x="2950393" y="4197090"/>
            <a:ext cx="1093515"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6" name="Straight Arrow Connector 85">
            <a:extLst>
              <a:ext uri="{FF2B5EF4-FFF2-40B4-BE49-F238E27FC236}">
                <a16:creationId xmlns:a16="http://schemas.microsoft.com/office/drawing/2014/main" id="{96ED4EF2-D1EF-548C-67FB-2FCA64EEFC16}"/>
              </a:ext>
            </a:extLst>
          </p:cNvPr>
          <p:cNvCxnSpPr>
            <a:cxnSpLocks/>
          </p:cNvCxnSpPr>
          <p:nvPr/>
        </p:nvCxnSpPr>
        <p:spPr>
          <a:xfrm flipV="1">
            <a:off x="1448710" y="4197090"/>
            <a:ext cx="1128165"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7" name="Straight Arrow Connector 86">
            <a:extLst>
              <a:ext uri="{FF2B5EF4-FFF2-40B4-BE49-F238E27FC236}">
                <a16:creationId xmlns:a16="http://schemas.microsoft.com/office/drawing/2014/main" id="{D51B910B-7CF0-8997-E4F9-C8EC23135495}"/>
              </a:ext>
            </a:extLst>
          </p:cNvPr>
          <p:cNvCxnSpPr>
            <a:cxnSpLocks/>
          </p:cNvCxnSpPr>
          <p:nvPr/>
        </p:nvCxnSpPr>
        <p:spPr>
          <a:xfrm flipV="1">
            <a:off x="1992189" y="4197090"/>
            <a:ext cx="639514"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8" name="Straight Arrow Connector 87">
            <a:extLst>
              <a:ext uri="{FF2B5EF4-FFF2-40B4-BE49-F238E27FC236}">
                <a16:creationId xmlns:a16="http://schemas.microsoft.com/office/drawing/2014/main" id="{D1A9F81C-DBBF-00FD-91E0-9CC74E8D0F51}"/>
              </a:ext>
            </a:extLst>
          </p:cNvPr>
          <p:cNvCxnSpPr>
            <a:cxnSpLocks/>
            <a:endCxn id="92" idx="2"/>
          </p:cNvCxnSpPr>
          <p:nvPr/>
        </p:nvCxnSpPr>
        <p:spPr>
          <a:xfrm flipH="1" flipV="1">
            <a:off x="2752965" y="4197090"/>
            <a:ext cx="228917"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9" name="Straight Arrow Connector 88">
            <a:extLst>
              <a:ext uri="{FF2B5EF4-FFF2-40B4-BE49-F238E27FC236}">
                <a16:creationId xmlns:a16="http://schemas.microsoft.com/office/drawing/2014/main" id="{2AA4D5E8-5D60-3FB6-9E0A-5FAE68D28C28}"/>
              </a:ext>
            </a:extLst>
          </p:cNvPr>
          <p:cNvCxnSpPr>
            <a:cxnSpLocks/>
          </p:cNvCxnSpPr>
          <p:nvPr/>
        </p:nvCxnSpPr>
        <p:spPr>
          <a:xfrm flipH="1" flipV="1">
            <a:off x="2880618" y="4197090"/>
            <a:ext cx="633124"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0" name="TextBox 89">
            <a:extLst>
              <a:ext uri="{FF2B5EF4-FFF2-40B4-BE49-F238E27FC236}">
                <a16:creationId xmlns:a16="http://schemas.microsoft.com/office/drawing/2014/main" id="{FCCF073F-1786-FDFE-2D06-9A034210ED65}"/>
              </a:ext>
            </a:extLst>
          </p:cNvPr>
          <p:cNvSpPr txBox="1"/>
          <p:nvPr/>
        </p:nvSpPr>
        <p:spPr>
          <a:xfrm>
            <a:off x="1416927" y="4475979"/>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0</a:t>
            </a:r>
            <a:endParaRPr lang="en-US" sz="2797" baseline="-25000" dirty="0">
              <a:latin typeface="Times New Roman" panose="02020603050405020304" pitchFamily="18" charset="0"/>
              <a:cs typeface="Times New Roman" panose="02020603050405020304" pitchFamily="18" charset="0"/>
            </a:endParaRPr>
          </a:p>
        </p:txBody>
      </p:sp>
      <p:sp>
        <p:nvSpPr>
          <p:cNvPr id="91" name="TextBox 90">
            <a:extLst>
              <a:ext uri="{FF2B5EF4-FFF2-40B4-BE49-F238E27FC236}">
                <a16:creationId xmlns:a16="http://schemas.microsoft.com/office/drawing/2014/main" id="{9F157FFF-7F65-1A72-14F3-3F6543FCE311}"/>
              </a:ext>
            </a:extLst>
          </p:cNvPr>
          <p:cNvSpPr txBox="1"/>
          <p:nvPr/>
        </p:nvSpPr>
        <p:spPr>
          <a:xfrm>
            <a:off x="3597288" y="4475979"/>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5</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92" name="Table 91">
            <a:extLst>
              <a:ext uri="{FF2B5EF4-FFF2-40B4-BE49-F238E27FC236}">
                <a16:creationId xmlns:a16="http://schemas.microsoft.com/office/drawing/2014/main" id="{08A8CE5B-FB6F-D339-ECD4-CFE820BC6DB3}"/>
              </a:ext>
            </a:extLst>
          </p:cNvPr>
          <p:cNvGraphicFramePr>
            <a:graphicFrameLocks noGrp="1"/>
          </p:cNvGraphicFramePr>
          <p:nvPr>
            <p:extLst>
              <p:ext uri="{D42A27DB-BD31-4B8C-83A1-F6EECF244321}">
                <p14:modId xmlns:p14="http://schemas.microsoft.com/office/powerpoint/2010/main" val="947754679"/>
              </p:ext>
            </p:extLst>
          </p:nvPr>
        </p:nvGraphicFramePr>
        <p:xfrm>
          <a:off x="2522222" y="373761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sp>
        <p:nvSpPr>
          <p:cNvPr id="93" name="TextBox 92">
            <a:extLst>
              <a:ext uri="{FF2B5EF4-FFF2-40B4-BE49-F238E27FC236}">
                <a16:creationId xmlns:a16="http://schemas.microsoft.com/office/drawing/2014/main" id="{74431FBA-E48E-F28D-8F94-443BF4323AA8}"/>
              </a:ext>
            </a:extLst>
          </p:cNvPr>
          <p:cNvSpPr txBox="1"/>
          <p:nvPr/>
        </p:nvSpPr>
        <p:spPr>
          <a:xfrm>
            <a:off x="2601806" y="3665492"/>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z</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4" name="Oval 93">
                <a:extLst>
                  <a:ext uri="{FF2B5EF4-FFF2-40B4-BE49-F238E27FC236}">
                    <a16:creationId xmlns:a16="http://schemas.microsoft.com/office/drawing/2014/main" id="{DFF0F40A-2162-BFCA-F4B0-B8CB2BA94E44}"/>
                  </a:ext>
                </a:extLst>
              </p:cNvPr>
              <p:cNvSpPr/>
              <p:nvPr/>
            </p:nvSpPr>
            <p:spPr>
              <a:xfrm>
                <a:off x="2510579" y="3059978"/>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p:sp>
            <p:nvSpPr>
              <p:cNvPr id="94" name="Oval 93">
                <a:extLst>
                  <a:ext uri="{FF2B5EF4-FFF2-40B4-BE49-F238E27FC236}">
                    <a16:creationId xmlns:a16="http://schemas.microsoft.com/office/drawing/2014/main" id="{DFF0F40A-2162-BFCA-F4B0-B8CB2BA94E44}"/>
                  </a:ext>
                </a:extLst>
              </p:cNvPr>
              <p:cNvSpPr>
                <a:spLocks noRot="1" noChangeAspect="1" noMove="1" noResize="1" noEditPoints="1" noAdjustHandles="1" noChangeArrowheads="1" noChangeShapeType="1" noTextEdit="1"/>
              </p:cNvSpPr>
              <p:nvPr/>
            </p:nvSpPr>
            <p:spPr>
              <a:xfrm>
                <a:off x="2510579" y="3059978"/>
                <a:ext cx="470357" cy="459473"/>
              </a:xfrm>
              <a:prstGeom prst="ellipse">
                <a:avLst/>
              </a:prstGeom>
              <a:blipFill>
                <a:blip r:embed="rId3"/>
                <a:stretch>
                  <a:fillRect l="-38462" t="-10526" b="-42105"/>
                </a:stretch>
              </a:blipFill>
            </p:spPr>
            <p:txBody>
              <a:bodyPr/>
              <a:lstStyle/>
              <a:p>
                <a:r>
                  <a:rPr lang="en-US">
                    <a:noFill/>
                  </a:rPr>
                  <a:t> </a:t>
                </a:r>
              </a:p>
            </p:txBody>
          </p:sp>
        </mc:Fallback>
      </mc:AlternateContent>
      <p:cxnSp>
        <p:nvCxnSpPr>
          <p:cNvPr id="95" name="Straight Arrow Connector 94">
            <a:extLst>
              <a:ext uri="{FF2B5EF4-FFF2-40B4-BE49-F238E27FC236}">
                <a16:creationId xmlns:a16="http://schemas.microsoft.com/office/drawing/2014/main" id="{C03B4A3B-B5B1-C6CC-D27E-5D266115D3F0}"/>
              </a:ext>
            </a:extLst>
          </p:cNvPr>
          <p:cNvCxnSpPr>
            <a:cxnSpLocks/>
            <a:stCxn id="92" idx="0"/>
            <a:endCxn id="94" idx="4"/>
          </p:cNvCxnSpPr>
          <p:nvPr/>
        </p:nvCxnSpPr>
        <p:spPr>
          <a:xfrm flipH="1" flipV="1">
            <a:off x="2745758" y="3519451"/>
            <a:ext cx="7207" cy="2181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96" name="Table 95">
            <a:extLst>
              <a:ext uri="{FF2B5EF4-FFF2-40B4-BE49-F238E27FC236}">
                <a16:creationId xmlns:a16="http://schemas.microsoft.com/office/drawing/2014/main" id="{DA411573-2EC1-A905-62DF-41A30489371D}"/>
              </a:ext>
            </a:extLst>
          </p:cNvPr>
          <p:cNvGraphicFramePr>
            <a:graphicFrameLocks noGrp="1"/>
          </p:cNvGraphicFramePr>
          <p:nvPr>
            <p:extLst>
              <p:ext uri="{D42A27DB-BD31-4B8C-83A1-F6EECF244321}">
                <p14:modId xmlns:p14="http://schemas.microsoft.com/office/powerpoint/2010/main" val="286818585"/>
              </p:ext>
            </p:extLst>
          </p:nvPr>
        </p:nvGraphicFramePr>
        <p:xfrm>
          <a:off x="2515015" y="233618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cxnSp>
        <p:nvCxnSpPr>
          <p:cNvPr id="97" name="Straight Arrow Connector 96">
            <a:extLst>
              <a:ext uri="{FF2B5EF4-FFF2-40B4-BE49-F238E27FC236}">
                <a16:creationId xmlns:a16="http://schemas.microsoft.com/office/drawing/2014/main" id="{A19CD30F-D70F-DCB9-34C6-1398F9F067B6}"/>
              </a:ext>
            </a:extLst>
          </p:cNvPr>
          <p:cNvCxnSpPr>
            <a:cxnSpLocks/>
            <a:stCxn id="94" idx="0"/>
            <a:endCxn id="96" idx="2"/>
          </p:cNvCxnSpPr>
          <p:nvPr/>
        </p:nvCxnSpPr>
        <p:spPr>
          <a:xfrm flipV="1">
            <a:off x="2745758" y="2795660"/>
            <a:ext cx="0" cy="264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98" name="TextBox 97">
                <a:extLst>
                  <a:ext uri="{FF2B5EF4-FFF2-40B4-BE49-F238E27FC236}">
                    <a16:creationId xmlns:a16="http://schemas.microsoft.com/office/drawing/2014/main" id="{D9F691AB-46B1-EA84-BEFB-E18DB38A7BBE}"/>
                  </a:ext>
                </a:extLst>
              </p:cNvPr>
              <p:cNvSpPr txBox="1"/>
              <p:nvPr/>
            </p:nvSpPr>
            <p:spPr>
              <a:xfrm>
                <a:off x="2522222" y="2280811"/>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i="1" dirty="0" smtClean="0">
                          <a:latin typeface="Cambria Math" panose="02040503050406030204" pitchFamily="18" charset="0"/>
                          <a:cs typeface="Times New Roman" panose="02020603050405020304" pitchFamily="18" charset="0"/>
                        </a:rPr>
                        <m:t>𝑝</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98" name="TextBox 97">
                <a:extLst>
                  <a:ext uri="{FF2B5EF4-FFF2-40B4-BE49-F238E27FC236}">
                    <a16:creationId xmlns:a16="http://schemas.microsoft.com/office/drawing/2014/main" id="{D9F691AB-46B1-EA84-BEFB-E18DB38A7BBE}"/>
                  </a:ext>
                </a:extLst>
              </p:cNvPr>
              <p:cNvSpPr txBox="1">
                <a:spLocks noRot="1" noChangeAspect="1" noMove="1" noResize="1" noEditPoints="1" noAdjustHandles="1" noChangeArrowheads="1" noChangeShapeType="1" noTextEdit="1"/>
              </p:cNvSpPr>
              <p:nvPr/>
            </p:nvSpPr>
            <p:spPr>
              <a:xfrm>
                <a:off x="2522222" y="2280811"/>
                <a:ext cx="482826" cy="512576"/>
              </a:xfrm>
              <a:prstGeom prst="rect">
                <a:avLst/>
              </a:prstGeom>
              <a:blipFill>
                <a:blip r:embed="rId4"/>
                <a:stretch>
                  <a:fillRect b="-170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99" name="Table 98">
                <a:extLst>
                  <a:ext uri="{FF2B5EF4-FFF2-40B4-BE49-F238E27FC236}">
                    <a16:creationId xmlns:a16="http://schemas.microsoft.com/office/drawing/2014/main" id="{3568957D-946A-6E4B-603C-221DFBFBAE96}"/>
                  </a:ext>
                </a:extLst>
              </p:cNvPr>
              <p:cNvGraphicFramePr>
                <a:graphicFrameLocks noGrp="1"/>
              </p:cNvGraphicFramePr>
              <p:nvPr>
                <p:extLst>
                  <p:ext uri="{D42A27DB-BD31-4B8C-83A1-F6EECF244321}">
                    <p14:modId xmlns:p14="http://schemas.microsoft.com/office/powerpoint/2010/main" val="1428571619"/>
                  </p:ext>
                </p:extLst>
              </p:nvPr>
            </p:nvGraphicFramePr>
            <p:xfrm>
              <a:off x="1247076" y="5654773"/>
              <a:ext cx="3011778"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002730172"/>
                        </a:ext>
                      </a:extLst>
                    </a:gridCol>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393606">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3</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4</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5</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152605"/>
                      </a:ext>
                    </a:extLst>
                  </a:tr>
                </a:tbl>
              </a:graphicData>
            </a:graphic>
          </p:graphicFrame>
        </mc:Choice>
        <mc:Fallback>
          <p:graphicFrame>
            <p:nvGraphicFramePr>
              <p:cNvPr id="99" name="Table 98">
                <a:extLst>
                  <a:ext uri="{FF2B5EF4-FFF2-40B4-BE49-F238E27FC236}">
                    <a16:creationId xmlns:a16="http://schemas.microsoft.com/office/drawing/2014/main" id="{3568957D-946A-6E4B-603C-221DFBFBAE96}"/>
                  </a:ext>
                </a:extLst>
              </p:cNvPr>
              <p:cNvGraphicFramePr>
                <a:graphicFrameLocks noGrp="1"/>
              </p:cNvGraphicFramePr>
              <p:nvPr>
                <p:extLst>
                  <p:ext uri="{D42A27DB-BD31-4B8C-83A1-F6EECF244321}">
                    <p14:modId xmlns:p14="http://schemas.microsoft.com/office/powerpoint/2010/main" val="1428571619"/>
                  </p:ext>
                </p:extLst>
              </p:nvPr>
            </p:nvGraphicFramePr>
            <p:xfrm>
              <a:off x="1247076" y="5654773"/>
              <a:ext cx="3011778"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002730172"/>
                        </a:ext>
                      </a:extLst>
                    </a:gridCol>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500" t="-2703" r="-4975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05128" t="-2703" r="-410256"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00000" t="-2703" r="-3000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300000" t="-2703" r="-2000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410256" t="-2703" r="-105128"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497500" t="-2703" r="-2500" b="-2703"/>
                          </a:stretch>
                        </a:blipFill>
                      </a:tcPr>
                    </a:tc>
                    <a:extLst>
                      <a:ext uri="{0D108BD9-81ED-4DB2-BD59-A6C34878D82A}">
                        <a16:rowId xmlns:a16="http://schemas.microsoft.com/office/drawing/2014/main" val="3775152605"/>
                      </a:ext>
                    </a:extLst>
                  </a:tr>
                </a:tbl>
              </a:graphicData>
            </a:graphic>
          </p:graphicFrame>
        </mc:Fallback>
      </mc:AlternateContent>
    </p:spTree>
    <p:extLst>
      <p:ext uri="{BB962C8B-B14F-4D97-AF65-F5344CB8AC3E}">
        <p14:creationId xmlns:p14="http://schemas.microsoft.com/office/powerpoint/2010/main" val="2984164218"/>
      </p:ext>
    </p:extLst>
  </p:cSld>
  <p:clrMapOvr>
    <a:masterClrMapping/>
  </p:clrMapOvr>
  <mc:AlternateContent xmlns:mc="http://schemas.openxmlformats.org/markup-compatibility/2006" xmlns:p14="http://schemas.microsoft.com/office/powerpoint/2010/main">
    <mc:Choice Requires="p14">
      <p:transition spd="slow" p14:dur="2000" advTm="10236"/>
    </mc:Choice>
    <mc:Fallback xmlns="">
      <p:transition spd="slow" advTm="1023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09CA99DA-3F17-7D09-255C-F151DEED357D}"/>
              </a:ext>
            </a:extLst>
          </p:cNvPr>
          <p:cNvCxnSpPr>
            <a:cxnSpLocks/>
          </p:cNvCxnSpPr>
          <p:nvPr/>
        </p:nvCxnSpPr>
        <p:spPr>
          <a:xfrm flipV="1">
            <a:off x="7860196" y="3931029"/>
            <a:ext cx="519820" cy="9433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062F108C-45DE-A330-B0FC-310F0CA513D5}"/>
              </a:ext>
            </a:extLst>
          </p:cNvPr>
          <p:cNvCxnSpPr>
            <a:cxnSpLocks/>
          </p:cNvCxnSpPr>
          <p:nvPr/>
        </p:nvCxnSpPr>
        <p:spPr>
          <a:xfrm flipH="1" flipV="1">
            <a:off x="8615848" y="3931029"/>
            <a:ext cx="1" cy="9620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D96E8342-07E8-2965-C489-E83DBE658881}"/>
              </a:ext>
            </a:extLst>
          </p:cNvPr>
          <p:cNvCxnSpPr>
            <a:cxnSpLocks/>
          </p:cNvCxnSpPr>
          <p:nvPr/>
        </p:nvCxnSpPr>
        <p:spPr>
          <a:xfrm flipH="1" flipV="1">
            <a:off x="8851681" y="3931029"/>
            <a:ext cx="508244" cy="956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6E98A25E-1D86-E780-18F5-A962FB8FA17F}"/>
              </a:ext>
            </a:extLst>
          </p:cNvPr>
          <p:cNvSpPr txBox="1"/>
          <p:nvPr/>
        </p:nvSpPr>
        <p:spPr>
          <a:xfrm>
            <a:off x="8320204" y="4233267"/>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5F66F66-EF3C-F0A3-20A2-572094133E0A}"/>
              </a:ext>
            </a:extLst>
          </p:cNvPr>
          <p:cNvSpPr txBox="1"/>
          <p:nvPr/>
        </p:nvSpPr>
        <p:spPr>
          <a:xfrm>
            <a:off x="9320000" y="4233266"/>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2</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Oval 9">
                <a:extLst>
                  <a:ext uri="{FF2B5EF4-FFF2-40B4-BE49-F238E27FC236}">
                    <a16:creationId xmlns:a16="http://schemas.microsoft.com/office/drawing/2014/main" id="{844478D0-9DD7-1995-B5CF-C73E8F929535}"/>
                  </a:ext>
                </a:extLst>
              </p:cNvPr>
              <p:cNvSpPr/>
              <p:nvPr/>
            </p:nvSpPr>
            <p:spPr>
              <a:xfrm>
                <a:off x="8373122" y="2570349"/>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p:sp>
            <p:nvSpPr>
              <p:cNvPr id="10" name="Oval 9">
                <a:extLst>
                  <a:ext uri="{FF2B5EF4-FFF2-40B4-BE49-F238E27FC236}">
                    <a16:creationId xmlns:a16="http://schemas.microsoft.com/office/drawing/2014/main" id="{844478D0-9DD7-1995-B5CF-C73E8F929535}"/>
                  </a:ext>
                </a:extLst>
              </p:cNvPr>
              <p:cNvSpPr>
                <a:spLocks noRot="1" noChangeAspect="1" noMove="1" noResize="1" noEditPoints="1" noAdjustHandles="1" noChangeArrowheads="1" noChangeShapeType="1" noTextEdit="1"/>
              </p:cNvSpPr>
              <p:nvPr/>
            </p:nvSpPr>
            <p:spPr>
              <a:xfrm>
                <a:off x="8373122" y="2570349"/>
                <a:ext cx="470357" cy="459473"/>
              </a:xfrm>
              <a:prstGeom prst="ellipse">
                <a:avLst/>
              </a:prstGeom>
              <a:blipFill>
                <a:blip r:embed="rId2"/>
                <a:stretch>
                  <a:fillRect l="-39474" t="-10526" b="-39474"/>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08A0A041-3471-E990-09D7-23F444E97563}"/>
              </a:ext>
            </a:extLst>
          </p:cNvPr>
          <p:cNvCxnSpPr>
            <a:cxnSpLocks/>
          </p:cNvCxnSpPr>
          <p:nvPr/>
        </p:nvCxnSpPr>
        <p:spPr>
          <a:xfrm flipV="1">
            <a:off x="8608301" y="3016661"/>
            <a:ext cx="0" cy="305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70A3532-63E8-1D49-1FEA-A259B90F5BB6}"/>
              </a:ext>
            </a:extLst>
          </p:cNvPr>
          <p:cNvCxnSpPr>
            <a:cxnSpLocks/>
            <a:stCxn id="10" idx="0"/>
          </p:cNvCxnSpPr>
          <p:nvPr/>
        </p:nvCxnSpPr>
        <p:spPr>
          <a:xfrm flipV="1">
            <a:off x="8608301" y="2320845"/>
            <a:ext cx="0" cy="2495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14" name="Table 13">
            <a:extLst>
              <a:ext uri="{FF2B5EF4-FFF2-40B4-BE49-F238E27FC236}">
                <a16:creationId xmlns:a16="http://schemas.microsoft.com/office/drawing/2014/main" id="{AB8CC734-5CC6-FCFA-8FE6-91A178662555}"/>
              </a:ext>
            </a:extLst>
          </p:cNvPr>
          <p:cNvGraphicFramePr>
            <a:graphicFrameLocks noGrp="1"/>
          </p:cNvGraphicFramePr>
          <p:nvPr/>
        </p:nvGraphicFramePr>
        <p:xfrm>
          <a:off x="8296078" y="1698547"/>
          <a:ext cx="624443" cy="622932"/>
        </p:xfrm>
        <a:graphic>
          <a:graphicData uri="http://schemas.openxmlformats.org/drawingml/2006/table">
            <a:tbl>
              <a:tblPr firstRow="1" bandRow="1">
                <a:tableStyleId>{5C22544A-7EE6-4342-B048-85BDC9FD1C3A}</a:tableStyleId>
              </a:tblPr>
              <a:tblGrid>
                <a:gridCol w="624443">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44E6390C-ED25-D5FC-864C-673A4A2ADD53}"/>
                  </a:ext>
                </a:extLst>
              </p:cNvPr>
              <p:cNvSpPr txBox="1"/>
              <p:nvPr/>
            </p:nvSpPr>
            <p:spPr>
              <a:xfrm>
                <a:off x="8980951" y="3322105"/>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b="0" i="1" dirty="0" smtClean="0">
                              <a:solidFill>
                                <a:schemeClr val="accent2"/>
                              </a:solidFill>
                              <a:latin typeface="Cambria Math" panose="02040503050406030204" pitchFamily="18" charset="0"/>
                              <a:cs typeface="Times New Roman" panose="02020603050405020304" pitchFamily="18" charset="0"/>
                            </a:rPr>
                          </m:ctrlPr>
                        </m:sSubPr>
                        <m:e>
                          <m:r>
                            <a:rPr lang="en-US" sz="2797" i="1" dirty="0" smtClean="0">
                              <a:solidFill>
                                <a:schemeClr val="accent2"/>
                              </a:solidFill>
                              <a:latin typeface="Cambria Math" panose="02040503050406030204" pitchFamily="18" charset="0"/>
                              <a:cs typeface="Times New Roman" panose="02020603050405020304" pitchFamily="18" charset="0"/>
                            </a:rPr>
                            <m:t>𝑧</m:t>
                          </m:r>
                        </m:e>
                        <m:sub>
                          <m:r>
                            <a:rPr lang="en-US" sz="2797" b="0" i="1" dirty="0" smtClean="0">
                              <a:solidFill>
                                <a:schemeClr val="accent2"/>
                              </a:solidFill>
                              <a:latin typeface="Cambria Math" panose="02040503050406030204" pitchFamily="18" charset="0"/>
                              <a:cs typeface="Times New Roman" panose="02020603050405020304" pitchFamily="18" charset="0"/>
                            </a:rPr>
                            <m:t>1</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15" name="TextBox 14">
                <a:extLst>
                  <a:ext uri="{FF2B5EF4-FFF2-40B4-BE49-F238E27FC236}">
                    <a16:creationId xmlns:a16="http://schemas.microsoft.com/office/drawing/2014/main" id="{44E6390C-ED25-D5FC-864C-673A4A2ADD53}"/>
                  </a:ext>
                </a:extLst>
              </p:cNvPr>
              <p:cNvSpPr txBox="1">
                <a:spLocks noRot="1" noChangeAspect="1" noMove="1" noResize="1" noEditPoints="1" noAdjustHandles="1" noChangeArrowheads="1" noChangeShapeType="1" noTextEdit="1"/>
              </p:cNvSpPr>
              <p:nvPr/>
            </p:nvSpPr>
            <p:spPr>
              <a:xfrm>
                <a:off x="8980951" y="3322105"/>
                <a:ext cx="482826" cy="512576"/>
              </a:xfrm>
              <a:prstGeom prst="rect">
                <a:avLst/>
              </a:prstGeom>
              <a:blipFill>
                <a:blip r:embed="rId3"/>
                <a:stretch>
                  <a:fillRect b="-7317"/>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691A3A92-42C3-18FD-C7BC-225210EB2D0F}"/>
              </a:ext>
            </a:extLst>
          </p:cNvPr>
          <p:cNvSpPr txBox="1"/>
          <p:nvPr/>
        </p:nvSpPr>
        <p:spPr>
          <a:xfrm>
            <a:off x="7463877" y="4233266"/>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0</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nvGraphicFramePr>
            <p:xfrm>
              <a:off x="7507396" y="4901606"/>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nvGraphicFramePr>
            <p:xfrm>
              <a:off x="7507396" y="4901606"/>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3509" t="-1754" r="-20701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103509" t="-1754" r="-10701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203509" t="-1754" r="-7018" b="-5263"/>
                          </a:stretch>
                        </a:blipFill>
                      </a:tcPr>
                    </a:tc>
                    <a:extLst>
                      <a:ext uri="{0D108BD9-81ED-4DB2-BD59-A6C34878D82A}">
                        <a16:rowId xmlns:a16="http://schemas.microsoft.com/office/drawing/2014/main" val="3775152605"/>
                      </a:ext>
                    </a:extLst>
                  </a:tr>
                </a:tbl>
              </a:graphicData>
            </a:graphic>
          </p:graphicFrame>
        </mc:Fallback>
      </mc:AlternateContent>
      <p:sp>
        <p:nvSpPr>
          <p:cNvPr id="19" name="TextBox 18">
            <a:extLst>
              <a:ext uri="{FF2B5EF4-FFF2-40B4-BE49-F238E27FC236}">
                <a16:creationId xmlns:a16="http://schemas.microsoft.com/office/drawing/2014/main" id="{19FB555F-6E68-8923-6E5A-36D09DB174EF}"/>
              </a:ext>
            </a:extLst>
          </p:cNvPr>
          <p:cNvSpPr txBox="1"/>
          <p:nvPr/>
        </p:nvSpPr>
        <p:spPr>
          <a:xfrm rot="18054908">
            <a:off x="7821012" y="5907923"/>
            <a:ext cx="1095366" cy="400110"/>
          </a:xfrm>
          <a:prstGeom prst="rect">
            <a:avLst/>
          </a:prstGeom>
          <a:noFill/>
        </p:spPr>
        <p:txBody>
          <a:bodyPr wrap="square" rtlCol="0">
            <a:spAutoFit/>
          </a:bodyPr>
          <a:lstStyle/>
          <a:p>
            <a:pPr algn="r"/>
            <a:r>
              <a:rPr lang="en-US" sz="2000" dirty="0"/>
              <a:t>Age &gt;60</a:t>
            </a:r>
          </a:p>
        </p:txBody>
      </p:sp>
      <p:sp>
        <p:nvSpPr>
          <p:cNvPr id="20" name="TextBox 19">
            <a:extLst>
              <a:ext uri="{FF2B5EF4-FFF2-40B4-BE49-F238E27FC236}">
                <a16:creationId xmlns:a16="http://schemas.microsoft.com/office/drawing/2014/main" id="{A96E946D-451E-ACE4-584C-738C22781E8B}"/>
              </a:ext>
            </a:extLst>
          </p:cNvPr>
          <p:cNvSpPr txBox="1"/>
          <p:nvPr/>
        </p:nvSpPr>
        <p:spPr>
          <a:xfrm rot="18054908">
            <a:off x="8588242" y="5900157"/>
            <a:ext cx="1090081" cy="400110"/>
          </a:xfrm>
          <a:prstGeom prst="rect">
            <a:avLst/>
          </a:prstGeom>
          <a:noFill/>
        </p:spPr>
        <p:txBody>
          <a:bodyPr wrap="square" rtlCol="0">
            <a:spAutoFit/>
          </a:bodyPr>
          <a:lstStyle/>
          <a:p>
            <a:pPr algn="r"/>
            <a:r>
              <a:rPr lang="en-US" sz="2000" dirty="0"/>
              <a:t>Sex</a:t>
            </a:r>
          </a:p>
        </p:txBody>
      </p:sp>
      <p:sp>
        <p:nvSpPr>
          <p:cNvPr id="22" name="TextBox 21">
            <a:extLst>
              <a:ext uri="{FF2B5EF4-FFF2-40B4-BE49-F238E27FC236}">
                <a16:creationId xmlns:a16="http://schemas.microsoft.com/office/drawing/2014/main" id="{D9916483-4D1A-DD24-945C-125C31495748}"/>
              </a:ext>
            </a:extLst>
          </p:cNvPr>
          <p:cNvSpPr txBox="1"/>
          <p:nvPr/>
        </p:nvSpPr>
        <p:spPr>
          <a:xfrm rot="18054908">
            <a:off x="7034042" y="5960361"/>
            <a:ext cx="1204786" cy="400110"/>
          </a:xfrm>
          <a:prstGeom prst="rect">
            <a:avLst/>
          </a:prstGeom>
          <a:noFill/>
        </p:spPr>
        <p:txBody>
          <a:bodyPr wrap="square" rtlCol="0">
            <a:spAutoFit/>
          </a:bodyPr>
          <a:lstStyle/>
          <a:p>
            <a:pPr algn="r"/>
            <a:r>
              <a:rPr lang="en-US" sz="2000" dirty="0"/>
              <a:t>Intercept</a:t>
            </a:r>
          </a:p>
        </p:txBody>
      </p:sp>
      <p:graphicFrame>
        <p:nvGraphicFramePr>
          <p:cNvPr id="29" name="Table 28">
            <a:extLst>
              <a:ext uri="{FF2B5EF4-FFF2-40B4-BE49-F238E27FC236}">
                <a16:creationId xmlns:a16="http://schemas.microsoft.com/office/drawing/2014/main" id="{5A54BBA9-97B7-9D5C-5A00-8F43789E5500}"/>
              </a:ext>
            </a:extLst>
          </p:cNvPr>
          <p:cNvGraphicFramePr>
            <a:graphicFrameLocks noGrp="1"/>
          </p:cNvGraphicFramePr>
          <p:nvPr/>
        </p:nvGraphicFramePr>
        <p:xfrm>
          <a:off x="8303626" y="3322105"/>
          <a:ext cx="624443" cy="622932"/>
        </p:xfrm>
        <a:graphic>
          <a:graphicData uri="http://schemas.openxmlformats.org/drawingml/2006/table">
            <a:tbl>
              <a:tblPr firstRow="1" bandRow="1">
                <a:tableStyleId>{5C22544A-7EE6-4342-B048-85BDC9FD1C3A}</a:tableStyleId>
              </a:tblPr>
              <a:tblGrid>
                <a:gridCol w="624443">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52FEBF88-07FA-B4C0-06A3-7F9BB6C3E7BB}"/>
                  </a:ext>
                </a:extLst>
              </p:cNvPr>
              <p:cNvSpPr txBox="1"/>
              <p:nvPr/>
            </p:nvSpPr>
            <p:spPr>
              <a:xfrm>
                <a:off x="8980951" y="1758852"/>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latin typeface="Cambria Math" panose="02040503050406030204" pitchFamily="18" charset="0"/>
                              <a:cs typeface="Times New Roman" panose="02020603050405020304" pitchFamily="18" charset="0"/>
                            </a:rPr>
                          </m:ctrlPr>
                        </m:dPr>
                        <m:e>
                          <m:sSub>
                            <m:sSubPr>
                              <m:ctrlPr>
                                <a:rPr lang="en-US" sz="2797" b="0" i="1" dirty="0" smtClean="0">
                                  <a:solidFill>
                                    <a:schemeClr val="accent2"/>
                                  </a:solidFill>
                                  <a:latin typeface="Cambria Math" panose="02040503050406030204" pitchFamily="18" charset="0"/>
                                  <a:cs typeface="Times New Roman" panose="02020603050405020304" pitchFamily="18" charset="0"/>
                                </a:rPr>
                              </m:ctrlPr>
                            </m:sSubPr>
                            <m:e>
                              <m:r>
                                <a:rPr lang="en-US" sz="2797" b="0" i="1" dirty="0" smtClean="0">
                                  <a:solidFill>
                                    <a:schemeClr val="accent2"/>
                                  </a:solidFill>
                                  <a:latin typeface="Cambria Math" panose="02040503050406030204" pitchFamily="18" charset="0"/>
                                  <a:cs typeface="Times New Roman" panose="02020603050405020304" pitchFamily="18" charset="0"/>
                                </a:rPr>
                                <m:t>h</m:t>
                              </m:r>
                            </m:e>
                            <m:sub>
                              <m:r>
                                <a:rPr lang="en-US" sz="2797" b="0" i="1" dirty="0" smtClean="0">
                                  <a:solidFill>
                                    <a:schemeClr val="accent2"/>
                                  </a:solidFill>
                                  <a:latin typeface="Cambria Math" panose="02040503050406030204" pitchFamily="18" charset="0"/>
                                  <a:cs typeface="Times New Roman" panose="02020603050405020304" pitchFamily="18" charset="0"/>
                                </a:rPr>
                                <m:t>1</m:t>
                              </m:r>
                            </m:sub>
                          </m:sSub>
                          <m:r>
                            <a:rPr lang="en-US" sz="2797" i="1" dirty="0">
                              <a:solidFill>
                                <a:schemeClr val="accent2"/>
                              </a:solidFill>
                              <a:latin typeface="Cambria Math" panose="02040503050406030204" pitchFamily="18" charset="0"/>
                              <a:cs typeface="Times New Roman" panose="02020603050405020304" pitchFamily="18" charset="0"/>
                            </a:rPr>
                            <m:t>=1</m:t>
                          </m:r>
                        </m:e>
                        <m:e>
                          <m:r>
                            <a:rPr lang="en-US" sz="2797" b="0" i="1" dirty="0" smtClean="0">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32" name="TextBox 31">
                <a:extLst>
                  <a:ext uri="{FF2B5EF4-FFF2-40B4-BE49-F238E27FC236}">
                    <a16:creationId xmlns:a16="http://schemas.microsoft.com/office/drawing/2014/main" id="{52FEBF88-07FA-B4C0-06A3-7F9BB6C3E7BB}"/>
                  </a:ext>
                </a:extLst>
              </p:cNvPr>
              <p:cNvSpPr txBox="1">
                <a:spLocks noRot="1" noChangeAspect="1" noMove="1" noResize="1" noEditPoints="1" noAdjustHandles="1" noChangeArrowheads="1" noChangeShapeType="1" noTextEdit="1"/>
              </p:cNvSpPr>
              <p:nvPr/>
            </p:nvSpPr>
            <p:spPr>
              <a:xfrm>
                <a:off x="8980951" y="1758852"/>
                <a:ext cx="1980699" cy="512576"/>
              </a:xfrm>
              <a:prstGeom prst="rect">
                <a:avLst/>
              </a:prstGeom>
              <a:blipFill>
                <a:blip r:embed="rId5"/>
                <a:stretch>
                  <a:fillRect l="-1911" b="-119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Content Placeholder 2">
                <a:extLst>
                  <a:ext uri="{FF2B5EF4-FFF2-40B4-BE49-F238E27FC236}">
                    <a16:creationId xmlns:a16="http://schemas.microsoft.com/office/drawing/2014/main" id="{668CE95F-1C08-1B23-4D57-2B285D39F26D}"/>
                  </a:ext>
                </a:extLst>
              </p:cNvPr>
              <p:cNvSpPr>
                <a:spLocks noGrp="1"/>
              </p:cNvSpPr>
              <p:nvPr>
                <p:ph idx="1"/>
              </p:nvPr>
            </p:nvSpPr>
            <p:spPr>
              <a:xfrm>
                <a:off x="838200" y="1698547"/>
                <a:ext cx="4959284" cy="4478416"/>
              </a:xfrm>
            </p:spPr>
            <p:txBody>
              <a:bodyPr>
                <a:normAutofit fontScale="85000" lnSpcReduction="20000"/>
              </a:bodyPr>
              <a:lstStyle/>
              <a:p>
                <a:r>
                  <a:rPr lang="en-US" dirty="0"/>
                  <a:t>Predictor 1: Age</a:t>
                </a:r>
              </a:p>
              <a:p>
                <a:pPr lvl="1"/>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i="1" dirty="0" smtClean="0">
                        <a:latin typeface="Cambria Math" panose="02040503050406030204" pitchFamily="18" charset="0"/>
                      </a:rPr>
                      <m:t>=1 </m:t>
                    </m:r>
                  </m:oMath>
                </a14:m>
                <a:r>
                  <a:rPr lang="en-US" dirty="0"/>
                  <a:t>if age &gt; 60</a:t>
                </a:r>
              </a:p>
              <a:p>
                <a:pPr lvl="1"/>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i="1" dirty="0" smtClean="0">
                        <a:latin typeface="Cambria Math" panose="02040503050406030204" pitchFamily="18" charset="0"/>
                      </a:rPr>
                      <m:t>=0 </m:t>
                    </m:r>
                  </m:oMath>
                </a14:m>
                <a:r>
                  <a:rPr lang="en-US" dirty="0"/>
                  <a:t>if age </a:t>
                </a:r>
                <a14:m>
                  <m:oMath xmlns:m="http://schemas.openxmlformats.org/officeDocument/2006/math">
                    <m:r>
                      <a:rPr lang="en-US" i="1" dirty="0" smtClean="0">
                        <a:latin typeface="Cambria Math" panose="02040503050406030204" pitchFamily="18" charset="0"/>
                      </a:rPr>
                      <m:t>≤</m:t>
                    </m:r>
                  </m:oMath>
                </a14:m>
                <a:r>
                  <a:rPr lang="en-US" dirty="0"/>
                  <a:t>60</a:t>
                </a:r>
              </a:p>
              <a:p>
                <a:pPr lvl="1"/>
                <a:endParaRPr lang="en-US" dirty="0"/>
              </a:p>
              <a:p>
                <a:r>
                  <a:rPr lang="en-US" dirty="0"/>
                  <a:t>Predictor 2: Sex</a:t>
                </a:r>
              </a:p>
              <a:p>
                <a:pPr lvl="1"/>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b="0" i="1" dirty="0" smtClean="0">
                        <a:latin typeface="Cambria Math" panose="02040503050406030204" pitchFamily="18" charset="0"/>
                      </a:rPr>
                      <m:t>1</m:t>
                    </m:r>
                    <m:r>
                      <a:rPr lang="en-US" i="1" dirty="0" smtClean="0">
                        <a:latin typeface="Cambria Math" panose="02040503050406030204" pitchFamily="18" charset="0"/>
                      </a:rPr>
                      <m:t> </m:t>
                    </m:r>
                  </m:oMath>
                </a14:m>
                <a:r>
                  <a:rPr lang="en-US" dirty="0"/>
                  <a:t>if female</a:t>
                </a:r>
              </a:p>
              <a:p>
                <a:pPr lvl="1"/>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b="0" i="1" dirty="0" smtClean="0">
                        <a:latin typeface="Cambria Math" panose="02040503050406030204" pitchFamily="18" charset="0"/>
                      </a:rPr>
                      <m:t>0</m:t>
                    </m:r>
                    <m:r>
                      <a:rPr lang="en-US" i="1" dirty="0" smtClean="0">
                        <a:latin typeface="Cambria Math" panose="02040503050406030204" pitchFamily="18" charset="0"/>
                      </a:rPr>
                      <m:t> </m:t>
                    </m:r>
                  </m:oMath>
                </a14:m>
                <a:r>
                  <a:rPr lang="en-US" dirty="0"/>
                  <a:t>if male</a:t>
                </a:r>
              </a:p>
              <a:p>
                <a:endParaRPr lang="en-US" dirty="0"/>
              </a:p>
              <a:p>
                <a:r>
                  <a:rPr lang="en-US" dirty="0"/>
                  <a:t>Can logistic regression identify</a:t>
                </a:r>
              </a:p>
              <a:p>
                <a:pPr lvl="1"/>
                <a:r>
                  <a:rPr lang="en-US" dirty="0">
                    <a:solidFill>
                      <a:schemeClr val="accent2"/>
                    </a:solidFill>
                  </a:rPr>
                  <a:t>Females under 60 (</a:t>
                </a:r>
                <a14:m>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i="1" dirty="0" smtClean="0">
                            <a:solidFill>
                              <a:schemeClr val="accent2"/>
                            </a:solidFill>
                            <a:latin typeface="Cambria Math" panose="02040503050406030204" pitchFamily="18" charset="0"/>
                          </a:rPr>
                          <m:t>h</m:t>
                        </m:r>
                      </m:e>
                      <m:sub>
                        <m:r>
                          <a:rPr lang="en-US" i="1" dirty="0" smtClean="0">
                            <a:solidFill>
                              <a:schemeClr val="accent2"/>
                            </a:solidFill>
                            <a:latin typeface="Cambria Math" panose="02040503050406030204" pitchFamily="18" charset="0"/>
                          </a:rPr>
                          <m:t>1</m:t>
                        </m:r>
                      </m:sub>
                    </m:sSub>
                  </m:oMath>
                </a14:m>
                <a:r>
                  <a:rPr lang="en-US" dirty="0">
                    <a:solidFill>
                      <a:schemeClr val="accent2"/>
                    </a:solidFill>
                  </a:rPr>
                  <a:t>=1)?</a:t>
                </a:r>
              </a:p>
              <a:p>
                <a:pPr lvl="1"/>
                <a:r>
                  <a:rPr lang="en-US" dirty="0"/>
                  <a:t>Males over </a:t>
                </a:r>
                <a:r>
                  <a:rPr lang="en-US" dirty="0">
                    <a:solidFill>
                      <a:schemeClr val="tx1"/>
                    </a:solidFill>
                  </a:rPr>
                  <a:t>60 (</a:t>
                </a:r>
                <a14:m>
                  <m:oMath xmlns:m="http://schemas.openxmlformats.org/officeDocument/2006/math">
                    <m:sSub>
                      <m:sSubPr>
                        <m:ctrlPr>
                          <a:rPr lang="en-US" i="1" dirty="0">
                            <a:solidFill>
                              <a:schemeClr val="tx1"/>
                            </a:solidFill>
                            <a:latin typeface="Cambria Math" panose="02040503050406030204" pitchFamily="18" charset="0"/>
                          </a:rPr>
                        </m:ctrlPr>
                      </m:sSubPr>
                      <m:e>
                        <m:r>
                          <a:rPr lang="en-US" i="1" dirty="0">
                            <a:solidFill>
                              <a:schemeClr val="tx1"/>
                            </a:solidFill>
                            <a:latin typeface="Cambria Math" panose="02040503050406030204" pitchFamily="18" charset="0"/>
                          </a:rPr>
                          <m:t>h</m:t>
                        </m:r>
                      </m:e>
                      <m:sub>
                        <m:r>
                          <a:rPr lang="en-US" i="1" dirty="0">
                            <a:solidFill>
                              <a:schemeClr val="tx1"/>
                            </a:solidFill>
                            <a:latin typeface="Cambria Math" panose="02040503050406030204" pitchFamily="18" charset="0"/>
                          </a:rPr>
                          <m:t>2</m:t>
                        </m:r>
                      </m:sub>
                    </m:sSub>
                  </m:oMath>
                </a14:m>
                <a:r>
                  <a:rPr lang="en-US" dirty="0">
                    <a:solidFill>
                      <a:schemeClr val="tx1"/>
                    </a:solidFill>
                  </a:rPr>
                  <a:t>=1)?</a:t>
                </a:r>
              </a:p>
              <a:p>
                <a:pPr lvl="1"/>
                <a:endParaRPr lang="en-US" dirty="0"/>
              </a:p>
              <a:p>
                <a:r>
                  <a:rPr lang="en-US" dirty="0"/>
                  <a:t>What should the parameters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1</m:t>
                        </m:r>
                      </m:sub>
                    </m:sSub>
                  </m:oMath>
                </a14:m>
                <a:r>
                  <a:rPr lang="en-US" dirty="0"/>
                  <a:t>,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2</m:t>
                        </m:r>
                      </m:sub>
                    </m:sSub>
                  </m:oMath>
                </a14:m>
                <a:r>
                  <a:rPr lang="en-US" dirty="0"/>
                  <a:t>, and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3</m:t>
                        </m:r>
                      </m:sub>
                    </m:sSub>
                  </m:oMath>
                </a14:m>
                <a:r>
                  <a:rPr lang="en-US" dirty="0"/>
                  <a:t>) be?</a:t>
                </a:r>
              </a:p>
            </p:txBody>
          </p:sp>
        </mc:Choice>
        <mc:Fallback>
          <p:sp>
            <p:nvSpPr>
              <p:cNvPr id="33" name="Content Placeholder 2">
                <a:extLst>
                  <a:ext uri="{FF2B5EF4-FFF2-40B4-BE49-F238E27FC236}">
                    <a16:creationId xmlns:a16="http://schemas.microsoft.com/office/drawing/2014/main" id="{668CE95F-1C08-1B23-4D57-2B285D39F26D}"/>
                  </a:ext>
                </a:extLst>
              </p:cNvPr>
              <p:cNvSpPr>
                <a:spLocks noGrp="1" noRot="1" noChangeAspect="1" noMove="1" noResize="1" noEditPoints="1" noAdjustHandles="1" noChangeArrowheads="1" noChangeShapeType="1" noTextEdit="1"/>
              </p:cNvSpPr>
              <p:nvPr>
                <p:ph idx="1"/>
              </p:nvPr>
            </p:nvSpPr>
            <p:spPr>
              <a:xfrm>
                <a:off x="838200" y="1698547"/>
                <a:ext cx="4959284" cy="4478416"/>
              </a:xfrm>
              <a:blipFill>
                <a:blip r:embed="rId6"/>
                <a:stretch>
                  <a:fillRect l="-1790" t="-3107" r="-2558" b="-565"/>
                </a:stretch>
              </a:blipFill>
            </p:spPr>
            <p:txBody>
              <a:bodyPr/>
              <a:lstStyle/>
              <a:p>
                <a:r>
                  <a:rPr lang="en-US">
                    <a:noFill/>
                  </a:rPr>
                  <a:t> </a:t>
                </a:r>
              </a:p>
            </p:txBody>
          </p:sp>
        </mc:Fallback>
      </mc:AlternateContent>
      <p:sp>
        <p:nvSpPr>
          <p:cNvPr id="23" name="Title 1">
            <a:extLst>
              <a:ext uri="{FF2B5EF4-FFF2-40B4-BE49-F238E27FC236}">
                <a16:creationId xmlns:a16="http://schemas.microsoft.com/office/drawing/2014/main" id="{375FB1F9-F9F1-BF01-EA13-2A9D10E6CD65}"/>
              </a:ext>
            </a:extLst>
          </p:cNvPr>
          <p:cNvSpPr>
            <a:spLocks noGrp="1"/>
          </p:cNvSpPr>
          <p:nvPr>
            <p:ph type="title"/>
          </p:nvPr>
        </p:nvSpPr>
        <p:spPr>
          <a:xfrm>
            <a:off x="838200" y="365125"/>
            <a:ext cx="10515600" cy="1325563"/>
          </a:xfrm>
        </p:spPr>
        <p:txBody>
          <a:bodyPr/>
          <a:lstStyle/>
          <a:p>
            <a:r>
              <a:rPr lang="en-US" dirty="0"/>
              <a:t>Let’s break the problem into simpler pieces.</a:t>
            </a:r>
          </a:p>
        </p:txBody>
      </p:sp>
    </p:spTree>
    <p:extLst>
      <p:ext uri="{BB962C8B-B14F-4D97-AF65-F5344CB8AC3E}">
        <p14:creationId xmlns:p14="http://schemas.microsoft.com/office/powerpoint/2010/main" val="981785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09CA99DA-3F17-7D09-255C-F151DEED357D}"/>
              </a:ext>
            </a:extLst>
          </p:cNvPr>
          <p:cNvCxnSpPr>
            <a:cxnSpLocks/>
          </p:cNvCxnSpPr>
          <p:nvPr/>
        </p:nvCxnSpPr>
        <p:spPr>
          <a:xfrm flipV="1">
            <a:off x="7860196" y="3931029"/>
            <a:ext cx="519820" cy="9433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062F108C-45DE-A330-B0FC-310F0CA513D5}"/>
              </a:ext>
            </a:extLst>
          </p:cNvPr>
          <p:cNvCxnSpPr>
            <a:cxnSpLocks/>
          </p:cNvCxnSpPr>
          <p:nvPr/>
        </p:nvCxnSpPr>
        <p:spPr>
          <a:xfrm flipH="1" flipV="1">
            <a:off x="8615848" y="3931029"/>
            <a:ext cx="1" cy="9620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D96E8342-07E8-2965-C489-E83DBE658881}"/>
              </a:ext>
            </a:extLst>
          </p:cNvPr>
          <p:cNvCxnSpPr>
            <a:cxnSpLocks/>
          </p:cNvCxnSpPr>
          <p:nvPr/>
        </p:nvCxnSpPr>
        <p:spPr>
          <a:xfrm flipH="1" flipV="1">
            <a:off x="8851681" y="3931029"/>
            <a:ext cx="508244" cy="956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6E98A25E-1D86-E780-18F5-A962FB8FA17F}"/>
              </a:ext>
            </a:extLst>
          </p:cNvPr>
          <p:cNvSpPr txBox="1"/>
          <p:nvPr/>
        </p:nvSpPr>
        <p:spPr>
          <a:xfrm>
            <a:off x="8320204" y="4233267"/>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5F66F66-EF3C-F0A3-20A2-572094133E0A}"/>
              </a:ext>
            </a:extLst>
          </p:cNvPr>
          <p:cNvSpPr txBox="1"/>
          <p:nvPr/>
        </p:nvSpPr>
        <p:spPr>
          <a:xfrm>
            <a:off x="9320000" y="4233266"/>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2</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Oval 9">
                <a:extLst>
                  <a:ext uri="{FF2B5EF4-FFF2-40B4-BE49-F238E27FC236}">
                    <a16:creationId xmlns:a16="http://schemas.microsoft.com/office/drawing/2014/main" id="{844478D0-9DD7-1995-B5CF-C73E8F929535}"/>
                  </a:ext>
                </a:extLst>
              </p:cNvPr>
              <p:cNvSpPr/>
              <p:nvPr/>
            </p:nvSpPr>
            <p:spPr>
              <a:xfrm>
                <a:off x="8373122" y="2570349"/>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p:sp>
            <p:nvSpPr>
              <p:cNvPr id="10" name="Oval 9">
                <a:extLst>
                  <a:ext uri="{FF2B5EF4-FFF2-40B4-BE49-F238E27FC236}">
                    <a16:creationId xmlns:a16="http://schemas.microsoft.com/office/drawing/2014/main" id="{844478D0-9DD7-1995-B5CF-C73E8F929535}"/>
                  </a:ext>
                </a:extLst>
              </p:cNvPr>
              <p:cNvSpPr>
                <a:spLocks noRot="1" noChangeAspect="1" noMove="1" noResize="1" noEditPoints="1" noAdjustHandles="1" noChangeArrowheads="1" noChangeShapeType="1" noTextEdit="1"/>
              </p:cNvSpPr>
              <p:nvPr/>
            </p:nvSpPr>
            <p:spPr>
              <a:xfrm>
                <a:off x="8373122" y="2570349"/>
                <a:ext cx="470357" cy="459473"/>
              </a:xfrm>
              <a:prstGeom prst="ellipse">
                <a:avLst/>
              </a:prstGeom>
              <a:blipFill>
                <a:blip r:embed="rId2"/>
                <a:stretch>
                  <a:fillRect l="-39474" t="-10526" b="-39474"/>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08A0A041-3471-E990-09D7-23F444E97563}"/>
              </a:ext>
            </a:extLst>
          </p:cNvPr>
          <p:cNvCxnSpPr>
            <a:cxnSpLocks/>
          </p:cNvCxnSpPr>
          <p:nvPr/>
        </p:nvCxnSpPr>
        <p:spPr>
          <a:xfrm flipV="1">
            <a:off x="8608301" y="3016661"/>
            <a:ext cx="0" cy="305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70A3532-63E8-1D49-1FEA-A259B90F5BB6}"/>
              </a:ext>
            </a:extLst>
          </p:cNvPr>
          <p:cNvCxnSpPr>
            <a:cxnSpLocks/>
            <a:stCxn id="10" idx="0"/>
          </p:cNvCxnSpPr>
          <p:nvPr/>
        </p:nvCxnSpPr>
        <p:spPr>
          <a:xfrm flipV="1">
            <a:off x="8608301" y="2320845"/>
            <a:ext cx="0" cy="2495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14" name="Table 13">
            <a:extLst>
              <a:ext uri="{FF2B5EF4-FFF2-40B4-BE49-F238E27FC236}">
                <a16:creationId xmlns:a16="http://schemas.microsoft.com/office/drawing/2014/main" id="{AB8CC734-5CC6-FCFA-8FE6-91A178662555}"/>
              </a:ext>
            </a:extLst>
          </p:cNvPr>
          <p:cNvGraphicFramePr>
            <a:graphicFrameLocks noGrp="1"/>
          </p:cNvGraphicFramePr>
          <p:nvPr/>
        </p:nvGraphicFramePr>
        <p:xfrm>
          <a:off x="8296078" y="1698547"/>
          <a:ext cx="624443" cy="622932"/>
        </p:xfrm>
        <a:graphic>
          <a:graphicData uri="http://schemas.openxmlformats.org/drawingml/2006/table">
            <a:tbl>
              <a:tblPr firstRow="1" bandRow="1">
                <a:tableStyleId>{5C22544A-7EE6-4342-B048-85BDC9FD1C3A}</a:tableStyleId>
              </a:tblPr>
              <a:tblGrid>
                <a:gridCol w="624443">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44E6390C-ED25-D5FC-864C-673A4A2ADD53}"/>
                  </a:ext>
                </a:extLst>
              </p:cNvPr>
              <p:cNvSpPr txBox="1"/>
              <p:nvPr/>
            </p:nvSpPr>
            <p:spPr>
              <a:xfrm>
                <a:off x="8980951" y="3322105"/>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b="0" i="1" dirty="0" smtClean="0">
                              <a:solidFill>
                                <a:schemeClr val="accent6"/>
                              </a:solidFill>
                              <a:latin typeface="Cambria Math" panose="02040503050406030204" pitchFamily="18" charset="0"/>
                              <a:cs typeface="Times New Roman" panose="02020603050405020304" pitchFamily="18" charset="0"/>
                            </a:rPr>
                          </m:ctrlPr>
                        </m:sSubPr>
                        <m:e>
                          <m:r>
                            <a:rPr lang="en-US" sz="2797" i="1" dirty="0" smtClean="0">
                              <a:solidFill>
                                <a:schemeClr val="accent6"/>
                              </a:solidFill>
                              <a:latin typeface="Cambria Math" panose="02040503050406030204" pitchFamily="18" charset="0"/>
                              <a:cs typeface="Times New Roman" panose="02020603050405020304" pitchFamily="18" charset="0"/>
                            </a:rPr>
                            <m:t>𝑧</m:t>
                          </m:r>
                        </m:e>
                        <m:sub>
                          <m:r>
                            <a:rPr lang="en-US" sz="2797" b="0" i="1" dirty="0" smtClean="0">
                              <a:solidFill>
                                <a:schemeClr val="accent6"/>
                              </a:solidFill>
                              <a:latin typeface="Cambria Math" panose="02040503050406030204" pitchFamily="18" charset="0"/>
                              <a:cs typeface="Times New Roman" panose="02020603050405020304" pitchFamily="18" charset="0"/>
                            </a:rPr>
                            <m:t>2</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15" name="TextBox 14">
                <a:extLst>
                  <a:ext uri="{FF2B5EF4-FFF2-40B4-BE49-F238E27FC236}">
                    <a16:creationId xmlns:a16="http://schemas.microsoft.com/office/drawing/2014/main" id="{44E6390C-ED25-D5FC-864C-673A4A2ADD53}"/>
                  </a:ext>
                </a:extLst>
              </p:cNvPr>
              <p:cNvSpPr txBox="1">
                <a:spLocks noRot="1" noChangeAspect="1" noMove="1" noResize="1" noEditPoints="1" noAdjustHandles="1" noChangeArrowheads="1" noChangeShapeType="1" noTextEdit="1"/>
              </p:cNvSpPr>
              <p:nvPr/>
            </p:nvSpPr>
            <p:spPr>
              <a:xfrm>
                <a:off x="8980951" y="3322105"/>
                <a:ext cx="482826" cy="512576"/>
              </a:xfrm>
              <a:prstGeom prst="rect">
                <a:avLst/>
              </a:prstGeom>
              <a:blipFill>
                <a:blip r:embed="rId3"/>
                <a:stretch>
                  <a:fillRect r="-2632" b="-7317"/>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691A3A92-42C3-18FD-C7BC-225210EB2D0F}"/>
              </a:ext>
            </a:extLst>
          </p:cNvPr>
          <p:cNvSpPr txBox="1"/>
          <p:nvPr/>
        </p:nvSpPr>
        <p:spPr>
          <a:xfrm>
            <a:off x="7463877" y="4233266"/>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0</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nvGraphicFramePr>
            <p:xfrm>
              <a:off x="7507396" y="4901606"/>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nvGraphicFramePr>
            <p:xfrm>
              <a:off x="7507396" y="4901606"/>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3509" t="-1754" r="-20701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103509" t="-1754" r="-10701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203509" t="-1754" r="-7018" b="-5263"/>
                          </a:stretch>
                        </a:blipFill>
                      </a:tcPr>
                    </a:tc>
                    <a:extLst>
                      <a:ext uri="{0D108BD9-81ED-4DB2-BD59-A6C34878D82A}">
                        <a16:rowId xmlns:a16="http://schemas.microsoft.com/office/drawing/2014/main" val="3775152605"/>
                      </a:ext>
                    </a:extLst>
                  </a:tr>
                </a:tbl>
              </a:graphicData>
            </a:graphic>
          </p:graphicFrame>
        </mc:Fallback>
      </mc:AlternateContent>
      <p:sp>
        <p:nvSpPr>
          <p:cNvPr id="19" name="TextBox 18">
            <a:extLst>
              <a:ext uri="{FF2B5EF4-FFF2-40B4-BE49-F238E27FC236}">
                <a16:creationId xmlns:a16="http://schemas.microsoft.com/office/drawing/2014/main" id="{19FB555F-6E68-8923-6E5A-36D09DB174EF}"/>
              </a:ext>
            </a:extLst>
          </p:cNvPr>
          <p:cNvSpPr txBox="1"/>
          <p:nvPr/>
        </p:nvSpPr>
        <p:spPr>
          <a:xfrm rot="18054908">
            <a:off x="7821012" y="5907923"/>
            <a:ext cx="1095366" cy="400110"/>
          </a:xfrm>
          <a:prstGeom prst="rect">
            <a:avLst/>
          </a:prstGeom>
          <a:noFill/>
        </p:spPr>
        <p:txBody>
          <a:bodyPr wrap="square" rtlCol="0">
            <a:spAutoFit/>
          </a:bodyPr>
          <a:lstStyle/>
          <a:p>
            <a:pPr algn="r"/>
            <a:r>
              <a:rPr lang="en-US" sz="2000" dirty="0"/>
              <a:t>Age &gt;60</a:t>
            </a:r>
          </a:p>
        </p:txBody>
      </p:sp>
      <p:sp>
        <p:nvSpPr>
          <p:cNvPr id="20" name="TextBox 19">
            <a:extLst>
              <a:ext uri="{FF2B5EF4-FFF2-40B4-BE49-F238E27FC236}">
                <a16:creationId xmlns:a16="http://schemas.microsoft.com/office/drawing/2014/main" id="{A96E946D-451E-ACE4-584C-738C22781E8B}"/>
              </a:ext>
            </a:extLst>
          </p:cNvPr>
          <p:cNvSpPr txBox="1"/>
          <p:nvPr/>
        </p:nvSpPr>
        <p:spPr>
          <a:xfrm rot="18054908">
            <a:off x="8588242" y="5900157"/>
            <a:ext cx="1090081" cy="400110"/>
          </a:xfrm>
          <a:prstGeom prst="rect">
            <a:avLst/>
          </a:prstGeom>
          <a:noFill/>
        </p:spPr>
        <p:txBody>
          <a:bodyPr wrap="square" rtlCol="0">
            <a:spAutoFit/>
          </a:bodyPr>
          <a:lstStyle/>
          <a:p>
            <a:pPr algn="r"/>
            <a:r>
              <a:rPr lang="en-US" sz="2000" dirty="0"/>
              <a:t>Sex</a:t>
            </a:r>
          </a:p>
        </p:txBody>
      </p:sp>
      <p:sp>
        <p:nvSpPr>
          <p:cNvPr id="22" name="TextBox 21">
            <a:extLst>
              <a:ext uri="{FF2B5EF4-FFF2-40B4-BE49-F238E27FC236}">
                <a16:creationId xmlns:a16="http://schemas.microsoft.com/office/drawing/2014/main" id="{D9916483-4D1A-DD24-945C-125C31495748}"/>
              </a:ext>
            </a:extLst>
          </p:cNvPr>
          <p:cNvSpPr txBox="1"/>
          <p:nvPr/>
        </p:nvSpPr>
        <p:spPr>
          <a:xfrm rot="18054908">
            <a:off x="7034042" y="5960361"/>
            <a:ext cx="1204786" cy="400110"/>
          </a:xfrm>
          <a:prstGeom prst="rect">
            <a:avLst/>
          </a:prstGeom>
          <a:noFill/>
        </p:spPr>
        <p:txBody>
          <a:bodyPr wrap="square" rtlCol="0">
            <a:spAutoFit/>
          </a:bodyPr>
          <a:lstStyle/>
          <a:p>
            <a:pPr algn="r"/>
            <a:r>
              <a:rPr lang="en-US" sz="2000" dirty="0"/>
              <a:t>Intercept</a:t>
            </a:r>
          </a:p>
        </p:txBody>
      </p:sp>
      <p:graphicFrame>
        <p:nvGraphicFramePr>
          <p:cNvPr id="29" name="Table 28">
            <a:extLst>
              <a:ext uri="{FF2B5EF4-FFF2-40B4-BE49-F238E27FC236}">
                <a16:creationId xmlns:a16="http://schemas.microsoft.com/office/drawing/2014/main" id="{5A54BBA9-97B7-9D5C-5A00-8F43789E5500}"/>
              </a:ext>
            </a:extLst>
          </p:cNvPr>
          <p:cNvGraphicFramePr>
            <a:graphicFrameLocks noGrp="1"/>
          </p:cNvGraphicFramePr>
          <p:nvPr/>
        </p:nvGraphicFramePr>
        <p:xfrm>
          <a:off x="8303626" y="3322105"/>
          <a:ext cx="624443" cy="622932"/>
        </p:xfrm>
        <a:graphic>
          <a:graphicData uri="http://schemas.openxmlformats.org/drawingml/2006/table">
            <a:tbl>
              <a:tblPr firstRow="1" bandRow="1">
                <a:tableStyleId>{5C22544A-7EE6-4342-B048-85BDC9FD1C3A}</a:tableStyleId>
              </a:tblPr>
              <a:tblGrid>
                <a:gridCol w="624443">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52FEBF88-07FA-B4C0-06A3-7F9BB6C3E7BB}"/>
                  </a:ext>
                </a:extLst>
              </p:cNvPr>
              <p:cNvSpPr txBox="1"/>
              <p:nvPr/>
            </p:nvSpPr>
            <p:spPr>
              <a:xfrm>
                <a:off x="8980951" y="1758852"/>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latin typeface="Cambria Math" panose="02040503050406030204" pitchFamily="18" charset="0"/>
                              <a:cs typeface="Times New Roman" panose="02020603050405020304" pitchFamily="18" charset="0"/>
                            </a:rPr>
                          </m:ctrlPr>
                        </m:dPr>
                        <m:e>
                          <m:sSub>
                            <m:sSubPr>
                              <m:ctrlPr>
                                <a:rPr lang="en-US" sz="2797" b="0" i="1" dirty="0" smtClean="0">
                                  <a:solidFill>
                                    <a:schemeClr val="accent6"/>
                                  </a:solidFill>
                                  <a:latin typeface="Cambria Math" panose="02040503050406030204" pitchFamily="18" charset="0"/>
                                  <a:cs typeface="Times New Roman" panose="02020603050405020304" pitchFamily="18" charset="0"/>
                                </a:rPr>
                              </m:ctrlPr>
                            </m:sSubPr>
                            <m:e>
                              <m:r>
                                <a:rPr lang="en-US" sz="2797" b="0" i="1" dirty="0" smtClean="0">
                                  <a:solidFill>
                                    <a:schemeClr val="accent6"/>
                                  </a:solidFill>
                                  <a:latin typeface="Cambria Math" panose="02040503050406030204" pitchFamily="18" charset="0"/>
                                  <a:cs typeface="Times New Roman" panose="02020603050405020304" pitchFamily="18" charset="0"/>
                                </a:rPr>
                                <m:t>h</m:t>
                              </m:r>
                            </m:e>
                            <m:sub>
                              <m:r>
                                <a:rPr lang="en-US" sz="2797" b="0" i="1" dirty="0" smtClean="0">
                                  <a:solidFill>
                                    <a:schemeClr val="accent6"/>
                                  </a:solidFill>
                                  <a:latin typeface="Cambria Math" panose="02040503050406030204" pitchFamily="18" charset="0"/>
                                  <a:cs typeface="Times New Roman" panose="02020603050405020304" pitchFamily="18" charset="0"/>
                                </a:rPr>
                                <m:t>2</m:t>
                              </m:r>
                            </m:sub>
                          </m:sSub>
                          <m:r>
                            <a:rPr lang="en-US" sz="2797" i="1" dirty="0">
                              <a:solidFill>
                                <a:schemeClr val="accent6"/>
                              </a:solidFill>
                              <a:latin typeface="Cambria Math" panose="02040503050406030204" pitchFamily="18" charset="0"/>
                              <a:cs typeface="Times New Roman" panose="02020603050405020304" pitchFamily="18" charset="0"/>
                            </a:rPr>
                            <m:t>=1</m:t>
                          </m:r>
                        </m:e>
                        <m:e>
                          <m:r>
                            <a:rPr lang="en-US" sz="2797" b="0" i="1" dirty="0" smtClean="0">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32" name="TextBox 31">
                <a:extLst>
                  <a:ext uri="{FF2B5EF4-FFF2-40B4-BE49-F238E27FC236}">
                    <a16:creationId xmlns:a16="http://schemas.microsoft.com/office/drawing/2014/main" id="{52FEBF88-07FA-B4C0-06A3-7F9BB6C3E7BB}"/>
                  </a:ext>
                </a:extLst>
              </p:cNvPr>
              <p:cNvSpPr txBox="1">
                <a:spLocks noRot="1" noChangeAspect="1" noMove="1" noResize="1" noEditPoints="1" noAdjustHandles="1" noChangeArrowheads="1" noChangeShapeType="1" noTextEdit="1"/>
              </p:cNvSpPr>
              <p:nvPr/>
            </p:nvSpPr>
            <p:spPr>
              <a:xfrm>
                <a:off x="8980951" y="1758852"/>
                <a:ext cx="1980699" cy="512576"/>
              </a:xfrm>
              <a:prstGeom prst="rect">
                <a:avLst/>
              </a:prstGeom>
              <a:blipFill>
                <a:blip r:embed="rId5"/>
                <a:stretch>
                  <a:fillRect l="-1911" b="-119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Content Placeholder 2">
                <a:extLst>
                  <a:ext uri="{FF2B5EF4-FFF2-40B4-BE49-F238E27FC236}">
                    <a16:creationId xmlns:a16="http://schemas.microsoft.com/office/drawing/2014/main" id="{668CE95F-1C08-1B23-4D57-2B285D39F26D}"/>
                  </a:ext>
                </a:extLst>
              </p:cNvPr>
              <p:cNvSpPr>
                <a:spLocks noGrp="1"/>
              </p:cNvSpPr>
              <p:nvPr>
                <p:ph idx="1"/>
              </p:nvPr>
            </p:nvSpPr>
            <p:spPr>
              <a:xfrm>
                <a:off x="838200" y="1698547"/>
                <a:ext cx="4959284" cy="4478416"/>
              </a:xfrm>
            </p:spPr>
            <p:txBody>
              <a:bodyPr>
                <a:normAutofit fontScale="85000" lnSpcReduction="20000"/>
              </a:bodyPr>
              <a:lstStyle/>
              <a:p>
                <a:r>
                  <a:rPr lang="en-US" dirty="0"/>
                  <a:t>Predictor 1: Age</a:t>
                </a:r>
              </a:p>
              <a:p>
                <a:pPr lvl="1"/>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i="1" dirty="0" smtClean="0">
                        <a:latin typeface="Cambria Math" panose="02040503050406030204" pitchFamily="18" charset="0"/>
                      </a:rPr>
                      <m:t>=1 </m:t>
                    </m:r>
                  </m:oMath>
                </a14:m>
                <a:r>
                  <a:rPr lang="en-US" dirty="0"/>
                  <a:t>if age &gt; 60</a:t>
                </a:r>
              </a:p>
              <a:p>
                <a:pPr lvl="1"/>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i="1" dirty="0" smtClean="0">
                        <a:latin typeface="Cambria Math" panose="02040503050406030204" pitchFamily="18" charset="0"/>
                      </a:rPr>
                      <m:t>=0 </m:t>
                    </m:r>
                  </m:oMath>
                </a14:m>
                <a:r>
                  <a:rPr lang="en-US" dirty="0"/>
                  <a:t>if age </a:t>
                </a:r>
                <a14:m>
                  <m:oMath xmlns:m="http://schemas.openxmlformats.org/officeDocument/2006/math">
                    <m:r>
                      <a:rPr lang="en-US" i="1" dirty="0" smtClean="0">
                        <a:latin typeface="Cambria Math" panose="02040503050406030204" pitchFamily="18" charset="0"/>
                      </a:rPr>
                      <m:t>≤</m:t>
                    </m:r>
                  </m:oMath>
                </a14:m>
                <a:r>
                  <a:rPr lang="en-US" dirty="0"/>
                  <a:t>60</a:t>
                </a:r>
              </a:p>
              <a:p>
                <a:pPr lvl="1"/>
                <a:endParaRPr lang="en-US" dirty="0"/>
              </a:p>
              <a:p>
                <a:r>
                  <a:rPr lang="en-US" dirty="0"/>
                  <a:t>Predictor 2: Sex</a:t>
                </a:r>
              </a:p>
              <a:p>
                <a:pPr lvl="1"/>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b="0" i="1" dirty="0" smtClean="0">
                        <a:latin typeface="Cambria Math" panose="02040503050406030204" pitchFamily="18" charset="0"/>
                      </a:rPr>
                      <m:t>1</m:t>
                    </m:r>
                    <m:r>
                      <a:rPr lang="en-US" i="1" dirty="0" smtClean="0">
                        <a:latin typeface="Cambria Math" panose="02040503050406030204" pitchFamily="18" charset="0"/>
                      </a:rPr>
                      <m:t> </m:t>
                    </m:r>
                  </m:oMath>
                </a14:m>
                <a:r>
                  <a:rPr lang="en-US" dirty="0"/>
                  <a:t>if female</a:t>
                </a:r>
              </a:p>
              <a:p>
                <a:pPr lvl="1"/>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b="0" i="1" dirty="0" smtClean="0">
                        <a:latin typeface="Cambria Math" panose="02040503050406030204" pitchFamily="18" charset="0"/>
                      </a:rPr>
                      <m:t>0</m:t>
                    </m:r>
                    <m:r>
                      <a:rPr lang="en-US" i="1" dirty="0" smtClean="0">
                        <a:latin typeface="Cambria Math" panose="02040503050406030204" pitchFamily="18" charset="0"/>
                      </a:rPr>
                      <m:t> </m:t>
                    </m:r>
                  </m:oMath>
                </a14:m>
                <a:r>
                  <a:rPr lang="en-US" dirty="0"/>
                  <a:t>if male</a:t>
                </a:r>
              </a:p>
              <a:p>
                <a:endParaRPr lang="en-US" dirty="0"/>
              </a:p>
              <a:p>
                <a:r>
                  <a:rPr lang="en-US" dirty="0"/>
                  <a:t>Can logistic regression identify</a:t>
                </a:r>
              </a:p>
              <a:p>
                <a:pPr lvl="1"/>
                <a:r>
                  <a:rPr lang="en-US" dirty="0">
                    <a:solidFill>
                      <a:schemeClr val="tx1"/>
                    </a:solidFill>
                  </a:rPr>
                  <a:t>Females under 60 (</a:t>
                </a:r>
                <a14:m>
                  <m:oMath xmlns:m="http://schemas.openxmlformats.org/officeDocument/2006/math">
                    <m:sSub>
                      <m:sSubPr>
                        <m:ctrlPr>
                          <a:rPr lang="en-US" i="1" dirty="0" smtClean="0">
                            <a:solidFill>
                              <a:schemeClr val="tx1"/>
                            </a:solidFill>
                            <a:latin typeface="Cambria Math" panose="02040503050406030204" pitchFamily="18" charset="0"/>
                          </a:rPr>
                        </m:ctrlPr>
                      </m:sSubPr>
                      <m:e>
                        <m:r>
                          <a:rPr lang="en-US" i="1" dirty="0" smtClean="0">
                            <a:solidFill>
                              <a:schemeClr val="tx1"/>
                            </a:solidFill>
                            <a:latin typeface="Cambria Math" panose="02040503050406030204" pitchFamily="18" charset="0"/>
                          </a:rPr>
                          <m:t>h</m:t>
                        </m:r>
                      </m:e>
                      <m:sub>
                        <m:r>
                          <a:rPr lang="en-US" i="1" dirty="0" smtClean="0">
                            <a:solidFill>
                              <a:schemeClr val="tx1"/>
                            </a:solidFill>
                            <a:latin typeface="Cambria Math" panose="02040503050406030204" pitchFamily="18" charset="0"/>
                          </a:rPr>
                          <m:t>1</m:t>
                        </m:r>
                      </m:sub>
                    </m:sSub>
                  </m:oMath>
                </a14:m>
                <a:r>
                  <a:rPr lang="en-US" dirty="0">
                    <a:solidFill>
                      <a:schemeClr val="tx1"/>
                    </a:solidFill>
                  </a:rPr>
                  <a:t>=1)?</a:t>
                </a:r>
              </a:p>
              <a:p>
                <a:pPr lvl="1"/>
                <a:r>
                  <a:rPr lang="en-US" dirty="0">
                    <a:solidFill>
                      <a:schemeClr val="accent6"/>
                    </a:solidFill>
                  </a:rPr>
                  <a:t>Males over 60 (</a:t>
                </a:r>
                <a14:m>
                  <m:oMath xmlns:m="http://schemas.openxmlformats.org/officeDocument/2006/math">
                    <m:sSub>
                      <m:sSubPr>
                        <m:ctrlPr>
                          <a:rPr lang="en-US" i="1" dirty="0" smtClean="0">
                            <a:solidFill>
                              <a:schemeClr val="accent6"/>
                            </a:solidFill>
                            <a:latin typeface="Cambria Math" panose="02040503050406030204" pitchFamily="18" charset="0"/>
                          </a:rPr>
                        </m:ctrlPr>
                      </m:sSubPr>
                      <m:e>
                        <m:r>
                          <a:rPr lang="en-US" i="1" dirty="0" smtClean="0">
                            <a:solidFill>
                              <a:schemeClr val="accent6"/>
                            </a:solidFill>
                            <a:latin typeface="Cambria Math" panose="02040503050406030204" pitchFamily="18" charset="0"/>
                          </a:rPr>
                          <m:t>h</m:t>
                        </m:r>
                      </m:e>
                      <m:sub>
                        <m:r>
                          <a:rPr lang="en-US" i="1" dirty="0" smtClean="0">
                            <a:solidFill>
                              <a:schemeClr val="accent6"/>
                            </a:solidFill>
                            <a:latin typeface="Cambria Math" panose="02040503050406030204" pitchFamily="18" charset="0"/>
                          </a:rPr>
                          <m:t>2</m:t>
                        </m:r>
                      </m:sub>
                    </m:sSub>
                  </m:oMath>
                </a14:m>
                <a:r>
                  <a:rPr lang="en-US" dirty="0">
                    <a:solidFill>
                      <a:schemeClr val="accent6"/>
                    </a:solidFill>
                  </a:rPr>
                  <a:t>=1)?</a:t>
                </a:r>
              </a:p>
              <a:p>
                <a:pPr lvl="1"/>
                <a:endParaRPr lang="en-US" dirty="0"/>
              </a:p>
              <a:p>
                <a:r>
                  <a:rPr lang="en-US" dirty="0"/>
                  <a:t>What should the parameters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1</m:t>
                        </m:r>
                      </m:sub>
                    </m:sSub>
                  </m:oMath>
                </a14:m>
                <a:r>
                  <a:rPr lang="en-US" dirty="0"/>
                  <a:t>,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2</m:t>
                        </m:r>
                      </m:sub>
                    </m:sSub>
                  </m:oMath>
                </a14:m>
                <a:r>
                  <a:rPr lang="en-US" dirty="0"/>
                  <a:t>, and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3</m:t>
                        </m:r>
                      </m:sub>
                    </m:sSub>
                  </m:oMath>
                </a14:m>
                <a:r>
                  <a:rPr lang="en-US" dirty="0"/>
                  <a:t>) be?</a:t>
                </a:r>
              </a:p>
            </p:txBody>
          </p:sp>
        </mc:Choice>
        <mc:Fallback>
          <p:sp>
            <p:nvSpPr>
              <p:cNvPr id="33" name="Content Placeholder 2">
                <a:extLst>
                  <a:ext uri="{FF2B5EF4-FFF2-40B4-BE49-F238E27FC236}">
                    <a16:creationId xmlns:a16="http://schemas.microsoft.com/office/drawing/2014/main" id="{668CE95F-1C08-1B23-4D57-2B285D39F26D}"/>
                  </a:ext>
                </a:extLst>
              </p:cNvPr>
              <p:cNvSpPr>
                <a:spLocks noGrp="1" noRot="1" noChangeAspect="1" noMove="1" noResize="1" noEditPoints="1" noAdjustHandles="1" noChangeArrowheads="1" noChangeShapeType="1" noTextEdit="1"/>
              </p:cNvSpPr>
              <p:nvPr>
                <p:ph idx="1"/>
              </p:nvPr>
            </p:nvSpPr>
            <p:spPr>
              <a:xfrm>
                <a:off x="838200" y="1698547"/>
                <a:ext cx="4959284" cy="4478416"/>
              </a:xfrm>
              <a:blipFill>
                <a:blip r:embed="rId6"/>
                <a:stretch>
                  <a:fillRect l="-1790" t="-3107" r="-2558" b="-565"/>
                </a:stretch>
              </a:blipFill>
            </p:spPr>
            <p:txBody>
              <a:bodyPr/>
              <a:lstStyle/>
              <a:p>
                <a:r>
                  <a:rPr lang="en-US">
                    <a:noFill/>
                  </a:rPr>
                  <a:t> </a:t>
                </a:r>
              </a:p>
            </p:txBody>
          </p:sp>
        </mc:Fallback>
      </mc:AlternateContent>
      <p:sp>
        <p:nvSpPr>
          <p:cNvPr id="23" name="Title 1">
            <a:extLst>
              <a:ext uri="{FF2B5EF4-FFF2-40B4-BE49-F238E27FC236}">
                <a16:creationId xmlns:a16="http://schemas.microsoft.com/office/drawing/2014/main" id="{375FB1F9-F9F1-BF01-EA13-2A9D10E6CD65}"/>
              </a:ext>
            </a:extLst>
          </p:cNvPr>
          <p:cNvSpPr>
            <a:spLocks noGrp="1"/>
          </p:cNvSpPr>
          <p:nvPr>
            <p:ph type="title"/>
          </p:nvPr>
        </p:nvSpPr>
        <p:spPr>
          <a:xfrm>
            <a:off x="838200" y="365125"/>
            <a:ext cx="10515600" cy="1325563"/>
          </a:xfrm>
        </p:spPr>
        <p:txBody>
          <a:bodyPr/>
          <a:lstStyle/>
          <a:p>
            <a:r>
              <a:rPr lang="en-US" dirty="0"/>
              <a:t>Let’s break the problem into simpler pieces.</a:t>
            </a:r>
          </a:p>
        </p:txBody>
      </p:sp>
    </p:spTree>
    <p:extLst>
      <p:ext uri="{BB962C8B-B14F-4D97-AF65-F5344CB8AC3E}">
        <p14:creationId xmlns:p14="http://schemas.microsoft.com/office/powerpoint/2010/main" val="4123652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09CA99DA-3F17-7D09-255C-F151DEED357D}"/>
              </a:ext>
            </a:extLst>
          </p:cNvPr>
          <p:cNvCxnSpPr>
            <a:cxnSpLocks/>
          </p:cNvCxnSpPr>
          <p:nvPr/>
        </p:nvCxnSpPr>
        <p:spPr>
          <a:xfrm flipV="1">
            <a:off x="8388097" y="4750150"/>
            <a:ext cx="250431" cy="5776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062F108C-45DE-A330-B0FC-310F0CA513D5}"/>
              </a:ext>
            </a:extLst>
          </p:cNvPr>
          <p:cNvCxnSpPr>
            <a:cxnSpLocks/>
          </p:cNvCxnSpPr>
          <p:nvPr/>
        </p:nvCxnSpPr>
        <p:spPr>
          <a:xfrm flipH="1" flipV="1">
            <a:off x="8817745" y="4756895"/>
            <a:ext cx="326005" cy="5896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D96E8342-07E8-2965-C489-E83DBE658881}"/>
              </a:ext>
            </a:extLst>
          </p:cNvPr>
          <p:cNvCxnSpPr>
            <a:cxnSpLocks/>
          </p:cNvCxnSpPr>
          <p:nvPr/>
        </p:nvCxnSpPr>
        <p:spPr>
          <a:xfrm flipH="1" flipV="1">
            <a:off x="8971953" y="4750150"/>
            <a:ext cx="915873" cy="5912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0" name="Oval 9">
                <a:extLst>
                  <a:ext uri="{FF2B5EF4-FFF2-40B4-BE49-F238E27FC236}">
                    <a16:creationId xmlns:a16="http://schemas.microsoft.com/office/drawing/2014/main" id="{844478D0-9DD7-1995-B5CF-C73E8F929535}"/>
                  </a:ext>
                </a:extLst>
              </p:cNvPr>
              <p:cNvSpPr/>
              <p:nvPr/>
            </p:nvSpPr>
            <p:spPr>
              <a:xfrm>
                <a:off x="8582566" y="3475350"/>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p:sp>
            <p:nvSpPr>
              <p:cNvPr id="10" name="Oval 9">
                <a:extLst>
                  <a:ext uri="{FF2B5EF4-FFF2-40B4-BE49-F238E27FC236}">
                    <a16:creationId xmlns:a16="http://schemas.microsoft.com/office/drawing/2014/main" id="{844478D0-9DD7-1995-B5CF-C73E8F929535}"/>
                  </a:ext>
                </a:extLst>
              </p:cNvPr>
              <p:cNvSpPr>
                <a:spLocks noRot="1" noChangeAspect="1" noMove="1" noResize="1" noEditPoints="1" noAdjustHandles="1" noChangeArrowheads="1" noChangeShapeType="1" noTextEdit="1"/>
              </p:cNvSpPr>
              <p:nvPr/>
            </p:nvSpPr>
            <p:spPr>
              <a:xfrm>
                <a:off x="8582566" y="3475350"/>
                <a:ext cx="470357" cy="459473"/>
              </a:xfrm>
              <a:prstGeom prst="ellipse">
                <a:avLst/>
              </a:prstGeom>
              <a:blipFill>
                <a:blip r:embed="rId2"/>
                <a:stretch>
                  <a:fillRect l="-38462" t="-10526" b="-39474"/>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08A0A041-3471-E990-09D7-23F444E97563}"/>
              </a:ext>
            </a:extLst>
          </p:cNvPr>
          <p:cNvCxnSpPr>
            <a:cxnSpLocks/>
            <a:endCxn id="10" idx="4"/>
          </p:cNvCxnSpPr>
          <p:nvPr/>
        </p:nvCxnSpPr>
        <p:spPr>
          <a:xfrm flipV="1">
            <a:off x="8817745" y="3934823"/>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70A3532-63E8-1D49-1FEA-A259B90F5BB6}"/>
              </a:ext>
            </a:extLst>
          </p:cNvPr>
          <p:cNvCxnSpPr>
            <a:cxnSpLocks/>
            <a:stCxn id="10" idx="0"/>
          </p:cNvCxnSpPr>
          <p:nvPr/>
        </p:nvCxnSpPr>
        <p:spPr>
          <a:xfrm flipV="1">
            <a:off x="8817745" y="3299385"/>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44E6390C-ED25-D5FC-864C-673A4A2ADD53}"/>
                  </a:ext>
                </a:extLst>
              </p:cNvPr>
              <p:cNvSpPr txBox="1"/>
              <p:nvPr/>
            </p:nvSpPr>
            <p:spPr>
              <a:xfrm>
                <a:off x="9267439" y="4152500"/>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b="0" i="1" dirty="0" smtClean="0">
                              <a:solidFill>
                                <a:schemeClr val="accent6"/>
                              </a:solidFill>
                              <a:latin typeface="Cambria Math" panose="02040503050406030204" pitchFamily="18" charset="0"/>
                              <a:cs typeface="Times New Roman" panose="02020603050405020304" pitchFamily="18" charset="0"/>
                            </a:rPr>
                          </m:ctrlPr>
                        </m:sSubPr>
                        <m:e>
                          <m:r>
                            <a:rPr lang="en-US" sz="2797" i="1" dirty="0" smtClean="0">
                              <a:solidFill>
                                <a:schemeClr val="accent6"/>
                              </a:solidFill>
                              <a:latin typeface="Cambria Math" panose="02040503050406030204" pitchFamily="18" charset="0"/>
                              <a:cs typeface="Times New Roman" panose="02020603050405020304" pitchFamily="18" charset="0"/>
                            </a:rPr>
                            <m:t>𝑧</m:t>
                          </m:r>
                        </m:e>
                        <m:sub>
                          <m:r>
                            <a:rPr lang="en-US" sz="2797" b="0" i="1" dirty="0" smtClean="0">
                              <a:solidFill>
                                <a:schemeClr val="accent6"/>
                              </a:solidFill>
                              <a:latin typeface="Cambria Math" panose="02040503050406030204" pitchFamily="18" charset="0"/>
                              <a:cs typeface="Times New Roman" panose="02020603050405020304" pitchFamily="18" charset="0"/>
                            </a:rPr>
                            <m:t>2</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15" name="TextBox 14">
                <a:extLst>
                  <a:ext uri="{FF2B5EF4-FFF2-40B4-BE49-F238E27FC236}">
                    <a16:creationId xmlns:a16="http://schemas.microsoft.com/office/drawing/2014/main" id="{44E6390C-ED25-D5FC-864C-673A4A2ADD53}"/>
                  </a:ext>
                </a:extLst>
              </p:cNvPr>
              <p:cNvSpPr txBox="1">
                <a:spLocks noRot="1" noChangeAspect="1" noMove="1" noResize="1" noEditPoints="1" noAdjustHandles="1" noChangeArrowheads="1" noChangeShapeType="1" noTextEdit="1"/>
              </p:cNvSpPr>
              <p:nvPr/>
            </p:nvSpPr>
            <p:spPr>
              <a:xfrm>
                <a:off x="9267439" y="4152500"/>
                <a:ext cx="482826" cy="512576"/>
              </a:xfrm>
              <a:prstGeom prst="rect">
                <a:avLst/>
              </a:prstGeom>
              <a:blipFill>
                <a:blip r:embed="rId3"/>
                <a:stretch>
                  <a:fillRect r="-2564" b="-71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extLst>
                  <p:ext uri="{D42A27DB-BD31-4B8C-83A1-F6EECF244321}">
                    <p14:modId xmlns:p14="http://schemas.microsoft.com/office/powerpoint/2010/main" val="895308895"/>
                  </p:ext>
                </p:extLst>
              </p:nvPr>
            </p:nvGraphicFramePr>
            <p:xfrm>
              <a:off x="8035297" y="5355046"/>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extLst>
                  <p:ext uri="{D42A27DB-BD31-4B8C-83A1-F6EECF244321}">
                    <p14:modId xmlns:p14="http://schemas.microsoft.com/office/powerpoint/2010/main" val="895308895"/>
                  </p:ext>
                </p:extLst>
              </p:nvPr>
            </p:nvGraphicFramePr>
            <p:xfrm>
              <a:off x="8035297" y="5355046"/>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1754" t="-1754" r="-20701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100000" t="-1754" r="-10344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203509" t="-1754" r="-5263" b="-5263"/>
                          </a:stretch>
                        </a:blipFill>
                      </a:tcPr>
                    </a:tc>
                    <a:extLst>
                      <a:ext uri="{0D108BD9-81ED-4DB2-BD59-A6C34878D82A}">
                        <a16:rowId xmlns:a16="http://schemas.microsoft.com/office/drawing/2014/main" val="3775152605"/>
                      </a:ext>
                    </a:extLst>
                  </a:tr>
                </a:tbl>
              </a:graphicData>
            </a:graphic>
          </p:graphicFrame>
        </mc:Fallback>
      </mc:AlternateContent>
      <p:sp>
        <p:nvSpPr>
          <p:cNvPr id="19" name="TextBox 18">
            <a:extLst>
              <a:ext uri="{FF2B5EF4-FFF2-40B4-BE49-F238E27FC236}">
                <a16:creationId xmlns:a16="http://schemas.microsoft.com/office/drawing/2014/main" id="{19FB555F-6E68-8923-6E5A-36D09DB174EF}"/>
              </a:ext>
            </a:extLst>
          </p:cNvPr>
          <p:cNvSpPr txBox="1"/>
          <p:nvPr/>
        </p:nvSpPr>
        <p:spPr>
          <a:xfrm rot="18054908">
            <a:off x="8348913" y="6407529"/>
            <a:ext cx="1095366" cy="307777"/>
          </a:xfrm>
          <a:prstGeom prst="rect">
            <a:avLst/>
          </a:prstGeom>
          <a:noFill/>
        </p:spPr>
        <p:txBody>
          <a:bodyPr wrap="square" rtlCol="0">
            <a:spAutoFit/>
          </a:bodyPr>
          <a:lstStyle/>
          <a:p>
            <a:pPr algn="r"/>
            <a:r>
              <a:rPr lang="en-US" sz="1400" dirty="0"/>
              <a:t>Age &gt;60</a:t>
            </a:r>
          </a:p>
        </p:txBody>
      </p:sp>
      <p:sp>
        <p:nvSpPr>
          <p:cNvPr id="20" name="TextBox 19">
            <a:extLst>
              <a:ext uri="{FF2B5EF4-FFF2-40B4-BE49-F238E27FC236}">
                <a16:creationId xmlns:a16="http://schemas.microsoft.com/office/drawing/2014/main" id="{A96E946D-451E-ACE4-584C-738C22781E8B}"/>
              </a:ext>
            </a:extLst>
          </p:cNvPr>
          <p:cNvSpPr txBox="1"/>
          <p:nvPr/>
        </p:nvSpPr>
        <p:spPr>
          <a:xfrm rot="18054908">
            <a:off x="9116143" y="6399763"/>
            <a:ext cx="1090081" cy="307777"/>
          </a:xfrm>
          <a:prstGeom prst="rect">
            <a:avLst/>
          </a:prstGeom>
          <a:noFill/>
        </p:spPr>
        <p:txBody>
          <a:bodyPr wrap="square" rtlCol="0">
            <a:spAutoFit/>
          </a:bodyPr>
          <a:lstStyle/>
          <a:p>
            <a:pPr algn="r"/>
            <a:r>
              <a:rPr lang="en-US" sz="1400" dirty="0"/>
              <a:t>Sex</a:t>
            </a:r>
          </a:p>
        </p:txBody>
      </p:sp>
      <p:sp>
        <p:nvSpPr>
          <p:cNvPr id="22" name="TextBox 21">
            <a:extLst>
              <a:ext uri="{FF2B5EF4-FFF2-40B4-BE49-F238E27FC236}">
                <a16:creationId xmlns:a16="http://schemas.microsoft.com/office/drawing/2014/main" id="{D9916483-4D1A-DD24-945C-125C31495748}"/>
              </a:ext>
            </a:extLst>
          </p:cNvPr>
          <p:cNvSpPr txBox="1"/>
          <p:nvPr/>
        </p:nvSpPr>
        <p:spPr>
          <a:xfrm rot="18054908">
            <a:off x="7561943" y="6459967"/>
            <a:ext cx="1204786" cy="307777"/>
          </a:xfrm>
          <a:prstGeom prst="rect">
            <a:avLst/>
          </a:prstGeom>
          <a:noFill/>
        </p:spPr>
        <p:txBody>
          <a:bodyPr wrap="square" rtlCol="0">
            <a:spAutoFit/>
          </a:bodyPr>
          <a:lstStyle/>
          <a:p>
            <a:pPr algn="r"/>
            <a:r>
              <a:rPr lang="en-US" sz="1400" dirty="0"/>
              <a:t>Intercept</a:t>
            </a:r>
          </a:p>
        </p:txBody>
      </p:sp>
      <p:graphicFrame>
        <p:nvGraphicFramePr>
          <p:cNvPr id="29" name="Table 28">
            <a:extLst>
              <a:ext uri="{FF2B5EF4-FFF2-40B4-BE49-F238E27FC236}">
                <a16:creationId xmlns:a16="http://schemas.microsoft.com/office/drawing/2014/main" id="{5A54BBA9-97B7-9D5C-5A00-8F43789E5500}"/>
              </a:ext>
            </a:extLst>
          </p:cNvPr>
          <p:cNvGraphicFramePr>
            <a:graphicFrameLocks noGrp="1"/>
          </p:cNvGraphicFramePr>
          <p:nvPr>
            <p:extLst>
              <p:ext uri="{D42A27DB-BD31-4B8C-83A1-F6EECF244321}">
                <p14:modId xmlns:p14="http://schemas.microsoft.com/office/powerpoint/2010/main" val="2743581646"/>
              </p:ext>
            </p:extLst>
          </p:nvPr>
        </p:nvGraphicFramePr>
        <p:xfrm>
          <a:off x="8457317" y="4133963"/>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52FEBF88-07FA-B4C0-06A3-7F9BB6C3E7BB}"/>
                  </a:ext>
                </a:extLst>
              </p:cNvPr>
              <p:cNvSpPr txBox="1"/>
              <p:nvPr/>
            </p:nvSpPr>
            <p:spPr>
              <a:xfrm>
                <a:off x="9830181" y="2720422"/>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latin typeface="Cambria Math" panose="02040503050406030204" pitchFamily="18" charset="0"/>
                              <a:cs typeface="Times New Roman" panose="02020603050405020304" pitchFamily="18" charset="0"/>
                            </a:rPr>
                          </m:ctrlPr>
                        </m:dPr>
                        <m:e>
                          <m:sSub>
                            <m:sSubPr>
                              <m:ctrlPr>
                                <a:rPr lang="en-US" sz="2797" b="0" i="1" dirty="0" smtClean="0">
                                  <a:solidFill>
                                    <a:schemeClr val="accent6"/>
                                  </a:solidFill>
                                  <a:latin typeface="Cambria Math" panose="02040503050406030204" pitchFamily="18" charset="0"/>
                                  <a:cs typeface="Times New Roman" panose="02020603050405020304" pitchFamily="18" charset="0"/>
                                </a:rPr>
                              </m:ctrlPr>
                            </m:sSubPr>
                            <m:e>
                              <m:r>
                                <a:rPr lang="en-US" sz="2797" b="0" i="1" dirty="0" smtClean="0">
                                  <a:solidFill>
                                    <a:schemeClr val="accent6"/>
                                  </a:solidFill>
                                  <a:latin typeface="Cambria Math" panose="02040503050406030204" pitchFamily="18" charset="0"/>
                                  <a:cs typeface="Times New Roman" panose="02020603050405020304" pitchFamily="18" charset="0"/>
                                </a:rPr>
                                <m:t>h</m:t>
                              </m:r>
                            </m:e>
                            <m:sub>
                              <m:r>
                                <a:rPr lang="en-US" sz="2797" b="0" i="1" dirty="0" smtClean="0">
                                  <a:solidFill>
                                    <a:schemeClr val="accent6"/>
                                  </a:solidFill>
                                  <a:latin typeface="Cambria Math" panose="02040503050406030204" pitchFamily="18" charset="0"/>
                                  <a:cs typeface="Times New Roman" panose="02020603050405020304" pitchFamily="18" charset="0"/>
                                </a:rPr>
                                <m:t>2</m:t>
                              </m:r>
                            </m:sub>
                          </m:sSub>
                          <m:r>
                            <a:rPr lang="en-US" sz="2797" i="1" dirty="0">
                              <a:solidFill>
                                <a:schemeClr val="accent6"/>
                              </a:solidFill>
                              <a:latin typeface="Cambria Math" panose="02040503050406030204" pitchFamily="18" charset="0"/>
                              <a:cs typeface="Times New Roman" panose="02020603050405020304" pitchFamily="18" charset="0"/>
                            </a:rPr>
                            <m:t>=1</m:t>
                          </m:r>
                        </m:e>
                        <m:e>
                          <m:r>
                            <a:rPr lang="en-US" sz="2797" b="0" i="1" dirty="0" smtClean="0">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32" name="TextBox 31">
                <a:extLst>
                  <a:ext uri="{FF2B5EF4-FFF2-40B4-BE49-F238E27FC236}">
                    <a16:creationId xmlns:a16="http://schemas.microsoft.com/office/drawing/2014/main" id="{52FEBF88-07FA-B4C0-06A3-7F9BB6C3E7BB}"/>
                  </a:ext>
                </a:extLst>
              </p:cNvPr>
              <p:cNvSpPr txBox="1">
                <a:spLocks noRot="1" noChangeAspect="1" noMove="1" noResize="1" noEditPoints="1" noAdjustHandles="1" noChangeArrowheads="1" noChangeShapeType="1" noTextEdit="1"/>
              </p:cNvSpPr>
              <p:nvPr/>
            </p:nvSpPr>
            <p:spPr>
              <a:xfrm>
                <a:off x="9830181" y="2720422"/>
                <a:ext cx="1980699" cy="512576"/>
              </a:xfrm>
              <a:prstGeom prst="rect">
                <a:avLst/>
              </a:prstGeom>
              <a:blipFill>
                <a:blip r:embed="rId5"/>
                <a:stretch>
                  <a:fillRect l="-1923" b="-146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Content Placeholder 2">
                <a:extLst>
                  <a:ext uri="{FF2B5EF4-FFF2-40B4-BE49-F238E27FC236}">
                    <a16:creationId xmlns:a16="http://schemas.microsoft.com/office/drawing/2014/main" id="{668CE95F-1C08-1B23-4D57-2B285D39F26D}"/>
                  </a:ext>
                </a:extLst>
              </p:cNvPr>
              <p:cNvSpPr>
                <a:spLocks noGrp="1"/>
              </p:cNvSpPr>
              <p:nvPr>
                <p:ph idx="1"/>
              </p:nvPr>
            </p:nvSpPr>
            <p:spPr>
              <a:xfrm>
                <a:off x="876716" y="1992882"/>
                <a:ext cx="4959284" cy="4478416"/>
              </a:xfrm>
            </p:spPr>
            <p:txBody>
              <a:bodyPr>
                <a:normAutofit/>
              </a:bodyPr>
              <a:lstStyle/>
              <a:p>
                <a:r>
                  <a:rPr lang="en-US" dirty="0">
                    <a:solidFill>
                      <a:schemeClr val="accent2"/>
                    </a:solidFill>
                  </a:rPr>
                  <a:t>Neuron 1 (</a:t>
                </a:r>
                <a14:m>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i="1" dirty="0" smtClean="0">
                            <a:solidFill>
                              <a:schemeClr val="accent2"/>
                            </a:solidFill>
                            <a:latin typeface="Cambria Math" panose="02040503050406030204" pitchFamily="18" charset="0"/>
                          </a:rPr>
                          <m:t>h</m:t>
                        </m:r>
                      </m:e>
                      <m:sub>
                        <m:r>
                          <a:rPr lang="en-US" i="1" dirty="0" smtClean="0">
                            <a:solidFill>
                              <a:schemeClr val="accent2"/>
                            </a:solidFill>
                            <a:latin typeface="Cambria Math" panose="02040503050406030204" pitchFamily="18" charset="0"/>
                          </a:rPr>
                          <m:t>1</m:t>
                        </m:r>
                      </m:sub>
                    </m:sSub>
                  </m:oMath>
                </a14:m>
                <a:r>
                  <a:rPr lang="en-US" dirty="0">
                    <a:solidFill>
                      <a:schemeClr val="accent2"/>
                    </a:solidFill>
                  </a:rPr>
                  <a:t>): </a:t>
                </a:r>
              </a:p>
              <a:p>
                <a:pPr lvl="1"/>
                <a14:m>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h</m:t>
                        </m:r>
                      </m:e>
                      <m:sub>
                        <m:r>
                          <a:rPr lang="en-US" b="0" i="1" dirty="0" smtClean="0">
                            <a:solidFill>
                              <a:schemeClr val="accent2"/>
                            </a:solidFill>
                            <a:latin typeface="Cambria Math" panose="02040503050406030204" pitchFamily="18" charset="0"/>
                          </a:rPr>
                          <m:t>1</m:t>
                        </m:r>
                      </m:sub>
                    </m:sSub>
                    <m:r>
                      <a:rPr lang="en-US" i="1" dirty="0" smtClean="0">
                        <a:solidFill>
                          <a:schemeClr val="accent2"/>
                        </a:solidFill>
                        <a:latin typeface="Cambria Math" panose="02040503050406030204" pitchFamily="18" charset="0"/>
                      </a:rPr>
                      <m:t>=1</m:t>
                    </m:r>
                  </m:oMath>
                </a14:m>
                <a:r>
                  <a:rPr lang="en-US" dirty="0">
                    <a:solidFill>
                      <a:schemeClr val="accent2"/>
                    </a:solidFill>
                  </a:rPr>
                  <a:t> if (female </a:t>
                </a:r>
                <a14:m>
                  <m:oMath xmlns:m="http://schemas.openxmlformats.org/officeDocument/2006/math">
                    <m:r>
                      <a:rPr lang="en-US" i="1" dirty="0">
                        <a:solidFill>
                          <a:schemeClr val="accent2"/>
                        </a:solidFill>
                        <a:latin typeface="Cambria Math" panose="02040503050406030204" pitchFamily="18" charset="0"/>
                      </a:rPr>
                      <m:t>≤</m:t>
                    </m:r>
                  </m:oMath>
                </a14:m>
                <a:r>
                  <a:rPr lang="en-US" dirty="0">
                    <a:solidFill>
                      <a:schemeClr val="accent2"/>
                    </a:solidFill>
                  </a:rPr>
                  <a:t>60)</a:t>
                </a:r>
              </a:p>
              <a:p>
                <a:pPr lvl="1"/>
                <a14:m>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i="1" dirty="0" smtClean="0">
                            <a:solidFill>
                              <a:schemeClr val="accent2"/>
                            </a:solidFill>
                            <a:latin typeface="Cambria Math" panose="02040503050406030204" pitchFamily="18" charset="0"/>
                          </a:rPr>
                          <m:t>h</m:t>
                        </m:r>
                      </m:e>
                      <m:sub>
                        <m:r>
                          <a:rPr lang="en-US" i="1" dirty="0" smtClean="0">
                            <a:solidFill>
                              <a:schemeClr val="accent2"/>
                            </a:solidFill>
                            <a:latin typeface="Cambria Math" panose="02040503050406030204" pitchFamily="18" charset="0"/>
                          </a:rPr>
                          <m:t>1</m:t>
                        </m:r>
                      </m:sub>
                    </m:sSub>
                    <m:r>
                      <a:rPr lang="en-US" i="1" dirty="0" smtClean="0">
                        <a:solidFill>
                          <a:schemeClr val="accent2"/>
                        </a:solidFill>
                        <a:latin typeface="Cambria Math" panose="02040503050406030204" pitchFamily="18" charset="0"/>
                      </a:rPr>
                      <m:t>=0</m:t>
                    </m:r>
                  </m:oMath>
                </a14:m>
                <a:r>
                  <a:rPr lang="en-US" dirty="0">
                    <a:solidFill>
                      <a:schemeClr val="accent2"/>
                    </a:solidFill>
                  </a:rPr>
                  <a:t> otherwise</a:t>
                </a:r>
              </a:p>
              <a:p>
                <a:endParaRPr lang="en-US" dirty="0">
                  <a:solidFill>
                    <a:schemeClr val="accent6"/>
                  </a:solidFill>
                </a:endParaRPr>
              </a:p>
              <a:p>
                <a:r>
                  <a:rPr lang="en-US" dirty="0">
                    <a:solidFill>
                      <a:schemeClr val="accent6"/>
                    </a:solidFill>
                  </a:rPr>
                  <a:t>Neuron 2 (</a:t>
                </a:r>
                <a14:m>
                  <m:oMath xmlns:m="http://schemas.openxmlformats.org/officeDocument/2006/math">
                    <m:sSub>
                      <m:sSubPr>
                        <m:ctrlPr>
                          <a:rPr lang="en-US" i="1" dirty="0" smtClean="0">
                            <a:solidFill>
                              <a:schemeClr val="accent6"/>
                            </a:solidFill>
                            <a:latin typeface="Cambria Math" panose="02040503050406030204" pitchFamily="18" charset="0"/>
                          </a:rPr>
                        </m:ctrlPr>
                      </m:sSubPr>
                      <m:e>
                        <m:r>
                          <a:rPr lang="en-US" i="1" dirty="0" smtClean="0">
                            <a:solidFill>
                              <a:schemeClr val="accent6"/>
                            </a:solidFill>
                            <a:latin typeface="Cambria Math" panose="02040503050406030204" pitchFamily="18" charset="0"/>
                          </a:rPr>
                          <m:t>h</m:t>
                        </m:r>
                      </m:e>
                      <m:sub>
                        <m:r>
                          <a:rPr lang="en-US" i="1" dirty="0" smtClean="0">
                            <a:solidFill>
                              <a:schemeClr val="accent6"/>
                            </a:solidFill>
                            <a:latin typeface="Cambria Math" panose="02040503050406030204" pitchFamily="18" charset="0"/>
                          </a:rPr>
                          <m:t>2</m:t>
                        </m:r>
                      </m:sub>
                    </m:sSub>
                  </m:oMath>
                </a14:m>
                <a:r>
                  <a:rPr lang="en-US" dirty="0">
                    <a:solidFill>
                      <a:schemeClr val="accent6"/>
                    </a:solidFill>
                  </a:rPr>
                  <a:t>):</a:t>
                </a:r>
              </a:p>
              <a:p>
                <a:pPr lvl="1"/>
                <a14:m>
                  <m:oMath xmlns:m="http://schemas.openxmlformats.org/officeDocument/2006/math">
                    <m:sSub>
                      <m:sSubPr>
                        <m:ctrlPr>
                          <a:rPr lang="en-US" i="1" dirty="0" smtClean="0">
                            <a:solidFill>
                              <a:schemeClr val="accent6"/>
                            </a:solidFill>
                            <a:latin typeface="Cambria Math" panose="02040503050406030204" pitchFamily="18" charset="0"/>
                          </a:rPr>
                        </m:ctrlPr>
                      </m:sSubPr>
                      <m:e>
                        <m:r>
                          <a:rPr lang="en-US" i="1" dirty="0">
                            <a:solidFill>
                              <a:schemeClr val="accent6"/>
                            </a:solidFill>
                            <a:latin typeface="Cambria Math" panose="02040503050406030204" pitchFamily="18" charset="0"/>
                          </a:rPr>
                          <m:t>h</m:t>
                        </m:r>
                      </m:e>
                      <m:sub>
                        <m:r>
                          <a:rPr lang="en-US" b="0" i="1" dirty="0" smtClean="0">
                            <a:solidFill>
                              <a:schemeClr val="accent6"/>
                            </a:solidFill>
                            <a:latin typeface="Cambria Math" panose="02040503050406030204" pitchFamily="18" charset="0"/>
                          </a:rPr>
                          <m:t>2</m:t>
                        </m:r>
                      </m:sub>
                    </m:sSub>
                    <m:r>
                      <a:rPr lang="en-US" i="1" dirty="0">
                        <a:solidFill>
                          <a:schemeClr val="accent6"/>
                        </a:solidFill>
                        <a:latin typeface="Cambria Math" panose="02040503050406030204" pitchFamily="18" charset="0"/>
                      </a:rPr>
                      <m:t>=1</m:t>
                    </m:r>
                  </m:oMath>
                </a14:m>
                <a:r>
                  <a:rPr lang="en-US" dirty="0">
                    <a:solidFill>
                      <a:schemeClr val="accent6"/>
                    </a:solidFill>
                  </a:rPr>
                  <a:t> if (male </a:t>
                </a:r>
                <a14:m>
                  <m:oMath xmlns:m="http://schemas.openxmlformats.org/officeDocument/2006/math">
                    <m:r>
                      <a:rPr lang="en-US" b="0" i="1" smtClean="0">
                        <a:solidFill>
                          <a:schemeClr val="accent6"/>
                        </a:solidFill>
                        <a:latin typeface="Cambria Math" panose="02040503050406030204" pitchFamily="18" charset="0"/>
                      </a:rPr>
                      <m:t>&gt;</m:t>
                    </m:r>
                  </m:oMath>
                </a14:m>
                <a:r>
                  <a:rPr lang="en-US" dirty="0">
                    <a:solidFill>
                      <a:schemeClr val="accent6"/>
                    </a:solidFill>
                  </a:rPr>
                  <a:t>60)</a:t>
                </a:r>
              </a:p>
              <a:p>
                <a:pPr lvl="1"/>
                <a14:m>
                  <m:oMath xmlns:m="http://schemas.openxmlformats.org/officeDocument/2006/math">
                    <m:sSub>
                      <m:sSubPr>
                        <m:ctrlPr>
                          <a:rPr lang="en-US" i="1" dirty="0">
                            <a:solidFill>
                              <a:schemeClr val="accent6"/>
                            </a:solidFill>
                            <a:latin typeface="Cambria Math" panose="02040503050406030204" pitchFamily="18" charset="0"/>
                          </a:rPr>
                        </m:ctrlPr>
                      </m:sSubPr>
                      <m:e>
                        <m:r>
                          <a:rPr lang="en-US" i="1" dirty="0">
                            <a:solidFill>
                              <a:schemeClr val="accent6"/>
                            </a:solidFill>
                            <a:latin typeface="Cambria Math" panose="02040503050406030204" pitchFamily="18" charset="0"/>
                          </a:rPr>
                          <m:t>h</m:t>
                        </m:r>
                      </m:e>
                      <m:sub>
                        <m:r>
                          <a:rPr lang="en-US" b="0" i="1" dirty="0" smtClean="0">
                            <a:solidFill>
                              <a:schemeClr val="accent6"/>
                            </a:solidFill>
                            <a:latin typeface="Cambria Math" panose="02040503050406030204" pitchFamily="18" charset="0"/>
                          </a:rPr>
                          <m:t>2</m:t>
                        </m:r>
                      </m:sub>
                    </m:sSub>
                    <m:r>
                      <a:rPr lang="en-US" i="1" dirty="0">
                        <a:solidFill>
                          <a:schemeClr val="accent6"/>
                        </a:solidFill>
                        <a:latin typeface="Cambria Math" panose="02040503050406030204" pitchFamily="18" charset="0"/>
                      </a:rPr>
                      <m:t>=0</m:t>
                    </m:r>
                  </m:oMath>
                </a14:m>
                <a:r>
                  <a:rPr lang="en-US" dirty="0">
                    <a:solidFill>
                      <a:schemeClr val="accent6"/>
                    </a:solidFill>
                  </a:rPr>
                  <a:t> otherwise</a:t>
                </a:r>
              </a:p>
              <a:p>
                <a:endParaRPr lang="en-US" dirty="0"/>
              </a:p>
              <a:p>
                <a:r>
                  <a:rPr lang="en-US" dirty="0"/>
                  <a:t>What should the parameters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𝛽</m:t>
                        </m:r>
                      </m:e>
                      <m:sub>
                        <m:r>
                          <a:rPr lang="en-US" i="1" dirty="0" smtClean="0">
                            <a:latin typeface="Cambria Math" panose="02040503050406030204" pitchFamily="18" charset="0"/>
                          </a:rPr>
                          <m:t>1</m:t>
                        </m:r>
                      </m:sub>
                    </m:sSub>
                  </m:oMath>
                </a14:m>
                <a:r>
                  <a:rPr lang="en-US" dirty="0"/>
                  <a:t> and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𝛽</m:t>
                        </m:r>
                      </m:e>
                      <m:sub>
                        <m:r>
                          <a:rPr lang="en-US" i="1" dirty="0" smtClean="0">
                            <a:latin typeface="Cambria Math" panose="02040503050406030204" pitchFamily="18" charset="0"/>
                          </a:rPr>
                          <m:t>2</m:t>
                        </m:r>
                      </m:sub>
                    </m:sSub>
                  </m:oMath>
                </a14:m>
                <a:r>
                  <a:rPr lang="en-US" dirty="0"/>
                  <a:t>) be?</a:t>
                </a:r>
              </a:p>
            </p:txBody>
          </p:sp>
        </mc:Choice>
        <mc:Fallback>
          <p:sp>
            <p:nvSpPr>
              <p:cNvPr id="33" name="Content Placeholder 2">
                <a:extLst>
                  <a:ext uri="{FF2B5EF4-FFF2-40B4-BE49-F238E27FC236}">
                    <a16:creationId xmlns:a16="http://schemas.microsoft.com/office/drawing/2014/main" id="{668CE95F-1C08-1B23-4D57-2B285D39F26D}"/>
                  </a:ext>
                </a:extLst>
              </p:cNvPr>
              <p:cNvSpPr>
                <a:spLocks noGrp="1" noRot="1" noChangeAspect="1" noMove="1" noResize="1" noEditPoints="1" noAdjustHandles="1" noChangeArrowheads="1" noChangeShapeType="1" noTextEdit="1"/>
              </p:cNvSpPr>
              <p:nvPr>
                <p:ph idx="1"/>
              </p:nvPr>
            </p:nvSpPr>
            <p:spPr>
              <a:xfrm>
                <a:off x="876716" y="1992882"/>
                <a:ext cx="4959284" cy="4478416"/>
              </a:xfrm>
              <a:blipFill>
                <a:blip r:embed="rId6"/>
                <a:stretch>
                  <a:fillRect l="-2302" t="-2260" b="-3672"/>
                </a:stretch>
              </a:blipFill>
            </p:spPr>
            <p:txBody>
              <a:bodyPr/>
              <a:lstStyle/>
              <a:p>
                <a:r>
                  <a:rPr lang="en-US">
                    <a:noFill/>
                  </a:rPr>
                  <a:t> </a:t>
                </a:r>
              </a:p>
            </p:txBody>
          </p:sp>
        </mc:Fallback>
      </mc:AlternateContent>
      <p:sp>
        <p:nvSpPr>
          <p:cNvPr id="23" name="Title 1">
            <a:extLst>
              <a:ext uri="{FF2B5EF4-FFF2-40B4-BE49-F238E27FC236}">
                <a16:creationId xmlns:a16="http://schemas.microsoft.com/office/drawing/2014/main" id="{375FB1F9-F9F1-BF01-EA13-2A9D10E6CD65}"/>
              </a:ext>
            </a:extLst>
          </p:cNvPr>
          <p:cNvSpPr>
            <a:spLocks noGrp="1"/>
          </p:cNvSpPr>
          <p:nvPr>
            <p:ph type="title"/>
          </p:nvPr>
        </p:nvSpPr>
        <p:spPr>
          <a:xfrm>
            <a:off x="838199" y="365125"/>
            <a:ext cx="10785049" cy="1325563"/>
          </a:xfrm>
        </p:spPr>
        <p:txBody>
          <a:bodyPr/>
          <a:lstStyle/>
          <a:p>
            <a:r>
              <a:rPr lang="en-US" dirty="0"/>
              <a:t>Now, </a:t>
            </a:r>
            <a:r>
              <a:rPr lang="en-US" i="1" dirty="0"/>
              <a:t>use these predictions</a:t>
            </a:r>
            <a:br>
              <a:rPr lang="en-US" i="1" dirty="0"/>
            </a:br>
            <a:r>
              <a:rPr lang="en-US" dirty="0"/>
              <a:t>to make predictions</a:t>
            </a: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25868E51-D8C5-DB94-3859-8E381134BFCD}"/>
                  </a:ext>
                </a:extLst>
              </p:cNvPr>
              <p:cNvSpPr txBox="1"/>
              <p:nvPr/>
            </p:nvSpPr>
            <p:spPr>
              <a:xfrm>
                <a:off x="8582566" y="4152500"/>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b="0" i="1" dirty="0" smtClean="0">
                              <a:solidFill>
                                <a:schemeClr val="accent2"/>
                              </a:solidFill>
                              <a:latin typeface="Cambria Math" panose="02040503050406030204" pitchFamily="18" charset="0"/>
                              <a:cs typeface="Times New Roman" panose="02020603050405020304" pitchFamily="18" charset="0"/>
                            </a:rPr>
                          </m:ctrlPr>
                        </m:sSubPr>
                        <m:e>
                          <m:r>
                            <a:rPr lang="en-US" sz="2797" i="1" dirty="0" smtClean="0">
                              <a:solidFill>
                                <a:schemeClr val="accent2"/>
                              </a:solidFill>
                              <a:latin typeface="Cambria Math" panose="02040503050406030204" pitchFamily="18" charset="0"/>
                              <a:cs typeface="Times New Roman" panose="02020603050405020304" pitchFamily="18" charset="0"/>
                            </a:rPr>
                            <m:t>𝑧</m:t>
                          </m:r>
                        </m:e>
                        <m:sub>
                          <m:r>
                            <a:rPr lang="en-US" sz="2797" b="0" i="1" dirty="0" smtClean="0">
                              <a:solidFill>
                                <a:schemeClr val="accent2"/>
                              </a:solidFill>
                              <a:latin typeface="Cambria Math" panose="02040503050406030204" pitchFamily="18" charset="0"/>
                              <a:cs typeface="Times New Roman" panose="02020603050405020304" pitchFamily="18" charset="0"/>
                            </a:rPr>
                            <m:t>1</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21" name="TextBox 20">
                <a:extLst>
                  <a:ext uri="{FF2B5EF4-FFF2-40B4-BE49-F238E27FC236}">
                    <a16:creationId xmlns:a16="http://schemas.microsoft.com/office/drawing/2014/main" id="{25868E51-D8C5-DB94-3859-8E381134BFCD}"/>
                  </a:ext>
                </a:extLst>
              </p:cNvPr>
              <p:cNvSpPr txBox="1">
                <a:spLocks noRot="1" noChangeAspect="1" noMove="1" noResize="1" noEditPoints="1" noAdjustHandles="1" noChangeArrowheads="1" noChangeShapeType="1" noTextEdit="1"/>
              </p:cNvSpPr>
              <p:nvPr/>
            </p:nvSpPr>
            <p:spPr>
              <a:xfrm>
                <a:off x="8582566" y="4152500"/>
                <a:ext cx="482826" cy="512576"/>
              </a:xfrm>
              <a:prstGeom prst="rect">
                <a:avLst/>
              </a:prstGeom>
              <a:blipFill>
                <a:blip r:embed="rId7"/>
                <a:stretch>
                  <a:fillRect b="-71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Oval 23">
                <a:extLst>
                  <a:ext uri="{FF2B5EF4-FFF2-40B4-BE49-F238E27FC236}">
                    <a16:creationId xmlns:a16="http://schemas.microsoft.com/office/drawing/2014/main" id="{503EC5F7-D052-34D1-B7D7-CABC86FDA99D}"/>
                  </a:ext>
                </a:extLst>
              </p:cNvPr>
              <p:cNvSpPr/>
              <p:nvPr/>
            </p:nvSpPr>
            <p:spPr>
              <a:xfrm>
                <a:off x="9267188" y="3476786"/>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p:sp>
            <p:nvSpPr>
              <p:cNvPr id="24" name="Oval 23">
                <a:extLst>
                  <a:ext uri="{FF2B5EF4-FFF2-40B4-BE49-F238E27FC236}">
                    <a16:creationId xmlns:a16="http://schemas.microsoft.com/office/drawing/2014/main" id="{503EC5F7-D052-34D1-B7D7-CABC86FDA99D}"/>
                  </a:ext>
                </a:extLst>
              </p:cNvPr>
              <p:cNvSpPr>
                <a:spLocks noRot="1" noChangeAspect="1" noMove="1" noResize="1" noEditPoints="1" noAdjustHandles="1" noChangeArrowheads="1" noChangeShapeType="1" noTextEdit="1"/>
              </p:cNvSpPr>
              <p:nvPr/>
            </p:nvSpPr>
            <p:spPr>
              <a:xfrm>
                <a:off x="9267188" y="3476786"/>
                <a:ext cx="470357" cy="459473"/>
              </a:xfrm>
              <a:prstGeom prst="ellipse">
                <a:avLst/>
              </a:prstGeom>
              <a:blipFill>
                <a:blip r:embed="rId8"/>
                <a:stretch>
                  <a:fillRect l="-35897" t="-10526" b="-39474"/>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795A150-ADE7-9D70-1CAC-AA296A0C262B}"/>
              </a:ext>
            </a:extLst>
          </p:cNvPr>
          <p:cNvCxnSpPr>
            <a:cxnSpLocks/>
            <a:endCxn id="24" idx="4"/>
          </p:cNvCxnSpPr>
          <p:nvPr/>
        </p:nvCxnSpPr>
        <p:spPr>
          <a:xfrm flipV="1">
            <a:off x="9502367" y="3936259"/>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8FB95CE7-CA7A-367A-BD9E-2FD73AE836A2}"/>
              </a:ext>
            </a:extLst>
          </p:cNvPr>
          <p:cNvCxnSpPr>
            <a:cxnSpLocks/>
            <a:stCxn id="24" idx="0"/>
          </p:cNvCxnSpPr>
          <p:nvPr/>
        </p:nvCxnSpPr>
        <p:spPr>
          <a:xfrm flipV="1">
            <a:off x="9502367" y="3299385"/>
            <a:ext cx="0" cy="177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44FF1B6F-29D0-F7E8-3EFC-DE779C9BD7B6}"/>
              </a:ext>
            </a:extLst>
          </p:cNvPr>
          <p:cNvCxnSpPr>
            <a:cxnSpLocks/>
          </p:cNvCxnSpPr>
          <p:nvPr/>
        </p:nvCxnSpPr>
        <p:spPr>
          <a:xfrm flipV="1">
            <a:off x="9086225" y="4743266"/>
            <a:ext cx="424668" cy="5951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BAC2402-07CD-A673-E67F-30C651EEDECF}"/>
              </a:ext>
            </a:extLst>
          </p:cNvPr>
          <p:cNvCxnSpPr>
            <a:cxnSpLocks/>
          </p:cNvCxnSpPr>
          <p:nvPr/>
        </p:nvCxnSpPr>
        <p:spPr>
          <a:xfrm flipH="1" flipV="1">
            <a:off x="9698004" y="4756895"/>
            <a:ext cx="143874" cy="6002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F3BE92BD-36B5-D8A1-1080-C0696859AF93}"/>
              </a:ext>
            </a:extLst>
          </p:cNvPr>
          <p:cNvCxnSpPr>
            <a:cxnSpLocks/>
          </p:cNvCxnSpPr>
          <p:nvPr/>
        </p:nvCxnSpPr>
        <p:spPr>
          <a:xfrm flipV="1">
            <a:off x="8443581" y="4740414"/>
            <a:ext cx="920998" cy="6095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42" name="Table 41">
            <a:extLst>
              <a:ext uri="{FF2B5EF4-FFF2-40B4-BE49-F238E27FC236}">
                <a16:creationId xmlns:a16="http://schemas.microsoft.com/office/drawing/2014/main" id="{31C05348-72B1-C23B-9354-AA16005E1F89}"/>
              </a:ext>
            </a:extLst>
          </p:cNvPr>
          <p:cNvGraphicFramePr>
            <a:graphicFrameLocks noGrp="1"/>
          </p:cNvGraphicFramePr>
          <p:nvPr>
            <p:extLst>
              <p:ext uri="{D42A27DB-BD31-4B8C-83A1-F6EECF244321}">
                <p14:modId xmlns:p14="http://schemas.microsoft.com/office/powerpoint/2010/main" val="4095438269"/>
              </p:ext>
            </p:extLst>
          </p:nvPr>
        </p:nvGraphicFramePr>
        <p:xfrm>
          <a:off x="8457317" y="2673703"/>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00C33572-4E6B-CC1A-42FC-34954AF35FDE}"/>
                  </a:ext>
                </a:extLst>
              </p:cNvPr>
              <p:cNvSpPr txBox="1"/>
              <p:nvPr/>
            </p:nvSpPr>
            <p:spPr>
              <a:xfrm>
                <a:off x="6473621" y="2720510"/>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latin typeface="Cambria Math" panose="02040503050406030204" pitchFamily="18" charset="0"/>
                              <a:cs typeface="Times New Roman" panose="02020603050405020304" pitchFamily="18" charset="0"/>
                            </a:rPr>
                          </m:ctrlPr>
                        </m:dPr>
                        <m:e>
                          <m:sSub>
                            <m:sSubPr>
                              <m:ctrlPr>
                                <a:rPr lang="en-US" sz="2797" b="0" i="1" dirty="0" smtClean="0">
                                  <a:solidFill>
                                    <a:schemeClr val="accent2"/>
                                  </a:solidFill>
                                  <a:latin typeface="Cambria Math" panose="02040503050406030204" pitchFamily="18" charset="0"/>
                                  <a:cs typeface="Times New Roman" panose="02020603050405020304" pitchFamily="18" charset="0"/>
                                </a:rPr>
                              </m:ctrlPr>
                            </m:sSubPr>
                            <m:e>
                              <m:r>
                                <a:rPr lang="en-US" sz="2797" b="0" i="1" dirty="0" smtClean="0">
                                  <a:solidFill>
                                    <a:schemeClr val="accent2"/>
                                  </a:solidFill>
                                  <a:latin typeface="Cambria Math" panose="02040503050406030204" pitchFamily="18" charset="0"/>
                                  <a:cs typeface="Times New Roman" panose="02020603050405020304" pitchFamily="18" charset="0"/>
                                </a:rPr>
                                <m:t>h</m:t>
                              </m:r>
                            </m:e>
                            <m:sub>
                              <m:r>
                                <a:rPr lang="en-US" sz="2797" b="0" i="1" dirty="0" smtClean="0">
                                  <a:solidFill>
                                    <a:schemeClr val="accent2"/>
                                  </a:solidFill>
                                  <a:latin typeface="Cambria Math" panose="02040503050406030204" pitchFamily="18" charset="0"/>
                                  <a:cs typeface="Times New Roman" panose="02020603050405020304" pitchFamily="18" charset="0"/>
                                </a:rPr>
                                <m:t>1</m:t>
                              </m:r>
                            </m:sub>
                          </m:sSub>
                          <m:r>
                            <a:rPr lang="en-US" sz="2797" i="1" dirty="0">
                              <a:solidFill>
                                <a:schemeClr val="accent2"/>
                              </a:solidFill>
                              <a:latin typeface="Cambria Math" panose="02040503050406030204" pitchFamily="18" charset="0"/>
                              <a:cs typeface="Times New Roman" panose="02020603050405020304" pitchFamily="18" charset="0"/>
                            </a:rPr>
                            <m:t>=1</m:t>
                          </m:r>
                        </m:e>
                        <m:e>
                          <m:r>
                            <a:rPr lang="en-US" sz="2797" b="0" i="1" dirty="0" smtClean="0">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43" name="TextBox 42">
                <a:extLst>
                  <a:ext uri="{FF2B5EF4-FFF2-40B4-BE49-F238E27FC236}">
                    <a16:creationId xmlns:a16="http://schemas.microsoft.com/office/drawing/2014/main" id="{00C33572-4E6B-CC1A-42FC-34954AF35FDE}"/>
                  </a:ext>
                </a:extLst>
              </p:cNvPr>
              <p:cNvSpPr txBox="1">
                <a:spLocks noRot="1" noChangeAspect="1" noMove="1" noResize="1" noEditPoints="1" noAdjustHandles="1" noChangeArrowheads="1" noChangeShapeType="1" noTextEdit="1"/>
              </p:cNvSpPr>
              <p:nvPr/>
            </p:nvSpPr>
            <p:spPr>
              <a:xfrm>
                <a:off x="6473621" y="2720510"/>
                <a:ext cx="1980699" cy="512576"/>
              </a:xfrm>
              <a:prstGeom prst="rect">
                <a:avLst/>
              </a:prstGeom>
              <a:blipFill>
                <a:blip r:embed="rId9"/>
                <a:stretch>
                  <a:fillRect l="-1274" b="-14634"/>
                </a:stretch>
              </a:blipFill>
            </p:spPr>
            <p:txBody>
              <a:bodyPr/>
              <a:lstStyle/>
              <a:p>
                <a:r>
                  <a:rPr lang="en-US">
                    <a:noFill/>
                  </a:rPr>
                  <a:t> </a:t>
                </a:r>
              </a:p>
            </p:txBody>
          </p:sp>
        </mc:Fallback>
      </mc:AlternateContent>
      <p:cxnSp>
        <p:nvCxnSpPr>
          <p:cNvPr id="56" name="Straight Arrow Connector 55">
            <a:extLst>
              <a:ext uri="{FF2B5EF4-FFF2-40B4-BE49-F238E27FC236}">
                <a16:creationId xmlns:a16="http://schemas.microsoft.com/office/drawing/2014/main" id="{B7C952AE-4E97-EFAE-3531-41B5586E6440}"/>
              </a:ext>
            </a:extLst>
          </p:cNvPr>
          <p:cNvCxnSpPr>
            <a:cxnSpLocks/>
          </p:cNvCxnSpPr>
          <p:nvPr/>
        </p:nvCxnSpPr>
        <p:spPr>
          <a:xfrm flipH="1" flipV="1">
            <a:off x="9349611" y="2360917"/>
            <a:ext cx="152755" cy="3316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60" name="Table 59">
            <a:extLst>
              <a:ext uri="{FF2B5EF4-FFF2-40B4-BE49-F238E27FC236}">
                <a16:creationId xmlns:a16="http://schemas.microsoft.com/office/drawing/2014/main" id="{806CD2E5-6890-A439-0EE5-65FE97F0E569}"/>
              </a:ext>
            </a:extLst>
          </p:cNvPr>
          <p:cNvGraphicFramePr>
            <a:graphicFrameLocks noGrp="1"/>
          </p:cNvGraphicFramePr>
          <p:nvPr>
            <p:extLst>
              <p:ext uri="{D42A27DB-BD31-4B8C-83A1-F6EECF244321}">
                <p14:modId xmlns:p14="http://schemas.microsoft.com/office/powerpoint/2010/main" val="3366736263"/>
              </p:ext>
            </p:extLst>
          </p:nvPr>
        </p:nvGraphicFramePr>
        <p:xfrm>
          <a:off x="8806247" y="1749912"/>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mc:Choice xmlns:a14="http://schemas.microsoft.com/office/drawing/2010/main" Requires="a14">
          <p:sp>
            <p:nvSpPr>
              <p:cNvPr id="61" name="TextBox 60">
                <a:extLst>
                  <a:ext uri="{FF2B5EF4-FFF2-40B4-BE49-F238E27FC236}">
                    <a16:creationId xmlns:a16="http://schemas.microsoft.com/office/drawing/2014/main" id="{A8BA7788-908F-C4FC-72F9-16BC459195D4}"/>
                  </a:ext>
                </a:extLst>
              </p:cNvPr>
              <p:cNvSpPr txBox="1"/>
              <p:nvPr/>
            </p:nvSpPr>
            <p:spPr>
              <a:xfrm>
                <a:off x="8924525" y="1759834"/>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b="0" i="1" dirty="0" smtClean="0">
                              <a:solidFill>
                                <a:schemeClr val="tx1"/>
                              </a:solidFill>
                              <a:latin typeface="Cambria Math" panose="02040503050406030204" pitchFamily="18" charset="0"/>
                              <a:cs typeface="Times New Roman" panose="02020603050405020304" pitchFamily="18" charset="0"/>
                            </a:rPr>
                          </m:ctrlPr>
                        </m:sSubPr>
                        <m:e>
                          <m:r>
                            <a:rPr lang="en-US" sz="2797" b="0" i="1" dirty="0" smtClean="0">
                              <a:solidFill>
                                <a:schemeClr val="tx1"/>
                              </a:solidFill>
                              <a:latin typeface="Cambria Math" panose="02040503050406030204" pitchFamily="18" charset="0"/>
                              <a:cs typeface="Times New Roman" panose="02020603050405020304" pitchFamily="18" charset="0"/>
                            </a:rPr>
                            <m:t>𝜁</m:t>
                          </m:r>
                        </m:e>
                        <m:sub>
                          <m:r>
                            <a:rPr lang="en-US" sz="2797" b="0" i="1" dirty="0" smtClean="0">
                              <a:solidFill>
                                <a:schemeClr val="tx1"/>
                              </a:solidFill>
                              <a:latin typeface="Cambria Math" panose="02040503050406030204" pitchFamily="18" charset="0"/>
                              <a:cs typeface="Times New Roman" panose="02020603050405020304" pitchFamily="18" charset="0"/>
                            </a:rPr>
                            <m:t>1</m:t>
                          </m:r>
                        </m:sub>
                      </m:sSub>
                    </m:oMath>
                  </m:oMathPara>
                </a14:m>
                <a:endParaRPr lang="en-US" sz="2797" baseline="-25000" dirty="0">
                  <a:solidFill>
                    <a:schemeClr val="tx1"/>
                  </a:solidFill>
                  <a:latin typeface="Times New Roman" panose="02020603050405020304" pitchFamily="18" charset="0"/>
                  <a:cs typeface="Times New Roman" panose="02020603050405020304" pitchFamily="18" charset="0"/>
                </a:endParaRPr>
              </a:p>
            </p:txBody>
          </p:sp>
        </mc:Choice>
        <mc:Fallback>
          <p:sp>
            <p:nvSpPr>
              <p:cNvPr id="61" name="TextBox 60">
                <a:extLst>
                  <a:ext uri="{FF2B5EF4-FFF2-40B4-BE49-F238E27FC236}">
                    <a16:creationId xmlns:a16="http://schemas.microsoft.com/office/drawing/2014/main" id="{A8BA7788-908F-C4FC-72F9-16BC459195D4}"/>
                  </a:ext>
                </a:extLst>
              </p:cNvPr>
              <p:cNvSpPr txBox="1">
                <a:spLocks noRot="1" noChangeAspect="1" noMove="1" noResize="1" noEditPoints="1" noAdjustHandles="1" noChangeArrowheads="1" noChangeShapeType="1" noTextEdit="1"/>
              </p:cNvSpPr>
              <p:nvPr/>
            </p:nvSpPr>
            <p:spPr>
              <a:xfrm>
                <a:off x="8924525" y="1759834"/>
                <a:ext cx="482826" cy="512576"/>
              </a:xfrm>
              <a:prstGeom prst="rect">
                <a:avLst/>
              </a:prstGeom>
              <a:blipFill>
                <a:blip r:embed="rId10"/>
                <a:stretch>
                  <a:fillRect l="-15385" b="-19048"/>
                </a:stretch>
              </a:blipFill>
            </p:spPr>
            <p:txBody>
              <a:bodyPr/>
              <a:lstStyle/>
              <a:p>
                <a:r>
                  <a:rPr lang="en-US">
                    <a:noFill/>
                  </a:rPr>
                  <a:t> </a:t>
                </a:r>
              </a:p>
            </p:txBody>
          </p:sp>
        </mc:Fallback>
      </mc:AlternateContent>
      <p:cxnSp>
        <p:nvCxnSpPr>
          <p:cNvPr id="65" name="Straight Arrow Connector 64">
            <a:extLst>
              <a:ext uri="{FF2B5EF4-FFF2-40B4-BE49-F238E27FC236}">
                <a16:creationId xmlns:a16="http://schemas.microsoft.com/office/drawing/2014/main" id="{DF146179-ACF3-4CC1-68A6-F07E08F766C9}"/>
              </a:ext>
            </a:extLst>
          </p:cNvPr>
          <p:cNvCxnSpPr>
            <a:cxnSpLocks/>
          </p:cNvCxnSpPr>
          <p:nvPr/>
        </p:nvCxnSpPr>
        <p:spPr>
          <a:xfrm flipV="1">
            <a:off x="8800533" y="2371175"/>
            <a:ext cx="171420" cy="2857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70" name="Oval 69">
                <a:extLst>
                  <a:ext uri="{FF2B5EF4-FFF2-40B4-BE49-F238E27FC236}">
                    <a16:creationId xmlns:a16="http://schemas.microsoft.com/office/drawing/2014/main" id="{D690356D-7998-8D5D-D2A6-164B1985CB33}"/>
                  </a:ext>
                </a:extLst>
              </p:cNvPr>
              <p:cNvSpPr/>
              <p:nvPr/>
            </p:nvSpPr>
            <p:spPr>
              <a:xfrm>
                <a:off x="8899936" y="1061573"/>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p:sp>
            <p:nvSpPr>
              <p:cNvPr id="70" name="Oval 69">
                <a:extLst>
                  <a:ext uri="{FF2B5EF4-FFF2-40B4-BE49-F238E27FC236}">
                    <a16:creationId xmlns:a16="http://schemas.microsoft.com/office/drawing/2014/main" id="{D690356D-7998-8D5D-D2A6-164B1985CB33}"/>
                  </a:ext>
                </a:extLst>
              </p:cNvPr>
              <p:cNvSpPr>
                <a:spLocks noRot="1" noChangeAspect="1" noMove="1" noResize="1" noEditPoints="1" noAdjustHandles="1" noChangeArrowheads="1" noChangeShapeType="1" noTextEdit="1"/>
              </p:cNvSpPr>
              <p:nvPr/>
            </p:nvSpPr>
            <p:spPr>
              <a:xfrm>
                <a:off x="8899936" y="1061573"/>
                <a:ext cx="470357" cy="459473"/>
              </a:xfrm>
              <a:prstGeom prst="ellipse">
                <a:avLst/>
              </a:prstGeom>
              <a:blipFill>
                <a:blip r:embed="rId11"/>
                <a:stretch>
                  <a:fillRect l="-35897" t="-10526" b="-39474"/>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89D4BD4F-0321-F674-053D-41D0077FB465}"/>
              </a:ext>
            </a:extLst>
          </p:cNvPr>
          <p:cNvCxnSpPr>
            <a:cxnSpLocks/>
            <a:endCxn id="70" idx="4"/>
          </p:cNvCxnSpPr>
          <p:nvPr/>
        </p:nvCxnSpPr>
        <p:spPr>
          <a:xfrm flipV="1">
            <a:off x="9135115" y="1521046"/>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Straight Arrow Connector 71">
            <a:extLst>
              <a:ext uri="{FF2B5EF4-FFF2-40B4-BE49-F238E27FC236}">
                <a16:creationId xmlns:a16="http://schemas.microsoft.com/office/drawing/2014/main" id="{9F20A7A0-9EE9-E6A7-C16E-583A62B6CAB9}"/>
              </a:ext>
            </a:extLst>
          </p:cNvPr>
          <p:cNvCxnSpPr>
            <a:cxnSpLocks/>
            <a:stCxn id="70" idx="0"/>
          </p:cNvCxnSpPr>
          <p:nvPr/>
        </p:nvCxnSpPr>
        <p:spPr>
          <a:xfrm flipV="1">
            <a:off x="9135115" y="885608"/>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75" name="Table 74">
            <a:extLst>
              <a:ext uri="{FF2B5EF4-FFF2-40B4-BE49-F238E27FC236}">
                <a16:creationId xmlns:a16="http://schemas.microsoft.com/office/drawing/2014/main" id="{D38ACE28-2CFC-C627-C666-B1CBBD48388F}"/>
              </a:ext>
            </a:extLst>
          </p:cNvPr>
          <p:cNvGraphicFramePr>
            <a:graphicFrameLocks noGrp="1"/>
          </p:cNvGraphicFramePr>
          <p:nvPr>
            <p:extLst>
              <p:ext uri="{D42A27DB-BD31-4B8C-83A1-F6EECF244321}">
                <p14:modId xmlns:p14="http://schemas.microsoft.com/office/powerpoint/2010/main" val="2298184819"/>
              </p:ext>
            </p:extLst>
          </p:nvPr>
        </p:nvGraphicFramePr>
        <p:xfrm>
          <a:off x="8791898" y="281579"/>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mc:Choice xmlns:a14="http://schemas.microsoft.com/office/drawing/2010/main" Requires="a14">
          <p:sp>
            <p:nvSpPr>
              <p:cNvPr id="76" name="TextBox 75">
                <a:extLst>
                  <a:ext uri="{FF2B5EF4-FFF2-40B4-BE49-F238E27FC236}">
                    <a16:creationId xmlns:a16="http://schemas.microsoft.com/office/drawing/2014/main" id="{7E0D8397-ABA4-4114-7BD6-2AEFD3C1C637}"/>
                  </a:ext>
                </a:extLst>
              </p:cNvPr>
              <p:cNvSpPr txBox="1"/>
              <p:nvPr/>
            </p:nvSpPr>
            <p:spPr>
              <a:xfrm>
                <a:off x="9478330" y="296268"/>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solidFill>
                                <a:schemeClr val="tx1"/>
                              </a:solidFill>
                              <a:latin typeface="Cambria Math" panose="02040503050406030204" pitchFamily="18" charset="0"/>
                              <a:cs typeface="Times New Roman" panose="02020603050405020304" pitchFamily="18" charset="0"/>
                            </a:rPr>
                          </m:ctrlPr>
                        </m:dPr>
                        <m:e>
                          <m:r>
                            <a:rPr lang="en-US" sz="2797" b="0" i="1" dirty="0" smtClean="0">
                              <a:solidFill>
                                <a:schemeClr val="tx1"/>
                              </a:solidFill>
                              <a:latin typeface="Cambria Math" panose="02040503050406030204" pitchFamily="18" charset="0"/>
                              <a:cs typeface="Times New Roman" panose="02020603050405020304" pitchFamily="18" charset="0"/>
                            </a:rPr>
                            <m:t>𝑦</m:t>
                          </m:r>
                          <m:r>
                            <a:rPr lang="en-US" sz="2797" i="1" dirty="0">
                              <a:solidFill>
                                <a:schemeClr val="tx1"/>
                              </a:solidFill>
                              <a:latin typeface="Cambria Math" panose="02040503050406030204" pitchFamily="18" charset="0"/>
                              <a:cs typeface="Times New Roman" panose="02020603050405020304" pitchFamily="18" charset="0"/>
                            </a:rPr>
                            <m:t>=1</m:t>
                          </m:r>
                        </m:e>
                        <m:e>
                          <m:r>
                            <a:rPr lang="en-US" sz="2797" b="0" i="1" dirty="0" smtClean="0">
                              <a:solidFill>
                                <a:schemeClr val="tx1"/>
                              </a:solidFill>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76" name="TextBox 75">
                <a:extLst>
                  <a:ext uri="{FF2B5EF4-FFF2-40B4-BE49-F238E27FC236}">
                    <a16:creationId xmlns:a16="http://schemas.microsoft.com/office/drawing/2014/main" id="{7E0D8397-ABA4-4114-7BD6-2AEFD3C1C637}"/>
                  </a:ext>
                </a:extLst>
              </p:cNvPr>
              <p:cNvSpPr txBox="1">
                <a:spLocks noRot="1" noChangeAspect="1" noMove="1" noResize="1" noEditPoints="1" noAdjustHandles="1" noChangeArrowheads="1" noChangeShapeType="1" noTextEdit="1"/>
              </p:cNvSpPr>
              <p:nvPr/>
            </p:nvSpPr>
            <p:spPr>
              <a:xfrm>
                <a:off x="9478330" y="296268"/>
                <a:ext cx="1980699" cy="512576"/>
              </a:xfrm>
              <a:prstGeom prst="rect">
                <a:avLst/>
              </a:prstGeom>
              <a:blipFill>
                <a:blip r:embed="rId12"/>
                <a:stretch>
                  <a:fillRect l="-1274" b="-146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9" name="TextBox 78">
                <a:extLst>
                  <a:ext uri="{FF2B5EF4-FFF2-40B4-BE49-F238E27FC236}">
                    <a16:creationId xmlns:a16="http://schemas.microsoft.com/office/drawing/2014/main" id="{749F7CD5-AC8B-F4F9-DA8F-ADFF6190DDC0}"/>
                  </a:ext>
                </a:extLst>
              </p:cNvPr>
              <p:cNvSpPr txBox="1"/>
              <p:nvPr/>
            </p:nvSpPr>
            <p:spPr>
              <a:xfrm>
                <a:off x="8463152" y="2297139"/>
                <a:ext cx="482826" cy="3929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solidFill>
                                <a:schemeClr val="tx1"/>
                              </a:solidFill>
                              <a:latin typeface="Cambria Math" panose="02040503050406030204" pitchFamily="18" charset="0"/>
                              <a:cs typeface="Times New Roman" panose="02020603050405020304" pitchFamily="18" charset="0"/>
                            </a:rPr>
                          </m:ctrlPr>
                        </m:sSubPr>
                        <m:e>
                          <m:r>
                            <a:rPr lang="en-US" sz="2000" b="0" i="1" dirty="0" smtClean="0">
                              <a:solidFill>
                                <a:schemeClr val="tx1"/>
                              </a:solidFill>
                              <a:latin typeface="Cambria Math" panose="02040503050406030204" pitchFamily="18" charset="0"/>
                              <a:cs typeface="Times New Roman" panose="02020603050405020304" pitchFamily="18" charset="0"/>
                            </a:rPr>
                            <m:t>𝛽</m:t>
                          </m:r>
                        </m:e>
                        <m:sub>
                          <m:r>
                            <a:rPr lang="en-US" sz="2000" b="0" i="1" dirty="0" smtClean="0">
                              <a:solidFill>
                                <a:schemeClr val="tx1"/>
                              </a:solidFill>
                              <a:latin typeface="Cambria Math" panose="02040503050406030204" pitchFamily="18" charset="0"/>
                              <a:cs typeface="Times New Roman" panose="02020603050405020304" pitchFamily="18" charset="0"/>
                            </a:rPr>
                            <m:t>1</m:t>
                          </m:r>
                        </m:sub>
                      </m:sSub>
                    </m:oMath>
                  </m:oMathPara>
                </a14:m>
                <a:endParaRPr lang="en-US" sz="2000" baseline="-25000" dirty="0">
                  <a:solidFill>
                    <a:schemeClr val="tx1"/>
                  </a:solidFill>
                  <a:latin typeface="Times New Roman" panose="02020603050405020304" pitchFamily="18" charset="0"/>
                  <a:cs typeface="Times New Roman" panose="02020603050405020304" pitchFamily="18" charset="0"/>
                </a:endParaRPr>
              </a:p>
            </p:txBody>
          </p:sp>
        </mc:Choice>
        <mc:Fallback>
          <p:sp>
            <p:nvSpPr>
              <p:cNvPr id="79" name="TextBox 78">
                <a:extLst>
                  <a:ext uri="{FF2B5EF4-FFF2-40B4-BE49-F238E27FC236}">
                    <a16:creationId xmlns:a16="http://schemas.microsoft.com/office/drawing/2014/main" id="{749F7CD5-AC8B-F4F9-DA8F-ADFF6190DDC0}"/>
                  </a:ext>
                </a:extLst>
              </p:cNvPr>
              <p:cNvSpPr txBox="1">
                <a:spLocks noRot="1" noChangeAspect="1" noMove="1" noResize="1" noEditPoints="1" noAdjustHandles="1" noChangeArrowheads="1" noChangeShapeType="1" noTextEdit="1"/>
              </p:cNvSpPr>
              <p:nvPr/>
            </p:nvSpPr>
            <p:spPr>
              <a:xfrm>
                <a:off x="8463152" y="2297139"/>
                <a:ext cx="482826" cy="392993"/>
              </a:xfrm>
              <a:prstGeom prst="rect">
                <a:avLst/>
              </a:prstGeom>
              <a:blipFill>
                <a:blip r:embed="rId13"/>
                <a:stretch>
                  <a:fillRect b="-1562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0" name="TextBox 79">
                <a:extLst>
                  <a:ext uri="{FF2B5EF4-FFF2-40B4-BE49-F238E27FC236}">
                    <a16:creationId xmlns:a16="http://schemas.microsoft.com/office/drawing/2014/main" id="{7E48F25E-3DC0-B9AD-5F42-0F55FB4E0DAD}"/>
                  </a:ext>
                </a:extLst>
              </p:cNvPr>
              <p:cNvSpPr txBox="1"/>
              <p:nvPr/>
            </p:nvSpPr>
            <p:spPr>
              <a:xfrm>
                <a:off x="9366677" y="2307082"/>
                <a:ext cx="482826" cy="3929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solidFill>
                                <a:schemeClr val="tx1"/>
                              </a:solidFill>
                              <a:latin typeface="Cambria Math" panose="02040503050406030204" pitchFamily="18" charset="0"/>
                              <a:cs typeface="Times New Roman" panose="02020603050405020304" pitchFamily="18" charset="0"/>
                            </a:rPr>
                          </m:ctrlPr>
                        </m:sSubPr>
                        <m:e>
                          <m:r>
                            <a:rPr lang="en-US" sz="2000" b="0" i="1" dirty="0" smtClean="0">
                              <a:solidFill>
                                <a:schemeClr val="tx1"/>
                              </a:solidFill>
                              <a:latin typeface="Cambria Math" panose="02040503050406030204" pitchFamily="18" charset="0"/>
                              <a:cs typeface="Times New Roman" panose="02020603050405020304" pitchFamily="18" charset="0"/>
                            </a:rPr>
                            <m:t>𝛽</m:t>
                          </m:r>
                        </m:e>
                        <m:sub>
                          <m:r>
                            <a:rPr lang="en-US" sz="2000" b="0" i="1" dirty="0" smtClean="0">
                              <a:solidFill>
                                <a:schemeClr val="tx1"/>
                              </a:solidFill>
                              <a:latin typeface="Cambria Math" panose="02040503050406030204" pitchFamily="18" charset="0"/>
                              <a:cs typeface="Times New Roman" panose="02020603050405020304" pitchFamily="18" charset="0"/>
                            </a:rPr>
                            <m:t>2</m:t>
                          </m:r>
                        </m:sub>
                      </m:sSub>
                    </m:oMath>
                  </m:oMathPara>
                </a14:m>
                <a:endParaRPr lang="en-US" sz="2000" baseline="-25000" dirty="0">
                  <a:solidFill>
                    <a:schemeClr val="tx1"/>
                  </a:solidFill>
                  <a:latin typeface="Times New Roman" panose="02020603050405020304" pitchFamily="18" charset="0"/>
                  <a:cs typeface="Times New Roman" panose="02020603050405020304" pitchFamily="18" charset="0"/>
                </a:endParaRPr>
              </a:p>
            </p:txBody>
          </p:sp>
        </mc:Choice>
        <mc:Fallback>
          <p:sp>
            <p:nvSpPr>
              <p:cNvPr id="80" name="TextBox 79">
                <a:extLst>
                  <a:ext uri="{FF2B5EF4-FFF2-40B4-BE49-F238E27FC236}">
                    <a16:creationId xmlns:a16="http://schemas.microsoft.com/office/drawing/2014/main" id="{7E48F25E-3DC0-B9AD-5F42-0F55FB4E0DAD}"/>
                  </a:ext>
                </a:extLst>
              </p:cNvPr>
              <p:cNvSpPr txBox="1">
                <a:spLocks noRot="1" noChangeAspect="1" noMove="1" noResize="1" noEditPoints="1" noAdjustHandles="1" noChangeArrowheads="1" noChangeShapeType="1" noTextEdit="1"/>
              </p:cNvSpPr>
              <p:nvPr/>
            </p:nvSpPr>
            <p:spPr>
              <a:xfrm>
                <a:off x="9366677" y="2307082"/>
                <a:ext cx="482826" cy="392993"/>
              </a:xfrm>
              <a:prstGeom prst="rect">
                <a:avLst/>
              </a:prstGeom>
              <a:blipFill>
                <a:blip r:embed="rId14"/>
                <a:stretch>
                  <a:fillRect b="-15625"/>
                </a:stretch>
              </a:blipFill>
            </p:spPr>
            <p:txBody>
              <a:bodyPr/>
              <a:lstStyle/>
              <a:p>
                <a:r>
                  <a:rPr lang="en-US">
                    <a:noFill/>
                  </a:rPr>
                  <a:t> </a:t>
                </a:r>
              </a:p>
            </p:txBody>
          </p:sp>
        </mc:Fallback>
      </mc:AlternateContent>
    </p:spTree>
    <p:extLst>
      <p:ext uri="{BB962C8B-B14F-4D97-AF65-F5344CB8AC3E}">
        <p14:creationId xmlns:p14="http://schemas.microsoft.com/office/powerpoint/2010/main" val="1978038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88DD0-FA8E-0745-9290-7F3D805755AD}"/>
              </a:ext>
            </a:extLst>
          </p:cNvPr>
          <p:cNvSpPr>
            <a:spLocks noGrp="1"/>
          </p:cNvSpPr>
          <p:nvPr>
            <p:ph type="title"/>
          </p:nvPr>
        </p:nvSpPr>
        <p:spPr/>
        <p:txBody>
          <a:bodyPr/>
          <a:lstStyle/>
          <a:p>
            <a:r>
              <a:rPr lang="en-US" dirty="0"/>
              <a:t>This is a neural network, or MLP.</a:t>
            </a:r>
          </a:p>
        </p:txBody>
      </p:sp>
      <p:pic>
        <p:nvPicPr>
          <p:cNvPr id="1026" name="Picture 2" descr="Light-Up Neuron">
            <a:extLst>
              <a:ext uri="{FF2B5EF4-FFF2-40B4-BE49-F238E27FC236}">
                <a16:creationId xmlns:a16="http://schemas.microsoft.com/office/drawing/2014/main" id="{8C1CF7A9-F4C9-CD02-6785-ADF1740A2F1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25867" y1="52482" x2="25867" y2="52482"/>
                        <a14:foregroundMark x1="17200" y1="44681" x2="17200" y2="44681"/>
                        <a14:foregroundMark x1="12667" y1="52246" x2="12667" y2="52246"/>
                      </a14:backgroundRemoval>
                    </a14:imgEffect>
                  </a14:imgLayer>
                </a14:imgProps>
              </a:ext>
              <a:ext uri="{28A0092B-C50C-407E-A947-70E740481C1C}">
                <a14:useLocalDpi xmlns:a14="http://schemas.microsoft.com/office/drawing/2010/main" val="0"/>
              </a:ext>
            </a:extLst>
          </a:blip>
          <a:srcRect/>
          <a:stretch>
            <a:fillRect/>
          </a:stretch>
        </p:blipFill>
        <p:spPr bwMode="auto">
          <a:xfrm rot="16930986">
            <a:off x="5358258" y="4296144"/>
            <a:ext cx="3287473" cy="185413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C81988A8-2094-572C-F7CF-AE00ACC4F61C}"/>
                  </a:ext>
                </a:extLst>
              </p:cNvPr>
              <p:cNvSpPr/>
              <p:nvPr/>
            </p:nvSpPr>
            <p:spPr>
              <a:xfrm>
                <a:off x="3597953" y="4991411"/>
                <a:ext cx="2582887" cy="646331"/>
              </a:xfrm>
              <a:prstGeom prst="rect">
                <a:avLst/>
              </a:prstGeom>
            </p:spPr>
            <p:txBody>
              <a:bodyPr wrap="none">
                <a:spAutoFit/>
              </a:bodyPr>
              <a:lstStyle/>
              <a:p>
                <a:r>
                  <a:rPr lang="en-US" dirty="0">
                    <a:solidFill>
                      <a:schemeClr val="accent2"/>
                    </a:solidFill>
                  </a:rPr>
                  <a:t>Neuron 1 (</a:t>
                </a:r>
                <a14:m>
                  <m:oMath xmlns:m="http://schemas.openxmlformats.org/officeDocument/2006/math">
                    <m:sSub>
                      <m:sSubPr>
                        <m:ctrlPr>
                          <a:rPr lang="en-US" i="1" dirty="0">
                            <a:solidFill>
                              <a:schemeClr val="accent2"/>
                            </a:solidFill>
                            <a:latin typeface="Cambria Math" panose="02040503050406030204" pitchFamily="18" charset="0"/>
                          </a:rPr>
                        </m:ctrlPr>
                      </m:sSubPr>
                      <m:e>
                        <m:r>
                          <a:rPr lang="en-US" i="1" dirty="0">
                            <a:solidFill>
                              <a:schemeClr val="accent2"/>
                            </a:solidFill>
                            <a:latin typeface="Cambria Math" panose="02040503050406030204" pitchFamily="18" charset="0"/>
                          </a:rPr>
                          <m:t>h</m:t>
                        </m:r>
                      </m:e>
                      <m:sub>
                        <m:r>
                          <a:rPr lang="en-US" i="1" dirty="0">
                            <a:solidFill>
                              <a:schemeClr val="accent2"/>
                            </a:solidFill>
                            <a:latin typeface="Cambria Math" panose="02040503050406030204" pitchFamily="18" charset="0"/>
                          </a:rPr>
                          <m:t>1</m:t>
                        </m:r>
                      </m:sub>
                    </m:sSub>
                  </m:oMath>
                </a14:m>
                <a:r>
                  <a:rPr lang="en-US" dirty="0">
                    <a:solidFill>
                      <a:schemeClr val="accent2"/>
                    </a:solidFill>
                  </a:rPr>
                  <a:t>):</a:t>
                </a:r>
              </a:p>
              <a:p>
                <a:r>
                  <a:rPr lang="en-US" dirty="0">
                    <a:solidFill>
                      <a:schemeClr val="accent2"/>
                    </a:solidFill>
                  </a:rPr>
                  <a:t>Detects females under 60</a:t>
                </a:r>
              </a:p>
            </p:txBody>
          </p:sp>
        </mc:Choice>
        <mc:Fallback>
          <p:sp>
            <p:nvSpPr>
              <p:cNvPr id="4" name="Rectangle 3">
                <a:extLst>
                  <a:ext uri="{FF2B5EF4-FFF2-40B4-BE49-F238E27FC236}">
                    <a16:creationId xmlns:a16="http://schemas.microsoft.com/office/drawing/2014/main" id="{C81988A8-2094-572C-F7CF-AE00ACC4F61C}"/>
                  </a:ext>
                </a:extLst>
              </p:cNvPr>
              <p:cNvSpPr>
                <a:spLocks noRot="1" noChangeAspect="1" noMove="1" noResize="1" noEditPoints="1" noAdjustHandles="1" noChangeArrowheads="1" noChangeShapeType="1" noTextEdit="1"/>
              </p:cNvSpPr>
              <p:nvPr/>
            </p:nvSpPr>
            <p:spPr>
              <a:xfrm>
                <a:off x="3597953" y="4991411"/>
                <a:ext cx="2582887" cy="646331"/>
              </a:xfrm>
              <a:prstGeom prst="rect">
                <a:avLst/>
              </a:prstGeom>
              <a:blipFill>
                <a:blip r:embed="rId4"/>
                <a:stretch>
                  <a:fillRect l="-1961" t="-5769" r="-980" b="-11538"/>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83A53A24-DCDD-4C20-FECA-B11DF998FD74}"/>
              </a:ext>
            </a:extLst>
          </p:cNvPr>
          <p:cNvSpPr/>
          <p:nvPr/>
        </p:nvSpPr>
        <p:spPr>
          <a:xfrm>
            <a:off x="6180840" y="3940403"/>
            <a:ext cx="1668544" cy="2665636"/>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C6537BA6-7A67-4F90-88D7-8344BB65C9F7}"/>
              </a:ext>
            </a:extLst>
          </p:cNvPr>
          <p:cNvSpPr>
            <a:spLocks noGrp="1"/>
          </p:cNvSpPr>
          <p:nvPr>
            <p:ph idx="1"/>
          </p:nvPr>
        </p:nvSpPr>
        <p:spPr>
          <a:xfrm>
            <a:off x="838200" y="1698547"/>
            <a:ext cx="4959284" cy="4478416"/>
          </a:xfrm>
        </p:spPr>
        <p:txBody>
          <a:bodyPr>
            <a:normAutofit/>
          </a:bodyPr>
          <a:lstStyle/>
          <a:p>
            <a:r>
              <a:rPr lang="en-US" sz="1800" dirty="0"/>
              <a:t>Each logistic regression is like a neuron</a:t>
            </a:r>
          </a:p>
        </p:txBody>
      </p:sp>
    </p:spTree>
    <p:extLst>
      <p:ext uri="{BB962C8B-B14F-4D97-AF65-F5344CB8AC3E}">
        <p14:creationId xmlns:p14="http://schemas.microsoft.com/office/powerpoint/2010/main" val="4263824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88DD0-FA8E-0745-9290-7F3D805755AD}"/>
              </a:ext>
            </a:extLst>
          </p:cNvPr>
          <p:cNvSpPr>
            <a:spLocks noGrp="1"/>
          </p:cNvSpPr>
          <p:nvPr>
            <p:ph type="title"/>
          </p:nvPr>
        </p:nvSpPr>
        <p:spPr/>
        <p:txBody>
          <a:bodyPr/>
          <a:lstStyle/>
          <a:p>
            <a:r>
              <a:rPr lang="en-US" dirty="0"/>
              <a:t>This is a neural network, or MLP.</a:t>
            </a:r>
          </a:p>
        </p:txBody>
      </p:sp>
      <p:pic>
        <p:nvPicPr>
          <p:cNvPr id="1026" name="Picture 2" descr="Light-Up Neuron">
            <a:extLst>
              <a:ext uri="{FF2B5EF4-FFF2-40B4-BE49-F238E27FC236}">
                <a16:creationId xmlns:a16="http://schemas.microsoft.com/office/drawing/2014/main" id="{8C1CF7A9-F4C9-CD02-6785-ADF1740A2F1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25867" y1="52482" x2="25867" y2="52482"/>
                        <a14:foregroundMark x1="17200" y1="44681" x2="17200" y2="44681"/>
                        <a14:foregroundMark x1="12667" y1="52246" x2="12667" y2="52246"/>
                      </a14:backgroundRemoval>
                    </a14:imgEffect>
                  </a14:imgLayer>
                </a14:imgProps>
              </a:ext>
              <a:ext uri="{28A0092B-C50C-407E-A947-70E740481C1C}">
                <a14:useLocalDpi xmlns:a14="http://schemas.microsoft.com/office/drawing/2010/main" val="0"/>
              </a:ext>
            </a:extLst>
          </a:blip>
          <a:srcRect/>
          <a:stretch>
            <a:fillRect/>
          </a:stretch>
        </p:blipFill>
        <p:spPr bwMode="auto">
          <a:xfrm rot="16930986">
            <a:off x="5358258" y="4296144"/>
            <a:ext cx="3287473" cy="18541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Light-Up Neuron">
            <a:extLst>
              <a:ext uri="{FF2B5EF4-FFF2-40B4-BE49-F238E27FC236}">
                <a16:creationId xmlns:a16="http://schemas.microsoft.com/office/drawing/2014/main" id="{B7861EEB-C07C-2ADC-6A88-01EE32CA05C0}"/>
              </a:ext>
            </a:extLst>
          </p:cNvPr>
          <p:cNvPicPr>
            <a:picLocks noChangeAspect="1" noChangeArrowheads="1"/>
          </p:cNvPicPr>
          <p:nvPr/>
        </p:nvPicPr>
        <p:blipFill>
          <a:blip r:embed="rId2">
            <a:extLst>
              <a:ext uri="{BEBA8EAE-BF5A-486C-A8C5-ECC9F3942E4B}">
                <a14:imgProps xmlns:a14="http://schemas.microsoft.com/office/drawing/2010/main">
                  <a14:imgLayer r:embed="rId4">
                    <a14:imgEffect>
                      <a14:backgroundRemoval t="10000" b="90000" l="10000" r="90000">
                        <a14:foregroundMark x1="25867" y1="52482" x2="25867" y2="52482"/>
                        <a14:foregroundMark x1="17200" y1="44681" x2="17200" y2="44681"/>
                        <a14:foregroundMark x1="12667" y1="52246" x2="12667" y2="52246"/>
                      </a14:backgroundRemoval>
                    </a14:imgEffect>
                  </a14:imgLayer>
                </a14:imgProps>
              </a:ext>
              <a:ext uri="{28A0092B-C50C-407E-A947-70E740481C1C}">
                <a14:useLocalDpi xmlns:a14="http://schemas.microsoft.com/office/drawing/2010/main" val="0"/>
              </a:ext>
            </a:extLst>
          </a:blip>
          <a:srcRect/>
          <a:stretch>
            <a:fillRect/>
          </a:stretch>
        </p:blipFill>
        <p:spPr bwMode="auto">
          <a:xfrm rot="4669014" flipH="1">
            <a:off x="7127919" y="4296143"/>
            <a:ext cx="3287473" cy="185413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C81988A8-2094-572C-F7CF-AE00ACC4F61C}"/>
                  </a:ext>
                </a:extLst>
              </p:cNvPr>
              <p:cNvSpPr/>
              <p:nvPr/>
            </p:nvSpPr>
            <p:spPr>
              <a:xfrm>
                <a:off x="3597953" y="4991411"/>
                <a:ext cx="2582887" cy="646331"/>
              </a:xfrm>
              <a:prstGeom prst="rect">
                <a:avLst/>
              </a:prstGeom>
            </p:spPr>
            <p:txBody>
              <a:bodyPr wrap="none">
                <a:spAutoFit/>
              </a:bodyPr>
              <a:lstStyle/>
              <a:p>
                <a:r>
                  <a:rPr lang="en-US" dirty="0">
                    <a:solidFill>
                      <a:schemeClr val="accent2"/>
                    </a:solidFill>
                  </a:rPr>
                  <a:t>Neuron 1 (</a:t>
                </a:r>
                <a14:m>
                  <m:oMath xmlns:m="http://schemas.openxmlformats.org/officeDocument/2006/math">
                    <m:sSub>
                      <m:sSubPr>
                        <m:ctrlPr>
                          <a:rPr lang="en-US" i="1" dirty="0">
                            <a:solidFill>
                              <a:schemeClr val="accent2"/>
                            </a:solidFill>
                            <a:latin typeface="Cambria Math" panose="02040503050406030204" pitchFamily="18" charset="0"/>
                          </a:rPr>
                        </m:ctrlPr>
                      </m:sSubPr>
                      <m:e>
                        <m:r>
                          <a:rPr lang="en-US" i="1" dirty="0">
                            <a:solidFill>
                              <a:schemeClr val="accent2"/>
                            </a:solidFill>
                            <a:latin typeface="Cambria Math" panose="02040503050406030204" pitchFamily="18" charset="0"/>
                          </a:rPr>
                          <m:t>h</m:t>
                        </m:r>
                      </m:e>
                      <m:sub>
                        <m:r>
                          <a:rPr lang="en-US" i="1" dirty="0">
                            <a:solidFill>
                              <a:schemeClr val="accent2"/>
                            </a:solidFill>
                            <a:latin typeface="Cambria Math" panose="02040503050406030204" pitchFamily="18" charset="0"/>
                          </a:rPr>
                          <m:t>1</m:t>
                        </m:r>
                      </m:sub>
                    </m:sSub>
                  </m:oMath>
                </a14:m>
                <a:r>
                  <a:rPr lang="en-US" dirty="0">
                    <a:solidFill>
                      <a:schemeClr val="accent2"/>
                    </a:solidFill>
                  </a:rPr>
                  <a:t>):</a:t>
                </a:r>
              </a:p>
              <a:p>
                <a:r>
                  <a:rPr lang="en-US" dirty="0">
                    <a:solidFill>
                      <a:schemeClr val="accent2"/>
                    </a:solidFill>
                  </a:rPr>
                  <a:t>Detects females under 60</a:t>
                </a:r>
              </a:p>
            </p:txBody>
          </p:sp>
        </mc:Choice>
        <mc:Fallback>
          <p:sp>
            <p:nvSpPr>
              <p:cNvPr id="4" name="Rectangle 3">
                <a:extLst>
                  <a:ext uri="{FF2B5EF4-FFF2-40B4-BE49-F238E27FC236}">
                    <a16:creationId xmlns:a16="http://schemas.microsoft.com/office/drawing/2014/main" id="{C81988A8-2094-572C-F7CF-AE00ACC4F61C}"/>
                  </a:ext>
                </a:extLst>
              </p:cNvPr>
              <p:cNvSpPr>
                <a:spLocks noRot="1" noChangeAspect="1" noMove="1" noResize="1" noEditPoints="1" noAdjustHandles="1" noChangeArrowheads="1" noChangeShapeType="1" noTextEdit="1"/>
              </p:cNvSpPr>
              <p:nvPr/>
            </p:nvSpPr>
            <p:spPr>
              <a:xfrm>
                <a:off x="3597953" y="4991411"/>
                <a:ext cx="2582887" cy="646331"/>
              </a:xfrm>
              <a:prstGeom prst="rect">
                <a:avLst/>
              </a:prstGeom>
              <a:blipFill>
                <a:blip r:embed="rId5"/>
                <a:stretch>
                  <a:fillRect l="-1961" t="-5769" r="-980" b="-11538"/>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83A53A24-DCDD-4C20-FECA-B11DF998FD74}"/>
              </a:ext>
            </a:extLst>
          </p:cNvPr>
          <p:cNvSpPr/>
          <p:nvPr/>
        </p:nvSpPr>
        <p:spPr>
          <a:xfrm>
            <a:off x="6180840" y="3940403"/>
            <a:ext cx="1668544" cy="2665636"/>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3BF8A595-56AE-2397-FD56-E7F44D61DD11}"/>
              </a:ext>
            </a:extLst>
          </p:cNvPr>
          <p:cNvSpPr/>
          <p:nvPr/>
        </p:nvSpPr>
        <p:spPr>
          <a:xfrm>
            <a:off x="7937383" y="3940403"/>
            <a:ext cx="1668544" cy="2665635"/>
          </a:xfrm>
          <a:prstGeom prst="roundRect">
            <a:avLst/>
          </a:prstGeom>
          <a:noFill/>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A11E6BFE-4A17-C525-2074-1BE02C7F4FB6}"/>
                  </a:ext>
                </a:extLst>
              </p:cNvPr>
              <p:cNvSpPr/>
              <p:nvPr/>
            </p:nvSpPr>
            <p:spPr>
              <a:xfrm>
                <a:off x="9693926" y="4991410"/>
                <a:ext cx="2259978" cy="646331"/>
              </a:xfrm>
              <a:prstGeom prst="rect">
                <a:avLst/>
              </a:prstGeom>
            </p:spPr>
            <p:txBody>
              <a:bodyPr wrap="none">
                <a:spAutoFit/>
              </a:bodyPr>
              <a:lstStyle/>
              <a:p>
                <a:r>
                  <a:rPr lang="en-US" dirty="0">
                    <a:solidFill>
                      <a:schemeClr val="accent6"/>
                    </a:solidFill>
                  </a:rPr>
                  <a:t>Neuron 2 (</a:t>
                </a:r>
                <a14:m>
                  <m:oMath xmlns:m="http://schemas.openxmlformats.org/officeDocument/2006/math">
                    <m:sSub>
                      <m:sSubPr>
                        <m:ctrlPr>
                          <a:rPr lang="en-US" i="1" dirty="0">
                            <a:solidFill>
                              <a:schemeClr val="accent6"/>
                            </a:solidFill>
                            <a:latin typeface="Cambria Math" panose="02040503050406030204" pitchFamily="18" charset="0"/>
                          </a:rPr>
                        </m:ctrlPr>
                      </m:sSubPr>
                      <m:e>
                        <m:r>
                          <a:rPr lang="en-US" i="1" dirty="0">
                            <a:solidFill>
                              <a:schemeClr val="accent6"/>
                            </a:solidFill>
                            <a:latin typeface="Cambria Math" panose="02040503050406030204" pitchFamily="18" charset="0"/>
                          </a:rPr>
                          <m:t>h</m:t>
                        </m:r>
                      </m:e>
                      <m:sub>
                        <m:r>
                          <a:rPr lang="en-US" i="1" dirty="0">
                            <a:solidFill>
                              <a:schemeClr val="accent6"/>
                            </a:solidFill>
                            <a:latin typeface="Cambria Math" panose="02040503050406030204" pitchFamily="18" charset="0"/>
                          </a:rPr>
                          <m:t>2</m:t>
                        </m:r>
                      </m:sub>
                    </m:sSub>
                  </m:oMath>
                </a14:m>
                <a:r>
                  <a:rPr lang="en-US" dirty="0">
                    <a:solidFill>
                      <a:schemeClr val="accent6"/>
                    </a:solidFill>
                  </a:rPr>
                  <a:t>):</a:t>
                </a:r>
              </a:p>
              <a:p>
                <a:r>
                  <a:rPr lang="en-US" dirty="0">
                    <a:solidFill>
                      <a:schemeClr val="accent6"/>
                    </a:solidFill>
                  </a:rPr>
                  <a:t>Detects males over 60</a:t>
                </a:r>
              </a:p>
            </p:txBody>
          </p:sp>
        </mc:Choice>
        <mc:Fallback>
          <p:sp>
            <p:nvSpPr>
              <p:cNvPr id="11" name="Rectangle 10">
                <a:extLst>
                  <a:ext uri="{FF2B5EF4-FFF2-40B4-BE49-F238E27FC236}">
                    <a16:creationId xmlns:a16="http://schemas.microsoft.com/office/drawing/2014/main" id="{A11E6BFE-4A17-C525-2074-1BE02C7F4FB6}"/>
                  </a:ext>
                </a:extLst>
              </p:cNvPr>
              <p:cNvSpPr>
                <a:spLocks noRot="1" noChangeAspect="1" noMove="1" noResize="1" noEditPoints="1" noAdjustHandles="1" noChangeArrowheads="1" noChangeShapeType="1" noTextEdit="1"/>
              </p:cNvSpPr>
              <p:nvPr/>
            </p:nvSpPr>
            <p:spPr>
              <a:xfrm>
                <a:off x="9693926" y="4991410"/>
                <a:ext cx="2259978" cy="646331"/>
              </a:xfrm>
              <a:prstGeom prst="rect">
                <a:avLst/>
              </a:prstGeom>
              <a:blipFill>
                <a:blip r:embed="rId6"/>
                <a:stretch>
                  <a:fillRect l="-2235" t="-5769" r="-1117" b="-11538"/>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3BD74367-401E-DBD6-0D52-444A9A25DF58}"/>
              </a:ext>
            </a:extLst>
          </p:cNvPr>
          <p:cNvSpPr>
            <a:spLocks noGrp="1"/>
          </p:cNvSpPr>
          <p:nvPr>
            <p:ph idx="1"/>
          </p:nvPr>
        </p:nvSpPr>
        <p:spPr>
          <a:xfrm>
            <a:off x="838200" y="1698547"/>
            <a:ext cx="4959284" cy="4478416"/>
          </a:xfrm>
        </p:spPr>
        <p:txBody>
          <a:bodyPr>
            <a:normAutofit/>
          </a:bodyPr>
          <a:lstStyle/>
          <a:p>
            <a:r>
              <a:rPr lang="en-US" sz="1800" dirty="0"/>
              <a:t>Each logistic regression is like a neuron</a:t>
            </a:r>
          </a:p>
          <a:p>
            <a:endParaRPr lang="en-US" sz="1800" dirty="0"/>
          </a:p>
          <a:p>
            <a:r>
              <a:rPr lang="en-US" sz="1800" dirty="0"/>
              <a:t>Different neurons detect different </a:t>
            </a:r>
            <a:r>
              <a:rPr lang="en-US" sz="1800" i="1" dirty="0"/>
              <a:t>features</a:t>
            </a:r>
          </a:p>
          <a:p>
            <a:pPr lvl="1"/>
            <a:r>
              <a:rPr lang="en-US" sz="1600" i="1" dirty="0"/>
              <a:t>Feature 1</a:t>
            </a:r>
            <a:r>
              <a:rPr lang="en-US" sz="1600" dirty="0"/>
              <a:t>: female under 60</a:t>
            </a:r>
          </a:p>
          <a:p>
            <a:pPr lvl="1"/>
            <a:r>
              <a:rPr lang="en-US" sz="1600" i="1" dirty="0"/>
              <a:t>Feature 2</a:t>
            </a:r>
            <a:r>
              <a:rPr lang="en-US" sz="1600" dirty="0"/>
              <a:t>: male over 60</a:t>
            </a:r>
          </a:p>
        </p:txBody>
      </p:sp>
    </p:spTree>
    <p:extLst>
      <p:ext uri="{BB962C8B-B14F-4D97-AF65-F5344CB8AC3E}">
        <p14:creationId xmlns:p14="http://schemas.microsoft.com/office/powerpoint/2010/main" val="1277091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88DD0-FA8E-0745-9290-7F3D805755AD}"/>
              </a:ext>
            </a:extLst>
          </p:cNvPr>
          <p:cNvSpPr>
            <a:spLocks noGrp="1"/>
          </p:cNvSpPr>
          <p:nvPr>
            <p:ph type="title"/>
          </p:nvPr>
        </p:nvSpPr>
        <p:spPr/>
        <p:txBody>
          <a:bodyPr/>
          <a:lstStyle/>
          <a:p>
            <a:r>
              <a:rPr lang="en-US" dirty="0"/>
              <a:t>This is a neural network, or MLP.</a:t>
            </a:r>
          </a:p>
        </p:txBody>
      </p:sp>
      <p:pic>
        <p:nvPicPr>
          <p:cNvPr id="1026" name="Picture 2" descr="Light-Up Neuron">
            <a:extLst>
              <a:ext uri="{FF2B5EF4-FFF2-40B4-BE49-F238E27FC236}">
                <a16:creationId xmlns:a16="http://schemas.microsoft.com/office/drawing/2014/main" id="{8C1CF7A9-F4C9-CD02-6785-ADF1740A2F1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25867" y1="52482" x2="25867" y2="52482"/>
                        <a14:foregroundMark x1="17200" y1="44681" x2="17200" y2="44681"/>
                        <a14:foregroundMark x1="12667" y1="52246" x2="12667" y2="52246"/>
                      </a14:backgroundRemoval>
                    </a14:imgEffect>
                  </a14:imgLayer>
                </a14:imgProps>
              </a:ext>
              <a:ext uri="{28A0092B-C50C-407E-A947-70E740481C1C}">
                <a14:useLocalDpi xmlns:a14="http://schemas.microsoft.com/office/drawing/2010/main" val="0"/>
              </a:ext>
            </a:extLst>
          </a:blip>
          <a:srcRect/>
          <a:stretch>
            <a:fillRect/>
          </a:stretch>
        </p:blipFill>
        <p:spPr bwMode="auto">
          <a:xfrm rot="16930986">
            <a:off x="5358258" y="4296144"/>
            <a:ext cx="3287473" cy="18541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Light-Up Neuron">
            <a:extLst>
              <a:ext uri="{FF2B5EF4-FFF2-40B4-BE49-F238E27FC236}">
                <a16:creationId xmlns:a16="http://schemas.microsoft.com/office/drawing/2014/main" id="{B7861EEB-C07C-2ADC-6A88-01EE32CA05C0}"/>
              </a:ext>
            </a:extLst>
          </p:cNvPr>
          <p:cNvPicPr>
            <a:picLocks noChangeAspect="1" noChangeArrowheads="1"/>
          </p:cNvPicPr>
          <p:nvPr/>
        </p:nvPicPr>
        <p:blipFill>
          <a:blip r:embed="rId2">
            <a:extLst>
              <a:ext uri="{BEBA8EAE-BF5A-486C-A8C5-ECC9F3942E4B}">
                <a14:imgProps xmlns:a14="http://schemas.microsoft.com/office/drawing/2010/main">
                  <a14:imgLayer r:embed="rId4">
                    <a14:imgEffect>
                      <a14:backgroundRemoval t="10000" b="90000" l="10000" r="90000">
                        <a14:foregroundMark x1="25867" y1="52482" x2="25867" y2="52482"/>
                        <a14:foregroundMark x1="17200" y1="44681" x2="17200" y2="44681"/>
                        <a14:foregroundMark x1="12667" y1="52246" x2="12667" y2="52246"/>
                      </a14:backgroundRemoval>
                    </a14:imgEffect>
                  </a14:imgLayer>
                </a14:imgProps>
              </a:ext>
              <a:ext uri="{28A0092B-C50C-407E-A947-70E740481C1C}">
                <a14:useLocalDpi xmlns:a14="http://schemas.microsoft.com/office/drawing/2010/main" val="0"/>
              </a:ext>
            </a:extLst>
          </a:blip>
          <a:srcRect/>
          <a:stretch>
            <a:fillRect/>
          </a:stretch>
        </p:blipFill>
        <p:spPr bwMode="auto">
          <a:xfrm rot="4669014" flipH="1">
            <a:off x="7127919" y="4296143"/>
            <a:ext cx="3287473" cy="185413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C81988A8-2094-572C-F7CF-AE00ACC4F61C}"/>
                  </a:ext>
                </a:extLst>
              </p:cNvPr>
              <p:cNvSpPr/>
              <p:nvPr/>
            </p:nvSpPr>
            <p:spPr>
              <a:xfrm>
                <a:off x="3597953" y="4991411"/>
                <a:ext cx="2582887" cy="646331"/>
              </a:xfrm>
              <a:prstGeom prst="rect">
                <a:avLst/>
              </a:prstGeom>
            </p:spPr>
            <p:txBody>
              <a:bodyPr wrap="none">
                <a:spAutoFit/>
              </a:bodyPr>
              <a:lstStyle/>
              <a:p>
                <a:r>
                  <a:rPr lang="en-US" dirty="0">
                    <a:solidFill>
                      <a:schemeClr val="accent2"/>
                    </a:solidFill>
                  </a:rPr>
                  <a:t>Neuron 1 (</a:t>
                </a:r>
                <a14:m>
                  <m:oMath xmlns:m="http://schemas.openxmlformats.org/officeDocument/2006/math">
                    <m:sSub>
                      <m:sSubPr>
                        <m:ctrlPr>
                          <a:rPr lang="en-US" i="1" dirty="0">
                            <a:solidFill>
                              <a:schemeClr val="accent2"/>
                            </a:solidFill>
                            <a:latin typeface="Cambria Math" panose="02040503050406030204" pitchFamily="18" charset="0"/>
                          </a:rPr>
                        </m:ctrlPr>
                      </m:sSubPr>
                      <m:e>
                        <m:r>
                          <a:rPr lang="en-US" i="1" dirty="0">
                            <a:solidFill>
                              <a:schemeClr val="accent2"/>
                            </a:solidFill>
                            <a:latin typeface="Cambria Math" panose="02040503050406030204" pitchFamily="18" charset="0"/>
                          </a:rPr>
                          <m:t>h</m:t>
                        </m:r>
                      </m:e>
                      <m:sub>
                        <m:r>
                          <a:rPr lang="en-US" i="1" dirty="0">
                            <a:solidFill>
                              <a:schemeClr val="accent2"/>
                            </a:solidFill>
                            <a:latin typeface="Cambria Math" panose="02040503050406030204" pitchFamily="18" charset="0"/>
                          </a:rPr>
                          <m:t>1</m:t>
                        </m:r>
                      </m:sub>
                    </m:sSub>
                  </m:oMath>
                </a14:m>
                <a:r>
                  <a:rPr lang="en-US" dirty="0">
                    <a:solidFill>
                      <a:schemeClr val="accent2"/>
                    </a:solidFill>
                  </a:rPr>
                  <a:t>):</a:t>
                </a:r>
              </a:p>
              <a:p>
                <a:r>
                  <a:rPr lang="en-US" dirty="0">
                    <a:solidFill>
                      <a:schemeClr val="accent2"/>
                    </a:solidFill>
                  </a:rPr>
                  <a:t>Detects females under 60</a:t>
                </a:r>
              </a:p>
            </p:txBody>
          </p:sp>
        </mc:Choice>
        <mc:Fallback>
          <p:sp>
            <p:nvSpPr>
              <p:cNvPr id="4" name="Rectangle 3">
                <a:extLst>
                  <a:ext uri="{FF2B5EF4-FFF2-40B4-BE49-F238E27FC236}">
                    <a16:creationId xmlns:a16="http://schemas.microsoft.com/office/drawing/2014/main" id="{C81988A8-2094-572C-F7CF-AE00ACC4F61C}"/>
                  </a:ext>
                </a:extLst>
              </p:cNvPr>
              <p:cNvSpPr>
                <a:spLocks noRot="1" noChangeAspect="1" noMove="1" noResize="1" noEditPoints="1" noAdjustHandles="1" noChangeArrowheads="1" noChangeShapeType="1" noTextEdit="1"/>
              </p:cNvSpPr>
              <p:nvPr/>
            </p:nvSpPr>
            <p:spPr>
              <a:xfrm>
                <a:off x="3597953" y="4991411"/>
                <a:ext cx="2582887" cy="646331"/>
              </a:xfrm>
              <a:prstGeom prst="rect">
                <a:avLst/>
              </a:prstGeom>
              <a:blipFill>
                <a:blip r:embed="rId5"/>
                <a:stretch>
                  <a:fillRect l="-1961" t="-5769" r="-980" b="-11538"/>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83A53A24-DCDD-4C20-FECA-B11DF998FD74}"/>
              </a:ext>
            </a:extLst>
          </p:cNvPr>
          <p:cNvSpPr/>
          <p:nvPr/>
        </p:nvSpPr>
        <p:spPr>
          <a:xfrm>
            <a:off x="6180840" y="3940403"/>
            <a:ext cx="1668544" cy="2665636"/>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3BF8A595-56AE-2397-FD56-E7F44D61DD11}"/>
              </a:ext>
            </a:extLst>
          </p:cNvPr>
          <p:cNvSpPr/>
          <p:nvPr/>
        </p:nvSpPr>
        <p:spPr>
          <a:xfrm>
            <a:off x="7937383" y="3940403"/>
            <a:ext cx="1668544" cy="2665635"/>
          </a:xfrm>
          <a:prstGeom prst="roundRect">
            <a:avLst/>
          </a:prstGeom>
          <a:noFill/>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A11E6BFE-4A17-C525-2074-1BE02C7F4FB6}"/>
                  </a:ext>
                </a:extLst>
              </p:cNvPr>
              <p:cNvSpPr/>
              <p:nvPr/>
            </p:nvSpPr>
            <p:spPr>
              <a:xfrm>
                <a:off x="9693926" y="4991410"/>
                <a:ext cx="2259978" cy="646331"/>
              </a:xfrm>
              <a:prstGeom prst="rect">
                <a:avLst/>
              </a:prstGeom>
            </p:spPr>
            <p:txBody>
              <a:bodyPr wrap="none">
                <a:spAutoFit/>
              </a:bodyPr>
              <a:lstStyle/>
              <a:p>
                <a:r>
                  <a:rPr lang="en-US" dirty="0">
                    <a:solidFill>
                      <a:schemeClr val="accent6"/>
                    </a:solidFill>
                  </a:rPr>
                  <a:t>Neuron 2 (</a:t>
                </a:r>
                <a14:m>
                  <m:oMath xmlns:m="http://schemas.openxmlformats.org/officeDocument/2006/math">
                    <m:sSub>
                      <m:sSubPr>
                        <m:ctrlPr>
                          <a:rPr lang="en-US" i="1" dirty="0">
                            <a:solidFill>
                              <a:schemeClr val="accent6"/>
                            </a:solidFill>
                            <a:latin typeface="Cambria Math" panose="02040503050406030204" pitchFamily="18" charset="0"/>
                          </a:rPr>
                        </m:ctrlPr>
                      </m:sSubPr>
                      <m:e>
                        <m:r>
                          <a:rPr lang="en-US" i="1" dirty="0">
                            <a:solidFill>
                              <a:schemeClr val="accent6"/>
                            </a:solidFill>
                            <a:latin typeface="Cambria Math" panose="02040503050406030204" pitchFamily="18" charset="0"/>
                          </a:rPr>
                          <m:t>h</m:t>
                        </m:r>
                      </m:e>
                      <m:sub>
                        <m:r>
                          <a:rPr lang="en-US" i="1" dirty="0">
                            <a:solidFill>
                              <a:schemeClr val="accent6"/>
                            </a:solidFill>
                            <a:latin typeface="Cambria Math" panose="02040503050406030204" pitchFamily="18" charset="0"/>
                          </a:rPr>
                          <m:t>2</m:t>
                        </m:r>
                      </m:sub>
                    </m:sSub>
                  </m:oMath>
                </a14:m>
                <a:r>
                  <a:rPr lang="en-US" dirty="0">
                    <a:solidFill>
                      <a:schemeClr val="accent6"/>
                    </a:solidFill>
                  </a:rPr>
                  <a:t>):</a:t>
                </a:r>
              </a:p>
              <a:p>
                <a:r>
                  <a:rPr lang="en-US" dirty="0">
                    <a:solidFill>
                      <a:schemeClr val="accent6"/>
                    </a:solidFill>
                  </a:rPr>
                  <a:t>Detects males over 60</a:t>
                </a:r>
              </a:p>
            </p:txBody>
          </p:sp>
        </mc:Choice>
        <mc:Fallback>
          <p:sp>
            <p:nvSpPr>
              <p:cNvPr id="11" name="Rectangle 10">
                <a:extLst>
                  <a:ext uri="{FF2B5EF4-FFF2-40B4-BE49-F238E27FC236}">
                    <a16:creationId xmlns:a16="http://schemas.microsoft.com/office/drawing/2014/main" id="{A11E6BFE-4A17-C525-2074-1BE02C7F4FB6}"/>
                  </a:ext>
                </a:extLst>
              </p:cNvPr>
              <p:cNvSpPr>
                <a:spLocks noRot="1" noChangeAspect="1" noMove="1" noResize="1" noEditPoints="1" noAdjustHandles="1" noChangeArrowheads="1" noChangeShapeType="1" noTextEdit="1"/>
              </p:cNvSpPr>
              <p:nvPr/>
            </p:nvSpPr>
            <p:spPr>
              <a:xfrm>
                <a:off x="9693926" y="4991410"/>
                <a:ext cx="2259978" cy="646331"/>
              </a:xfrm>
              <a:prstGeom prst="rect">
                <a:avLst/>
              </a:prstGeom>
              <a:blipFill>
                <a:blip r:embed="rId6"/>
                <a:stretch>
                  <a:fillRect l="-2235" t="-5769" r="-1117" b="-11538"/>
                </a:stretch>
              </a:blipFill>
            </p:spPr>
            <p:txBody>
              <a:bodyPr/>
              <a:lstStyle/>
              <a:p>
                <a:r>
                  <a:rPr lang="en-US">
                    <a:noFill/>
                  </a:rPr>
                  <a:t> </a:t>
                </a:r>
              </a:p>
            </p:txBody>
          </p:sp>
        </mc:Fallback>
      </mc:AlternateContent>
      <p:pic>
        <p:nvPicPr>
          <p:cNvPr id="14" name="Picture 2" descr="Light-Up Neuron">
            <a:extLst>
              <a:ext uri="{FF2B5EF4-FFF2-40B4-BE49-F238E27FC236}">
                <a16:creationId xmlns:a16="http://schemas.microsoft.com/office/drawing/2014/main" id="{2536FDB9-059F-352F-02CC-64C24031E15F}"/>
              </a:ext>
            </a:extLst>
          </p:cNvPr>
          <p:cNvPicPr>
            <a:picLocks noChangeAspect="1" noChangeArrowheads="1"/>
          </p:cNvPicPr>
          <p:nvPr/>
        </p:nvPicPr>
        <p:blipFill>
          <a:blip r:embed="rId2">
            <a:extLst>
              <a:ext uri="{BEBA8EAE-BF5A-486C-A8C5-ECC9F3942E4B}">
                <a14:imgProps xmlns:a14="http://schemas.microsoft.com/office/drawing/2010/main">
                  <a14:imgLayer r:embed="rId7">
                    <a14:imgEffect>
                      <a14:backgroundRemoval t="10000" b="90000" l="10000" r="90000">
                        <a14:foregroundMark x1="25867" y1="52482" x2="25867" y2="52482"/>
                        <a14:foregroundMark x1="17200" y1="44681" x2="17200" y2="44681"/>
                        <a14:foregroundMark x1="12667" y1="52246" x2="12667" y2="52246"/>
                      </a14:backgroundRemoval>
                    </a14:imgEffect>
                  </a14:imgLayer>
                </a14:imgProps>
              </a:ext>
              <a:ext uri="{28A0092B-C50C-407E-A947-70E740481C1C}">
                <a14:useLocalDpi xmlns:a14="http://schemas.microsoft.com/office/drawing/2010/main" val="0"/>
              </a:ext>
            </a:extLst>
          </a:blip>
          <a:srcRect/>
          <a:stretch>
            <a:fillRect/>
          </a:stretch>
        </p:blipFill>
        <p:spPr bwMode="auto">
          <a:xfrm rot="5400000" flipH="1">
            <a:off x="6359695" y="1983288"/>
            <a:ext cx="3287473" cy="1854135"/>
          </a:xfrm>
          <a:prstGeom prst="rect">
            <a:avLst/>
          </a:prstGeom>
          <a:noFill/>
          <a:extLst>
            <a:ext uri="{909E8E84-426E-40DD-AFC4-6F175D3DCCD1}">
              <a14:hiddenFill xmlns:a14="http://schemas.microsoft.com/office/drawing/2010/main">
                <a:solidFill>
                  <a:srgbClr val="FFFFFF"/>
                </a:solidFill>
              </a14:hiddenFill>
            </a:ext>
          </a:extLst>
        </p:spPr>
      </p:pic>
      <p:sp>
        <p:nvSpPr>
          <p:cNvPr id="15" name="Rounded Rectangle 14">
            <a:extLst>
              <a:ext uri="{FF2B5EF4-FFF2-40B4-BE49-F238E27FC236}">
                <a16:creationId xmlns:a16="http://schemas.microsoft.com/office/drawing/2014/main" id="{2ED8B1A4-A2A4-3FC0-D065-1514ED7772C0}"/>
              </a:ext>
            </a:extLst>
          </p:cNvPr>
          <p:cNvSpPr/>
          <p:nvPr/>
        </p:nvSpPr>
        <p:spPr>
          <a:xfrm>
            <a:off x="7169159" y="1577537"/>
            <a:ext cx="1668544" cy="2665636"/>
          </a:xfrm>
          <a:prstGeom prst="roundRect">
            <a:avLst/>
          </a:prstGeom>
          <a:no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52A63FBB-9E88-72CA-5497-298D61FF8D64}"/>
              </a:ext>
            </a:extLst>
          </p:cNvPr>
          <p:cNvSpPr/>
          <p:nvPr/>
        </p:nvSpPr>
        <p:spPr>
          <a:xfrm>
            <a:off x="8837703" y="2587189"/>
            <a:ext cx="2190280" cy="646331"/>
          </a:xfrm>
          <a:prstGeom prst="rect">
            <a:avLst/>
          </a:prstGeom>
        </p:spPr>
        <p:txBody>
          <a:bodyPr wrap="none">
            <a:spAutoFit/>
          </a:bodyPr>
          <a:lstStyle/>
          <a:p>
            <a:r>
              <a:rPr lang="en-US" dirty="0"/>
              <a:t>Neuron 3:</a:t>
            </a:r>
          </a:p>
          <a:p>
            <a:r>
              <a:rPr lang="en-US" dirty="0"/>
              <a:t>Predicts the outcome</a:t>
            </a:r>
          </a:p>
        </p:txBody>
      </p:sp>
      <p:sp>
        <p:nvSpPr>
          <p:cNvPr id="17" name="Content Placeholder 2">
            <a:extLst>
              <a:ext uri="{FF2B5EF4-FFF2-40B4-BE49-F238E27FC236}">
                <a16:creationId xmlns:a16="http://schemas.microsoft.com/office/drawing/2014/main" id="{6020D778-9878-807D-65FA-1A909030F3F4}"/>
              </a:ext>
            </a:extLst>
          </p:cNvPr>
          <p:cNvSpPr>
            <a:spLocks noGrp="1"/>
          </p:cNvSpPr>
          <p:nvPr>
            <p:ph idx="1"/>
          </p:nvPr>
        </p:nvSpPr>
        <p:spPr>
          <a:xfrm>
            <a:off x="838200" y="1698547"/>
            <a:ext cx="4959284" cy="4478416"/>
          </a:xfrm>
        </p:spPr>
        <p:txBody>
          <a:bodyPr>
            <a:normAutofit/>
          </a:bodyPr>
          <a:lstStyle/>
          <a:p>
            <a:r>
              <a:rPr lang="en-US" sz="1800" dirty="0"/>
              <a:t>Each logistic regression is like a neuron</a:t>
            </a:r>
          </a:p>
          <a:p>
            <a:endParaRPr lang="en-US" sz="1800" dirty="0"/>
          </a:p>
          <a:p>
            <a:r>
              <a:rPr lang="en-US" sz="1800" dirty="0"/>
              <a:t>Different neurons detect different </a:t>
            </a:r>
            <a:r>
              <a:rPr lang="en-US" sz="1800" i="1" dirty="0"/>
              <a:t>features</a:t>
            </a:r>
          </a:p>
          <a:p>
            <a:pPr lvl="1"/>
            <a:r>
              <a:rPr lang="en-US" sz="1600" i="1" dirty="0"/>
              <a:t>Feature 1</a:t>
            </a:r>
            <a:r>
              <a:rPr lang="en-US" sz="1600" dirty="0"/>
              <a:t>: female under 60</a:t>
            </a:r>
          </a:p>
          <a:p>
            <a:pPr lvl="1"/>
            <a:r>
              <a:rPr lang="en-US" sz="1600" i="1" dirty="0"/>
              <a:t>Feature 2</a:t>
            </a:r>
            <a:r>
              <a:rPr lang="en-US" sz="1600" dirty="0"/>
              <a:t>: male over 60</a:t>
            </a:r>
          </a:p>
          <a:p>
            <a:pPr lvl="1"/>
            <a:endParaRPr lang="en-US" sz="1600" dirty="0"/>
          </a:p>
          <a:p>
            <a:r>
              <a:rPr lang="en-US" sz="1800" dirty="0"/>
              <a:t>Predictions are made based on detected features rather than the original predictors</a:t>
            </a:r>
          </a:p>
        </p:txBody>
      </p:sp>
    </p:spTree>
    <p:extLst>
      <p:ext uri="{BB962C8B-B14F-4D97-AF65-F5344CB8AC3E}">
        <p14:creationId xmlns:p14="http://schemas.microsoft.com/office/powerpoint/2010/main" val="70700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BDBB-042C-494C-A05E-EDFA7D0FB285}"/>
              </a:ext>
            </a:extLst>
          </p:cNvPr>
          <p:cNvSpPr>
            <a:spLocks noGrp="1"/>
          </p:cNvSpPr>
          <p:nvPr>
            <p:ph type="title"/>
          </p:nvPr>
        </p:nvSpPr>
        <p:spPr/>
        <p:txBody>
          <a:bodyPr>
            <a:noAutofit/>
          </a:bodyPr>
          <a:lstStyle/>
          <a:p>
            <a:r>
              <a:rPr lang="en-US" sz="4267" u="sng" dirty="0"/>
              <a:t>Today</a:t>
            </a:r>
            <a:r>
              <a:rPr lang="en-US" sz="4267" dirty="0"/>
              <a:t>: How can we modify logistic regression to learn complex, nonlinear relationships?</a:t>
            </a:r>
          </a:p>
        </p:txBody>
      </p:sp>
      <p:cxnSp>
        <p:nvCxnSpPr>
          <p:cNvPr id="64" name="Straight Arrow Connector 63">
            <a:extLst>
              <a:ext uri="{FF2B5EF4-FFF2-40B4-BE49-F238E27FC236}">
                <a16:creationId xmlns:a16="http://schemas.microsoft.com/office/drawing/2014/main" id="{816F69D8-015E-B8CF-ABC4-CC7B223128C8}"/>
              </a:ext>
            </a:extLst>
          </p:cNvPr>
          <p:cNvCxnSpPr>
            <a:cxnSpLocks/>
            <a:endCxn id="72" idx="2"/>
          </p:cNvCxnSpPr>
          <p:nvPr/>
        </p:nvCxnSpPr>
        <p:spPr>
          <a:xfrm flipV="1">
            <a:off x="2510579" y="4197090"/>
            <a:ext cx="242386"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5" name="Straight Arrow Connector 64">
            <a:extLst>
              <a:ext uri="{FF2B5EF4-FFF2-40B4-BE49-F238E27FC236}">
                <a16:creationId xmlns:a16="http://schemas.microsoft.com/office/drawing/2014/main" id="{016F7D98-8F73-BF0E-F617-DFB2761E6CB5}"/>
              </a:ext>
            </a:extLst>
          </p:cNvPr>
          <p:cNvCxnSpPr>
            <a:cxnSpLocks/>
          </p:cNvCxnSpPr>
          <p:nvPr/>
        </p:nvCxnSpPr>
        <p:spPr>
          <a:xfrm flipH="1" flipV="1">
            <a:off x="2950393" y="4197090"/>
            <a:ext cx="1093515"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E89CACAC-9661-2CF3-E034-01BFF0ABEC73}"/>
              </a:ext>
            </a:extLst>
          </p:cNvPr>
          <p:cNvCxnSpPr>
            <a:cxnSpLocks/>
          </p:cNvCxnSpPr>
          <p:nvPr/>
        </p:nvCxnSpPr>
        <p:spPr>
          <a:xfrm flipV="1">
            <a:off x="1448710" y="4197090"/>
            <a:ext cx="1128165"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7" name="Straight Arrow Connector 66">
            <a:extLst>
              <a:ext uri="{FF2B5EF4-FFF2-40B4-BE49-F238E27FC236}">
                <a16:creationId xmlns:a16="http://schemas.microsoft.com/office/drawing/2014/main" id="{8AF9EA0C-237D-B2E1-66C0-CE85E36A5256}"/>
              </a:ext>
            </a:extLst>
          </p:cNvPr>
          <p:cNvCxnSpPr>
            <a:cxnSpLocks/>
          </p:cNvCxnSpPr>
          <p:nvPr/>
        </p:nvCxnSpPr>
        <p:spPr>
          <a:xfrm flipV="1">
            <a:off x="1992189" y="4197090"/>
            <a:ext cx="639514"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a:extLst>
              <a:ext uri="{FF2B5EF4-FFF2-40B4-BE49-F238E27FC236}">
                <a16:creationId xmlns:a16="http://schemas.microsoft.com/office/drawing/2014/main" id="{8AC949DF-49AB-4F5C-2B5D-A226121F751E}"/>
              </a:ext>
            </a:extLst>
          </p:cNvPr>
          <p:cNvCxnSpPr>
            <a:cxnSpLocks/>
            <a:endCxn id="72" idx="2"/>
          </p:cNvCxnSpPr>
          <p:nvPr/>
        </p:nvCxnSpPr>
        <p:spPr>
          <a:xfrm flipH="1" flipV="1">
            <a:off x="2752965" y="4197090"/>
            <a:ext cx="228917"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9" name="Straight Arrow Connector 68">
            <a:extLst>
              <a:ext uri="{FF2B5EF4-FFF2-40B4-BE49-F238E27FC236}">
                <a16:creationId xmlns:a16="http://schemas.microsoft.com/office/drawing/2014/main" id="{2354232D-2EB3-CA0F-1A02-43278E869F1F}"/>
              </a:ext>
            </a:extLst>
          </p:cNvPr>
          <p:cNvCxnSpPr>
            <a:cxnSpLocks/>
          </p:cNvCxnSpPr>
          <p:nvPr/>
        </p:nvCxnSpPr>
        <p:spPr>
          <a:xfrm flipH="1" flipV="1">
            <a:off x="2880618" y="4197090"/>
            <a:ext cx="633124"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0" name="TextBox 69">
            <a:extLst>
              <a:ext uri="{FF2B5EF4-FFF2-40B4-BE49-F238E27FC236}">
                <a16:creationId xmlns:a16="http://schemas.microsoft.com/office/drawing/2014/main" id="{BE38E4A3-1988-AEA4-2D51-DA6548363A31}"/>
              </a:ext>
            </a:extLst>
          </p:cNvPr>
          <p:cNvSpPr txBox="1"/>
          <p:nvPr/>
        </p:nvSpPr>
        <p:spPr>
          <a:xfrm>
            <a:off x="1416927" y="4475979"/>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0</a:t>
            </a:r>
            <a:endParaRPr lang="en-US" sz="2797" baseline="-25000" dirty="0">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33EE26CD-7E2C-7605-0AF9-0516DFB3B9E1}"/>
              </a:ext>
            </a:extLst>
          </p:cNvPr>
          <p:cNvSpPr txBox="1"/>
          <p:nvPr/>
        </p:nvSpPr>
        <p:spPr>
          <a:xfrm>
            <a:off x="3597288" y="4475979"/>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5</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72" name="Table 71">
            <a:extLst>
              <a:ext uri="{FF2B5EF4-FFF2-40B4-BE49-F238E27FC236}">
                <a16:creationId xmlns:a16="http://schemas.microsoft.com/office/drawing/2014/main" id="{D8B9F3EE-897F-6D1D-0E3D-D27F98B4B52E}"/>
              </a:ext>
            </a:extLst>
          </p:cNvPr>
          <p:cNvGraphicFramePr>
            <a:graphicFrameLocks noGrp="1"/>
          </p:cNvGraphicFramePr>
          <p:nvPr>
            <p:extLst>
              <p:ext uri="{D42A27DB-BD31-4B8C-83A1-F6EECF244321}">
                <p14:modId xmlns:p14="http://schemas.microsoft.com/office/powerpoint/2010/main" val="947754679"/>
              </p:ext>
            </p:extLst>
          </p:nvPr>
        </p:nvGraphicFramePr>
        <p:xfrm>
          <a:off x="2522222" y="373761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sp>
        <p:nvSpPr>
          <p:cNvPr id="73" name="TextBox 72">
            <a:extLst>
              <a:ext uri="{FF2B5EF4-FFF2-40B4-BE49-F238E27FC236}">
                <a16:creationId xmlns:a16="http://schemas.microsoft.com/office/drawing/2014/main" id="{E1502C03-0CAA-AD88-7332-8B9445727771}"/>
              </a:ext>
            </a:extLst>
          </p:cNvPr>
          <p:cNvSpPr txBox="1"/>
          <p:nvPr/>
        </p:nvSpPr>
        <p:spPr>
          <a:xfrm>
            <a:off x="2601806" y="3665492"/>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z</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4" name="Oval 73">
                <a:extLst>
                  <a:ext uri="{FF2B5EF4-FFF2-40B4-BE49-F238E27FC236}">
                    <a16:creationId xmlns:a16="http://schemas.microsoft.com/office/drawing/2014/main" id="{09C32A5A-48DB-6FD3-41CC-A6F9F9438973}"/>
                  </a:ext>
                </a:extLst>
              </p:cNvPr>
              <p:cNvSpPr/>
              <p:nvPr/>
            </p:nvSpPr>
            <p:spPr>
              <a:xfrm>
                <a:off x="2510579" y="3059978"/>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p:sp>
            <p:nvSpPr>
              <p:cNvPr id="74" name="Oval 73">
                <a:extLst>
                  <a:ext uri="{FF2B5EF4-FFF2-40B4-BE49-F238E27FC236}">
                    <a16:creationId xmlns:a16="http://schemas.microsoft.com/office/drawing/2014/main" id="{09C32A5A-48DB-6FD3-41CC-A6F9F9438973}"/>
                  </a:ext>
                </a:extLst>
              </p:cNvPr>
              <p:cNvSpPr>
                <a:spLocks noRot="1" noChangeAspect="1" noMove="1" noResize="1" noEditPoints="1" noAdjustHandles="1" noChangeArrowheads="1" noChangeShapeType="1" noTextEdit="1"/>
              </p:cNvSpPr>
              <p:nvPr/>
            </p:nvSpPr>
            <p:spPr>
              <a:xfrm>
                <a:off x="2510579" y="3059978"/>
                <a:ext cx="470357" cy="459473"/>
              </a:xfrm>
              <a:prstGeom prst="ellipse">
                <a:avLst/>
              </a:prstGeom>
              <a:blipFill>
                <a:blip r:embed="rId3"/>
                <a:stretch>
                  <a:fillRect l="-38462" t="-10526" b="-42105"/>
                </a:stretch>
              </a:blipFill>
            </p:spPr>
            <p:txBody>
              <a:bodyPr/>
              <a:lstStyle/>
              <a:p>
                <a:r>
                  <a:rPr lang="en-US">
                    <a:noFill/>
                  </a:rPr>
                  <a:t> </a:t>
                </a:r>
              </a:p>
            </p:txBody>
          </p:sp>
        </mc:Fallback>
      </mc:AlternateContent>
      <p:cxnSp>
        <p:nvCxnSpPr>
          <p:cNvPr id="75" name="Straight Arrow Connector 74">
            <a:extLst>
              <a:ext uri="{FF2B5EF4-FFF2-40B4-BE49-F238E27FC236}">
                <a16:creationId xmlns:a16="http://schemas.microsoft.com/office/drawing/2014/main" id="{FBB27367-2FEE-C402-69A9-1E2F10144D4A}"/>
              </a:ext>
            </a:extLst>
          </p:cNvPr>
          <p:cNvCxnSpPr>
            <a:cxnSpLocks/>
            <a:stCxn id="72" idx="0"/>
            <a:endCxn id="74" idx="4"/>
          </p:cNvCxnSpPr>
          <p:nvPr/>
        </p:nvCxnSpPr>
        <p:spPr>
          <a:xfrm flipH="1" flipV="1">
            <a:off x="2745758" y="3519451"/>
            <a:ext cx="7207" cy="2181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76" name="Table 75">
            <a:extLst>
              <a:ext uri="{FF2B5EF4-FFF2-40B4-BE49-F238E27FC236}">
                <a16:creationId xmlns:a16="http://schemas.microsoft.com/office/drawing/2014/main" id="{3919F1F4-5A5D-852B-5F02-9FBD37C85E43}"/>
              </a:ext>
            </a:extLst>
          </p:cNvPr>
          <p:cNvGraphicFramePr>
            <a:graphicFrameLocks noGrp="1"/>
          </p:cNvGraphicFramePr>
          <p:nvPr>
            <p:extLst>
              <p:ext uri="{D42A27DB-BD31-4B8C-83A1-F6EECF244321}">
                <p14:modId xmlns:p14="http://schemas.microsoft.com/office/powerpoint/2010/main" val="286818585"/>
              </p:ext>
            </p:extLst>
          </p:nvPr>
        </p:nvGraphicFramePr>
        <p:xfrm>
          <a:off x="2515015" y="233618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cxnSp>
        <p:nvCxnSpPr>
          <p:cNvPr id="77" name="Straight Arrow Connector 76">
            <a:extLst>
              <a:ext uri="{FF2B5EF4-FFF2-40B4-BE49-F238E27FC236}">
                <a16:creationId xmlns:a16="http://schemas.microsoft.com/office/drawing/2014/main" id="{24B455E8-25B6-645E-B424-20F586EC3820}"/>
              </a:ext>
            </a:extLst>
          </p:cNvPr>
          <p:cNvCxnSpPr>
            <a:cxnSpLocks/>
            <a:stCxn id="74" idx="0"/>
            <a:endCxn id="76" idx="2"/>
          </p:cNvCxnSpPr>
          <p:nvPr/>
        </p:nvCxnSpPr>
        <p:spPr>
          <a:xfrm flipV="1">
            <a:off x="2745758" y="2795660"/>
            <a:ext cx="0" cy="264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78" name="TextBox 77">
                <a:extLst>
                  <a:ext uri="{FF2B5EF4-FFF2-40B4-BE49-F238E27FC236}">
                    <a16:creationId xmlns:a16="http://schemas.microsoft.com/office/drawing/2014/main" id="{32865C6B-9131-370A-0912-AAB207032185}"/>
                  </a:ext>
                </a:extLst>
              </p:cNvPr>
              <p:cNvSpPr txBox="1"/>
              <p:nvPr/>
            </p:nvSpPr>
            <p:spPr>
              <a:xfrm>
                <a:off x="2522222" y="2280811"/>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i="1" dirty="0" smtClean="0">
                          <a:latin typeface="Cambria Math" panose="02040503050406030204" pitchFamily="18" charset="0"/>
                          <a:cs typeface="Times New Roman" panose="02020603050405020304" pitchFamily="18" charset="0"/>
                        </a:rPr>
                        <m:t>𝑝</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78" name="TextBox 77">
                <a:extLst>
                  <a:ext uri="{FF2B5EF4-FFF2-40B4-BE49-F238E27FC236}">
                    <a16:creationId xmlns:a16="http://schemas.microsoft.com/office/drawing/2014/main" id="{32865C6B-9131-370A-0912-AAB207032185}"/>
                  </a:ext>
                </a:extLst>
              </p:cNvPr>
              <p:cNvSpPr txBox="1">
                <a:spLocks noRot="1" noChangeAspect="1" noMove="1" noResize="1" noEditPoints="1" noAdjustHandles="1" noChangeArrowheads="1" noChangeShapeType="1" noTextEdit="1"/>
              </p:cNvSpPr>
              <p:nvPr/>
            </p:nvSpPr>
            <p:spPr>
              <a:xfrm>
                <a:off x="2522222" y="2280811"/>
                <a:ext cx="482826" cy="512576"/>
              </a:xfrm>
              <a:prstGeom prst="rect">
                <a:avLst/>
              </a:prstGeom>
              <a:blipFill>
                <a:blip r:embed="rId4"/>
                <a:stretch>
                  <a:fillRect b="-170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79" name="Table 78">
                <a:extLst>
                  <a:ext uri="{FF2B5EF4-FFF2-40B4-BE49-F238E27FC236}">
                    <a16:creationId xmlns:a16="http://schemas.microsoft.com/office/drawing/2014/main" id="{E5E2FBBE-485A-DEF0-2FE7-C54249084C4B}"/>
                  </a:ext>
                </a:extLst>
              </p:cNvPr>
              <p:cNvGraphicFramePr>
                <a:graphicFrameLocks noGrp="1"/>
              </p:cNvGraphicFramePr>
              <p:nvPr>
                <p:extLst>
                  <p:ext uri="{D42A27DB-BD31-4B8C-83A1-F6EECF244321}">
                    <p14:modId xmlns:p14="http://schemas.microsoft.com/office/powerpoint/2010/main" val="1428571619"/>
                  </p:ext>
                </p:extLst>
              </p:nvPr>
            </p:nvGraphicFramePr>
            <p:xfrm>
              <a:off x="1247076" y="5654773"/>
              <a:ext cx="3011778"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002730172"/>
                        </a:ext>
                      </a:extLst>
                    </a:gridCol>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393606">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3</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4</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5</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152605"/>
                      </a:ext>
                    </a:extLst>
                  </a:tr>
                </a:tbl>
              </a:graphicData>
            </a:graphic>
          </p:graphicFrame>
        </mc:Choice>
        <mc:Fallback>
          <p:graphicFrame>
            <p:nvGraphicFramePr>
              <p:cNvPr id="79" name="Table 78">
                <a:extLst>
                  <a:ext uri="{FF2B5EF4-FFF2-40B4-BE49-F238E27FC236}">
                    <a16:creationId xmlns:a16="http://schemas.microsoft.com/office/drawing/2014/main" id="{E5E2FBBE-485A-DEF0-2FE7-C54249084C4B}"/>
                  </a:ext>
                </a:extLst>
              </p:cNvPr>
              <p:cNvGraphicFramePr>
                <a:graphicFrameLocks noGrp="1"/>
              </p:cNvGraphicFramePr>
              <p:nvPr>
                <p:extLst>
                  <p:ext uri="{D42A27DB-BD31-4B8C-83A1-F6EECF244321}">
                    <p14:modId xmlns:p14="http://schemas.microsoft.com/office/powerpoint/2010/main" val="1428571619"/>
                  </p:ext>
                </p:extLst>
              </p:nvPr>
            </p:nvGraphicFramePr>
            <p:xfrm>
              <a:off x="1247076" y="5654773"/>
              <a:ext cx="3011778"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002730172"/>
                        </a:ext>
                      </a:extLst>
                    </a:gridCol>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500" t="-2703" r="-4975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05128" t="-2703" r="-410256"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00000" t="-2703" r="-3000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300000" t="-2703" r="-2000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410256" t="-2703" r="-105128"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497500" t="-2703" r="-2500" b="-2703"/>
                          </a:stretch>
                        </a:blipFill>
                      </a:tcPr>
                    </a:tc>
                    <a:extLst>
                      <a:ext uri="{0D108BD9-81ED-4DB2-BD59-A6C34878D82A}">
                        <a16:rowId xmlns:a16="http://schemas.microsoft.com/office/drawing/2014/main" val="3775152605"/>
                      </a:ext>
                    </a:extLst>
                  </a:tr>
                </a:tbl>
              </a:graphicData>
            </a:graphic>
          </p:graphicFrame>
        </mc:Fallback>
      </mc:AlternateContent>
    </p:spTree>
    <p:extLst>
      <p:ext uri="{BB962C8B-B14F-4D97-AF65-F5344CB8AC3E}">
        <p14:creationId xmlns:p14="http://schemas.microsoft.com/office/powerpoint/2010/main" val="3467661860"/>
      </p:ext>
    </p:extLst>
  </p:cSld>
  <p:clrMapOvr>
    <a:masterClrMapping/>
  </p:clrMapOvr>
  <mc:AlternateContent xmlns:mc="http://schemas.openxmlformats.org/markup-compatibility/2006" xmlns:p14="http://schemas.microsoft.com/office/powerpoint/2010/main">
    <mc:Choice Requires="p14">
      <p:transition spd="slow" p14:dur="2000" advTm="54173"/>
    </mc:Choice>
    <mc:Fallback xmlns="">
      <p:transition spd="slow" advTm="5417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15ED-205A-BB4F-86E2-4BDA73F28C0F}"/>
              </a:ext>
            </a:extLst>
          </p:cNvPr>
          <p:cNvSpPr>
            <a:spLocks noGrp="1"/>
          </p:cNvSpPr>
          <p:nvPr>
            <p:ph type="title"/>
          </p:nvPr>
        </p:nvSpPr>
        <p:spPr>
          <a:xfrm>
            <a:off x="838200" y="365126"/>
            <a:ext cx="10515600" cy="992118"/>
          </a:xfrm>
        </p:spPr>
        <p:txBody>
          <a:bodyPr>
            <a:normAutofit fontScale="90000"/>
          </a:bodyPr>
          <a:lstStyle/>
          <a:p>
            <a:r>
              <a:rPr lang="en-US" sz="4800" dirty="0"/>
              <a:t>Neural networks provide unlimited flexibility.</a:t>
            </a:r>
          </a:p>
        </p:txBody>
      </p:sp>
      <p:pic>
        <p:nvPicPr>
          <p:cNvPr id="5" name="Content Placeholder 5">
            <a:extLst>
              <a:ext uri="{FF2B5EF4-FFF2-40B4-BE49-F238E27FC236}">
                <a16:creationId xmlns:a16="http://schemas.microsoft.com/office/drawing/2014/main" id="{2AD48400-5955-F445-AA34-C5BC496DBA34}"/>
              </a:ext>
            </a:extLst>
          </p:cNvPr>
          <p:cNvPicPr>
            <a:picLocks noChangeAspect="1"/>
          </p:cNvPicPr>
          <p:nvPr/>
        </p:nvPicPr>
        <p:blipFill>
          <a:blip r:embed="rId3"/>
          <a:stretch>
            <a:fillRect/>
          </a:stretch>
        </p:blipFill>
        <p:spPr>
          <a:xfrm>
            <a:off x="6702152" y="1501827"/>
            <a:ext cx="4904944" cy="4904944"/>
          </a:xfrm>
          <a:prstGeom prst="rect">
            <a:avLst/>
          </a:prstGeom>
        </p:spPr>
      </p:pic>
      <p:sp>
        <p:nvSpPr>
          <p:cNvPr id="7" name="TextBox 6">
            <a:extLst>
              <a:ext uri="{FF2B5EF4-FFF2-40B4-BE49-F238E27FC236}">
                <a16:creationId xmlns:a16="http://schemas.microsoft.com/office/drawing/2014/main" id="{CE463494-96A8-C94A-9277-2FA18309646F}"/>
              </a:ext>
            </a:extLst>
          </p:cNvPr>
          <p:cNvSpPr txBox="1"/>
          <p:nvPr/>
        </p:nvSpPr>
        <p:spPr>
          <a:xfrm>
            <a:off x="8023213" y="1417224"/>
            <a:ext cx="2561855" cy="646331"/>
          </a:xfrm>
          <a:prstGeom prst="rect">
            <a:avLst/>
          </a:prstGeom>
          <a:noFill/>
        </p:spPr>
        <p:txBody>
          <a:bodyPr wrap="none" rtlCol="0">
            <a:spAutoFit/>
          </a:bodyPr>
          <a:lstStyle/>
          <a:p>
            <a:r>
              <a:rPr lang="en-US" dirty="0"/>
              <a:t>MLP (i.e. neural network)</a:t>
            </a:r>
          </a:p>
          <a:p>
            <a:pPr algn="ctr"/>
            <a:r>
              <a:rPr lang="en-US" dirty="0"/>
              <a:t>decision boundary</a:t>
            </a:r>
          </a:p>
        </p:txBody>
      </p:sp>
      <p:sp>
        <p:nvSpPr>
          <p:cNvPr id="9" name="Content Placeholder 2">
            <a:extLst>
              <a:ext uri="{FF2B5EF4-FFF2-40B4-BE49-F238E27FC236}">
                <a16:creationId xmlns:a16="http://schemas.microsoft.com/office/drawing/2014/main" id="{01C391A9-D746-50B3-05A1-AB611375E2FC}"/>
              </a:ext>
            </a:extLst>
          </p:cNvPr>
          <p:cNvSpPr>
            <a:spLocks noGrp="1"/>
          </p:cNvSpPr>
          <p:nvPr>
            <p:ph sz="half" idx="1"/>
          </p:nvPr>
        </p:nvSpPr>
        <p:spPr>
          <a:xfrm>
            <a:off x="527187" y="1640264"/>
            <a:ext cx="5378757" cy="4852610"/>
          </a:xfrm>
        </p:spPr>
        <p:txBody>
          <a:bodyPr>
            <a:normAutofit/>
          </a:bodyPr>
          <a:lstStyle/>
          <a:p>
            <a:r>
              <a:rPr lang="en-US" dirty="0">
                <a:solidFill>
                  <a:schemeClr val="tx1"/>
                </a:solidFill>
              </a:rPr>
              <a:t>Become more flexible by:</a:t>
            </a:r>
          </a:p>
          <a:p>
            <a:pPr lvl="1"/>
            <a:endParaRPr lang="en-US" dirty="0"/>
          </a:p>
          <a:p>
            <a:pPr lvl="1"/>
            <a:r>
              <a:rPr lang="en-US" dirty="0"/>
              <a:t>Adding more layers of feature detectors</a:t>
            </a:r>
          </a:p>
          <a:p>
            <a:pPr lvl="1"/>
            <a:r>
              <a:rPr lang="en-US" dirty="0">
                <a:solidFill>
                  <a:schemeClr val="tx1"/>
                </a:solidFill>
              </a:rPr>
              <a:t>Adding more feature detectors per layer</a:t>
            </a:r>
          </a:p>
        </p:txBody>
      </p:sp>
    </p:spTree>
    <p:extLst>
      <p:ext uri="{BB962C8B-B14F-4D97-AF65-F5344CB8AC3E}">
        <p14:creationId xmlns:p14="http://schemas.microsoft.com/office/powerpoint/2010/main" val="910338012"/>
      </p:ext>
    </p:extLst>
  </p:cSld>
  <p:clrMapOvr>
    <a:masterClrMapping/>
  </p:clrMapOvr>
  <mc:AlternateContent xmlns:mc="http://schemas.openxmlformats.org/markup-compatibility/2006" xmlns:p14="http://schemas.microsoft.com/office/powerpoint/2010/main">
    <mc:Choice Requires="p14">
      <p:transition spd="slow" p14:dur="2000" advTm="26070"/>
    </mc:Choice>
    <mc:Fallback xmlns="">
      <p:transition spd="slow" advTm="2607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30C90355-C0BB-40C8-27DB-5B9D72585518}"/>
              </a:ext>
            </a:extLst>
          </p:cNvPr>
          <p:cNvSpPr>
            <a:spLocks noGrp="1"/>
          </p:cNvSpPr>
          <p:nvPr>
            <p:ph type="title"/>
          </p:nvPr>
        </p:nvSpPr>
        <p:spPr>
          <a:xfrm>
            <a:off x="838200" y="365125"/>
            <a:ext cx="10515600" cy="1325563"/>
          </a:xfrm>
        </p:spPr>
        <p:txBody>
          <a:bodyPr>
            <a:noAutofit/>
          </a:bodyPr>
          <a:lstStyle/>
          <a:p>
            <a:r>
              <a:rPr lang="en-US" sz="4267" dirty="0"/>
              <a:t>To show multiple layers of neurons, we need to simplify our logistic regression graph.</a:t>
            </a:r>
          </a:p>
        </p:txBody>
      </p:sp>
      <p:cxnSp>
        <p:nvCxnSpPr>
          <p:cNvPr id="26" name="Straight Arrow Connector 25">
            <a:extLst>
              <a:ext uri="{FF2B5EF4-FFF2-40B4-BE49-F238E27FC236}">
                <a16:creationId xmlns:a16="http://schemas.microsoft.com/office/drawing/2014/main" id="{3226B2F4-2512-B4DE-4493-4A6384966D8E}"/>
              </a:ext>
            </a:extLst>
          </p:cNvPr>
          <p:cNvCxnSpPr>
            <a:cxnSpLocks/>
            <a:endCxn id="40" idx="2"/>
          </p:cNvCxnSpPr>
          <p:nvPr/>
        </p:nvCxnSpPr>
        <p:spPr>
          <a:xfrm flipV="1">
            <a:off x="2510579" y="4197090"/>
            <a:ext cx="242386"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F26DBEE5-D3B8-DB18-218E-5FD963CCD561}"/>
              </a:ext>
            </a:extLst>
          </p:cNvPr>
          <p:cNvCxnSpPr>
            <a:cxnSpLocks/>
          </p:cNvCxnSpPr>
          <p:nvPr/>
        </p:nvCxnSpPr>
        <p:spPr>
          <a:xfrm flipH="1" flipV="1">
            <a:off x="2950393" y="4197090"/>
            <a:ext cx="1093515"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CEC90B8B-538E-C67B-136D-2366B84772AE}"/>
              </a:ext>
            </a:extLst>
          </p:cNvPr>
          <p:cNvCxnSpPr>
            <a:cxnSpLocks/>
          </p:cNvCxnSpPr>
          <p:nvPr/>
        </p:nvCxnSpPr>
        <p:spPr>
          <a:xfrm flipV="1">
            <a:off x="1448710" y="4197090"/>
            <a:ext cx="1128165"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78FB11C2-0E23-4B1C-48B0-0360BE9ED836}"/>
              </a:ext>
            </a:extLst>
          </p:cNvPr>
          <p:cNvCxnSpPr>
            <a:cxnSpLocks/>
          </p:cNvCxnSpPr>
          <p:nvPr/>
        </p:nvCxnSpPr>
        <p:spPr>
          <a:xfrm flipV="1">
            <a:off x="1992189" y="4197090"/>
            <a:ext cx="639514"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5FFC811D-8B9F-573F-6409-9524807ADFF9}"/>
              </a:ext>
            </a:extLst>
          </p:cNvPr>
          <p:cNvCxnSpPr>
            <a:cxnSpLocks/>
            <a:endCxn id="40" idx="2"/>
          </p:cNvCxnSpPr>
          <p:nvPr/>
        </p:nvCxnSpPr>
        <p:spPr>
          <a:xfrm flipH="1" flipV="1">
            <a:off x="2752965" y="4197090"/>
            <a:ext cx="228917"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8485A161-87A2-E922-DD14-42B2C12EDE2B}"/>
              </a:ext>
            </a:extLst>
          </p:cNvPr>
          <p:cNvCxnSpPr>
            <a:cxnSpLocks/>
          </p:cNvCxnSpPr>
          <p:nvPr/>
        </p:nvCxnSpPr>
        <p:spPr>
          <a:xfrm flipH="1" flipV="1">
            <a:off x="2880618" y="4197090"/>
            <a:ext cx="633124"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09A775E3-9E51-C01C-2C6D-232302EBA81D}"/>
              </a:ext>
            </a:extLst>
          </p:cNvPr>
          <p:cNvSpPr txBox="1"/>
          <p:nvPr/>
        </p:nvSpPr>
        <p:spPr>
          <a:xfrm>
            <a:off x="1416927" y="4475979"/>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0</a:t>
            </a:r>
            <a:endParaRPr lang="en-US" sz="2797" baseline="-25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67336E56-866D-1FAD-9291-1BB42AAD107A}"/>
              </a:ext>
            </a:extLst>
          </p:cNvPr>
          <p:cNvSpPr txBox="1"/>
          <p:nvPr/>
        </p:nvSpPr>
        <p:spPr>
          <a:xfrm>
            <a:off x="3597288" y="4475979"/>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5</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40" name="Table 39">
            <a:extLst>
              <a:ext uri="{FF2B5EF4-FFF2-40B4-BE49-F238E27FC236}">
                <a16:creationId xmlns:a16="http://schemas.microsoft.com/office/drawing/2014/main" id="{54183BA7-165C-1D29-6F1C-1FE93144283D}"/>
              </a:ext>
            </a:extLst>
          </p:cNvPr>
          <p:cNvGraphicFramePr>
            <a:graphicFrameLocks noGrp="1"/>
          </p:cNvGraphicFramePr>
          <p:nvPr>
            <p:extLst>
              <p:ext uri="{D42A27DB-BD31-4B8C-83A1-F6EECF244321}">
                <p14:modId xmlns:p14="http://schemas.microsoft.com/office/powerpoint/2010/main" val="2579668452"/>
              </p:ext>
            </p:extLst>
          </p:nvPr>
        </p:nvGraphicFramePr>
        <p:xfrm>
          <a:off x="2522222" y="373761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sp>
        <p:nvSpPr>
          <p:cNvPr id="60" name="TextBox 59">
            <a:extLst>
              <a:ext uri="{FF2B5EF4-FFF2-40B4-BE49-F238E27FC236}">
                <a16:creationId xmlns:a16="http://schemas.microsoft.com/office/drawing/2014/main" id="{A1B7776B-FEDF-2831-6E22-504DD8D180D9}"/>
              </a:ext>
            </a:extLst>
          </p:cNvPr>
          <p:cNvSpPr txBox="1"/>
          <p:nvPr/>
        </p:nvSpPr>
        <p:spPr>
          <a:xfrm>
            <a:off x="2601806" y="3665492"/>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z</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1" name="Oval 60">
                <a:extLst>
                  <a:ext uri="{FF2B5EF4-FFF2-40B4-BE49-F238E27FC236}">
                    <a16:creationId xmlns:a16="http://schemas.microsoft.com/office/drawing/2014/main" id="{9ED4E9A1-CEE9-66F3-8031-756AF5869525}"/>
                  </a:ext>
                </a:extLst>
              </p:cNvPr>
              <p:cNvSpPr/>
              <p:nvPr/>
            </p:nvSpPr>
            <p:spPr>
              <a:xfrm>
                <a:off x="2510579" y="3059978"/>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p:sp>
            <p:nvSpPr>
              <p:cNvPr id="61" name="Oval 60">
                <a:extLst>
                  <a:ext uri="{FF2B5EF4-FFF2-40B4-BE49-F238E27FC236}">
                    <a16:creationId xmlns:a16="http://schemas.microsoft.com/office/drawing/2014/main" id="{9ED4E9A1-CEE9-66F3-8031-756AF5869525}"/>
                  </a:ext>
                </a:extLst>
              </p:cNvPr>
              <p:cNvSpPr>
                <a:spLocks noRot="1" noChangeAspect="1" noMove="1" noResize="1" noEditPoints="1" noAdjustHandles="1" noChangeArrowheads="1" noChangeShapeType="1" noTextEdit="1"/>
              </p:cNvSpPr>
              <p:nvPr/>
            </p:nvSpPr>
            <p:spPr>
              <a:xfrm>
                <a:off x="2510579" y="3059978"/>
                <a:ext cx="470357" cy="459473"/>
              </a:xfrm>
              <a:prstGeom prst="ellipse">
                <a:avLst/>
              </a:prstGeom>
              <a:blipFill>
                <a:blip r:embed="rId3"/>
                <a:stretch>
                  <a:fillRect l="-38462" t="-10526" b="-42105"/>
                </a:stretch>
              </a:blipFill>
            </p:spPr>
            <p:txBody>
              <a:bodyPr/>
              <a:lstStyle/>
              <a:p>
                <a:r>
                  <a:rPr lang="en-US">
                    <a:noFill/>
                  </a:rPr>
                  <a:t> </a:t>
                </a:r>
              </a:p>
            </p:txBody>
          </p:sp>
        </mc:Fallback>
      </mc:AlternateContent>
      <p:cxnSp>
        <p:nvCxnSpPr>
          <p:cNvPr id="62" name="Straight Arrow Connector 61">
            <a:extLst>
              <a:ext uri="{FF2B5EF4-FFF2-40B4-BE49-F238E27FC236}">
                <a16:creationId xmlns:a16="http://schemas.microsoft.com/office/drawing/2014/main" id="{A65F9442-C361-6BCC-6F10-49F56A24CBAA}"/>
              </a:ext>
            </a:extLst>
          </p:cNvPr>
          <p:cNvCxnSpPr>
            <a:cxnSpLocks/>
            <a:stCxn id="40" idx="0"/>
            <a:endCxn id="61" idx="4"/>
          </p:cNvCxnSpPr>
          <p:nvPr/>
        </p:nvCxnSpPr>
        <p:spPr>
          <a:xfrm flipH="1" flipV="1">
            <a:off x="2745758" y="3519451"/>
            <a:ext cx="7207" cy="2181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63" name="Table 62">
            <a:extLst>
              <a:ext uri="{FF2B5EF4-FFF2-40B4-BE49-F238E27FC236}">
                <a16:creationId xmlns:a16="http://schemas.microsoft.com/office/drawing/2014/main" id="{675DCA92-E01B-3F07-B156-3F0A1E848946}"/>
              </a:ext>
            </a:extLst>
          </p:cNvPr>
          <p:cNvGraphicFramePr>
            <a:graphicFrameLocks noGrp="1"/>
          </p:cNvGraphicFramePr>
          <p:nvPr>
            <p:extLst>
              <p:ext uri="{D42A27DB-BD31-4B8C-83A1-F6EECF244321}">
                <p14:modId xmlns:p14="http://schemas.microsoft.com/office/powerpoint/2010/main" val="1527997924"/>
              </p:ext>
            </p:extLst>
          </p:nvPr>
        </p:nvGraphicFramePr>
        <p:xfrm>
          <a:off x="2515015" y="233618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cxnSp>
        <p:nvCxnSpPr>
          <p:cNvPr id="64" name="Straight Arrow Connector 63">
            <a:extLst>
              <a:ext uri="{FF2B5EF4-FFF2-40B4-BE49-F238E27FC236}">
                <a16:creationId xmlns:a16="http://schemas.microsoft.com/office/drawing/2014/main" id="{4388E7DD-3158-8FB8-2966-5ABCDBA162AA}"/>
              </a:ext>
            </a:extLst>
          </p:cNvPr>
          <p:cNvCxnSpPr>
            <a:cxnSpLocks/>
            <a:stCxn id="61" idx="0"/>
            <a:endCxn id="63" idx="2"/>
          </p:cNvCxnSpPr>
          <p:nvPr/>
        </p:nvCxnSpPr>
        <p:spPr>
          <a:xfrm flipV="1">
            <a:off x="2745758" y="2795660"/>
            <a:ext cx="0" cy="264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65" name="TextBox 64">
                <a:extLst>
                  <a:ext uri="{FF2B5EF4-FFF2-40B4-BE49-F238E27FC236}">
                    <a16:creationId xmlns:a16="http://schemas.microsoft.com/office/drawing/2014/main" id="{625A3280-DDE5-5803-E4EF-E55FEC1E889C}"/>
                  </a:ext>
                </a:extLst>
              </p:cNvPr>
              <p:cNvSpPr txBox="1"/>
              <p:nvPr/>
            </p:nvSpPr>
            <p:spPr>
              <a:xfrm>
                <a:off x="2522222" y="2280811"/>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i="1" dirty="0" smtClean="0">
                          <a:latin typeface="Cambria Math" panose="02040503050406030204" pitchFamily="18" charset="0"/>
                          <a:cs typeface="Times New Roman" panose="02020603050405020304" pitchFamily="18" charset="0"/>
                        </a:rPr>
                        <m:t>𝑝</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65" name="TextBox 64">
                <a:extLst>
                  <a:ext uri="{FF2B5EF4-FFF2-40B4-BE49-F238E27FC236}">
                    <a16:creationId xmlns:a16="http://schemas.microsoft.com/office/drawing/2014/main" id="{625A3280-DDE5-5803-E4EF-E55FEC1E889C}"/>
                  </a:ext>
                </a:extLst>
              </p:cNvPr>
              <p:cNvSpPr txBox="1">
                <a:spLocks noRot="1" noChangeAspect="1" noMove="1" noResize="1" noEditPoints="1" noAdjustHandles="1" noChangeArrowheads="1" noChangeShapeType="1" noTextEdit="1"/>
              </p:cNvSpPr>
              <p:nvPr/>
            </p:nvSpPr>
            <p:spPr>
              <a:xfrm>
                <a:off x="2522222" y="2280811"/>
                <a:ext cx="482826" cy="512576"/>
              </a:xfrm>
              <a:prstGeom prst="rect">
                <a:avLst/>
              </a:prstGeom>
              <a:blipFill>
                <a:blip r:embed="rId4"/>
                <a:stretch>
                  <a:fillRect b="-170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66" name="Table 65">
                <a:extLst>
                  <a:ext uri="{FF2B5EF4-FFF2-40B4-BE49-F238E27FC236}">
                    <a16:creationId xmlns:a16="http://schemas.microsoft.com/office/drawing/2014/main" id="{4A0181E2-5414-D191-5255-32441A5B8FCE}"/>
                  </a:ext>
                </a:extLst>
              </p:cNvPr>
              <p:cNvGraphicFramePr>
                <a:graphicFrameLocks noGrp="1"/>
              </p:cNvGraphicFramePr>
              <p:nvPr>
                <p:extLst>
                  <p:ext uri="{D42A27DB-BD31-4B8C-83A1-F6EECF244321}">
                    <p14:modId xmlns:p14="http://schemas.microsoft.com/office/powerpoint/2010/main" val="945859208"/>
                  </p:ext>
                </p:extLst>
              </p:nvPr>
            </p:nvGraphicFramePr>
            <p:xfrm>
              <a:off x="1247076" y="5654773"/>
              <a:ext cx="3011778"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002730172"/>
                        </a:ext>
                      </a:extLst>
                    </a:gridCol>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393606">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3</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4</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5</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152605"/>
                      </a:ext>
                    </a:extLst>
                  </a:tr>
                </a:tbl>
              </a:graphicData>
            </a:graphic>
          </p:graphicFrame>
        </mc:Choice>
        <mc:Fallback>
          <p:graphicFrame>
            <p:nvGraphicFramePr>
              <p:cNvPr id="66" name="Table 65">
                <a:extLst>
                  <a:ext uri="{FF2B5EF4-FFF2-40B4-BE49-F238E27FC236}">
                    <a16:creationId xmlns:a16="http://schemas.microsoft.com/office/drawing/2014/main" id="{4A0181E2-5414-D191-5255-32441A5B8FCE}"/>
                  </a:ext>
                </a:extLst>
              </p:cNvPr>
              <p:cNvGraphicFramePr>
                <a:graphicFrameLocks noGrp="1"/>
              </p:cNvGraphicFramePr>
              <p:nvPr>
                <p:extLst>
                  <p:ext uri="{D42A27DB-BD31-4B8C-83A1-F6EECF244321}">
                    <p14:modId xmlns:p14="http://schemas.microsoft.com/office/powerpoint/2010/main" val="945859208"/>
                  </p:ext>
                </p:extLst>
              </p:nvPr>
            </p:nvGraphicFramePr>
            <p:xfrm>
              <a:off x="1247076" y="5654773"/>
              <a:ext cx="3011778"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002730172"/>
                        </a:ext>
                      </a:extLst>
                    </a:gridCol>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500" t="-2703" r="-4975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05128" t="-2703" r="-410256"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00000" t="-2703" r="-3000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300000" t="-2703" r="-2000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410256" t="-2703" r="-105128"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497500" t="-2703" r="-2500" b="-2703"/>
                          </a:stretch>
                        </a:blipFill>
                      </a:tcPr>
                    </a:tc>
                    <a:extLst>
                      <a:ext uri="{0D108BD9-81ED-4DB2-BD59-A6C34878D82A}">
                        <a16:rowId xmlns:a16="http://schemas.microsoft.com/office/drawing/2014/main" val="3775152605"/>
                      </a:ext>
                    </a:extLst>
                  </a:tr>
                </a:tbl>
              </a:graphicData>
            </a:graphic>
          </p:graphicFrame>
        </mc:Fallback>
      </mc:AlternateContent>
    </p:spTree>
    <p:extLst>
      <p:ext uri="{BB962C8B-B14F-4D97-AF65-F5344CB8AC3E}">
        <p14:creationId xmlns:p14="http://schemas.microsoft.com/office/powerpoint/2010/main" val="4212884894"/>
      </p:ext>
    </p:extLst>
  </p:cSld>
  <p:clrMapOvr>
    <a:masterClrMapping/>
  </p:clrMapOvr>
  <mc:AlternateContent xmlns:mc="http://schemas.openxmlformats.org/markup-compatibility/2006" xmlns:p14="http://schemas.microsoft.com/office/powerpoint/2010/main">
    <mc:Choice Requires="p14">
      <p:transition spd="slow" p14:dur="2000" advTm="10236"/>
    </mc:Choice>
    <mc:Fallback xmlns="">
      <p:transition spd="slow" advTm="1023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BDBB-042C-494C-A05E-EDFA7D0FB285}"/>
              </a:ext>
            </a:extLst>
          </p:cNvPr>
          <p:cNvSpPr>
            <a:spLocks noGrp="1"/>
          </p:cNvSpPr>
          <p:nvPr>
            <p:ph type="title"/>
          </p:nvPr>
        </p:nvSpPr>
        <p:spPr/>
        <p:txBody>
          <a:bodyPr>
            <a:noAutofit/>
          </a:bodyPr>
          <a:lstStyle/>
          <a:p>
            <a:r>
              <a:rPr lang="en-US" sz="4267" dirty="0"/>
              <a:t>To show multiple layers of neurons, we need to simplify our logistic regression graph.</a:t>
            </a:r>
          </a:p>
        </p:txBody>
      </p:sp>
      <p:cxnSp>
        <p:nvCxnSpPr>
          <p:cNvPr id="19" name="Straight Arrow Connector 18">
            <a:extLst>
              <a:ext uri="{FF2B5EF4-FFF2-40B4-BE49-F238E27FC236}">
                <a16:creationId xmlns:a16="http://schemas.microsoft.com/office/drawing/2014/main" id="{99B61F3B-79DB-CA92-A442-9B22199DBE7C}"/>
              </a:ext>
            </a:extLst>
          </p:cNvPr>
          <p:cNvCxnSpPr>
            <a:cxnSpLocks/>
            <a:endCxn id="27" idx="2"/>
          </p:cNvCxnSpPr>
          <p:nvPr/>
        </p:nvCxnSpPr>
        <p:spPr>
          <a:xfrm flipV="1">
            <a:off x="2510579" y="4197090"/>
            <a:ext cx="242386"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EC9771E1-62F0-2D7D-A8F2-3EBE62809ED2}"/>
              </a:ext>
            </a:extLst>
          </p:cNvPr>
          <p:cNvCxnSpPr>
            <a:cxnSpLocks/>
          </p:cNvCxnSpPr>
          <p:nvPr/>
        </p:nvCxnSpPr>
        <p:spPr>
          <a:xfrm flipH="1" flipV="1">
            <a:off x="2950393" y="4197090"/>
            <a:ext cx="1093515"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DA67D1A1-1403-EDE6-BEC7-00ECB8A1615B}"/>
              </a:ext>
            </a:extLst>
          </p:cNvPr>
          <p:cNvCxnSpPr>
            <a:cxnSpLocks/>
          </p:cNvCxnSpPr>
          <p:nvPr/>
        </p:nvCxnSpPr>
        <p:spPr>
          <a:xfrm flipV="1">
            <a:off x="1448710" y="4197090"/>
            <a:ext cx="1128165"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29370B6-A377-F682-A01C-3D9CBC5C5507}"/>
              </a:ext>
            </a:extLst>
          </p:cNvPr>
          <p:cNvCxnSpPr>
            <a:cxnSpLocks/>
          </p:cNvCxnSpPr>
          <p:nvPr/>
        </p:nvCxnSpPr>
        <p:spPr>
          <a:xfrm flipV="1">
            <a:off x="1992189" y="4197090"/>
            <a:ext cx="639514"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1B322833-CEE6-E5E6-EB67-DD5994545E3D}"/>
              </a:ext>
            </a:extLst>
          </p:cNvPr>
          <p:cNvCxnSpPr>
            <a:cxnSpLocks/>
            <a:endCxn id="27" idx="2"/>
          </p:cNvCxnSpPr>
          <p:nvPr/>
        </p:nvCxnSpPr>
        <p:spPr>
          <a:xfrm flipH="1" flipV="1">
            <a:off x="2752965" y="4197090"/>
            <a:ext cx="228917"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9E16DD17-5740-50C7-8928-343A3179DCC0}"/>
              </a:ext>
            </a:extLst>
          </p:cNvPr>
          <p:cNvCxnSpPr>
            <a:cxnSpLocks/>
          </p:cNvCxnSpPr>
          <p:nvPr/>
        </p:nvCxnSpPr>
        <p:spPr>
          <a:xfrm flipH="1" flipV="1">
            <a:off x="2880618" y="4197090"/>
            <a:ext cx="633124"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TextBox 24">
            <a:extLst>
              <a:ext uri="{FF2B5EF4-FFF2-40B4-BE49-F238E27FC236}">
                <a16:creationId xmlns:a16="http://schemas.microsoft.com/office/drawing/2014/main" id="{FCD2057C-8643-6C68-A55F-ABC842AA8A1C}"/>
              </a:ext>
            </a:extLst>
          </p:cNvPr>
          <p:cNvSpPr txBox="1"/>
          <p:nvPr/>
        </p:nvSpPr>
        <p:spPr>
          <a:xfrm>
            <a:off x="1416927" y="4475979"/>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0</a:t>
            </a:r>
            <a:endParaRPr lang="en-US" sz="2797" baseline="-250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25297830-AFB9-70EC-5EB7-64C0FBE9685B}"/>
              </a:ext>
            </a:extLst>
          </p:cNvPr>
          <p:cNvSpPr txBox="1"/>
          <p:nvPr/>
        </p:nvSpPr>
        <p:spPr>
          <a:xfrm>
            <a:off x="3597288" y="4475979"/>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5</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27" name="Table 26">
            <a:extLst>
              <a:ext uri="{FF2B5EF4-FFF2-40B4-BE49-F238E27FC236}">
                <a16:creationId xmlns:a16="http://schemas.microsoft.com/office/drawing/2014/main" id="{666A566A-59F3-E882-8FFD-2D1EE52FB679}"/>
              </a:ext>
            </a:extLst>
          </p:cNvPr>
          <p:cNvGraphicFramePr>
            <a:graphicFrameLocks noGrp="1"/>
          </p:cNvGraphicFramePr>
          <p:nvPr>
            <p:extLst>
              <p:ext uri="{D42A27DB-BD31-4B8C-83A1-F6EECF244321}">
                <p14:modId xmlns:p14="http://schemas.microsoft.com/office/powerpoint/2010/main" val="947754679"/>
              </p:ext>
            </p:extLst>
          </p:nvPr>
        </p:nvGraphicFramePr>
        <p:xfrm>
          <a:off x="2522222" y="373761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sp>
        <p:nvSpPr>
          <p:cNvPr id="28" name="TextBox 27">
            <a:extLst>
              <a:ext uri="{FF2B5EF4-FFF2-40B4-BE49-F238E27FC236}">
                <a16:creationId xmlns:a16="http://schemas.microsoft.com/office/drawing/2014/main" id="{EEB1B6EC-4B83-D6C7-C2D7-36AF0AF2FAE1}"/>
              </a:ext>
            </a:extLst>
          </p:cNvPr>
          <p:cNvSpPr txBox="1"/>
          <p:nvPr/>
        </p:nvSpPr>
        <p:spPr>
          <a:xfrm>
            <a:off x="2601806" y="3665492"/>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z</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9" name="Oval 28">
                <a:extLst>
                  <a:ext uri="{FF2B5EF4-FFF2-40B4-BE49-F238E27FC236}">
                    <a16:creationId xmlns:a16="http://schemas.microsoft.com/office/drawing/2014/main" id="{2A4E7B9F-F016-C30E-2146-76CFD9C8DA6C}"/>
                  </a:ext>
                </a:extLst>
              </p:cNvPr>
              <p:cNvSpPr/>
              <p:nvPr/>
            </p:nvSpPr>
            <p:spPr>
              <a:xfrm>
                <a:off x="2510579" y="3059978"/>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p:sp>
            <p:nvSpPr>
              <p:cNvPr id="29" name="Oval 28">
                <a:extLst>
                  <a:ext uri="{FF2B5EF4-FFF2-40B4-BE49-F238E27FC236}">
                    <a16:creationId xmlns:a16="http://schemas.microsoft.com/office/drawing/2014/main" id="{2A4E7B9F-F016-C30E-2146-76CFD9C8DA6C}"/>
                  </a:ext>
                </a:extLst>
              </p:cNvPr>
              <p:cNvSpPr>
                <a:spLocks noRot="1" noChangeAspect="1" noMove="1" noResize="1" noEditPoints="1" noAdjustHandles="1" noChangeArrowheads="1" noChangeShapeType="1" noTextEdit="1"/>
              </p:cNvSpPr>
              <p:nvPr/>
            </p:nvSpPr>
            <p:spPr>
              <a:xfrm>
                <a:off x="2510579" y="3059978"/>
                <a:ext cx="470357" cy="459473"/>
              </a:xfrm>
              <a:prstGeom prst="ellipse">
                <a:avLst/>
              </a:prstGeom>
              <a:blipFill>
                <a:blip r:embed="rId3"/>
                <a:stretch>
                  <a:fillRect l="-38462" t="-10526" b="-42105"/>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DC58B7BC-CE7C-7EAF-28D2-5E4C17B138C0}"/>
              </a:ext>
            </a:extLst>
          </p:cNvPr>
          <p:cNvCxnSpPr>
            <a:cxnSpLocks/>
            <a:stCxn id="27" idx="0"/>
            <a:endCxn id="29" idx="4"/>
          </p:cNvCxnSpPr>
          <p:nvPr/>
        </p:nvCxnSpPr>
        <p:spPr>
          <a:xfrm flipH="1" flipV="1">
            <a:off x="2745758" y="3519451"/>
            <a:ext cx="7207" cy="2181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31" name="Table 30">
            <a:extLst>
              <a:ext uri="{FF2B5EF4-FFF2-40B4-BE49-F238E27FC236}">
                <a16:creationId xmlns:a16="http://schemas.microsoft.com/office/drawing/2014/main" id="{8F04A22A-D8B4-63E7-9A5C-7A52F2F81858}"/>
              </a:ext>
            </a:extLst>
          </p:cNvPr>
          <p:cNvGraphicFramePr>
            <a:graphicFrameLocks noGrp="1"/>
          </p:cNvGraphicFramePr>
          <p:nvPr>
            <p:extLst>
              <p:ext uri="{D42A27DB-BD31-4B8C-83A1-F6EECF244321}">
                <p14:modId xmlns:p14="http://schemas.microsoft.com/office/powerpoint/2010/main" val="286818585"/>
              </p:ext>
            </p:extLst>
          </p:nvPr>
        </p:nvGraphicFramePr>
        <p:xfrm>
          <a:off x="2515015" y="233618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cxnSp>
        <p:nvCxnSpPr>
          <p:cNvPr id="32" name="Straight Arrow Connector 31">
            <a:extLst>
              <a:ext uri="{FF2B5EF4-FFF2-40B4-BE49-F238E27FC236}">
                <a16:creationId xmlns:a16="http://schemas.microsoft.com/office/drawing/2014/main" id="{FCCB46B5-681A-1860-190E-51D4BBAF89B3}"/>
              </a:ext>
            </a:extLst>
          </p:cNvPr>
          <p:cNvCxnSpPr>
            <a:cxnSpLocks/>
            <a:stCxn id="29" idx="0"/>
            <a:endCxn id="31" idx="2"/>
          </p:cNvCxnSpPr>
          <p:nvPr/>
        </p:nvCxnSpPr>
        <p:spPr>
          <a:xfrm flipV="1">
            <a:off x="2745758" y="2795660"/>
            <a:ext cx="0" cy="264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0C13EA22-541C-427D-D82F-DB3F97EC5B69}"/>
                  </a:ext>
                </a:extLst>
              </p:cNvPr>
              <p:cNvSpPr txBox="1"/>
              <p:nvPr/>
            </p:nvSpPr>
            <p:spPr>
              <a:xfrm>
                <a:off x="2522222" y="2280811"/>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i="1" dirty="0" smtClean="0">
                          <a:latin typeface="Cambria Math" panose="02040503050406030204" pitchFamily="18" charset="0"/>
                          <a:cs typeface="Times New Roman" panose="02020603050405020304" pitchFamily="18" charset="0"/>
                        </a:rPr>
                        <m:t>𝑝</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33" name="TextBox 32">
                <a:extLst>
                  <a:ext uri="{FF2B5EF4-FFF2-40B4-BE49-F238E27FC236}">
                    <a16:creationId xmlns:a16="http://schemas.microsoft.com/office/drawing/2014/main" id="{0C13EA22-541C-427D-D82F-DB3F97EC5B69}"/>
                  </a:ext>
                </a:extLst>
              </p:cNvPr>
              <p:cNvSpPr txBox="1">
                <a:spLocks noRot="1" noChangeAspect="1" noMove="1" noResize="1" noEditPoints="1" noAdjustHandles="1" noChangeArrowheads="1" noChangeShapeType="1" noTextEdit="1"/>
              </p:cNvSpPr>
              <p:nvPr/>
            </p:nvSpPr>
            <p:spPr>
              <a:xfrm>
                <a:off x="2522222" y="2280811"/>
                <a:ext cx="482826" cy="512576"/>
              </a:xfrm>
              <a:prstGeom prst="rect">
                <a:avLst/>
              </a:prstGeom>
              <a:blipFill>
                <a:blip r:embed="rId4"/>
                <a:stretch>
                  <a:fillRect b="-170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34" name="Table 33">
                <a:extLst>
                  <a:ext uri="{FF2B5EF4-FFF2-40B4-BE49-F238E27FC236}">
                    <a16:creationId xmlns:a16="http://schemas.microsoft.com/office/drawing/2014/main" id="{05FD0B9D-7432-5F20-1BA2-7772A3957210}"/>
                  </a:ext>
                </a:extLst>
              </p:cNvPr>
              <p:cNvGraphicFramePr>
                <a:graphicFrameLocks noGrp="1"/>
              </p:cNvGraphicFramePr>
              <p:nvPr>
                <p:extLst>
                  <p:ext uri="{D42A27DB-BD31-4B8C-83A1-F6EECF244321}">
                    <p14:modId xmlns:p14="http://schemas.microsoft.com/office/powerpoint/2010/main" val="1428571619"/>
                  </p:ext>
                </p:extLst>
              </p:nvPr>
            </p:nvGraphicFramePr>
            <p:xfrm>
              <a:off x="1247076" y="5654773"/>
              <a:ext cx="3011778"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002730172"/>
                        </a:ext>
                      </a:extLst>
                    </a:gridCol>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393606">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3</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4</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5</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152605"/>
                      </a:ext>
                    </a:extLst>
                  </a:tr>
                </a:tbl>
              </a:graphicData>
            </a:graphic>
          </p:graphicFrame>
        </mc:Choice>
        <mc:Fallback>
          <p:graphicFrame>
            <p:nvGraphicFramePr>
              <p:cNvPr id="34" name="Table 33">
                <a:extLst>
                  <a:ext uri="{FF2B5EF4-FFF2-40B4-BE49-F238E27FC236}">
                    <a16:creationId xmlns:a16="http://schemas.microsoft.com/office/drawing/2014/main" id="{05FD0B9D-7432-5F20-1BA2-7772A3957210}"/>
                  </a:ext>
                </a:extLst>
              </p:cNvPr>
              <p:cNvGraphicFramePr>
                <a:graphicFrameLocks noGrp="1"/>
              </p:cNvGraphicFramePr>
              <p:nvPr>
                <p:extLst>
                  <p:ext uri="{D42A27DB-BD31-4B8C-83A1-F6EECF244321}">
                    <p14:modId xmlns:p14="http://schemas.microsoft.com/office/powerpoint/2010/main" val="1428571619"/>
                  </p:ext>
                </p:extLst>
              </p:nvPr>
            </p:nvGraphicFramePr>
            <p:xfrm>
              <a:off x="1247076" y="5654773"/>
              <a:ext cx="3011778"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002730172"/>
                        </a:ext>
                      </a:extLst>
                    </a:gridCol>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500" t="-2703" r="-4975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05128" t="-2703" r="-410256"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00000" t="-2703" r="-3000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300000" t="-2703" r="-2000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410256" t="-2703" r="-105128"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497500" t="-2703" r="-2500" b="-2703"/>
                          </a:stretch>
                        </a:blipFill>
                      </a:tcPr>
                    </a:tc>
                    <a:extLst>
                      <a:ext uri="{0D108BD9-81ED-4DB2-BD59-A6C34878D82A}">
                        <a16:rowId xmlns:a16="http://schemas.microsoft.com/office/drawing/2014/main" val="3775152605"/>
                      </a:ext>
                    </a:extLst>
                  </a:tr>
                </a:tbl>
              </a:graphicData>
            </a:graphic>
          </p:graphicFrame>
        </mc:Fallback>
      </mc:AlternateContent>
      <p:cxnSp>
        <p:nvCxnSpPr>
          <p:cNvPr id="35" name="Straight Arrow Connector 34">
            <a:extLst>
              <a:ext uri="{FF2B5EF4-FFF2-40B4-BE49-F238E27FC236}">
                <a16:creationId xmlns:a16="http://schemas.microsoft.com/office/drawing/2014/main" id="{7AC3DBEE-ECC0-608B-A7A6-09E660BF1A05}"/>
              </a:ext>
            </a:extLst>
          </p:cNvPr>
          <p:cNvCxnSpPr>
            <a:cxnSpLocks/>
          </p:cNvCxnSpPr>
          <p:nvPr/>
        </p:nvCxnSpPr>
        <p:spPr>
          <a:xfrm flipV="1">
            <a:off x="9162560" y="4197090"/>
            <a:ext cx="242386"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9360DCE1-B0C4-B8A0-BE06-E36FC635B0C5}"/>
              </a:ext>
            </a:extLst>
          </p:cNvPr>
          <p:cNvCxnSpPr>
            <a:cxnSpLocks/>
          </p:cNvCxnSpPr>
          <p:nvPr/>
        </p:nvCxnSpPr>
        <p:spPr>
          <a:xfrm flipH="1" flipV="1">
            <a:off x="9602374" y="4197090"/>
            <a:ext cx="1093515"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76F5BC22-74A3-26C4-8FB5-03E3BCC95F1C}"/>
              </a:ext>
            </a:extLst>
          </p:cNvPr>
          <p:cNvCxnSpPr>
            <a:cxnSpLocks/>
          </p:cNvCxnSpPr>
          <p:nvPr/>
        </p:nvCxnSpPr>
        <p:spPr>
          <a:xfrm flipV="1">
            <a:off x="8100691" y="4197090"/>
            <a:ext cx="1128165"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83943FD5-137F-CC65-3219-11BB4675A2C0}"/>
              </a:ext>
            </a:extLst>
          </p:cNvPr>
          <p:cNvCxnSpPr>
            <a:cxnSpLocks/>
          </p:cNvCxnSpPr>
          <p:nvPr/>
        </p:nvCxnSpPr>
        <p:spPr>
          <a:xfrm flipV="1">
            <a:off x="8644170" y="4197090"/>
            <a:ext cx="639514"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D051071D-A8BE-0FC7-F368-4A27EBF1D930}"/>
              </a:ext>
            </a:extLst>
          </p:cNvPr>
          <p:cNvCxnSpPr>
            <a:cxnSpLocks/>
          </p:cNvCxnSpPr>
          <p:nvPr/>
        </p:nvCxnSpPr>
        <p:spPr>
          <a:xfrm flipH="1" flipV="1">
            <a:off x="9404946" y="4197090"/>
            <a:ext cx="228917"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777602EA-3116-8328-9CD5-4E7DBAFEACAE}"/>
              </a:ext>
            </a:extLst>
          </p:cNvPr>
          <p:cNvCxnSpPr>
            <a:cxnSpLocks/>
          </p:cNvCxnSpPr>
          <p:nvPr/>
        </p:nvCxnSpPr>
        <p:spPr>
          <a:xfrm flipH="1" flipV="1">
            <a:off x="9532599" y="4197090"/>
            <a:ext cx="633124"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5" name="TextBox 54">
            <a:extLst>
              <a:ext uri="{FF2B5EF4-FFF2-40B4-BE49-F238E27FC236}">
                <a16:creationId xmlns:a16="http://schemas.microsoft.com/office/drawing/2014/main" id="{3D11B9F0-6943-29E8-7BB0-7C0069D9CCF2}"/>
              </a:ext>
            </a:extLst>
          </p:cNvPr>
          <p:cNvSpPr txBox="1"/>
          <p:nvPr/>
        </p:nvSpPr>
        <p:spPr>
          <a:xfrm>
            <a:off x="10249269" y="4475979"/>
            <a:ext cx="695655" cy="522772"/>
          </a:xfrm>
          <a:prstGeom prst="rect">
            <a:avLst/>
          </a:prstGeom>
          <a:noFill/>
        </p:spPr>
        <p:txBody>
          <a:bodyPr wrap="square" rtlCol="0">
            <a:spAutoFit/>
          </a:bodyPr>
          <a:lstStyle/>
          <a:p>
            <a:r>
              <a:rPr lang="en-US" sz="2797" b="1" i="1" dirty="0">
                <a:latin typeface="Times New Roman" panose="02020603050405020304" pitchFamily="18" charset="0"/>
                <a:cs typeface="Times New Roman" panose="02020603050405020304" pitchFamily="18" charset="0"/>
              </a:rPr>
              <a:t>b</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65" name="Table 64">
            <a:extLst>
              <a:ext uri="{FF2B5EF4-FFF2-40B4-BE49-F238E27FC236}">
                <a16:creationId xmlns:a16="http://schemas.microsoft.com/office/drawing/2014/main" id="{641FF412-34B6-3A19-CAE0-82E588A25841}"/>
              </a:ext>
            </a:extLst>
          </p:cNvPr>
          <p:cNvGraphicFramePr>
            <a:graphicFrameLocks noGrp="1"/>
          </p:cNvGraphicFramePr>
          <p:nvPr>
            <p:extLst>
              <p:ext uri="{D42A27DB-BD31-4B8C-83A1-F6EECF244321}">
                <p14:modId xmlns:p14="http://schemas.microsoft.com/office/powerpoint/2010/main" val="2525661418"/>
              </p:ext>
            </p:extLst>
          </p:nvPr>
        </p:nvGraphicFramePr>
        <p:xfrm>
          <a:off x="7899057" y="5654773"/>
          <a:ext cx="3011778"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002730172"/>
                    </a:ext>
                  </a:extLst>
                </a:gridCol>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393606">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152605"/>
                  </a:ext>
                </a:extLst>
              </a:tr>
            </a:tbl>
          </a:graphicData>
        </a:graphic>
      </p:graphicFrame>
      <p:sp>
        <p:nvSpPr>
          <p:cNvPr id="4" name="Right Arrow 3">
            <a:extLst>
              <a:ext uri="{FF2B5EF4-FFF2-40B4-BE49-F238E27FC236}">
                <a16:creationId xmlns:a16="http://schemas.microsoft.com/office/drawing/2014/main" id="{AA0F3F72-7447-946D-CBB5-988619C43403}"/>
              </a:ext>
            </a:extLst>
          </p:cNvPr>
          <p:cNvSpPr/>
          <p:nvPr/>
        </p:nvSpPr>
        <p:spPr>
          <a:xfrm>
            <a:off x="5290008" y="3737617"/>
            <a:ext cx="1611984" cy="114831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simplify</a:t>
            </a:r>
          </a:p>
        </p:txBody>
      </p:sp>
      <p:graphicFrame>
        <p:nvGraphicFramePr>
          <p:cNvPr id="72" name="Table 71">
            <a:extLst>
              <a:ext uri="{FF2B5EF4-FFF2-40B4-BE49-F238E27FC236}">
                <a16:creationId xmlns:a16="http://schemas.microsoft.com/office/drawing/2014/main" id="{8A40039C-245C-0E07-DACF-CE4B189304ED}"/>
              </a:ext>
            </a:extLst>
          </p:cNvPr>
          <p:cNvGraphicFramePr>
            <a:graphicFrameLocks noGrp="1"/>
          </p:cNvGraphicFramePr>
          <p:nvPr>
            <p:extLst>
              <p:ext uri="{D42A27DB-BD31-4B8C-83A1-F6EECF244321}">
                <p14:modId xmlns:p14="http://schemas.microsoft.com/office/powerpoint/2010/main" val="2829241136"/>
              </p:ext>
            </p:extLst>
          </p:nvPr>
        </p:nvGraphicFramePr>
        <p:xfrm>
          <a:off x="9179583" y="3748140"/>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sp>
        <p:nvSpPr>
          <p:cNvPr id="73" name="TextBox 72">
            <a:extLst>
              <a:ext uri="{FF2B5EF4-FFF2-40B4-BE49-F238E27FC236}">
                <a16:creationId xmlns:a16="http://schemas.microsoft.com/office/drawing/2014/main" id="{A3D19F09-6639-4D6B-228C-F478D62D310D}"/>
              </a:ext>
            </a:extLst>
          </p:cNvPr>
          <p:cNvSpPr txBox="1"/>
          <p:nvPr/>
        </p:nvSpPr>
        <p:spPr>
          <a:xfrm>
            <a:off x="9666921" y="3684841"/>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z</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4" name="Oval 73">
                <a:extLst>
                  <a:ext uri="{FF2B5EF4-FFF2-40B4-BE49-F238E27FC236}">
                    <a16:creationId xmlns:a16="http://schemas.microsoft.com/office/drawing/2014/main" id="{EA3E32D6-2DFA-50AF-39EE-2BB21D039457}"/>
                  </a:ext>
                </a:extLst>
              </p:cNvPr>
              <p:cNvSpPr/>
              <p:nvPr/>
            </p:nvSpPr>
            <p:spPr>
              <a:xfrm>
                <a:off x="9167940" y="3070501"/>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p:sp>
            <p:nvSpPr>
              <p:cNvPr id="74" name="Oval 73">
                <a:extLst>
                  <a:ext uri="{FF2B5EF4-FFF2-40B4-BE49-F238E27FC236}">
                    <a16:creationId xmlns:a16="http://schemas.microsoft.com/office/drawing/2014/main" id="{EA3E32D6-2DFA-50AF-39EE-2BB21D039457}"/>
                  </a:ext>
                </a:extLst>
              </p:cNvPr>
              <p:cNvSpPr>
                <a:spLocks noRot="1" noChangeAspect="1" noMove="1" noResize="1" noEditPoints="1" noAdjustHandles="1" noChangeArrowheads="1" noChangeShapeType="1" noTextEdit="1"/>
              </p:cNvSpPr>
              <p:nvPr/>
            </p:nvSpPr>
            <p:spPr>
              <a:xfrm>
                <a:off x="9167940" y="3070501"/>
                <a:ext cx="470357" cy="459473"/>
              </a:xfrm>
              <a:prstGeom prst="ellipse">
                <a:avLst/>
              </a:prstGeom>
              <a:blipFill>
                <a:blip r:embed="rId6"/>
                <a:stretch>
                  <a:fillRect l="-35897" t="-10526" b="-42105"/>
                </a:stretch>
              </a:blipFill>
            </p:spPr>
            <p:txBody>
              <a:bodyPr/>
              <a:lstStyle/>
              <a:p>
                <a:r>
                  <a:rPr lang="en-US">
                    <a:noFill/>
                  </a:rPr>
                  <a:t> </a:t>
                </a:r>
              </a:p>
            </p:txBody>
          </p:sp>
        </mc:Fallback>
      </mc:AlternateContent>
      <p:cxnSp>
        <p:nvCxnSpPr>
          <p:cNvPr id="75" name="Straight Arrow Connector 74">
            <a:extLst>
              <a:ext uri="{FF2B5EF4-FFF2-40B4-BE49-F238E27FC236}">
                <a16:creationId xmlns:a16="http://schemas.microsoft.com/office/drawing/2014/main" id="{C8887F3A-570F-E55E-882F-2D6CE8D9A2B7}"/>
              </a:ext>
            </a:extLst>
          </p:cNvPr>
          <p:cNvCxnSpPr>
            <a:cxnSpLocks/>
            <a:stCxn id="72" idx="0"/>
            <a:endCxn id="74" idx="4"/>
          </p:cNvCxnSpPr>
          <p:nvPr/>
        </p:nvCxnSpPr>
        <p:spPr>
          <a:xfrm flipH="1" flipV="1">
            <a:off x="9403119" y="3529974"/>
            <a:ext cx="7207" cy="2181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76" name="Table 75">
            <a:extLst>
              <a:ext uri="{FF2B5EF4-FFF2-40B4-BE49-F238E27FC236}">
                <a16:creationId xmlns:a16="http://schemas.microsoft.com/office/drawing/2014/main" id="{C678A8A6-FEE9-9015-79F1-EEA5E3C29C3D}"/>
              </a:ext>
            </a:extLst>
          </p:cNvPr>
          <p:cNvGraphicFramePr>
            <a:graphicFrameLocks noGrp="1"/>
          </p:cNvGraphicFramePr>
          <p:nvPr>
            <p:extLst>
              <p:ext uri="{D42A27DB-BD31-4B8C-83A1-F6EECF244321}">
                <p14:modId xmlns:p14="http://schemas.microsoft.com/office/powerpoint/2010/main" val="2202398602"/>
              </p:ext>
            </p:extLst>
          </p:nvPr>
        </p:nvGraphicFramePr>
        <p:xfrm>
          <a:off x="9172376" y="2346710"/>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cxnSp>
        <p:nvCxnSpPr>
          <p:cNvPr id="77" name="Straight Arrow Connector 76">
            <a:extLst>
              <a:ext uri="{FF2B5EF4-FFF2-40B4-BE49-F238E27FC236}">
                <a16:creationId xmlns:a16="http://schemas.microsoft.com/office/drawing/2014/main" id="{7F60A2A8-FE53-84CC-BBD0-0D43BD0C3A2C}"/>
              </a:ext>
            </a:extLst>
          </p:cNvPr>
          <p:cNvCxnSpPr>
            <a:cxnSpLocks/>
            <a:stCxn id="74" idx="0"/>
            <a:endCxn id="76" idx="2"/>
          </p:cNvCxnSpPr>
          <p:nvPr/>
        </p:nvCxnSpPr>
        <p:spPr>
          <a:xfrm flipV="1">
            <a:off x="9403119" y="2806183"/>
            <a:ext cx="0" cy="264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78" name="TextBox 77">
                <a:extLst>
                  <a:ext uri="{FF2B5EF4-FFF2-40B4-BE49-F238E27FC236}">
                    <a16:creationId xmlns:a16="http://schemas.microsoft.com/office/drawing/2014/main" id="{384094E0-C573-51C5-3382-1EA0F1CB7C4E}"/>
                  </a:ext>
                </a:extLst>
              </p:cNvPr>
              <p:cNvSpPr txBox="1"/>
              <p:nvPr/>
            </p:nvSpPr>
            <p:spPr>
              <a:xfrm>
                <a:off x="9602374" y="2300501"/>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i="1" dirty="0" smtClean="0">
                          <a:latin typeface="Cambria Math" panose="02040503050406030204" pitchFamily="18" charset="0"/>
                          <a:cs typeface="Times New Roman" panose="02020603050405020304" pitchFamily="18" charset="0"/>
                        </a:rPr>
                        <m:t>𝑝</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78" name="TextBox 77">
                <a:extLst>
                  <a:ext uri="{FF2B5EF4-FFF2-40B4-BE49-F238E27FC236}">
                    <a16:creationId xmlns:a16="http://schemas.microsoft.com/office/drawing/2014/main" id="{384094E0-C573-51C5-3382-1EA0F1CB7C4E}"/>
                  </a:ext>
                </a:extLst>
              </p:cNvPr>
              <p:cNvSpPr txBox="1">
                <a:spLocks noRot="1" noChangeAspect="1" noMove="1" noResize="1" noEditPoints="1" noAdjustHandles="1" noChangeArrowheads="1" noChangeShapeType="1" noTextEdit="1"/>
              </p:cNvSpPr>
              <p:nvPr/>
            </p:nvSpPr>
            <p:spPr>
              <a:xfrm>
                <a:off x="9602374" y="2300501"/>
                <a:ext cx="482826" cy="512576"/>
              </a:xfrm>
              <a:prstGeom prst="rect">
                <a:avLst/>
              </a:prstGeom>
              <a:blipFill>
                <a:blip r:embed="rId7"/>
                <a:stretch>
                  <a:fillRect b="-14286"/>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1D08B186-40F4-D184-71C0-F4D203B56784}"/>
              </a:ext>
            </a:extLst>
          </p:cNvPr>
          <p:cNvSpPr txBox="1"/>
          <p:nvPr/>
        </p:nvSpPr>
        <p:spPr>
          <a:xfrm>
            <a:off x="10933280" y="5589201"/>
            <a:ext cx="695655" cy="522772"/>
          </a:xfrm>
          <a:prstGeom prst="rect">
            <a:avLst/>
          </a:prstGeom>
          <a:noFill/>
        </p:spPr>
        <p:txBody>
          <a:bodyPr wrap="square" rtlCol="0">
            <a:spAutoFit/>
          </a:bodyPr>
          <a:lstStyle/>
          <a:p>
            <a:r>
              <a:rPr lang="en-US" sz="2797" b="1" i="1" dirty="0">
                <a:latin typeface="Times New Roman" panose="02020603050405020304" pitchFamily="18" charset="0"/>
                <a:cs typeface="Times New Roman" panose="02020603050405020304" pitchFamily="18" charset="0"/>
              </a:rPr>
              <a:t>x</a:t>
            </a:r>
            <a:endParaRPr lang="en-US" sz="2797" b="1"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825413"/>
      </p:ext>
    </p:extLst>
  </p:cSld>
  <p:clrMapOvr>
    <a:masterClrMapping/>
  </p:clrMapOvr>
  <mc:AlternateContent xmlns:mc="http://schemas.openxmlformats.org/markup-compatibility/2006" xmlns:p14="http://schemas.microsoft.com/office/powerpoint/2010/main">
    <mc:Choice Requires="p14">
      <p:transition spd="slow" p14:dur="2000" advTm="25323"/>
    </mc:Choice>
    <mc:Fallback xmlns="">
      <p:transition spd="slow" advTm="2532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BDBB-042C-494C-A05E-EDFA7D0FB285}"/>
              </a:ext>
            </a:extLst>
          </p:cNvPr>
          <p:cNvSpPr>
            <a:spLocks noGrp="1"/>
          </p:cNvSpPr>
          <p:nvPr>
            <p:ph type="title"/>
          </p:nvPr>
        </p:nvSpPr>
        <p:spPr/>
        <p:txBody>
          <a:bodyPr>
            <a:noAutofit/>
          </a:bodyPr>
          <a:lstStyle/>
          <a:p>
            <a:r>
              <a:rPr lang="en-US" sz="4267" dirty="0"/>
              <a:t>To show multiple layers of neurons, we need to simplify our logistic regression graph.</a:t>
            </a:r>
          </a:p>
        </p:txBody>
      </p:sp>
      <p:cxnSp>
        <p:nvCxnSpPr>
          <p:cNvPr id="19" name="Straight Arrow Connector 18">
            <a:extLst>
              <a:ext uri="{FF2B5EF4-FFF2-40B4-BE49-F238E27FC236}">
                <a16:creationId xmlns:a16="http://schemas.microsoft.com/office/drawing/2014/main" id="{99B61F3B-79DB-CA92-A442-9B22199DBE7C}"/>
              </a:ext>
            </a:extLst>
          </p:cNvPr>
          <p:cNvCxnSpPr>
            <a:cxnSpLocks/>
            <a:endCxn id="27" idx="2"/>
          </p:cNvCxnSpPr>
          <p:nvPr/>
        </p:nvCxnSpPr>
        <p:spPr>
          <a:xfrm flipV="1">
            <a:off x="2510579" y="4197090"/>
            <a:ext cx="242386"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EC9771E1-62F0-2D7D-A8F2-3EBE62809ED2}"/>
              </a:ext>
            </a:extLst>
          </p:cNvPr>
          <p:cNvCxnSpPr>
            <a:cxnSpLocks/>
          </p:cNvCxnSpPr>
          <p:nvPr/>
        </p:nvCxnSpPr>
        <p:spPr>
          <a:xfrm flipH="1" flipV="1">
            <a:off x="2950393" y="4197090"/>
            <a:ext cx="1093515"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DA67D1A1-1403-EDE6-BEC7-00ECB8A1615B}"/>
              </a:ext>
            </a:extLst>
          </p:cNvPr>
          <p:cNvCxnSpPr>
            <a:cxnSpLocks/>
          </p:cNvCxnSpPr>
          <p:nvPr/>
        </p:nvCxnSpPr>
        <p:spPr>
          <a:xfrm flipV="1">
            <a:off x="1448710" y="4197090"/>
            <a:ext cx="1128165"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29370B6-A377-F682-A01C-3D9CBC5C5507}"/>
              </a:ext>
            </a:extLst>
          </p:cNvPr>
          <p:cNvCxnSpPr>
            <a:cxnSpLocks/>
          </p:cNvCxnSpPr>
          <p:nvPr/>
        </p:nvCxnSpPr>
        <p:spPr>
          <a:xfrm flipV="1">
            <a:off x="1992189" y="4197090"/>
            <a:ext cx="639514"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1B322833-CEE6-E5E6-EB67-DD5994545E3D}"/>
              </a:ext>
            </a:extLst>
          </p:cNvPr>
          <p:cNvCxnSpPr>
            <a:cxnSpLocks/>
            <a:endCxn id="27" idx="2"/>
          </p:cNvCxnSpPr>
          <p:nvPr/>
        </p:nvCxnSpPr>
        <p:spPr>
          <a:xfrm flipH="1" flipV="1">
            <a:off x="2752965" y="4197090"/>
            <a:ext cx="228917"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9E16DD17-5740-50C7-8928-343A3179DCC0}"/>
              </a:ext>
            </a:extLst>
          </p:cNvPr>
          <p:cNvCxnSpPr>
            <a:cxnSpLocks/>
          </p:cNvCxnSpPr>
          <p:nvPr/>
        </p:nvCxnSpPr>
        <p:spPr>
          <a:xfrm flipH="1" flipV="1">
            <a:off x="2880618" y="4197090"/>
            <a:ext cx="633124"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TextBox 24">
            <a:extLst>
              <a:ext uri="{FF2B5EF4-FFF2-40B4-BE49-F238E27FC236}">
                <a16:creationId xmlns:a16="http://schemas.microsoft.com/office/drawing/2014/main" id="{FCD2057C-8643-6C68-A55F-ABC842AA8A1C}"/>
              </a:ext>
            </a:extLst>
          </p:cNvPr>
          <p:cNvSpPr txBox="1"/>
          <p:nvPr/>
        </p:nvSpPr>
        <p:spPr>
          <a:xfrm>
            <a:off x="1416927" y="4475979"/>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0</a:t>
            </a:r>
            <a:endParaRPr lang="en-US" sz="2797" baseline="-250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25297830-AFB9-70EC-5EB7-64C0FBE9685B}"/>
              </a:ext>
            </a:extLst>
          </p:cNvPr>
          <p:cNvSpPr txBox="1"/>
          <p:nvPr/>
        </p:nvSpPr>
        <p:spPr>
          <a:xfrm>
            <a:off x="3597288" y="4475979"/>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5</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27" name="Table 26">
            <a:extLst>
              <a:ext uri="{FF2B5EF4-FFF2-40B4-BE49-F238E27FC236}">
                <a16:creationId xmlns:a16="http://schemas.microsoft.com/office/drawing/2014/main" id="{666A566A-59F3-E882-8FFD-2D1EE52FB679}"/>
              </a:ext>
            </a:extLst>
          </p:cNvPr>
          <p:cNvGraphicFramePr>
            <a:graphicFrameLocks noGrp="1"/>
          </p:cNvGraphicFramePr>
          <p:nvPr/>
        </p:nvGraphicFramePr>
        <p:xfrm>
          <a:off x="2522222" y="373761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sp>
        <p:nvSpPr>
          <p:cNvPr id="28" name="TextBox 27">
            <a:extLst>
              <a:ext uri="{FF2B5EF4-FFF2-40B4-BE49-F238E27FC236}">
                <a16:creationId xmlns:a16="http://schemas.microsoft.com/office/drawing/2014/main" id="{EEB1B6EC-4B83-D6C7-C2D7-36AF0AF2FAE1}"/>
              </a:ext>
            </a:extLst>
          </p:cNvPr>
          <p:cNvSpPr txBox="1"/>
          <p:nvPr/>
        </p:nvSpPr>
        <p:spPr>
          <a:xfrm>
            <a:off x="2601806" y="3665492"/>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z</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9" name="Oval 28">
                <a:extLst>
                  <a:ext uri="{FF2B5EF4-FFF2-40B4-BE49-F238E27FC236}">
                    <a16:creationId xmlns:a16="http://schemas.microsoft.com/office/drawing/2014/main" id="{2A4E7B9F-F016-C30E-2146-76CFD9C8DA6C}"/>
                  </a:ext>
                </a:extLst>
              </p:cNvPr>
              <p:cNvSpPr/>
              <p:nvPr/>
            </p:nvSpPr>
            <p:spPr>
              <a:xfrm>
                <a:off x="2510579" y="3059978"/>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p:sp>
            <p:nvSpPr>
              <p:cNvPr id="29" name="Oval 28">
                <a:extLst>
                  <a:ext uri="{FF2B5EF4-FFF2-40B4-BE49-F238E27FC236}">
                    <a16:creationId xmlns:a16="http://schemas.microsoft.com/office/drawing/2014/main" id="{2A4E7B9F-F016-C30E-2146-76CFD9C8DA6C}"/>
                  </a:ext>
                </a:extLst>
              </p:cNvPr>
              <p:cNvSpPr>
                <a:spLocks noRot="1" noChangeAspect="1" noMove="1" noResize="1" noEditPoints="1" noAdjustHandles="1" noChangeArrowheads="1" noChangeShapeType="1" noTextEdit="1"/>
              </p:cNvSpPr>
              <p:nvPr/>
            </p:nvSpPr>
            <p:spPr>
              <a:xfrm>
                <a:off x="2510579" y="3059978"/>
                <a:ext cx="470357" cy="459473"/>
              </a:xfrm>
              <a:prstGeom prst="ellipse">
                <a:avLst/>
              </a:prstGeom>
              <a:blipFill>
                <a:blip r:embed="rId3"/>
                <a:stretch>
                  <a:fillRect l="-38462" t="-10526" b="-42105"/>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DC58B7BC-CE7C-7EAF-28D2-5E4C17B138C0}"/>
              </a:ext>
            </a:extLst>
          </p:cNvPr>
          <p:cNvCxnSpPr>
            <a:cxnSpLocks/>
            <a:stCxn id="27" idx="0"/>
            <a:endCxn id="29" idx="4"/>
          </p:cNvCxnSpPr>
          <p:nvPr/>
        </p:nvCxnSpPr>
        <p:spPr>
          <a:xfrm flipH="1" flipV="1">
            <a:off x="2745758" y="3519451"/>
            <a:ext cx="7207" cy="2181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31" name="Table 30">
            <a:extLst>
              <a:ext uri="{FF2B5EF4-FFF2-40B4-BE49-F238E27FC236}">
                <a16:creationId xmlns:a16="http://schemas.microsoft.com/office/drawing/2014/main" id="{8F04A22A-D8B4-63E7-9A5C-7A52F2F81858}"/>
              </a:ext>
            </a:extLst>
          </p:cNvPr>
          <p:cNvGraphicFramePr>
            <a:graphicFrameLocks noGrp="1"/>
          </p:cNvGraphicFramePr>
          <p:nvPr/>
        </p:nvGraphicFramePr>
        <p:xfrm>
          <a:off x="2515015" y="233618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cxnSp>
        <p:nvCxnSpPr>
          <p:cNvPr id="32" name="Straight Arrow Connector 31">
            <a:extLst>
              <a:ext uri="{FF2B5EF4-FFF2-40B4-BE49-F238E27FC236}">
                <a16:creationId xmlns:a16="http://schemas.microsoft.com/office/drawing/2014/main" id="{FCCB46B5-681A-1860-190E-51D4BBAF89B3}"/>
              </a:ext>
            </a:extLst>
          </p:cNvPr>
          <p:cNvCxnSpPr>
            <a:cxnSpLocks/>
            <a:stCxn id="29" idx="0"/>
            <a:endCxn id="31" idx="2"/>
          </p:cNvCxnSpPr>
          <p:nvPr/>
        </p:nvCxnSpPr>
        <p:spPr>
          <a:xfrm flipV="1">
            <a:off x="2745758" y="2795660"/>
            <a:ext cx="0" cy="264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0C13EA22-541C-427D-D82F-DB3F97EC5B69}"/>
                  </a:ext>
                </a:extLst>
              </p:cNvPr>
              <p:cNvSpPr txBox="1"/>
              <p:nvPr/>
            </p:nvSpPr>
            <p:spPr>
              <a:xfrm>
                <a:off x="2522222" y="2280811"/>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i="1" dirty="0" smtClean="0">
                          <a:latin typeface="Cambria Math" panose="02040503050406030204" pitchFamily="18" charset="0"/>
                          <a:cs typeface="Times New Roman" panose="02020603050405020304" pitchFamily="18" charset="0"/>
                        </a:rPr>
                        <m:t>𝑝</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33" name="TextBox 32">
                <a:extLst>
                  <a:ext uri="{FF2B5EF4-FFF2-40B4-BE49-F238E27FC236}">
                    <a16:creationId xmlns:a16="http://schemas.microsoft.com/office/drawing/2014/main" id="{0C13EA22-541C-427D-D82F-DB3F97EC5B69}"/>
                  </a:ext>
                </a:extLst>
              </p:cNvPr>
              <p:cNvSpPr txBox="1">
                <a:spLocks noRot="1" noChangeAspect="1" noMove="1" noResize="1" noEditPoints="1" noAdjustHandles="1" noChangeArrowheads="1" noChangeShapeType="1" noTextEdit="1"/>
              </p:cNvSpPr>
              <p:nvPr/>
            </p:nvSpPr>
            <p:spPr>
              <a:xfrm>
                <a:off x="2522222" y="2280811"/>
                <a:ext cx="482826" cy="512576"/>
              </a:xfrm>
              <a:prstGeom prst="rect">
                <a:avLst/>
              </a:prstGeom>
              <a:blipFill>
                <a:blip r:embed="rId4"/>
                <a:stretch>
                  <a:fillRect b="-170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34" name="Table 33">
                <a:extLst>
                  <a:ext uri="{FF2B5EF4-FFF2-40B4-BE49-F238E27FC236}">
                    <a16:creationId xmlns:a16="http://schemas.microsoft.com/office/drawing/2014/main" id="{05FD0B9D-7432-5F20-1BA2-7772A3957210}"/>
                  </a:ext>
                </a:extLst>
              </p:cNvPr>
              <p:cNvGraphicFramePr>
                <a:graphicFrameLocks noGrp="1"/>
              </p:cNvGraphicFramePr>
              <p:nvPr/>
            </p:nvGraphicFramePr>
            <p:xfrm>
              <a:off x="1247076" y="5654773"/>
              <a:ext cx="3011778"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002730172"/>
                        </a:ext>
                      </a:extLst>
                    </a:gridCol>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393606">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3</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4</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5</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152605"/>
                      </a:ext>
                    </a:extLst>
                  </a:tr>
                </a:tbl>
              </a:graphicData>
            </a:graphic>
          </p:graphicFrame>
        </mc:Choice>
        <mc:Fallback>
          <p:graphicFrame>
            <p:nvGraphicFramePr>
              <p:cNvPr id="34" name="Table 33">
                <a:extLst>
                  <a:ext uri="{FF2B5EF4-FFF2-40B4-BE49-F238E27FC236}">
                    <a16:creationId xmlns:a16="http://schemas.microsoft.com/office/drawing/2014/main" id="{05FD0B9D-7432-5F20-1BA2-7772A3957210}"/>
                  </a:ext>
                </a:extLst>
              </p:cNvPr>
              <p:cNvGraphicFramePr>
                <a:graphicFrameLocks noGrp="1"/>
              </p:cNvGraphicFramePr>
              <p:nvPr/>
            </p:nvGraphicFramePr>
            <p:xfrm>
              <a:off x="1247076" y="5654773"/>
              <a:ext cx="3011778"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002730172"/>
                        </a:ext>
                      </a:extLst>
                    </a:gridCol>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500" t="-2703" r="-4975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05128" t="-2703" r="-410256"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00000" t="-2703" r="-3000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300000" t="-2703" r="-2000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410256" t="-2703" r="-105128"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497500" t="-2703" r="-2500" b="-2703"/>
                          </a:stretch>
                        </a:blipFill>
                      </a:tcPr>
                    </a:tc>
                    <a:extLst>
                      <a:ext uri="{0D108BD9-81ED-4DB2-BD59-A6C34878D82A}">
                        <a16:rowId xmlns:a16="http://schemas.microsoft.com/office/drawing/2014/main" val="3775152605"/>
                      </a:ext>
                    </a:extLst>
                  </a:tr>
                </a:tbl>
              </a:graphicData>
            </a:graphic>
          </p:graphicFrame>
        </mc:Fallback>
      </mc:AlternateContent>
      <p:cxnSp>
        <p:nvCxnSpPr>
          <p:cNvPr id="35" name="Straight Arrow Connector 34">
            <a:extLst>
              <a:ext uri="{FF2B5EF4-FFF2-40B4-BE49-F238E27FC236}">
                <a16:creationId xmlns:a16="http://schemas.microsoft.com/office/drawing/2014/main" id="{7AC3DBEE-ECC0-608B-A7A6-09E660BF1A05}"/>
              </a:ext>
            </a:extLst>
          </p:cNvPr>
          <p:cNvCxnSpPr>
            <a:cxnSpLocks/>
            <a:endCxn id="56" idx="2"/>
          </p:cNvCxnSpPr>
          <p:nvPr/>
        </p:nvCxnSpPr>
        <p:spPr>
          <a:xfrm flipV="1">
            <a:off x="9162560" y="4197090"/>
            <a:ext cx="242386"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9360DCE1-B0C4-B8A0-BE06-E36FC635B0C5}"/>
              </a:ext>
            </a:extLst>
          </p:cNvPr>
          <p:cNvCxnSpPr>
            <a:cxnSpLocks/>
          </p:cNvCxnSpPr>
          <p:nvPr/>
        </p:nvCxnSpPr>
        <p:spPr>
          <a:xfrm flipH="1" flipV="1">
            <a:off x="9602374" y="4197090"/>
            <a:ext cx="1093515"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76F5BC22-74A3-26C4-8FB5-03E3BCC95F1C}"/>
              </a:ext>
            </a:extLst>
          </p:cNvPr>
          <p:cNvCxnSpPr>
            <a:cxnSpLocks/>
          </p:cNvCxnSpPr>
          <p:nvPr/>
        </p:nvCxnSpPr>
        <p:spPr>
          <a:xfrm flipV="1">
            <a:off x="8100691" y="4197090"/>
            <a:ext cx="1128165"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83943FD5-137F-CC65-3219-11BB4675A2C0}"/>
              </a:ext>
            </a:extLst>
          </p:cNvPr>
          <p:cNvCxnSpPr>
            <a:cxnSpLocks/>
          </p:cNvCxnSpPr>
          <p:nvPr/>
        </p:nvCxnSpPr>
        <p:spPr>
          <a:xfrm flipV="1">
            <a:off x="8644170" y="4197090"/>
            <a:ext cx="639514"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D051071D-A8BE-0FC7-F368-4A27EBF1D930}"/>
              </a:ext>
            </a:extLst>
          </p:cNvPr>
          <p:cNvCxnSpPr>
            <a:cxnSpLocks/>
            <a:endCxn id="56" idx="2"/>
          </p:cNvCxnSpPr>
          <p:nvPr/>
        </p:nvCxnSpPr>
        <p:spPr>
          <a:xfrm flipH="1" flipV="1">
            <a:off x="9404946" y="4197090"/>
            <a:ext cx="228917"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777602EA-3116-8328-9CD5-4E7DBAFEACAE}"/>
              </a:ext>
            </a:extLst>
          </p:cNvPr>
          <p:cNvCxnSpPr>
            <a:cxnSpLocks/>
          </p:cNvCxnSpPr>
          <p:nvPr/>
        </p:nvCxnSpPr>
        <p:spPr>
          <a:xfrm flipH="1" flipV="1">
            <a:off x="9532599" y="4197090"/>
            <a:ext cx="633124"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56" name="Table 55">
            <a:extLst>
              <a:ext uri="{FF2B5EF4-FFF2-40B4-BE49-F238E27FC236}">
                <a16:creationId xmlns:a16="http://schemas.microsoft.com/office/drawing/2014/main" id="{6326D6E5-4678-7985-EA5C-9463951BC7D3}"/>
              </a:ext>
            </a:extLst>
          </p:cNvPr>
          <p:cNvGraphicFramePr>
            <a:graphicFrameLocks noGrp="1"/>
          </p:cNvGraphicFramePr>
          <p:nvPr/>
        </p:nvGraphicFramePr>
        <p:xfrm>
          <a:off x="9174203" y="373761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graphicFrame>
        <p:nvGraphicFramePr>
          <p:cNvPr id="65" name="Table 64">
            <a:extLst>
              <a:ext uri="{FF2B5EF4-FFF2-40B4-BE49-F238E27FC236}">
                <a16:creationId xmlns:a16="http://schemas.microsoft.com/office/drawing/2014/main" id="{641FF412-34B6-3A19-CAE0-82E588A25841}"/>
              </a:ext>
            </a:extLst>
          </p:cNvPr>
          <p:cNvGraphicFramePr>
            <a:graphicFrameLocks noGrp="1"/>
          </p:cNvGraphicFramePr>
          <p:nvPr>
            <p:extLst>
              <p:ext uri="{D42A27DB-BD31-4B8C-83A1-F6EECF244321}">
                <p14:modId xmlns:p14="http://schemas.microsoft.com/office/powerpoint/2010/main" val="2535584411"/>
              </p:ext>
            </p:extLst>
          </p:nvPr>
        </p:nvGraphicFramePr>
        <p:xfrm>
          <a:off x="7899057" y="5654773"/>
          <a:ext cx="3011778"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002730172"/>
                    </a:ext>
                  </a:extLst>
                </a:gridCol>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393606">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152605"/>
                  </a:ext>
                </a:extLst>
              </a:tr>
            </a:tbl>
          </a:graphicData>
        </a:graphic>
      </p:graphicFrame>
      <p:sp>
        <p:nvSpPr>
          <p:cNvPr id="4" name="Right Arrow 3">
            <a:extLst>
              <a:ext uri="{FF2B5EF4-FFF2-40B4-BE49-F238E27FC236}">
                <a16:creationId xmlns:a16="http://schemas.microsoft.com/office/drawing/2014/main" id="{AA0F3F72-7447-946D-CBB5-988619C43403}"/>
              </a:ext>
            </a:extLst>
          </p:cNvPr>
          <p:cNvSpPr/>
          <p:nvPr/>
        </p:nvSpPr>
        <p:spPr>
          <a:xfrm>
            <a:off x="5290008" y="3737617"/>
            <a:ext cx="1611984" cy="114831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simplify</a:t>
            </a:r>
          </a:p>
        </p:txBody>
      </p:sp>
      <mc:AlternateContent xmlns:mc="http://schemas.openxmlformats.org/markup-compatibility/2006">
        <mc:Choice xmlns:a14="http://schemas.microsoft.com/office/drawing/2010/main" Requires="a14">
          <p:sp>
            <p:nvSpPr>
              <p:cNvPr id="66" name="TextBox 65">
                <a:extLst>
                  <a:ext uri="{FF2B5EF4-FFF2-40B4-BE49-F238E27FC236}">
                    <a16:creationId xmlns:a16="http://schemas.microsoft.com/office/drawing/2014/main" id="{FA85EBAC-EA96-2B79-9D4B-44E538B0E28D}"/>
                  </a:ext>
                </a:extLst>
              </p:cNvPr>
              <p:cNvSpPr txBox="1"/>
              <p:nvPr/>
            </p:nvSpPr>
            <p:spPr>
              <a:xfrm>
                <a:off x="9186806" y="3662897"/>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i="1" dirty="0" smtClean="0">
                          <a:latin typeface="Cambria Math" panose="02040503050406030204" pitchFamily="18" charset="0"/>
                          <a:cs typeface="Times New Roman" panose="02020603050405020304" pitchFamily="18" charset="0"/>
                        </a:rPr>
                        <m:t>𝑝</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66" name="TextBox 65">
                <a:extLst>
                  <a:ext uri="{FF2B5EF4-FFF2-40B4-BE49-F238E27FC236}">
                    <a16:creationId xmlns:a16="http://schemas.microsoft.com/office/drawing/2014/main" id="{FA85EBAC-EA96-2B79-9D4B-44E538B0E28D}"/>
                  </a:ext>
                </a:extLst>
              </p:cNvPr>
              <p:cNvSpPr txBox="1">
                <a:spLocks noRot="1" noChangeAspect="1" noMove="1" noResize="1" noEditPoints="1" noAdjustHandles="1" noChangeArrowheads="1" noChangeShapeType="1" noTextEdit="1"/>
              </p:cNvSpPr>
              <p:nvPr/>
            </p:nvSpPr>
            <p:spPr>
              <a:xfrm>
                <a:off x="9186806" y="3662897"/>
                <a:ext cx="482826" cy="512576"/>
              </a:xfrm>
              <a:prstGeom prst="rect">
                <a:avLst/>
              </a:prstGeom>
              <a:blipFill>
                <a:blip r:embed="rId6"/>
                <a:stretch>
                  <a:fillRect b="-14634"/>
                </a:stretch>
              </a:blipFill>
            </p:spPr>
            <p:txBody>
              <a:bodyPr/>
              <a:lstStyle/>
              <a:p>
                <a:r>
                  <a:rPr lang="en-US">
                    <a:noFill/>
                  </a:rPr>
                  <a:t> </a:t>
                </a:r>
              </a:p>
            </p:txBody>
          </p:sp>
        </mc:Fallback>
      </mc:AlternateContent>
    </p:spTree>
    <p:extLst>
      <p:ext uri="{BB962C8B-B14F-4D97-AF65-F5344CB8AC3E}">
        <p14:creationId xmlns:p14="http://schemas.microsoft.com/office/powerpoint/2010/main" val="2396936225"/>
      </p:ext>
    </p:extLst>
  </p:cSld>
  <p:clrMapOvr>
    <a:masterClrMapping/>
  </p:clrMapOvr>
  <mc:AlternateContent xmlns:mc="http://schemas.openxmlformats.org/markup-compatibility/2006" xmlns:p14="http://schemas.microsoft.com/office/powerpoint/2010/main">
    <mc:Choice Requires="p14">
      <p:transition spd="slow" p14:dur="2000" advTm="25323"/>
    </mc:Choice>
    <mc:Fallback xmlns="">
      <p:transition spd="slow" advTm="25323"/>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9" name="Table 108">
            <a:extLst>
              <a:ext uri="{FF2B5EF4-FFF2-40B4-BE49-F238E27FC236}">
                <a16:creationId xmlns:a16="http://schemas.microsoft.com/office/drawing/2014/main" id="{73495E18-2C6E-0103-91CA-C1874EE90166}"/>
              </a:ext>
            </a:extLst>
          </p:cNvPr>
          <p:cNvGraphicFramePr>
            <a:graphicFrameLocks noGrp="1"/>
          </p:cNvGraphicFramePr>
          <p:nvPr>
            <p:extLst>
              <p:ext uri="{D42A27DB-BD31-4B8C-83A1-F6EECF244321}">
                <p14:modId xmlns:p14="http://schemas.microsoft.com/office/powerpoint/2010/main" val="689670416"/>
              </p:ext>
            </p:extLst>
          </p:nvPr>
        </p:nvGraphicFramePr>
        <p:xfrm>
          <a:off x="8031030" y="4067926"/>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4" name="Straight Arrow Connector 3">
            <a:extLst>
              <a:ext uri="{FF2B5EF4-FFF2-40B4-BE49-F238E27FC236}">
                <a16:creationId xmlns:a16="http://schemas.microsoft.com/office/drawing/2014/main" id="{09CA99DA-3F17-7D09-255C-F151DEED357D}"/>
              </a:ext>
            </a:extLst>
          </p:cNvPr>
          <p:cNvCxnSpPr>
            <a:cxnSpLocks/>
          </p:cNvCxnSpPr>
          <p:nvPr/>
        </p:nvCxnSpPr>
        <p:spPr>
          <a:xfrm flipV="1">
            <a:off x="2326662" y="4703016"/>
            <a:ext cx="250431" cy="5776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062F108C-45DE-A330-B0FC-310F0CA513D5}"/>
              </a:ext>
            </a:extLst>
          </p:cNvPr>
          <p:cNvCxnSpPr>
            <a:cxnSpLocks/>
          </p:cNvCxnSpPr>
          <p:nvPr/>
        </p:nvCxnSpPr>
        <p:spPr>
          <a:xfrm flipH="1" flipV="1">
            <a:off x="2756310" y="4709761"/>
            <a:ext cx="326005" cy="5896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D96E8342-07E8-2965-C489-E83DBE658881}"/>
              </a:ext>
            </a:extLst>
          </p:cNvPr>
          <p:cNvCxnSpPr>
            <a:cxnSpLocks/>
          </p:cNvCxnSpPr>
          <p:nvPr/>
        </p:nvCxnSpPr>
        <p:spPr>
          <a:xfrm flipH="1" flipV="1">
            <a:off x="2910518" y="4703016"/>
            <a:ext cx="915873" cy="5912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0" name="Oval 9">
                <a:extLst>
                  <a:ext uri="{FF2B5EF4-FFF2-40B4-BE49-F238E27FC236}">
                    <a16:creationId xmlns:a16="http://schemas.microsoft.com/office/drawing/2014/main" id="{844478D0-9DD7-1995-B5CF-C73E8F929535}"/>
                  </a:ext>
                </a:extLst>
              </p:cNvPr>
              <p:cNvSpPr/>
              <p:nvPr/>
            </p:nvSpPr>
            <p:spPr>
              <a:xfrm>
                <a:off x="2521131" y="3428216"/>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p:sp>
            <p:nvSpPr>
              <p:cNvPr id="10" name="Oval 9">
                <a:extLst>
                  <a:ext uri="{FF2B5EF4-FFF2-40B4-BE49-F238E27FC236}">
                    <a16:creationId xmlns:a16="http://schemas.microsoft.com/office/drawing/2014/main" id="{844478D0-9DD7-1995-B5CF-C73E8F929535}"/>
                  </a:ext>
                </a:extLst>
              </p:cNvPr>
              <p:cNvSpPr>
                <a:spLocks noRot="1" noChangeAspect="1" noMove="1" noResize="1" noEditPoints="1" noAdjustHandles="1" noChangeArrowheads="1" noChangeShapeType="1" noTextEdit="1"/>
              </p:cNvSpPr>
              <p:nvPr/>
            </p:nvSpPr>
            <p:spPr>
              <a:xfrm>
                <a:off x="2521131" y="3428216"/>
                <a:ext cx="470357" cy="459473"/>
              </a:xfrm>
              <a:prstGeom prst="ellipse">
                <a:avLst/>
              </a:prstGeom>
              <a:blipFill>
                <a:blip r:embed="rId2"/>
                <a:stretch>
                  <a:fillRect l="-38462" t="-10526" b="-42105"/>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08A0A041-3471-E990-09D7-23F444E97563}"/>
              </a:ext>
            </a:extLst>
          </p:cNvPr>
          <p:cNvCxnSpPr>
            <a:cxnSpLocks/>
            <a:endCxn id="10" idx="4"/>
          </p:cNvCxnSpPr>
          <p:nvPr/>
        </p:nvCxnSpPr>
        <p:spPr>
          <a:xfrm flipV="1">
            <a:off x="2756310" y="3887689"/>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70A3532-63E8-1D49-1FEA-A259B90F5BB6}"/>
              </a:ext>
            </a:extLst>
          </p:cNvPr>
          <p:cNvCxnSpPr>
            <a:cxnSpLocks/>
            <a:stCxn id="10" idx="0"/>
          </p:cNvCxnSpPr>
          <p:nvPr/>
        </p:nvCxnSpPr>
        <p:spPr>
          <a:xfrm flipV="1">
            <a:off x="2756310" y="3252251"/>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44E6390C-ED25-D5FC-864C-673A4A2ADD53}"/>
                  </a:ext>
                </a:extLst>
              </p:cNvPr>
              <p:cNvSpPr txBox="1"/>
              <p:nvPr/>
            </p:nvSpPr>
            <p:spPr>
              <a:xfrm>
                <a:off x="3206004" y="4105366"/>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b="0" i="1" dirty="0" smtClean="0">
                              <a:solidFill>
                                <a:schemeClr val="accent6"/>
                              </a:solidFill>
                              <a:latin typeface="Cambria Math" panose="02040503050406030204" pitchFamily="18" charset="0"/>
                              <a:cs typeface="Times New Roman" panose="02020603050405020304" pitchFamily="18" charset="0"/>
                            </a:rPr>
                          </m:ctrlPr>
                        </m:sSubPr>
                        <m:e>
                          <m:r>
                            <a:rPr lang="en-US" sz="2797" i="1" dirty="0" smtClean="0">
                              <a:solidFill>
                                <a:schemeClr val="accent6"/>
                              </a:solidFill>
                              <a:latin typeface="Cambria Math" panose="02040503050406030204" pitchFamily="18" charset="0"/>
                              <a:cs typeface="Times New Roman" panose="02020603050405020304" pitchFamily="18" charset="0"/>
                            </a:rPr>
                            <m:t>𝑧</m:t>
                          </m:r>
                        </m:e>
                        <m:sub>
                          <m:r>
                            <a:rPr lang="en-US" sz="2797" b="0" i="1" dirty="0" smtClean="0">
                              <a:solidFill>
                                <a:schemeClr val="accent6"/>
                              </a:solidFill>
                              <a:latin typeface="Cambria Math" panose="02040503050406030204" pitchFamily="18" charset="0"/>
                              <a:cs typeface="Times New Roman" panose="02020603050405020304" pitchFamily="18" charset="0"/>
                            </a:rPr>
                            <m:t>2</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15" name="TextBox 14">
                <a:extLst>
                  <a:ext uri="{FF2B5EF4-FFF2-40B4-BE49-F238E27FC236}">
                    <a16:creationId xmlns:a16="http://schemas.microsoft.com/office/drawing/2014/main" id="{44E6390C-ED25-D5FC-864C-673A4A2ADD53}"/>
                  </a:ext>
                </a:extLst>
              </p:cNvPr>
              <p:cNvSpPr txBox="1">
                <a:spLocks noRot="1" noChangeAspect="1" noMove="1" noResize="1" noEditPoints="1" noAdjustHandles="1" noChangeArrowheads="1" noChangeShapeType="1" noTextEdit="1"/>
              </p:cNvSpPr>
              <p:nvPr/>
            </p:nvSpPr>
            <p:spPr>
              <a:xfrm>
                <a:off x="3206004" y="4105366"/>
                <a:ext cx="482826" cy="512576"/>
              </a:xfrm>
              <a:prstGeom prst="rect">
                <a:avLst/>
              </a:prstGeom>
              <a:blipFill>
                <a:blip r:embed="rId3"/>
                <a:stretch>
                  <a:fillRect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extLst>
                  <p:ext uri="{D42A27DB-BD31-4B8C-83A1-F6EECF244321}">
                    <p14:modId xmlns:p14="http://schemas.microsoft.com/office/powerpoint/2010/main" val="888869767"/>
                  </p:ext>
                </p:extLst>
              </p:nvPr>
            </p:nvGraphicFramePr>
            <p:xfrm>
              <a:off x="1973862" y="5307912"/>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extLst>
                  <p:ext uri="{D42A27DB-BD31-4B8C-83A1-F6EECF244321}">
                    <p14:modId xmlns:p14="http://schemas.microsoft.com/office/powerpoint/2010/main" val="888869767"/>
                  </p:ext>
                </p:extLst>
              </p:nvPr>
            </p:nvGraphicFramePr>
            <p:xfrm>
              <a:off x="1973862" y="5307912"/>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3509" t="-1754" r="-207018" b="-7018"/>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101724" t="-1754" r="-103448" b="-7018"/>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205263" t="-1754" r="-5263" b="-7018"/>
                          </a:stretch>
                        </a:blipFill>
                      </a:tcPr>
                    </a:tc>
                    <a:extLst>
                      <a:ext uri="{0D108BD9-81ED-4DB2-BD59-A6C34878D82A}">
                        <a16:rowId xmlns:a16="http://schemas.microsoft.com/office/drawing/2014/main" val="3775152605"/>
                      </a:ext>
                    </a:extLst>
                  </a:tr>
                </a:tbl>
              </a:graphicData>
            </a:graphic>
          </p:graphicFrame>
        </mc:Fallback>
      </mc:AlternateContent>
      <p:sp>
        <p:nvSpPr>
          <p:cNvPr id="19" name="TextBox 18">
            <a:extLst>
              <a:ext uri="{FF2B5EF4-FFF2-40B4-BE49-F238E27FC236}">
                <a16:creationId xmlns:a16="http://schemas.microsoft.com/office/drawing/2014/main" id="{19FB555F-6E68-8923-6E5A-36D09DB174EF}"/>
              </a:ext>
            </a:extLst>
          </p:cNvPr>
          <p:cNvSpPr txBox="1"/>
          <p:nvPr/>
        </p:nvSpPr>
        <p:spPr>
          <a:xfrm rot="18054908">
            <a:off x="2287478" y="6360395"/>
            <a:ext cx="1095366" cy="307777"/>
          </a:xfrm>
          <a:prstGeom prst="rect">
            <a:avLst/>
          </a:prstGeom>
          <a:noFill/>
        </p:spPr>
        <p:txBody>
          <a:bodyPr wrap="square" rtlCol="0">
            <a:spAutoFit/>
          </a:bodyPr>
          <a:lstStyle/>
          <a:p>
            <a:pPr algn="r"/>
            <a:r>
              <a:rPr lang="en-US" sz="1400" dirty="0"/>
              <a:t>Age &gt;60</a:t>
            </a:r>
          </a:p>
        </p:txBody>
      </p:sp>
      <p:sp>
        <p:nvSpPr>
          <p:cNvPr id="20" name="TextBox 19">
            <a:extLst>
              <a:ext uri="{FF2B5EF4-FFF2-40B4-BE49-F238E27FC236}">
                <a16:creationId xmlns:a16="http://schemas.microsoft.com/office/drawing/2014/main" id="{A96E946D-451E-ACE4-584C-738C22781E8B}"/>
              </a:ext>
            </a:extLst>
          </p:cNvPr>
          <p:cNvSpPr txBox="1"/>
          <p:nvPr/>
        </p:nvSpPr>
        <p:spPr>
          <a:xfrm rot="18054908">
            <a:off x="3054708" y="6352629"/>
            <a:ext cx="1090081" cy="307777"/>
          </a:xfrm>
          <a:prstGeom prst="rect">
            <a:avLst/>
          </a:prstGeom>
          <a:noFill/>
        </p:spPr>
        <p:txBody>
          <a:bodyPr wrap="square" rtlCol="0">
            <a:spAutoFit/>
          </a:bodyPr>
          <a:lstStyle/>
          <a:p>
            <a:pPr algn="r"/>
            <a:r>
              <a:rPr lang="en-US" sz="1400" dirty="0"/>
              <a:t>Sex</a:t>
            </a:r>
          </a:p>
        </p:txBody>
      </p:sp>
      <p:sp>
        <p:nvSpPr>
          <p:cNvPr id="22" name="TextBox 21">
            <a:extLst>
              <a:ext uri="{FF2B5EF4-FFF2-40B4-BE49-F238E27FC236}">
                <a16:creationId xmlns:a16="http://schemas.microsoft.com/office/drawing/2014/main" id="{D9916483-4D1A-DD24-945C-125C31495748}"/>
              </a:ext>
            </a:extLst>
          </p:cNvPr>
          <p:cNvSpPr txBox="1"/>
          <p:nvPr/>
        </p:nvSpPr>
        <p:spPr>
          <a:xfrm rot="18054908">
            <a:off x="1500508" y="6412833"/>
            <a:ext cx="1204786" cy="307777"/>
          </a:xfrm>
          <a:prstGeom prst="rect">
            <a:avLst/>
          </a:prstGeom>
          <a:noFill/>
        </p:spPr>
        <p:txBody>
          <a:bodyPr wrap="square" rtlCol="0">
            <a:spAutoFit/>
          </a:bodyPr>
          <a:lstStyle/>
          <a:p>
            <a:pPr algn="r"/>
            <a:r>
              <a:rPr lang="en-US" sz="1400" dirty="0"/>
              <a:t>Intercept</a:t>
            </a:r>
          </a:p>
        </p:txBody>
      </p:sp>
      <p:graphicFrame>
        <p:nvGraphicFramePr>
          <p:cNvPr id="29" name="Table 28">
            <a:extLst>
              <a:ext uri="{FF2B5EF4-FFF2-40B4-BE49-F238E27FC236}">
                <a16:creationId xmlns:a16="http://schemas.microsoft.com/office/drawing/2014/main" id="{5A54BBA9-97B7-9D5C-5A00-8F43789E5500}"/>
              </a:ext>
            </a:extLst>
          </p:cNvPr>
          <p:cNvGraphicFramePr>
            <a:graphicFrameLocks noGrp="1"/>
          </p:cNvGraphicFramePr>
          <p:nvPr>
            <p:extLst>
              <p:ext uri="{D42A27DB-BD31-4B8C-83A1-F6EECF244321}">
                <p14:modId xmlns:p14="http://schemas.microsoft.com/office/powerpoint/2010/main" val="1826864298"/>
              </p:ext>
            </p:extLst>
          </p:nvPr>
        </p:nvGraphicFramePr>
        <p:xfrm>
          <a:off x="2395882" y="4086829"/>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52FEBF88-07FA-B4C0-06A3-7F9BB6C3E7BB}"/>
                  </a:ext>
                </a:extLst>
              </p:cNvPr>
              <p:cNvSpPr txBox="1"/>
              <p:nvPr/>
            </p:nvSpPr>
            <p:spPr>
              <a:xfrm>
                <a:off x="3768746" y="2673288"/>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latin typeface="Cambria Math" panose="02040503050406030204" pitchFamily="18" charset="0"/>
                              <a:cs typeface="Times New Roman" panose="02020603050405020304" pitchFamily="18" charset="0"/>
                            </a:rPr>
                          </m:ctrlPr>
                        </m:dPr>
                        <m:e>
                          <m:sSub>
                            <m:sSubPr>
                              <m:ctrlPr>
                                <a:rPr lang="en-US" sz="2797" b="0" i="1" dirty="0" smtClean="0">
                                  <a:solidFill>
                                    <a:schemeClr val="accent6"/>
                                  </a:solidFill>
                                  <a:latin typeface="Cambria Math" panose="02040503050406030204" pitchFamily="18" charset="0"/>
                                  <a:cs typeface="Times New Roman" panose="02020603050405020304" pitchFamily="18" charset="0"/>
                                </a:rPr>
                              </m:ctrlPr>
                            </m:sSubPr>
                            <m:e>
                              <m:r>
                                <a:rPr lang="en-US" sz="2797" b="0" i="1" dirty="0" smtClean="0">
                                  <a:solidFill>
                                    <a:schemeClr val="accent6"/>
                                  </a:solidFill>
                                  <a:latin typeface="Cambria Math" panose="02040503050406030204" pitchFamily="18" charset="0"/>
                                  <a:cs typeface="Times New Roman" panose="02020603050405020304" pitchFamily="18" charset="0"/>
                                </a:rPr>
                                <m:t>h</m:t>
                              </m:r>
                            </m:e>
                            <m:sub>
                              <m:r>
                                <a:rPr lang="en-US" sz="2797" b="0" i="1" dirty="0" smtClean="0">
                                  <a:solidFill>
                                    <a:schemeClr val="accent6"/>
                                  </a:solidFill>
                                  <a:latin typeface="Cambria Math" panose="02040503050406030204" pitchFamily="18" charset="0"/>
                                  <a:cs typeface="Times New Roman" panose="02020603050405020304" pitchFamily="18" charset="0"/>
                                </a:rPr>
                                <m:t>2</m:t>
                              </m:r>
                            </m:sub>
                          </m:sSub>
                          <m:r>
                            <a:rPr lang="en-US" sz="2797" i="1" dirty="0">
                              <a:solidFill>
                                <a:schemeClr val="accent6"/>
                              </a:solidFill>
                              <a:latin typeface="Cambria Math" panose="02040503050406030204" pitchFamily="18" charset="0"/>
                              <a:cs typeface="Times New Roman" panose="02020603050405020304" pitchFamily="18" charset="0"/>
                            </a:rPr>
                            <m:t>=1</m:t>
                          </m:r>
                        </m:e>
                        <m:e>
                          <m:r>
                            <a:rPr lang="en-US" sz="2797" b="0" i="1" dirty="0" smtClean="0">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32" name="TextBox 31">
                <a:extLst>
                  <a:ext uri="{FF2B5EF4-FFF2-40B4-BE49-F238E27FC236}">
                    <a16:creationId xmlns:a16="http://schemas.microsoft.com/office/drawing/2014/main" id="{52FEBF88-07FA-B4C0-06A3-7F9BB6C3E7BB}"/>
                  </a:ext>
                </a:extLst>
              </p:cNvPr>
              <p:cNvSpPr txBox="1">
                <a:spLocks noRot="1" noChangeAspect="1" noMove="1" noResize="1" noEditPoints="1" noAdjustHandles="1" noChangeArrowheads="1" noChangeShapeType="1" noTextEdit="1"/>
              </p:cNvSpPr>
              <p:nvPr/>
            </p:nvSpPr>
            <p:spPr>
              <a:xfrm>
                <a:off x="3768746" y="2673288"/>
                <a:ext cx="1980699" cy="512576"/>
              </a:xfrm>
              <a:prstGeom prst="rect">
                <a:avLst/>
              </a:prstGeom>
              <a:blipFill>
                <a:blip r:embed="rId5"/>
                <a:stretch>
                  <a:fillRect l="-1274" b="-119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25868E51-D8C5-DB94-3859-8E381134BFCD}"/>
                  </a:ext>
                </a:extLst>
              </p:cNvPr>
              <p:cNvSpPr txBox="1"/>
              <p:nvPr/>
            </p:nvSpPr>
            <p:spPr>
              <a:xfrm>
                <a:off x="2521131" y="4105366"/>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b="0" i="1" dirty="0" smtClean="0">
                              <a:solidFill>
                                <a:schemeClr val="accent2"/>
                              </a:solidFill>
                              <a:latin typeface="Cambria Math" panose="02040503050406030204" pitchFamily="18" charset="0"/>
                              <a:cs typeface="Times New Roman" panose="02020603050405020304" pitchFamily="18" charset="0"/>
                            </a:rPr>
                          </m:ctrlPr>
                        </m:sSubPr>
                        <m:e>
                          <m:r>
                            <a:rPr lang="en-US" sz="2797" i="1" dirty="0" smtClean="0">
                              <a:solidFill>
                                <a:schemeClr val="accent2"/>
                              </a:solidFill>
                              <a:latin typeface="Cambria Math" panose="02040503050406030204" pitchFamily="18" charset="0"/>
                              <a:cs typeface="Times New Roman" panose="02020603050405020304" pitchFamily="18" charset="0"/>
                            </a:rPr>
                            <m:t>𝑧</m:t>
                          </m:r>
                        </m:e>
                        <m:sub>
                          <m:r>
                            <a:rPr lang="en-US" sz="2797" b="0" i="1" dirty="0" smtClean="0">
                              <a:solidFill>
                                <a:schemeClr val="accent2"/>
                              </a:solidFill>
                              <a:latin typeface="Cambria Math" panose="02040503050406030204" pitchFamily="18" charset="0"/>
                              <a:cs typeface="Times New Roman" panose="02020603050405020304" pitchFamily="18" charset="0"/>
                            </a:rPr>
                            <m:t>1</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21" name="TextBox 20">
                <a:extLst>
                  <a:ext uri="{FF2B5EF4-FFF2-40B4-BE49-F238E27FC236}">
                    <a16:creationId xmlns:a16="http://schemas.microsoft.com/office/drawing/2014/main" id="{25868E51-D8C5-DB94-3859-8E381134BFCD}"/>
                  </a:ext>
                </a:extLst>
              </p:cNvPr>
              <p:cNvSpPr txBox="1">
                <a:spLocks noRot="1" noChangeAspect="1" noMove="1" noResize="1" noEditPoints="1" noAdjustHandles="1" noChangeArrowheads="1" noChangeShapeType="1" noTextEdit="1"/>
              </p:cNvSpPr>
              <p:nvPr/>
            </p:nvSpPr>
            <p:spPr>
              <a:xfrm>
                <a:off x="2521131" y="4105366"/>
                <a:ext cx="482826" cy="512576"/>
              </a:xfrm>
              <a:prstGeom prst="rect">
                <a:avLst/>
              </a:prstGeom>
              <a:blipFill>
                <a:blip r:embed="rId6"/>
                <a:stretch>
                  <a:fillRect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Oval 23">
                <a:extLst>
                  <a:ext uri="{FF2B5EF4-FFF2-40B4-BE49-F238E27FC236}">
                    <a16:creationId xmlns:a16="http://schemas.microsoft.com/office/drawing/2014/main" id="{503EC5F7-D052-34D1-B7D7-CABC86FDA99D}"/>
                  </a:ext>
                </a:extLst>
              </p:cNvPr>
              <p:cNvSpPr/>
              <p:nvPr/>
            </p:nvSpPr>
            <p:spPr>
              <a:xfrm>
                <a:off x="3205753" y="3429652"/>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p:sp>
            <p:nvSpPr>
              <p:cNvPr id="24" name="Oval 23">
                <a:extLst>
                  <a:ext uri="{FF2B5EF4-FFF2-40B4-BE49-F238E27FC236}">
                    <a16:creationId xmlns:a16="http://schemas.microsoft.com/office/drawing/2014/main" id="{503EC5F7-D052-34D1-B7D7-CABC86FDA99D}"/>
                  </a:ext>
                </a:extLst>
              </p:cNvPr>
              <p:cNvSpPr>
                <a:spLocks noRot="1" noChangeAspect="1" noMove="1" noResize="1" noEditPoints="1" noAdjustHandles="1" noChangeArrowheads="1" noChangeShapeType="1" noTextEdit="1"/>
              </p:cNvSpPr>
              <p:nvPr/>
            </p:nvSpPr>
            <p:spPr>
              <a:xfrm>
                <a:off x="3205753" y="3429652"/>
                <a:ext cx="470357" cy="459473"/>
              </a:xfrm>
              <a:prstGeom prst="ellipse">
                <a:avLst/>
              </a:prstGeom>
              <a:blipFill>
                <a:blip r:embed="rId7"/>
                <a:stretch>
                  <a:fillRect l="-39474" t="-10526" b="-42105"/>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795A150-ADE7-9D70-1CAC-AA296A0C262B}"/>
              </a:ext>
            </a:extLst>
          </p:cNvPr>
          <p:cNvCxnSpPr>
            <a:cxnSpLocks/>
            <a:endCxn id="24" idx="4"/>
          </p:cNvCxnSpPr>
          <p:nvPr/>
        </p:nvCxnSpPr>
        <p:spPr>
          <a:xfrm flipV="1">
            <a:off x="3440932" y="3889125"/>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8FB95CE7-CA7A-367A-BD9E-2FD73AE836A2}"/>
              </a:ext>
            </a:extLst>
          </p:cNvPr>
          <p:cNvCxnSpPr>
            <a:cxnSpLocks/>
            <a:stCxn id="24" idx="0"/>
          </p:cNvCxnSpPr>
          <p:nvPr/>
        </p:nvCxnSpPr>
        <p:spPr>
          <a:xfrm flipV="1">
            <a:off x="3440932" y="3252251"/>
            <a:ext cx="0" cy="177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44FF1B6F-29D0-F7E8-3EFC-DE779C9BD7B6}"/>
              </a:ext>
            </a:extLst>
          </p:cNvPr>
          <p:cNvCxnSpPr>
            <a:cxnSpLocks/>
          </p:cNvCxnSpPr>
          <p:nvPr/>
        </p:nvCxnSpPr>
        <p:spPr>
          <a:xfrm flipV="1">
            <a:off x="3024790" y="4696132"/>
            <a:ext cx="424668" cy="5951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BAC2402-07CD-A673-E67F-30C651EEDECF}"/>
              </a:ext>
            </a:extLst>
          </p:cNvPr>
          <p:cNvCxnSpPr>
            <a:cxnSpLocks/>
          </p:cNvCxnSpPr>
          <p:nvPr/>
        </p:nvCxnSpPr>
        <p:spPr>
          <a:xfrm flipH="1" flipV="1">
            <a:off x="3636569" y="4709761"/>
            <a:ext cx="143874" cy="6002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F3BE92BD-36B5-D8A1-1080-C0696859AF93}"/>
              </a:ext>
            </a:extLst>
          </p:cNvPr>
          <p:cNvCxnSpPr>
            <a:cxnSpLocks/>
          </p:cNvCxnSpPr>
          <p:nvPr/>
        </p:nvCxnSpPr>
        <p:spPr>
          <a:xfrm flipV="1">
            <a:off x="2382146" y="4693280"/>
            <a:ext cx="920998" cy="6095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42" name="Table 41">
            <a:extLst>
              <a:ext uri="{FF2B5EF4-FFF2-40B4-BE49-F238E27FC236}">
                <a16:creationId xmlns:a16="http://schemas.microsoft.com/office/drawing/2014/main" id="{31C05348-72B1-C23B-9354-AA16005E1F89}"/>
              </a:ext>
            </a:extLst>
          </p:cNvPr>
          <p:cNvGraphicFramePr>
            <a:graphicFrameLocks noGrp="1"/>
          </p:cNvGraphicFramePr>
          <p:nvPr>
            <p:extLst>
              <p:ext uri="{D42A27DB-BD31-4B8C-83A1-F6EECF244321}">
                <p14:modId xmlns:p14="http://schemas.microsoft.com/office/powerpoint/2010/main" val="281832923"/>
              </p:ext>
            </p:extLst>
          </p:nvPr>
        </p:nvGraphicFramePr>
        <p:xfrm>
          <a:off x="2395882" y="2626569"/>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00C33572-4E6B-CC1A-42FC-34954AF35FDE}"/>
                  </a:ext>
                </a:extLst>
              </p:cNvPr>
              <p:cNvSpPr txBox="1"/>
              <p:nvPr/>
            </p:nvSpPr>
            <p:spPr>
              <a:xfrm>
                <a:off x="412186" y="2673376"/>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latin typeface="Cambria Math" panose="02040503050406030204" pitchFamily="18" charset="0"/>
                              <a:cs typeface="Times New Roman" panose="02020603050405020304" pitchFamily="18" charset="0"/>
                            </a:rPr>
                          </m:ctrlPr>
                        </m:dPr>
                        <m:e>
                          <m:sSub>
                            <m:sSubPr>
                              <m:ctrlPr>
                                <a:rPr lang="en-US" sz="2797" b="0" i="1" dirty="0" smtClean="0">
                                  <a:solidFill>
                                    <a:schemeClr val="accent2"/>
                                  </a:solidFill>
                                  <a:latin typeface="Cambria Math" panose="02040503050406030204" pitchFamily="18" charset="0"/>
                                  <a:cs typeface="Times New Roman" panose="02020603050405020304" pitchFamily="18" charset="0"/>
                                </a:rPr>
                              </m:ctrlPr>
                            </m:sSubPr>
                            <m:e>
                              <m:r>
                                <a:rPr lang="en-US" sz="2797" b="0" i="1" dirty="0" smtClean="0">
                                  <a:solidFill>
                                    <a:schemeClr val="accent2"/>
                                  </a:solidFill>
                                  <a:latin typeface="Cambria Math" panose="02040503050406030204" pitchFamily="18" charset="0"/>
                                  <a:cs typeface="Times New Roman" panose="02020603050405020304" pitchFamily="18" charset="0"/>
                                </a:rPr>
                                <m:t>h</m:t>
                              </m:r>
                            </m:e>
                            <m:sub>
                              <m:r>
                                <a:rPr lang="en-US" sz="2797" b="0" i="1" dirty="0" smtClean="0">
                                  <a:solidFill>
                                    <a:schemeClr val="accent2"/>
                                  </a:solidFill>
                                  <a:latin typeface="Cambria Math" panose="02040503050406030204" pitchFamily="18" charset="0"/>
                                  <a:cs typeface="Times New Roman" panose="02020603050405020304" pitchFamily="18" charset="0"/>
                                </a:rPr>
                                <m:t>1</m:t>
                              </m:r>
                            </m:sub>
                          </m:sSub>
                          <m:r>
                            <a:rPr lang="en-US" sz="2797" i="1" dirty="0">
                              <a:solidFill>
                                <a:schemeClr val="accent2"/>
                              </a:solidFill>
                              <a:latin typeface="Cambria Math" panose="02040503050406030204" pitchFamily="18" charset="0"/>
                              <a:cs typeface="Times New Roman" panose="02020603050405020304" pitchFamily="18" charset="0"/>
                            </a:rPr>
                            <m:t>=1</m:t>
                          </m:r>
                        </m:e>
                        <m:e>
                          <m:r>
                            <a:rPr lang="en-US" sz="2797" b="0" i="1" dirty="0" smtClean="0">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43" name="TextBox 42">
                <a:extLst>
                  <a:ext uri="{FF2B5EF4-FFF2-40B4-BE49-F238E27FC236}">
                    <a16:creationId xmlns:a16="http://schemas.microsoft.com/office/drawing/2014/main" id="{00C33572-4E6B-CC1A-42FC-34954AF35FDE}"/>
                  </a:ext>
                </a:extLst>
              </p:cNvPr>
              <p:cNvSpPr txBox="1">
                <a:spLocks noRot="1" noChangeAspect="1" noMove="1" noResize="1" noEditPoints="1" noAdjustHandles="1" noChangeArrowheads="1" noChangeShapeType="1" noTextEdit="1"/>
              </p:cNvSpPr>
              <p:nvPr/>
            </p:nvSpPr>
            <p:spPr>
              <a:xfrm>
                <a:off x="412186" y="2673376"/>
                <a:ext cx="1980699" cy="512576"/>
              </a:xfrm>
              <a:prstGeom prst="rect">
                <a:avLst/>
              </a:prstGeom>
              <a:blipFill>
                <a:blip r:embed="rId8"/>
                <a:stretch>
                  <a:fillRect l="-1911" b="-11905"/>
                </a:stretch>
              </a:blipFill>
            </p:spPr>
            <p:txBody>
              <a:bodyPr/>
              <a:lstStyle/>
              <a:p>
                <a:r>
                  <a:rPr lang="en-US">
                    <a:noFill/>
                  </a:rPr>
                  <a:t> </a:t>
                </a:r>
              </a:p>
            </p:txBody>
          </p:sp>
        </mc:Fallback>
      </mc:AlternateContent>
      <p:cxnSp>
        <p:nvCxnSpPr>
          <p:cNvPr id="56" name="Straight Arrow Connector 55">
            <a:extLst>
              <a:ext uri="{FF2B5EF4-FFF2-40B4-BE49-F238E27FC236}">
                <a16:creationId xmlns:a16="http://schemas.microsoft.com/office/drawing/2014/main" id="{B7C952AE-4E97-EFAE-3531-41B5586E6440}"/>
              </a:ext>
            </a:extLst>
          </p:cNvPr>
          <p:cNvCxnSpPr>
            <a:cxnSpLocks/>
          </p:cNvCxnSpPr>
          <p:nvPr/>
        </p:nvCxnSpPr>
        <p:spPr>
          <a:xfrm flipH="1" flipV="1">
            <a:off x="3288176" y="2313783"/>
            <a:ext cx="152755" cy="3316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60" name="Table 59">
            <a:extLst>
              <a:ext uri="{FF2B5EF4-FFF2-40B4-BE49-F238E27FC236}">
                <a16:creationId xmlns:a16="http://schemas.microsoft.com/office/drawing/2014/main" id="{806CD2E5-6890-A439-0EE5-65FE97F0E569}"/>
              </a:ext>
            </a:extLst>
          </p:cNvPr>
          <p:cNvGraphicFramePr>
            <a:graphicFrameLocks noGrp="1"/>
          </p:cNvGraphicFramePr>
          <p:nvPr>
            <p:extLst>
              <p:ext uri="{D42A27DB-BD31-4B8C-83A1-F6EECF244321}">
                <p14:modId xmlns:p14="http://schemas.microsoft.com/office/powerpoint/2010/main" val="2475085072"/>
              </p:ext>
            </p:extLst>
          </p:nvPr>
        </p:nvGraphicFramePr>
        <p:xfrm>
          <a:off x="2744812" y="1702778"/>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mc:Choice xmlns:a14="http://schemas.microsoft.com/office/drawing/2010/main" Requires="a14">
          <p:sp>
            <p:nvSpPr>
              <p:cNvPr id="61" name="TextBox 60">
                <a:extLst>
                  <a:ext uri="{FF2B5EF4-FFF2-40B4-BE49-F238E27FC236}">
                    <a16:creationId xmlns:a16="http://schemas.microsoft.com/office/drawing/2014/main" id="{A8BA7788-908F-C4FC-72F9-16BC459195D4}"/>
                  </a:ext>
                </a:extLst>
              </p:cNvPr>
              <p:cNvSpPr txBox="1"/>
              <p:nvPr/>
            </p:nvSpPr>
            <p:spPr>
              <a:xfrm>
                <a:off x="2863090" y="1712700"/>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b="0" i="1" dirty="0" smtClean="0">
                              <a:solidFill>
                                <a:schemeClr val="tx1"/>
                              </a:solidFill>
                              <a:latin typeface="Cambria Math" panose="02040503050406030204" pitchFamily="18" charset="0"/>
                              <a:cs typeface="Times New Roman" panose="02020603050405020304" pitchFamily="18" charset="0"/>
                            </a:rPr>
                          </m:ctrlPr>
                        </m:sSubPr>
                        <m:e>
                          <m:r>
                            <a:rPr lang="en-US" sz="2797" b="0" i="1" dirty="0" smtClean="0">
                              <a:solidFill>
                                <a:schemeClr val="tx1"/>
                              </a:solidFill>
                              <a:latin typeface="Cambria Math" panose="02040503050406030204" pitchFamily="18" charset="0"/>
                              <a:cs typeface="Times New Roman" panose="02020603050405020304" pitchFamily="18" charset="0"/>
                            </a:rPr>
                            <m:t>𝜁</m:t>
                          </m:r>
                        </m:e>
                        <m:sub>
                          <m:r>
                            <a:rPr lang="en-US" sz="2797" b="0" i="1" dirty="0" smtClean="0">
                              <a:solidFill>
                                <a:schemeClr val="tx1"/>
                              </a:solidFill>
                              <a:latin typeface="Cambria Math" panose="02040503050406030204" pitchFamily="18" charset="0"/>
                              <a:cs typeface="Times New Roman" panose="02020603050405020304" pitchFamily="18" charset="0"/>
                            </a:rPr>
                            <m:t>1</m:t>
                          </m:r>
                        </m:sub>
                      </m:sSub>
                    </m:oMath>
                  </m:oMathPara>
                </a14:m>
                <a:endParaRPr lang="en-US" sz="2797" baseline="-25000" dirty="0">
                  <a:solidFill>
                    <a:schemeClr val="tx1"/>
                  </a:solidFill>
                  <a:latin typeface="Times New Roman" panose="02020603050405020304" pitchFamily="18" charset="0"/>
                  <a:cs typeface="Times New Roman" panose="02020603050405020304" pitchFamily="18" charset="0"/>
                </a:endParaRPr>
              </a:p>
            </p:txBody>
          </p:sp>
        </mc:Choice>
        <mc:Fallback>
          <p:sp>
            <p:nvSpPr>
              <p:cNvPr id="61" name="TextBox 60">
                <a:extLst>
                  <a:ext uri="{FF2B5EF4-FFF2-40B4-BE49-F238E27FC236}">
                    <a16:creationId xmlns:a16="http://schemas.microsoft.com/office/drawing/2014/main" id="{A8BA7788-908F-C4FC-72F9-16BC459195D4}"/>
                  </a:ext>
                </a:extLst>
              </p:cNvPr>
              <p:cNvSpPr txBox="1">
                <a:spLocks noRot="1" noChangeAspect="1" noMove="1" noResize="1" noEditPoints="1" noAdjustHandles="1" noChangeArrowheads="1" noChangeShapeType="1" noTextEdit="1"/>
              </p:cNvSpPr>
              <p:nvPr/>
            </p:nvSpPr>
            <p:spPr>
              <a:xfrm>
                <a:off x="2863090" y="1712700"/>
                <a:ext cx="482826" cy="512576"/>
              </a:xfrm>
              <a:prstGeom prst="rect">
                <a:avLst/>
              </a:prstGeom>
              <a:blipFill>
                <a:blip r:embed="rId9"/>
                <a:stretch>
                  <a:fillRect l="-15385" b="-21429"/>
                </a:stretch>
              </a:blipFill>
            </p:spPr>
            <p:txBody>
              <a:bodyPr/>
              <a:lstStyle/>
              <a:p>
                <a:r>
                  <a:rPr lang="en-US">
                    <a:noFill/>
                  </a:rPr>
                  <a:t> </a:t>
                </a:r>
              </a:p>
            </p:txBody>
          </p:sp>
        </mc:Fallback>
      </mc:AlternateContent>
      <p:cxnSp>
        <p:nvCxnSpPr>
          <p:cNvPr id="65" name="Straight Arrow Connector 64">
            <a:extLst>
              <a:ext uri="{FF2B5EF4-FFF2-40B4-BE49-F238E27FC236}">
                <a16:creationId xmlns:a16="http://schemas.microsoft.com/office/drawing/2014/main" id="{DF146179-ACF3-4CC1-68A6-F07E08F766C9}"/>
              </a:ext>
            </a:extLst>
          </p:cNvPr>
          <p:cNvCxnSpPr>
            <a:cxnSpLocks/>
          </p:cNvCxnSpPr>
          <p:nvPr/>
        </p:nvCxnSpPr>
        <p:spPr>
          <a:xfrm flipV="1">
            <a:off x="2739098" y="2324041"/>
            <a:ext cx="171420" cy="2857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70" name="Oval 69">
                <a:extLst>
                  <a:ext uri="{FF2B5EF4-FFF2-40B4-BE49-F238E27FC236}">
                    <a16:creationId xmlns:a16="http://schemas.microsoft.com/office/drawing/2014/main" id="{D690356D-7998-8D5D-D2A6-164B1985CB33}"/>
                  </a:ext>
                </a:extLst>
              </p:cNvPr>
              <p:cNvSpPr/>
              <p:nvPr/>
            </p:nvSpPr>
            <p:spPr>
              <a:xfrm>
                <a:off x="2838501" y="1014439"/>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p:sp>
            <p:nvSpPr>
              <p:cNvPr id="70" name="Oval 69">
                <a:extLst>
                  <a:ext uri="{FF2B5EF4-FFF2-40B4-BE49-F238E27FC236}">
                    <a16:creationId xmlns:a16="http://schemas.microsoft.com/office/drawing/2014/main" id="{D690356D-7998-8D5D-D2A6-164B1985CB33}"/>
                  </a:ext>
                </a:extLst>
              </p:cNvPr>
              <p:cNvSpPr>
                <a:spLocks noRot="1" noChangeAspect="1" noMove="1" noResize="1" noEditPoints="1" noAdjustHandles="1" noChangeArrowheads="1" noChangeShapeType="1" noTextEdit="1"/>
              </p:cNvSpPr>
              <p:nvPr/>
            </p:nvSpPr>
            <p:spPr>
              <a:xfrm>
                <a:off x="2838501" y="1014439"/>
                <a:ext cx="470357" cy="459473"/>
              </a:xfrm>
              <a:prstGeom prst="ellipse">
                <a:avLst/>
              </a:prstGeom>
              <a:blipFill>
                <a:blip r:embed="rId10"/>
                <a:stretch>
                  <a:fillRect l="-38462" t="-10526" b="-39474"/>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89D4BD4F-0321-F674-053D-41D0077FB465}"/>
              </a:ext>
            </a:extLst>
          </p:cNvPr>
          <p:cNvCxnSpPr>
            <a:cxnSpLocks/>
            <a:endCxn id="70" idx="4"/>
          </p:cNvCxnSpPr>
          <p:nvPr/>
        </p:nvCxnSpPr>
        <p:spPr>
          <a:xfrm flipV="1">
            <a:off x="3073680" y="1473912"/>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Straight Arrow Connector 71">
            <a:extLst>
              <a:ext uri="{FF2B5EF4-FFF2-40B4-BE49-F238E27FC236}">
                <a16:creationId xmlns:a16="http://schemas.microsoft.com/office/drawing/2014/main" id="{9F20A7A0-9EE9-E6A7-C16E-583A62B6CAB9}"/>
              </a:ext>
            </a:extLst>
          </p:cNvPr>
          <p:cNvCxnSpPr>
            <a:cxnSpLocks/>
            <a:stCxn id="70" idx="0"/>
          </p:cNvCxnSpPr>
          <p:nvPr/>
        </p:nvCxnSpPr>
        <p:spPr>
          <a:xfrm flipV="1">
            <a:off x="3073680" y="838474"/>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75" name="Table 74">
            <a:extLst>
              <a:ext uri="{FF2B5EF4-FFF2-40B4-BE49-F238E27FC236}">
                <a16:creationId xmlns:a16="http://schemas.microsoft.com/office/drawing/2014/main" id="{D38ACE28-2CFC-C627-C666-B1CBBD48388F}"/>
              </a:ext>
            </a:extLst>
          </p:cNvPr>
          <p:cNvGraphicFramePr>
            <a:graphicFrameLocks noGrp="1"/>
          </p:cNvGraphicFramePr>
          <p:nvPr>
            <p:extLst>
              <p:ext uri="{D42A27DB-BD31-4B8C-83A1-F6EECF244321}">
                <p14:modId xmlns:p14="http://schemas.microsoft.com/office/powerpoint/2010/main" val="3285759895"/>
              </p:ext>
            </p:extLst>
          </p:nvPr>
        </p:nvGraphicFramePr>
        <p:xfrm>
          <a:off x="2730463" y="234445"/>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mc:Choice xmlns:a14="http://schemas.microsoft.com/office/drawing/2010/main" Requires="a14">
          <p:sp>
            <p:nvSpPr>
              <p:cNvPr id="76" name="TextBox 75">
                <a:extLst>
                  <a:ext uri="{FF2B5EF4-FFF2-40B4-BE49-F238E27FC236}">
                    <a16:creationId xmlns:a16="http://schemas.microsoft.com/office/drawing/2014/main" id="{7E0D8397-ABA4-4114-7BD6-2AEFD3C1C637}"/>
                  </a:ext>
                </a:extLst>
              </p:cNvPr>
              <p:cNvSpPr txBox="1"/>
              <p:nvPr/>
            </p:nvSpPr>
            <p:spPr>
              <a:xfrm>
                <a:off x="3416895" y="249134"/>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solidFill>
                                <a:schemeClr val="tx1"/>
                              </a:solidFill>
                              <a:latin typeface="Cambria Math" panose="02040503050406030204" pitchFamily="18" charset="0"/>
                              <a:cs typeface="Times New Roman" panose="02020603050405020304" pitchFamily="18" charset="0"/>
                            </a:rPr>
                          </m:ctrlPr>
                        </m:dPr>
                        <m:e>
                          <m:r>
                            <a:rPr lang="en-US" sz="2797" b="0" i="1" dirty="0" smtClean="0">
                              <a:solidFill>
                                <a:schemeClr val="tx1"/>
                              </a:solidFill>
                              <a:latin typeface="Cambria Math" panose="02040503050406030204" pitchFamily="18" charset="0"/>
                              <a:cs typeface="Times New Roman" panose="02020603050405020304" pitchFamily="18" charset="0"/>
                            </a:rPr>
                            <m:t>𝑦</m:t>
                          </m:r>
                          <m:r>
                            <a:rPr lang="en-US" sz="2797" i="1" dirty="0">
                              <a:solidFill>
                                <a:schemeClr val="tx1"/>
                              </a:solidFill>
                              <a:latin typeface="Cambria Math" panose="02040503050406030204" pitchFamily="18" charset="0"/>
                              <a:cs typeface="Times New Roman" panose="02020603050405020304" pitchFamily="18" charset="0"/>
                            </a:rPr>
                            <m:t>=1</m:t>
                          </m:r>
                        </m:e>
                        <m:e>
                          <m:r>
                            <a:rPr lang="en-US" sz="2797" b="0" i="1" dirty="0" smtClean="0">
                              <a:solidFill>
                                <a:schemeClr val="tx1"/>
                              </a:solidFill>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76" name="TextBox 75">
                <a:extLst>
                  <a:ext uri="{FF2B5EF4-FFF2-40B4-BE49-F238E27FC236}">
                    <a16:creationId xmlns:a16="http://schemas.microsoft.com/office/drawing/2014/main" id="{7E0D8397-ABA4-4114-7BD6-2AEFD3C1C637}"/>
                  </a:ext>
                </a:extLst>
              </p:cNvPr>
              <p:cNvSpPr txBox="1">
                <a:spLocks noRot="1" noChangeAspect="1" noMove="1" noResize="1" noEditPoints="1" noAdjustHandles="1" noChangeArrowheads="1" noChangeShapeType="1" noTextEdit="1"/>
              </p:cNvSpPr>
              <p:nvPr/>
            </p:nvSpPr>
            <p:spPr>
              <a:xfrm>
                <a:off x="3416895" y="249134"/>
                <a:ext cx="1980699" cy="512576"/>
              </a:xfrm>
              <a:prstGeom prst="rect">
                <a:avLst/>
              </a:prstGeom>
              <a:blipFill>
                <a:blip r:embed="rId11"/>
                <a:stretch>
                  <a:fillRect l="-1923" b="-119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9" name="TextBox 78">
                <a:extLst>
                  <a:ext uri="{FF2B5EF4-FFF2-40B4-BE49-F238E27FC236}">
                    <a16:creationId xmlns:a16="http://schemas.microsoft.com/office/drawing/2014/main" id="{749F7CD5-AC8B-F4F9-DA8F-ADFF6190DDC0}"/>
                  </a:ext>
                </a:extLst>
              </p:cNvPr>
              <p:cNvSpPr txBox="1"/>
              <p:nvPr/>
            </p:nvSpPr>
            <p:spPr>
              <a:xfrm>
                <a:off x="2401717" y="2250005"/>
                <a:ext cx="482826" cy="3929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solidFill>
                                <a:schemeClr val="tx1"/>
                              </a:solidFill>
                              <a:latin typeface="Cambria Math" panose="02040503050406030204" pitchFamily="18" charset="0"/>
                              <a:cs typeface="Times New Roman" panose="02020603050405020304" pitchFamily="18" charset="0"/>
                            </a:rPr>
                          </m:ctrlPr>
                        </m:sSubPr>
                        <m:e>
                          <m:r>
                            <a:rPr lang="en-US" sz="2000" b="0" i="1" dirty="0" smtClean="0">
                              <a:solidFill>
                                <a:schemeClr val="tx1"/>
                              </a:solidFill>
                              <a:latin typeface="Cambria Math" panose="02040503050406030204" pitchFamily="18" charset="0"/>
                              <a:cs typeface="Times New Roman" panose="02020603050405020304" pitchFamily="18" charset="0"/>
                            </a:rPr>
                            <m:t>𝛽</m:t>
                          </m:r>
                        </m:e>
                        <m:sub>
                          <m:r>
                            <a:rPr lang="en-US" sz="2000" b="0" i="1" dirty="0" smtClean="0">
                              <a:solidFill>
                                <a:schemeClr val="tx1"/>
                              </a:solidFill>
                              <a:latin typeface="Cambria Math" panose="02040503050406030204" pitchFamily="18" charset="0"/>
                              <a:cs typeface="Times New Roman" panose="02020603050405020304" pitchFamily="18" charset="0"/>
                            </a:rPr>
                            <m:t>1</m:t>
                          </m:r>
                        </m:sub>
                      </m:sSub>
                    </m:oMath>
                  </m:oMathPara>
                </a14:m>
                <a:endParaRPr lang="en-US" sz="2000" baseline="-25000" dirty="0">
                  <a:solidFill>
                    <a:schemeClr val="tx1"/>
                  </a:solidFill>
                  <a:latin typeface="Times New Roman" panose="02020603050405020304" pitchFamily="18" charset="0"/>
                  <a:cs typeface="Times New Roman" panose="02020603050405020304" pitchFamily="18" charset="0"/>
                </a:endParaRPr>
              </a:p>
            </p:txBody>
          </p:sp>
        </mc:Choice>
        <mc:Fallback>
          <p:sp>
            <p:nvSpPr>
              <p:cNvPr id="79" name="TextBox 78">
                <a:extLst>
                  <a:ext uri="{FF2B5EF4-FFF2-40B4-BE49-F238E27FC236}">
                    <a16:creationId xmlns:a16="http://schemas.microsoft.com/office/drawing/2014/main" id="{749F7CD5-AC8B-F4F9-DA8F-ADFF6190DDC0}"/>
                  </a:ext>
                </a:extLst>
              </p:cNvPr>
              <p:cNvSpPr txBox="1">
                <a:spLocks noRot="1" noChangeAspect="1" noMove="1" noResize="1" noEditPoints="1" noAdjustHandles="1" noChangeArrowheads="1" noChangeShapeType="1" noTextEdit="1"/>
              </p:cNvSpPr>
              <p:nvPr/>
            </p:nvSpPr>
            <p:spPr>
              <a:xfrm>
                <a:off x="2401717" y="2250005"/>
                <a:ext cx="482826" cy="392993"/>
              </a:xfrm>
              <a:prstGeom prst="rect">
                <a:avLst/>
              </a:prstGeom>
              <a:blipFill>
                <a:blip r:embed="rId12"/>
                <a:stretch>
                  <a:fillRect b="-1562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0" name="TextBox 79">
                <a:extLst>
                  <a:ext uri="{FF2B5EF4-FFF2-40B4-BE49-F238E27FC236}">
                    <a16:creationId xmlns:a16="http://schemas.microsoft.com/office/drawing/2014/main" id="{7E48F25E-3DC0-B9AD-5F42-0F55FB4E0DAD}"/>
                  </a:ext>
                </a:extLst>
              </p:cNvPr>
              <p:cNvSpPr txBox="1"/>
              <p:nvPr/>
            </p:nvSpPr>
            <p:spPr>
              <a:xfrm>
                <a:off x="3305242" y="2259948"/>
                <a:ext cx="482826" cy="3929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solidFill>
                                <a:schemeClr val="tx1"/>
                              </a:solidFill>
                              <a:latin typeface="Cambria Math" panose="02040503050406030204" pitchFamily="18" charset="0"/>
                              <a:cs typeface="Times New Roman" panose="02020603050405020304" pitchFamily="18" charset="0"/>
                            </a:rPr>
                          </m:ctrlPr>
                        </m:sSubPr>
                        <m:e>
                          <m:r>
                            <a:rPr lang="en-US" sz="2000" b="0" i="1" dirty="0" smtClean="0">
                              <a:solidFill>
                                <a:schemeClr val="tx1"/>
                              </a:solidFill>
                              <a:latin typeface="Cambria Math" panose="02040503050406030204" pitchFamily="18" charset="0"/>
                              <a:cs typeface="Times New Roman" panose="02020603050405020304" pitchFamily="18" charset="0"/>
                            </a:rPr>
                            <m:t>𝛽</m:t>
                          </m:r>
                        </m:e>
                        <m:sub>
                          <m:r>
                            <a:rPr lang="en-US" sz="2000" b="0" i="1" dirty="0" smtClean="0">
                              <a:solidFill>
                                <a:schemeClr val="tx1"/>
                              </a:solidFill>
                              <a:latin typeface="Cambria Math" panose="02040503050406030204" pitchFamily="18" charset="0"/>
                              <a:cs typeface="Times New Roman" panose="02020603050405020304" pitchFamily="18" charset="0"/>
                            </a:rPr>
                            <m:t>2</m:t>
                          </m:r>
                        </m:sub>
                      </m:sSub>
                    </m:oMath>
                  </m:oMathPara>
                </a14:m>
                <a:endParaRPr lang="en-US" sz="2000" baseline="-25000" dirty="0">
                  <a:solidFill>
                    <a:schemeClr val="tx1"/>
                  </a:solidFill>
                  <a:latin typeface="Times New Roman" panose="02020603050405020304" pitchFamily="18" charset="0"/>
                  <a:cs typeface="Times New Roman" panose="02020603050405020304" pitchFamily="18" charset="0"/>
                </a:endParaRPr>
              </a:p>
            </p:txBody>
          </p:sp>
        </mc:Choice>
        <mc:Fallback>
          <p:sp>
            <p:nvSpPr>
              <p:cNvPr id="80" name="TextBox 79">
                <a:extLst>
                  <a:ext uri="{FF2B5EF4-FFF2-40B4-BE49-F238E27FC236}">
                    <a16:creationId xmlns:a16="http://schemas.microsoft.com/office/drawing/2014/main" id="{7E48F25E-3DC0-B9AD-5F42-0F55FB4E0DAD}"/>
                  </a:ext>
                </a:extLst>
              </p:cNvPr>
              <p:cNvSpPr txBox="1">
                <a:spLocks noRot="1" noChangeAspect="1" noMove="1" noResize="1" noEditPoints="1" noAdjustHandles="1" noChangeArrowheads="1" noChangeShapeType="1" noTextEdit="1"/>
              </p:cNvSpPr>
              <p:nvPr/>
            </p:nvSpPr>
            <p:spPr>
              <a:xfrm>
                <a:off x="3305242" y="2259948"/>
                <a:ext cx="482826" cy="392993"/>
              </a:xfrm>
              <a:prstGeom prst="rect">
                <a:avLst/>
              </a:prstGeom>
              <a:blipFill>
                <a:blip r:embed="rId13"/>
                <a:stretch>
                  <a:fillRect l="-2564" b="-16129"/>
                </a:stretch>
              </a:blipFill>
            </p:spPr>
            <p:txBody>
              <a:bodyPr/>
              <a:lstStyle/>
              <a:p>
                <a:r>
                  <a:rPr lang="en-US">
                    <a:noFill/>
                  </a:rPr>
                  <a:t> </a:t>
                </a:r>
              </a:p>
            </p:txBody>
          </p:sp>
        </mc:Fallback>
      </mc:AlternateContent>
      <p:cxnSp>
        <p:nvCxnSpPr>
          <p:cNvPr id="98" name="Straight Arrow Connector 97">
            <a:extLst>
              <a:ext uri="{FF2B5EF4-FFF2-40B4-BE49-F238E27FC236}">
                <a16:creationId xmlns:a16="http://schemas.microsoft.com/office/drawing/2014/main" id="{A38FF860-2ABE-C35C-F703-B3C1FB0C3EF1}"/>
              </a:ext>
            </a:extLst>
          </p:cNvPr>
          <p:cNvCxnSpPr>
            <a:cxnSpLocks/>
          </p:cNvCxnSpPr>
          <p:nvPr/>
        </p:nvCxnSpPr>
        <p:spPr>
          <a:xfrm flipV="1">
            <a:off x="7961810" y="4684113"/>
            <a:ext cx="250431" cy="5776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9" name="Straight Arrow Connector 98">
            <a:extLst>
              <a:ext uri="{FF2B5EF4-FFF2-40B4-BE49-F238E27FC236}">
                <a16:creationId xmlns:a16="http://schemas.microsoft.com/office/drawing/2014/main" id="{0EB8B04D-5F75-882A-F32B-90370E6A1BC8}"/>
              </a:ext>
            </a:extLst>
          </p:cNvPr>
          <p:cNvCxnSpPr>
            <a:cxnSpLocks/>
          </p:cNvCxnSpPr>
          <p:nvPr/>
        </p:nvCxnSpPr>
        <p:spPr>
          <a:xfrm flipH="1" flipV="1">
            <a:off x="8391458" y="4690858"/>
            <a:ext cx="326005" cy="5896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0" name="Straight Arrow Connector 99">
            <a:extLst>
              <a:ext uri="{FF2B5EF4-FFF2-40B4-BE49-F238E27FC236}">
                <a16:creationId xmlns:a16="http://schemas.microsoft.com/office/drawing/2014/main" id="{E43A3FED-E5AE-C57D-9DA1-ABA45EA65944}"/>
              </a:ext>
            </a:extLst>
          </p:cNvPr>
          <p:cNvCxnSpPr>
            <a:cxnSpLocks/>
          </p:cNvCxnSpPr>
          <p:nvPr/>
        </p:nvCxnSpPr>
        <p:spPr>
          <a:xfrm flipH="1" flipV="1">
            <a:off x="8545666" y="4684113"/>
            <a:ext cx="915873" cy="5912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01" name="Oval 100">
                <a:extLst>
                  <a:ext uri="{FF2B5EF4-FFF2-40B4-BE49-F238E27FC236}">
                    <a16:creationId xmlns:a16="http://schemas.microsoft.com/office/drawing/2014/main" id="{BDE3D2C8-7429-4937-A57F-DA0CC08F1234}"/>
                  </a:ext>
                </a:extLst>
              </p:cNvPr>
              <p:cNvSpPr/>
              <p:nvPr/>
            </p:nvSpPr>
            <p:spPr>
              <a:xfrm>
                <a:off x="8156279" y="3409313"/>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p:sp>
            <p:nvSpPr>
              <p:cNvPr id="101" name="Oval 100">
                <a:extLst>
                  <a:ext uri="{FF2B5EF4-FFF2-40B4-BE49-F238E27FC236}">
                    <a16:creationId xmlns:a16="http://schemas.microsoft.com/office/drawing/2014/main" id="{BDE3D2C8-7429-4937-A57F-DA0CC08F1234}"/>
                  </a:ext>
                </a:extLst>
              </p:cNvPr>
              <p:cNvSpPr>
                <a:spLocks noRot="1" noChangeAspect="1" noMove="1" noResize="1" noEditPoints="1" noAdjustHandles="1" noChangeArrowheads="1" noChangeShapeType="1" noTextEdit="1"/>
              </p:cNvSpPr>
              <p:nvPr/>
            </p:nvSpPr>
            <p:spPr>
              <a:xfrm>
                <a:off x="8156279" y="3409313"/>
                <a:ext cx="470357" cy="459473"/>
              </a:xfrm>
              <a:prstGeom prst="ellipse">
                <a:avLst/>
              </a:prstGeom>
              <a:blipFill>
                <a:blip r:embed="rId14"/>
                <a:stretch>
                  <a:fillRect l="-35897" t="-7692" b="-38462"/>
                </a:stretch>
              </a:blipFill>
            </p:spPr>
            <p:txBody>
              <a:bodyPr/>
              <a:lstStyle/>
              <a:p>
                <a:r>
                  <a:rPr lang="en-US">
                    <a:noFill/>
                  </a:rPr>
                  <a:t> </a:t>
                </a:r>
              </a:p>
            </p:txBody>
          </p:sp>
        </mc:Fallback>
      </mc:AlternateContent>
      <p:cxnSp>
        <p:nvCxnSpPr>
          <p:cNvPr id="102" name="Straight Arrow Connector 101">
            <a:extLst>
              <a:ext uri="{FF2B5EF4-FFF2-40B4-BE49-F238E27FC236}">
                <a16:creationId xmlns:a16="http://schemas.microsoft.com/office/drawing/2014/main" id="{19B3DFEA-ACFF-ADD4-560B-106CF935EA16}"/>
              </a:ext>
            </a:extLst>
          </p:cNvPr>
          <p:cNvCxnSpPr>
            <a:cxnSpLocks/>
            <a:endCxn id="101" idx="4"/>
          </p:cNvCxnSpPr>
          <p:nvPr/>
        </p:nvCxnSpPr>
        <p:spPr>
          <a:xfrm flipV="1">
            <a:off x="8391458" y="3868786"/>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3" name="Straight Arrow Connector 102">
            <a:extLst>
              <a:ext uri="{FF2B5EF4-FFF2-40B4-BE49-F238E27FC236}">
                <a16:creationId xmlns:a16="http://schemas.microsoft.com/office/drawing/2014/main" id="{3B1325C2-B662-EAF3-590D-5E82A875428B}"/>
              </a:ext>
            </a:extLst>
          </p:cNvPr>
          <p:cNvCxnSpPr>
            <a:cxnSpLocks/>
            <a:stCxn id="101" idx="0"/>
          </p:cNvCxnSpPr>
          <p:nvPr/>
        </p:nvCxnSpPr>
        <p:spPr>
          <a:xfrm flipV="1">
            <a:off x="8391458" y="3233348"/>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105" name="Table 104">
            <a:extLst>
              <a:ext uri="{FF2B5EF4-FFF2-40B4-BE49-F238E27FC236}">
                <a16:creationId xmlns:a16="http://schemas.microsoft.com/office/drawing/2014/main" id="{D9967BEC-5C9C-C89B-6662-699B1F31166D}"/>
              </a:ext>
            </a:extLst>
          </p:cNvPr>
          <p:cNvGraphicFramePr>
            <a:graphicFrameLocks noGrp="1"/>
          </p:cNvGraphicFramePr>
          <p:nvPr>
            <p:extLst>
              <p:ext uri="{D42A27DB-BD31-4B8C-83A1-F6EECF244321}">
                <p14:modId xmlns:p14="http://schemas.microsoft.com/office/powerpoint/2010/main" val="945266158"/>
              </p:ext>
            </p:extLst>
          </p:nvPr>
        </p:nvGraphicFramePr>
        <p:xfrm>
          <a:off x="7609010" y="5289009"/>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pPr algn="ctr"/>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sp>
        <p:nvSpPr>
          <p:cNvPr id="106" name="TextBox 105">
            <a:extLst>
              <a:ext uri="{FF2B5EF4-FFF2-40B4-BE49-F238E27FC236}">
                <a16:creationId xmlns:a16="http://schemas.microsoft.com/office/drawing/2014/main" id="{E6F0AD37-F7CA-3C58-8814-B0989E93649D}"/>
              </a:ext>
            </a:extLst>
          </p:cNvPr>
          <p:cNvSpPr txBox="1"/>
          <p:nvPr/>
        </p:nvSpPr>
        <p:spPr>
          <a:xfrm rot="18054908">
            <a:off x="7922626" y="6341492"/>
            <a:ext cx="1095366" cy="307777"/>
          </a:xfrm>
          <a:prstGeom prst="rect">
            <a:avLst/>
          </a:prstGeom>
          <a:noFill/>
        </p:spPr>
        <p:txBody>
          <a:bodyPr wrap="square" rtlCol="0">
            <a:spAutoFit/>
          </a:bodyPr>
          <a:lstStyle/>
          <a:p>
            <a:pPr algn="r"/>
            <a:r>
              <a:rPr lang="en-US" sz="1400" dirty="0"/>
              <a:t>Age &gt;60</a:t>
            </a:r>
          </a:p>
        </p:txBody>
      </p:sp>
      <p:sp>
        <p:nvSpPr>
          <p:cNvPr id="107" name="TextBox 106">
            <a:extLst>
              <a:ext uri="{FF2B5EF4-FFF2-40B4-BE49-F238E27FC236}">
                <a16:creationId xmlns:a16="http://schemas.microsoft.com/office/drawing/2014/main" id="{EEEC489C-FC15-9738-50F0-D4B397375AF4}"/>
              </a:ext>
            </a:extLst>
          </p:cNvPr>
          <p:cNvSpPr txBox="1"/>
          <p:nvPr/>
        </p:nvSpPr>
        <p:spPr>
          <a:xfrm rot="18054908">
            <a:off x="8689856" y="6333726"/>
            <a:ext cx="1090081" cy="307777"/>
          </a:xfrm>
          <a:prstGeom prst="rect">
            <a:avLst/>
          </a:prstGeom>
          <a:noFill/>
        </p:spPr>
        <p:txBody>
          <a:bodyPr wrap="square" rtlCol="0">
            <a:spAutoFit/>
          </a:bodyPr>
          <a:lstStyle/>
          <a:p>
            <a:pPr algn="r"/>
            <a:r>
              <a:rPr lang="en-US" sz="1400" dirty="0"/>
              <a:t>Sex</a:t>
            </a:r>
          </a:p>
        </p:txBody>
      </p:sp>
      <p:sp>
        <p:nvSpPr>
          <p:cNvPr id="108" name="TextBox 107">
            <a:extLst>
              <a:ext uri="{FF2B5EF4-FFF2-40B4-BE49-F238E27FC236}">
                <a16:creationId xmlns:a16="http://schemas.microsoft.com/office/drawing/2014/main" id="{963C45DC-EEE3-511B-8976-F85704DA78AA}"/>
              </a:ext>
            </a:extLst>
          </p:cNvPr>
          <p:cNvSpPr txBox="1"/>
          <p:nvPr/>
        </p:nvSpPr>
        <p:spPr>
          <a:xfrm rot="18054908">
            <a:off x="7122863" y="6382929"/>
            <a:ext cx="1204786" cy="307777"/>
          </a:xfrm>
          <a:prstGeom prst="rect">
            <a:avLst/>
          </a:prstGeom>
          <a:noFill/>
        </p:spPr>
        <p:txBody>
          <a:bodyPr wrap="square" rtlCol="0">
            <a:spAutoFit/>
          </a:bodyPr>
          <a:lstStyle/>
          <a:p>
            <a:pPr algn="r"/>
            <a:r>
              <a:rPr lang="en-US" sz="1400" dirty="0"/>
              <a:t>Intercept</a:t>
            </a:r>
          </a:p>
        </p:txBody>
      </p:sp>
      <mc:AlternateContent xmlns:mc="http://schemas.openxmlformats.org/markup-compatibility/2006">
        <mc:Choice xmlns:a14="http://schemas.microsoft.com/office/drawing/2010/main" Requires="a14">
          <p:sp>
            <p:nvSpPr>
              <p:cNvPr id="110" name="TextBox 109">
                <a:extLst>
                  <a:ext uri="{FF2B5EF4-FFF2-40B4-BE49-F238E27FC236}">
                    <a16:creationId xmlns:a16="http://schemas.microsoft.com/office/drawing/2014/main" id="{1DA1CADE-7445-5522-E84D-FBC8BA9B00F6}"/>
                  </a:ext>
                </a:extLst>
              </p:cNvPr>
              <p:cNvSpPr txBox="1"/>
              <p:nvPr/>
            </p:nvSpPr>
            <p:spPr>
              <a:xfrm>
                <a:off x="9403894" y="2654385"/>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1" i="1" dirty="0" smtClean="0">
                          <a:latin typeface="Cambria Math" panose="02040503050406030204" pitchFamily="18" charset="0"/>
                          <a:cs typeface="Times New Roman" panose="02020603050405020304" pitchFamily="18" charset="0"/>
                        </a:rPr>
                        <m:t>𝝈</m:t>
                      </m:r>
                      <m:r>
                        <a:rPr lang="en-US" sz="2797" b="1" i="1" dirty="0" smtClean="0">
                          <a:latin typeface="Cambria Math" panose="02040503050406030204" pitchFamily="18" charset="0"/>
                          <a:cs typeface="Times New Roman" panose="02020603050405020304" pitchFamily="18" charset="0"/>
                        </a:rPr>
                        <m:t>(</m:t>
                      </m:r>
                      <m:r>
                        <a:rPr lang="en-US" sz="2797" b="1" i="1" dirty="0" smtClean="0">
                          <a:latin typeface="Cambria Math" panose="02040503050406030204" pitchFamily="18" charset="0"/>
                          <a:cs typeface="Times New Roman" panose="02020603050405020304" pitchFamily="18" charset="0"/>
                        </a:rPr>
                        <m:t>𝒉</m:t>
                      </m:r>
                      <m:r>
                        <a:rPr lang="en-US" sz="2797" b="1" i="1" dirty="0" smtClean="0">
                          <a:latin typeface="Cambria Math" panose="02040503050406030204" pitchFamily="18" charset="0"/>
                          <a:cs typeface="Times New Roman" panose="02020603050405020304" pitchFamily="18" charset="0"/>
                        </a:rPr>
                        <m:t>)</m:t>
                      </m:r>
                    </m:oMath>
                  </m:oMathPara>
                </a14:m>
                <a:endParaRPr lang="en-US" sz="2797" b="1" baseline="-25000" dirty="0">
                  <a:latin typeface="Times New Roman" panose="02020603050405020304" pitchFamily="18" charset="0"/>
                  <a:cs typeface="Times New Roman" panose="02020603050405020304" pitchFamily="18" charset="0"/>
                </a:endParaRPr>
              </a:p>
            </p:txBody>
          </p:sp>
        </mc:Choice>
        <mc:Fallback>
          <p:sp>
            <p:nvSpPr>
              <p:cNvPr id="110" name="TextBox 109">
                <a:extLst>
                  <a:ext uri="{FF2B5EF4-FFF2-40B4-BE49-F238E27FC236}">
                    <a16:creationId xmlns:a16="http://schemas.microsoft.com/office/drawing/2014/main" id="{1DA1CADE-7445-5522-E84D-FBC8BA9B00F6}"/>
                  </a:ext>
                </a:extLst>
              </p:cNvPr>
              <p:cNvSpPr txBox="1">
                <a:spLocks noRot="1" noChangeAspect="1" noMove="1" noResize="1" noEditPoints="1" noAdjustHandles="1" noChangeArrowheads="1" noChangeShapeType="1" noTextEdit="1"/>
              </p:cNvSpPr>
              <p:nvPr/>
            </p:nvSpPr>
            <p:spPr>
              <a:xfrm>
                <a:off x="9403894" y="2654385"/>
                <a:ext cx="1980699" cy="512576"/>
              </a:xfrm>
              <a:prstGeom prst="rect">
                <a:avLst/>
              </a:prstGeom>
              <a:blipFill>
                <a:blip r:embed="rId15"/>
                <a:stretch>
                  <a:fillRect b="-214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2" name="Oval 111">
                <a:extLst>
                  <a:ext uri="{FF2B5EF4-FFF2-40B4-BE49-F238E27FC236}">
                    <a16:creationId xmlns:a16="http://schemas.microsoft.com/office/drawing/2014/main" id="{A6F61C74-4F82-1226-B8AF-A4E65AF7151F}"/>
                  </a:ext>
                </a:extLst>
              </p:cNvPr>
              <p:cNvSpPr/>
              <p:nvPr/>
            </p:nvSpPr>
            <p:spPr>
              <a:xfrm>
                <a:off x="8840901" y="3410749"/>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p:sp>
            <p:nvSpPr>
              <p:cNvPr id="112" name="Oval 111">
                <a:extLst>
                  <a:ext uri="{FF2B5EF4-FFF2-40B4-BE49-F238E27FC236}">
                    <a16:creationId xmlns:a16="http://schemas.microsoft.com/office/drawing/2014/main" id="{A6F61C74-4F82-1226-B8AF-A4E65AF7151F}"/>
                  </a:ext>
                </a:extLst>
              </p:cNvPr>
              <p:cNvSpPr>
                <a:spLocks noRot="1" noChangeAspect="1" noMove="1" noResize="1" noEditPoints="1" noAdjustHandles="1" noChangeArrowheads="1" noChangeShapeType="1" noTextEdit="1"/>
              </p:cNvSpPr>
              <p:nvPr/>
            </p:nvSpPr>
            <p:spPr>
              <a:xfrm>
                <a:off x="8840901" y="3410749"/>
                <a:ext cx="470357" cy="459473"/>
              </a:xfrm>
              <a:prstGeom prst="ellipse">
                <a:avLst/>
              </a:prstGeom>
              <a:blipFill>
                <a:blip r:embed="rId16"/>
                <a:stretch>
                  <a:fillRect l="-35897" t="-10526" b="-39474"/>
                </a:stretch>
              </a:blipFill>
            </p:spPr>
            <p:txBody>
              <a:bodyPr/>
              <a:lstStyle/>
              <a:p>
                <a:r>
                  <a:rPr lang="en-US">
                    <a:noFill/>
                  </a:rPr>
                  <a:t> </a:t>
                </a:r>
              </a:p>
            </p:txBody>
          </p:sp>
        </mc:Fallback>
      </mc:AlternateContent>
      <p:cxnSp>
        <p:nvCxnSpPr>
          <p:cNvPr id="113" name="Straight Arrow Connector 112">
            <a:extLst>
              <a:ext uri="{FF2B5EF4-FFF2-40B4-BE49-F238E27FC236}">
                <a16:creationId xmlns:a16="http://schemas.microsoft.com/office/drawing/2014/main" id="{1D748F47-289D-1E35-168E-353069746960}"/>
              </a:ext>
            </a:extLst>
          </p:cNvPr>
          <p:cNvCxnSpPr>
            <a:cxnSpLocks/>
            <a:endCxn id="112" idx="4"/>
          </p:cNvCxnSpPr>
          <p:nvPr/>
        </p:nvCxnSpPr>
        <p:spPr>
          <a:xfrm flipV="1">
            <a:off x="9076080" y="3870222"/>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4" name="Straight Arrow Connector 113">
            <a:extLst>
              <a:ext uri="{FF2B5EF4-FFF2-40B4-BE49-F238E27FC236}">
                <a16:creationId xmlns:a16="http://schemas.microsoft.com/office/drawing/2014/main" id="{4F518F02-70DA-EB60-8B6A-E46D89A6BDE1}"/>
              </a:ext>
            </a:extLst>
          </p:cNvPr>
          <p:cNvCxnSpPr>
            <a:cxnSpLocks/>
            <a:stCxn id="112" idx="0"/>
          </p:cNvCxnSpPr>
          <p:nvPr/>
        </p:nvCxnSpPr>
        <p:spPr>
          <a:xfrm flipV="1">
            <a:off x="9076080" y="3233348"/>
            <a:ext cx="0" cy="177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5" name="Straight Arrow Connector 114">
            <a:extLst>
              <a:ext uri="{FF2B5EF4-FFF2-40B4-BE49-F238E27FC236}">
                <a16:creationId xmlns:a16="http://schemas.microsoft.com/office/drawing/2014/main" id="{526959C9-DDBD-423D-ADF4-A0CA3057F267}"/>
              </a:ext>
            </a:extLst>
          </p:cNvPr>
          <p:cNvCxnSpPr>
            <a:cxnSpLocks/>
          </p:cNvCxnSpPr>
          <p:nvPr/>
        </p:nvCxnSpPr>
        <p:spPr>
          <a:xfrm flipV="1">
            <a:off x="8659938" y="4677229"/>
            <a:ext cx="424668" cy="5951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6" name="Straight Arrow Connector 115">
            <a:extLst>
              <a:ext uri="{FF2B5EF4-FFF2-40B4-BE49-F238E27FC236}">
                <a16:creationId xmlns:a16="http://schemas.microsoft.com/office/drawing/2014/main" id="{8E12F67B-26B9-754F-6067-73CFF8FED5C5}"/>
              </a:ext>
            </a:extLst>
          </p:cNvPr>
          <p:cNvCxnSpPr>
            <a:cxnSpLocks/>
          </p:cNvCxnSpPr>
          <p:nvPr/>
        </p:nvCxnSpPr>
        <p:spPr>
          <a:xfrm flipH="1" flipV="1">
            <a:off x="9271717" y="4690858"/>
            <a:ext cx="143874" cy="6002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7" name="Straight Arrow Connector 116">
            <a:extLst>
              <a:ext uri="{FF2B5EF4-FFF2-40B4-BE49-F238E27FC236}">
                <a16:creationId xmlns:a16="http://schemas.microsoft.com/office/drawing/2014/main" id="{D0A95A43-C456-E014-A294-4022DB7CD4FF}"/>
              </a:ext>
            </a:extLst>
          </p:cNvPr>
          <p:cNvCxnSpPr>
            <a:cxnSpLocks/>
          </p:cNvCxnSpPr>
          <p:nvPr/>
        </p:nvCxnSpPr>
        <p:spPr>
          <a:xfrm flipV="1">
            <a:off x="8017294" y="4674377"/>
            <a:ext cx="920998" cy="6095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118" name="Table 117">
            <a:extLst>
              <a:ext uri="{FF2B5EF4-FFF2-40B4-BE49-F238E27FC236}">
                <a16:creationId xmlns:a16="http://schemas.microsoft.com/office/drawing/2014/main" id="{3519819B-755E-D7E1-09F9-65F1DD9EFC53}"/>
              </a:ext>
            </a:extLst>
          </p:cNvPr>
          <p:cNvGraphicFramePr>
            <a:graphicFrameLocks noGrp="1"/>
          </p:cNvGraphicFramePr>
          <p:nvPr>
            <p:extLst>
              <p:ext uri="{D42A27DB-BD31-4B8C-83A1-F6EECF244321}">
                <p14:modId xmlns:p14="http://schemas.microsoft.com/office/powerpoint/2010/main" val="3266336904"/>
              </p:ext>
            </p:extLst>
          </p:nvPr>
        </p:nvGraphicFramePr>
        <p:xfrm>
          <a:off x="8031030" y="2607666"/>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120" name="Straight Arrow Connector 119">
            <a:extLst>
              <a:ext uri="{FF2B5EF4-FFF2-40B4-BE49-F238E27FC236}">
                <a16:creationId xmlns:a16="http://schemas.microsoft.com/office/drawing/2014/main" id="{9C4A4575-2030-E1E0-E061-BF3D7914DEB4}"/>
              </a:ext>
            </a:extLst>
          </p:cNvPr>
          <p:cNvCxnSpPr>
            <a:cxnSpLocks/>
          </p:cNvCxnSpPr>
          <p:nvPr/>
        </p:nvCxnSpPr>
        <p:spPr>
          <a:xfrm flipH="1" flipV="1">
            <a:off x="8923324" y="2294880"/>
            <a:ext cx="152755" cy="3316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121" name="Table 120">
            <a:extLst>
              <a:ext uri="{FF2B5EF4-FFF2-40B4-BE49-F238E27FC236}">
                <a16:creationId xmlns:a16="http://schemas.microsoft.com/office/drawing/2014/main" id="{BE91845B-24ED-54D2-2911-7664DD86B022}"/>
              </a:ext>
            </a:extLst>
          </p:cNvPr>
          <p:cNvGraphicFramePr>
            <a:graphicFrameLocks noGrp="1"/>
          </p:cNvGraphicFramePr>
          <p:nvPr>
            <p:extLst>
              <p:ext uri="{D42A27DB-BD31-4B8C-83A1-F6EECF244321}">
                <p14:modId xmlns:p14="http://schemas.microsoft.com/office/powerpoint/2010/main" val="3500257912"/>
              </p:ext>
            </p:extLst>
          </p:nvPr>
        </p:nvGraphicFramePr>
        <p:xfrm>
          <a:off x="8379960" y="1683875"/>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123" name="Straight Arrow Connector 122">
            <a:extLst>
              <a:ext uri="{FF2B5EF4-FFF2-40B4-BE49-F238E27FC236}">
                <a16:creationId xmlns:a16="http://schemas.microsoft.com/office/drawing/2014/main" id="{F97CA4B6-69F0-699E-9C8E-EBBFE3B912AE}"/>
              </a:ext>
            </a:extLst>
          </p:cNvPr>
          <p:cNvCxnSpPr>
            <a:cxnSpLocks/>
          </p:cNvCxnSpPr>
          <p:nvPr/>
        </p:nvCxnSpPr>
        <p:spPr>
          <a:xfrm flipV="1">
            <a:off x="8374246" y="2305138"/>
            <a:ext cx="171420" cy="2857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24" name="Oval 123">
                <a:extLst>
                  <a:ext uri="{FF2B5EF4-FFF2-40B4-BE49-F238E27FC236}">
                    <a16:creationId xmlns:a16="http://schemas.microsoft.com/office/drawing/2014/main" id="{6C0220F5-D788-A957-F322-FD4FC85D9991}"/>
                  </a:ext>
                </a:extLst>
              </p:cNvPr>
              <p:cNvSpPr/>
              <p:nvPr/>
            </p:nvSpPr>
            <p:spPr>
              <a:xfrm>
                <a:off x="8473649" y="995536"/>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p:sp>
            <p:nvSpPr>
              <p:cNvPr id="124" name="Oval 123">
                <a:extLst>
                  <a:ext uri="{FF2B5EF4-FFF2-40B4-BE49-F238E27FC236}">
                    <a16:creationId xmlns:a16="http://schemas.microsoft.com/office/drawing/2014/main" id="{6C0220F5-D788-A957-F322-FD4FC85D9991}"/>
                  </a:ext>
                </a:extLst>
              </p:cNvPr>
              <p:cNvSpPr>
                <a:spLocks noRot="1" noChangeAspect="1" noMove="1" noResize="1" noEditPoints="1" noAdjustHandles="1" noChangeArrowheads="1" noChangeShapeType="1" noTextEdit="1"/>
              </p:cNvSpPr>
              <p:nvPr/>
            </p:nvSpPr>
            <p:spPr>
              <a:xfrm>
                <a:off x="8473649" y="995536"/>
                <a:ext cx="470357" cy="459473"/>
              </a:xfrm>
              <a:prstGeom prst="ellipse">
                <a:avLst/>
              </a:prstGeom>
              <a:blipFill>
                <a:blip r:embed="rId17"/>
                <a:stretch>
                  <a:fillRect l="-35897" t="-10256" b="-38462"/>
                </a:stretch>
              </a:blipFill>
            </p:spPr>
            <p:txBody>
              <a:bodyPr/>
              <a:lstStyle/>
              <a:p>
                <a:r>
                  <a:rPr lang="en-US">
                    <a:noFill/>
                  </a:rPr>
                  <a:t> </a:t>
                </a:r>
              </a:p>
            </p:txBody>
          </p:sp>
        </mc:Fallback>
      </mc:AlternateContent>
      <p:cxnSp>
        <p:nvCxnSpPr>
          <p:cNvPr id="125" name="Straight Arrow Connector 124">
            <a:extLst>
              <a:ext uri="{FF2B5EF4-FFF2-40B4-BE49-F238E27FC236}">
                <a16:creationId xmlns:a16="http://schemas.microsoft.com/office/drawing/2014/main" id="{E8F8124E-4C45-D861-4DCF-6EA283341A79}"/>
              </a:ext>
            </a:extLst>
          </p:cNvPr>
          <p:cNvCxnSpPr>
            <a:cxnSpLocks/>
            <a:endCxn id="124" idx="4"/>
          </p:cNvCxnSpPr>
          <p:nvPr/>
        </p:nvCxnSpPr>
        <p:spPr>
          <a:xfrm flipV="1">
            <a:off x="8708828" y="1455009"/>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6" name="Straight Arrow Connector 125">
            <a:extLst>
              <a:ext uri="{FF2B5EF4-FFF2-40B4-BE49-F238E27FC236}">
                <a16:creationId xmlns:a16="http://schemas.microsoft.com/office/drawing/2014/main" id="{A4A7E12A-D9A9-0583-8428-6A3CFD76638C}"/>
              </a:ext>
            </a:extLst>
          </p:cNvPr>
          <p:cNvCxnSpPr>
            <a:cxnSpLocks/>
            <a:stCxn id="124" idx="0"/>
          </p:cNvCxnSpPr>
          <p:nvPr/>
        </p:nvCxnSpPr>
        <p:spPr>
          <a:xfrm flipV="1">
            <a:off x="8708828" y="819571"/>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127" name="Table 126">
            <a:extLst>
              <a:ext uri="{FF2B5EF4-FFF2-40B4-BE49-F238E27FC236}">
                <a16:creationId xmlns:a16="http://schemas.microsoft.com/office/drawing/2014/main" id="{1D8802B6-E83D-D0DB-F443-BA4CBF0C63CB}"/>
              </a:ext>
            </a:extLst>
          </p:cNvPr>
          <p:cNvGraphicFramePr>
            <a:graphicFrameLocks noGrp="1"/>
          </p:cNvGraphicFramePr>
          <p:nvPr>
            <p:extLst>
              <p:ext uri="{D42A27DB-BD31-4B8C-83A1-F6EECF244321}">
                <p14:modId xmlns:p14="http://schemas.microsoft.com/office/powerpoint/2010/main" val="4078214503"/>
              </p:ext>
            </p:extLst>
          </p:nvPr>
        </p:nvGraphicFramePr>
        <p:xfrm>
          <a:off x="8365611" y="215542"/>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mc:Choice xmlns:a14="http://schemas.microsoft.com/office/drawing/2010/main" Requires="a14">
          <p:sp>
            <p:nvSpPr>
              <p:cNvPr id="128" name="TextBox 127">
                <a:extLst>
                  <a:ext uri="{FF2B5EF4-FFF2-40B4-BE49-F238E27FC236}">
                    <a16:creationId xmlns:a16="http://schemas.microsoft.com/office/drawing/2014/main" id="{C259F9B9-B565-CF20-D63F-81DE06373A10}"/>
                  </a:ext>
                </a:extLst>
              </p:cNvPr>
              <p:cNvSpPr txBox="1"/>
              <p:nvPr/>
            </p:nvSpPr>
            <p:spPr>
              <a:xfrm>
                <a:off x="9052043" y="230231"/>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solidFill>
                                <a:schemeClr val="tx1"/>
                              </a:solidFill>
                              <a:latin typeface="Cambria Math" panose="02040503050406030204" pitchFamily="18" charset="0"/>
                              <a:cs typeface="Times New Roman" panose="02020603050405020304" pitchFamily="18" charset="0"/>
                            </a:rPr>
                          </m:ctrlPr>
                        </m:dPr>
                        <m:e>
                          <m:r>
                            <a:rPr lang="en-US" sz="2797" b="0" i="1" dirty="0" smtClean="0">
                              <a:solidFill>
                                <a:schemeClr val="tx1"/>
                              </a:solidFill>
                              <a:latin typeface="Cambria Math" panose="02040503050406030204" pitchFamily="18" charset="0"/>
                              <a:cs typeface="Times New Roman" panose="02020603050405020304" pitchFamily="18" charset="0"/>
                            </a:rPr>
                            <m:t>𝑦</m:t>
                          </m:r>
                          <m:r>
                            <a:rPr lang="en-US" sz="2797" i="1" dirty="0">
                              <a:solidFill>
                                <a:schemeClr val="tx1"/>
                              </a:solidFill>
                              <a:latin typeface="Cambria Math" panose="02040503050406030204" pitchFamily="18" charset="0"/>
                              <a:cs typeface="Times New Roman" panose="02020603050405020304" pitchFamily="18" charset="0"/>
                            </a:rPr>
                            <m:t>=1</m:t>
                          </m:r>
                        </m:e>
                        <m:e>
                          <m:r>
                            <a:rPr lang="en-US" sz="2797" b="0" i="1" dirty="0" smtClean="0">
                              <a:solidFill>
                                <a:schemeClr val="tx1"/>
                              </a:solidFill>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128" name="TextBox 127">
                <a:extLst>
                  <a:ext uri="{FF2B5EF4-FFF2-40B4-BE49-F238E27FC236}">
                    <a16:creationId xmlns:a16="http://schemas.microsoft.com/office/drawing/2014/main" id="{C259F9B9-B565-CF20-D63F-81DE06373A10}"/>
                  </a:ext>
                </a:extLst>
              </p:cNvPr>
              <p:cNvSpPr txBox="1">
                <a:spLocks noRot="1" noChangeAspect="1" noMove="1" noResize="1" noEditPoints="1" noAdjustHandles="1" noChangeArrowheads="1" noChangeShapeType="1" noTextEdit="1"/>
              </p:cNvSpPr>
              <p:nvPr/>
            </p:nvSpPr>
            <p:spPr>
              <a:xfrm>
                <a:off x="9052043" y="230231"/>
                <a:ext cx="1980699" cy="512576"/>
              </a:xfrm>
              <a:prstGeom prst="rect">
                <a:avLst/>
              </a:prstGeom>
              <a:blipFill>
                <a:blip r:embed="rId18"/>
                <a:stretch>
                  <a:fillRect l="-1274" b="-146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1" name="TextBox 130">
                <a:extLst>
                  <a:ext uri="{FF2B5EF4-FFF2-40B4-BE49-F238E27FC236}">
                    <a16:creationId xmlns:a16="http://schemas.microsoft.com/office/drawing/2014/main" id="{420BF0EF-EDE8-E3B1-4FE4-B0D0E193EEAB}"/>
                  </a:ext>
                </a:extLst>
              </p:cNvPr>
              <p:cNvSpPr txBox="1"/>
              <p:nvPr/>
            </p:nvSpPr>
            <p:spPr>
              <a:xfrm>
                <a:off x="9778103" y="5386647"/>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1" i="1" dirty="0" smtClean="0">
                          <a:latin typeface="Cambria Math" panose="02040503050406030204" pitchFamily="18" charset="0"/>
                          <a:cs typeface="Times New Roman" panose="02020603050405020304" pitchFamily="18" charset="0"/>
                        </a:rPr>
                        <m:t>𝒙</m:t>
                      </m:r>
                    </m:oMath>
                  </m:oMathPara>
                </a14:m>
                <a:endParaRPr lang="en-US" sz="2797" b="1" baseline="-25000" dirty="0">
                  <a:latin typeface="Times New Roman" panose="02020603050405020304" pitchFamily="18" charset="0"/>
                  <a:cs typeface="Times New Roman" panose="02020603050405020304" pitchFamily="18" charset="0"/>
                </a:endParaRPr>
              </a:p>
            </p:txBody>
          </p:sp>
        </mc:Choice>
        <mc:Fallback>
          <p:sp>
            <p:nvSpPr>
              <p:cNvPr id="131" name="TextBox 130">
                <a:extLst>
                  <a:ext uri="{FF2B5EF4-FFF2-40B4-BE49-F238E27FC236}">
                    <a16:creationId xmlns:a16="http://schemas.microsoft.com/office/drawing/2014/main" id="{420BF0EF-EDE8-E3B1-4FE4-B0D0E193EEAB}"/>
                  </a:ext>
                </a:extLst>
              </p:cNvPr>
              <p:cNvSpPr txBox="1">
                <a:spLocks noRot="1" noChangeAspect="1" noMove="1" noResize="1" noEditPoints="1" noAdjustHandles="1" noChangeArrowheads="1" noChangeShapeType="1" noTextEdit="1"/>
              </p:cNvSpPr>
              <p:nvPr/>
            </p:nvSpPr>
            <p:spPr>
              <a:xfrm>
                <a:off x="9778103" y="5386647"/>
                <a:ext cx="1980699" cy="512576"/>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2" name="TextBox 131">
                <a:extLst>
                  <a:ext uri="{FF2B5EF4-FFF2-40B4-BE49-F238E27FC236}">
                    <a16:creationId xmlns:a16="http://schemas.microsoft.com/office/drawing/2014/main" id="{20AAE2A2-42FD-1DBC-AD43-421CF6E04A01}"/>
                  </a:ext>
                </a:extLst>
              </p:cNvPr>
              <p:cNvSpPr txBox="1"/>
              <p:nvPr/>
            </p:nvSpPr>
            <p:spPr>
              <a:xfrm>
                <a:off x="9423216" y="4142007"/>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1" i="1" dirty="0" smtClean="0">
                          <a:latin typeface="Cambria Math" panose="02040503050406030204" pitchFamily="18" charset="0"/>
                          <a:cs typeface="Times New Roman" panose="02020603050405020304" pitchFamily="18" charset="0"/>
                        </a:rPr>
                        <m:t>𝒉</m:t>
                      </m:r>
                    </m:oMath>
                  </m:oMathPara>
                </a14:m>
                <a:endParaRPr lang="en-US" sz="2797" b="1" baseline="-25000" dirty="0">
                  <a:latin typeface="Times New Roman" panose="02020603050405020304" pitchFamily="18" charset="0"/>
                  <a:cs typeface="Times New Roman" panose="02020603050405020304" pitchFamily="18" charset="0"/>
                </a:endParaRPr>
              </a:p>
            </p:txBody>
          </p:sp>
        </mc:Choice>
        <mc:Fallback>
          <p:sp>
            <p:nvSpPr>
              <p:cNvPr id="132" name="TextBox 131">
                <a:extLst>
                  <a:ext uri="{FF2B5EF4-FFF2-40B4-BE49-F238E27FC236}">
                    <a16:creationId xmlns:a16="http://schemas.microsoft.com/office/drawing/2014/main" id="{20AAE2A2-42FD-1DBC-AD43-421CF6E04A01}"/>
                  </a:ext>
                </a:extLst>
              </p:cNvPr>
              <p:cNvSpPr txBox="1">
                <a:spLocks noRot="1" noChangeAspect="1" noMove="1" noResize="1" noEditPoints="1" noAdjustHandles="1" noChangeArrowheads="1" noChangeShapeType="1" noTextEdit="1"/>
              </p:cNvSpPr>
              <p:nvPr/>
            </p:nvSpPr>
            <p:spPr>
              <a:xfrm>
                <a:off x="9423216" y="4142007"/>
                <a:ext cx="1980699" cy="512576"/>
              </a:xfrm>
              <a:prstGeom prst="rect">
                <a:avLst/>
              </a:prstGeom>
              <a:blipFill>
                <a:blip r:embed="rId20"/>
                <a:stretch>
                  <a:fillRect l="-2548" b="-23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3" name="TextBox 132">
                <a:extLst>
                  <a:ext uri="{FF2B5EF4-FFF2-40B4-BE49-F238E27FC236}">
                    <a16:creationId xmlns:a16="http://schemas.microsoft.com/office/drawing/2014/main" id="{931B7323-E6FF-AF6D-D45F-4CD10B9AC45F}"/>
                  </a:ext>
                </a:extLst>
              </p:cNvPr>
              <p:cNvSpPr txBox="1"/>
              <p:nvPr/>
            </p:nvSpPr>
            <p:spPr>
              <a:xfrm>
                <a:off x="9102241" y="1676426"/>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b="0" i="1" dirty="0" smtClean="0">
                          <a:solidFill>
                            <a:schemeClr val="tx1"/>
                          </a:solidFill>
                          <a:latin typeface="Cambria Math" panose="02040503050406030204" pitchFamily="18" charset="0"/>
                          <a:cs typeface="Times New Roman" panose="02020603050405020304" pitchFamily="18" charset="0"/>
                        </a:rPr>
                        <m:t>𝑧</m:t>
                      </m:r>
                    </m:oMath>
                  </m:oMathPara>
                </a14:m>
                <a:endParaRPr lang="en-US" sz="2797" baseline="-25000" dirty="0">
                  <a:solidFill>
                    <a:schemeClr val="tx1"/>
                  </a:solidFill>
                  <a:latin typeface="Times New Roman" panose="02020603050405020304" pitchFamily="18" charset="0"/>
                  <a:cs typeface="Times New Roman" panose="02020603050405020304" pitchFamily="18" charset="0"/>
                </a:endParaRPr>
              </a:p>
            </p:txBody>
          </p:sp>
        </mc:Choice>
        <mc:Fallback>
          <p:sp>
            <p:nvSpPr>
              <p:cNvPr id="133" name="TextBox 132">
                <a:extLst>
                  <a:ext uri="{FF2B5EF4-FFF2-40B4-BE49-F238E27FC236}">
                    <a16:creationId xmlns:a16="http://schemas.microsoft.com/office/drawing/2014/main" id="{931B7323-E6FF-AF6D-D45F-4CD10B9AC45F}"/>
                  </a:ext>
                </a:extLst>
              </p:cNvPr>
              <p:cNvSpPr txBox="1">
                <a:spLocks noRot="1" noChangeAspect="1" noMove="1" noResize="1" noEditPoints="1" noAdjustHandles="1" noChangeArrowheads="1" noChangeShapeType="1" noTextEdit="1"/>
              </p:cNvSpPr>
              <p:nvPr/>
            </p:nvSpPr>
            <p:spPr>
              <a:xfrm>
                <a:off x="9102241" y="1676426"/>
                <a:ext cx="482826" cy="512576"/>
              </a:xfrm>
              <a:prstGeom prst="rect">
                <a:avLst/>
              </a:prstGeom>
              <a:blipFill>
                <a:blip r:embed="rId2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32159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E08BDBB-042C-494C-A05E-EDFA7D0FB285}"/>
                  </a:ext>
                </a:extLst>
              </p:cNvPr>
              <p:cNvSpPr>
                <a:spLocks noGrp="1"/>
              </p:cNvSpPr>
              <p:nvPr>
                <p:ph type="title"/>
              </p:nvPr>
            </p:nvSpPr>
            <p:spPr>
              <a:xfrm>
                <a:off x="7217028" y="387244"/>
                <a:ext cx="4387950" cy="2017289"/>
              </a:xfrm>
            </p:spPr>
            <p:txBody>
              <a:bodyPr anchor="t">
                <a:noAutofit/>
              </a:bodyPr>
              <a:lstStyle/>
              <a:p>
                <a:pPr marL="457200" indent="-457200" algn="l">
                  <a:buFont typeface="Arial" panose="020B0604020202020204" pitchFamily="34" charset="0"/>
                  <a:buChar char="•"/>
                </a:pPr>
                <a:r>
                  <a:rPr lang="en-US" sz="2000" dirty="0">
                    <a:solidFill>
                      <a:schemeClr val="tx1"/>
                    </a:solidFill>
                    <a:latin typeface="+mn-lt"/>
                  </a:rPr>
                  <a:t>Instead of predicting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𝑝</m:t>
                        </m:r>
                      </m:e>
                      <m:sub>
                        <m:r>
                          <a:rPr lang="en-US" sz="2000" b="0" i="1" smtClean="0">
                            <a:solidFill>
                              <a:schemeClr val="tx1"/>
                            </a:solidFill>
                            <a:latin typeface="Cambria Math" panose="02040503050406030204" pitchFamily="18" charset="0"/>
                          </a:rPr>
                          <m:t>𝑖</m:t>
                        </m:r>
                      </m:sub>
                    </m:sSub>
                  </m:oMath>
                </a14:m>
                <a:r>
                  <a:rPr lang="en-US" sz="2000" dirty="0">
                    <a:solidFill>
                      <a:schemeClr val="tx1"/>
                    </a:solidFill>
                    <a:latin typeface="+mn-lt"/>
                  </a:rPr>
                  <a:t> directly from our feature vector </a:t>
                </a:r>
                <a14:m>
                  <m:oMath xmlns:m="http://schemas.openxmlformats.org/officeDocument/2006/math">
                    <m:r>
                      <a:rPr lang="en-US" sz="2000" i="1" dirty="0" smtClean="0">
                        <a:solidFill>
                          <a:schemeClr val="tx1"/>
                        </a:solidFill>
                        <a:latin typeface="Cambria Math" panose="02040503050406030204" pitchFamily="18" charset="0"/>
                      </a:rPr>
                      <m:t>𝑥</m:t>
                    </m:r>
                  </m:oMath>
                </a14:m>
                <a:r>
                  <a:rPr lang="en-US" sz="2000" dirty="0">
                    <a:solidFill>
                      <a:schemeClr val="tx1"/>
                    </a:solidFill>
                    <a:latin typeface="+mn-lt"/>
                  </a:rPr>
                  <a:t>, introduce a vector of “latent” features </a:t>
                </a:r>
                <a14:m>
                  <m:oMath xmlns:m="http://schemas.openxmlformats.org/officeDocument/2006/math">
                    <m:r>
                      <a:rPr lang="el-GR" sz="2000" i="1" dirty="0" smtClean="0">
                        <a:solidFill>
                          <a:schemeClr val="tx1"/>
                        </a:solidFill>
                        <a:latin typeface="Cambria Math" panose="02040503050406030204" pitchFamily="18" charset="0"/>
                      </a:rPr>
                      <m:t>𝜁</m:t>
                    </m:r>
                  </m:oMath>
                </a14:m>
                <a:r>
                  <a:rPr lang="en-US" sz="2000" i="1" dirty="0">
                    <a:solidFill>
                      <a:schemeClr val="tx1"/>
                    </a:solidFill>
                    <a:latin typeface="+mn-lt"/>
                  </a:rPr>
                  <a:t> </a:t>
                </a:r>
                <a:r>
                  <a:rPr lang="en-US" sz="2000" dirty="0">
                    <a:solidFill>
                      <a:schemeClr val="tx1"/>
                    </a:solidFill>
                    <a:latin typeface="+mn-lt"/>
                  </a:rPr>
                  <a:t>(zeta) that we will use to predict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𝑝</m:t>
                        </m:r>
                      </m:e>
                      <m:sub>
                        <m:r>
                          <a:rPr lang="en-US" sz="2000" i="1">
                            <a:solidFill>
                              <a:schemeClr val="tx1"/>
                            </a:solidFill>
                            <a:latin typeface="Cambria Math" panose="02040503050406030204" pitchFamily="18" charset="0"/>
                          </a:rPr>
                          <m:t>𝑖</m:t>
                        </m:r>
                      </m:sub>
                    </m:sSub>
                  </m:oMath>
                </a14:m>
                <a:br>
                  <a:rPr lang="en-US" sz="2400" dirty="0">
                    <a:solidFill>
                      <a:schemeClr val="tx1"/>
                    </a:solidFill>
                    <a:latin typeface="+mn-lt"/>
                  </a:rPr>
                </a:br>
                <a:br>
                  <a:rPr lang="en-US" sz="2400" dirty="0">
                    <a:solidFill>
                      <a:schemeClr val="tx1"/>
                    </a:solidFill>
                    <a:latin typeface="+mn-lt"/>
                  </a:rPr>
                </a:br>
                <a:endParaRPr lang="en-US" sz="2400" i="1" dirty="0">
                  <a:solidFill>
                    <a:schemeClr val="tx1"/>
                  </a:solidFill>
                  <a:latin typeface="+mn-lt"/>
                </a:endParaRPr>
              </a:p>
            </p:txBody>
          </p:sp>
        </mc:Choice>
        <mc:Fallback xmlns="">
          <p:sp>
            <p:nvSpPr>
              <p:cNvPr id="2" name="Title 1">
                <a:extLst>
                  <a:ext uri="{FF2B5EF4-FFF2-40B4-BE49-F238E27FC236}">
                    <a16:creationId xmlns:a16="http://schemas.microsoft.com/office/drawing/2014/main" id="{6E08BDBB-042C-494C-A05E-EDFA7D0FB285}"/>
                  </a:ext>
                </a:extLst>
              </p:cNvPr>
              <p:cNvSpPr>
                <a:spLocks noGrp="1" noRot="1" noChangeAspect="1" noMove="1" noResize="1" noEditPoints="1" noAdjustHandles="1" noChangeArrowheads="1" noChangeShapeType="1" noTextEdit="1"/>
              </p:cNvSpPr>
              <p:nvPr>
                <p:ph type="title"/>
              </p:nvPr>
            </p:nvSpPr>
            <p:spPr>
              <a:xfrm>
                <a:off x="7217028" y="387244"/>
                <a:ext cx="4387950" cy="2017289"/>
              </a:xfrm>
              <a:blipFill>
                <a:blip r:embed="rId5"/>
                <a:stretch>
                  <a:fillRect l="-1250" t="-1818" r="-2361"/>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B7196F96-9B92-C84B-B33C-4585B8AE5240}"/>
              </a:ext>
            </a:extLst>
          </p:cNvPr>
          <p:cNvSpPr txBox="1"/>
          <p:nvPr/>
        </p:nvSpPr>
        <p:spPr>
          <a:xfrm>
            <a:off x="426570" y="2161036"/>
            <a:ext cx="543479" cy="522772"/>
          </a:xfrm>
          <a:prstGeom prst="rect">
            <a:avLst/>
          </a:prstGeom>
          <a:noFill/>
        </p:spPr>
        <p:txBody>
          <a:bodyPr wrap="square" rtlCol="0">
            <a:spAutoFit/>
          </a:bodyPr>
          <a:lstStyle/>
          <a:p>
            <a:r>
              <a:rPr lang="el-GR" sz="2797" i="1" dirty="0">
                <a:latin typeface="Times New Roman" panose="02020603050405020304" pitchFamily="18" charset="0"/>
                <a:cs typeface="Times New Roman" panose="02020603050405020304" pitchFamily="18" charset="0"/>
              </a:rPr>
              <a:t>ζ</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8E5E827C-A41C-9A41-A801-49CEF2580E6C}"/>
              </a:ext>
            </a:extLst>
          </p:cNvPr>
          <p:cNvSpPr txBox="1"/>
          <p:nvPr/>
        </p:nvSpPr>
        <p:spPr>
          <a:xfrm>
            <a:off x="4359861" y="2161036"/>
            <a:ext cx="662392" cy="522772"/>
          </a:xfrm>
          <a:prstGeom prst="rect">
            <a:avLst/>
          </a:prstGeom>
          <a:noFill/>
        </p:spPr>
        <p:txBody>
          <a:bodyPr wrap="square" rtlCol="0">
            <a:spAutoFit/>
          </a:bodyPr>
          <a:lstStyle/>
          <a:p>
            <a:r>
              <a:rPr lang="el-GR" sz="2797" i="1" dirty="0">
                <a:latin typeface="Times New Roman" panose="02020603050405020304" pitchFamily="18" charset="0"/>
                <a:cs typeface="Times New Roman" panose="02020603050405020304" pitchFamily="18" charset="0"/>
              </a:rPr>
              <a:t>ζ</a:t>
            </a:r>
            <a:r>
              <a:rPr lang="en-US" sz="2797" i="1" baseline="-25000" dirty="0" err="1">
                <a:latin typeface="Times New Roman" panose="02020603050405020304" pitchFamily="18" charset="0"/>
                <a:cs typeface="Times New Roman" panose="02020603050405020304" pitchFamily="18" charset="0"/>
              </a:rPr>
              <a:t>iM</a:t>
            </a:r>
            <a:endParaRPr lang="en-US" sz="2797" baseline="-25000" dirty="0">
              <a:latin typeface="Times New Roman" panose="02020603050405020304" pitchFamily="18" charset="0"/>
              <a:cs typeface="Times New Roman" panose="02020603050405020304" pitchFamily="18" charset="0"/>
            </a:endParaRPr>
          </a:p>
        </p:txBody>
      </p:sp>
      <p:cxnSp>
        <p:nvCxnSpPr>
          <p:cNvPr id="26" name="Straight Arrow Connector 25">
            <a:extLst>
              <a:ext uri="{FF2B5EF4-FFF2-40B4-BE49-F238E27FC236}">
                <a16:creationId xmlns:a16="http://schemas.microsoft.com/office/drawing/2014/main" id="{213A1C08-7264-534B-BF7D-B870FCECD83D}"/>
              </a:ext>
            </a:extLst>
          </p:cNvPr>
          <p:cNvCxnSpPr>
            <a:cxnSpLocks/>
          </p:cNvCxnSpPr>
          <p:nvPr/>
        </p:nvCxnSpPr>
        <p:spPr>
          <a:xfrm flipV="1">
            <a:off x="1970420" y="736741"/>
            <a:ext cx="62178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C134D0CD-BAC0-5F44-839E-0CBDCB88BB08}"/>
              </a:ext>
            </a:extLst>
          </p:cNvPr>
          <p:cNvCxnSpPr>
            <a:cxnSpLocks/>
          </p:cNvCxnSpPr>
          <p:nvPr/>
        </p:nvCxnSpPr>
        <p:spPr>
          <a:xfrm flipH="1" flipV="1">
            <a:off x="2592203" y="736741"/>
            <a:ext cx="1557748" cy="14961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E1DE7A53-058C-B347-BC25-AB052A7D272E}"/>
              </a:ext>
            </a:extLst>
          </p:cNvPr>
          <p:cNvCxnSpPr>
            <a:cxnSpLocks/>
          </p:cNvCxnSpPr>
          <p:nvPr/>
        </p:nvCxnSpPr>
        <p:spPr>
          <a:xfrm flipV="1">
            <a:off x="1126908" y="736741"/>
            <a:ext cx="1465295"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F4049EAA-17DF-7E42-A394-6984E48ED682}"/>
              </a:ext>
            </a:extLst>
          </p:cNvPr>
          <p:cNvCxnSpPr>
            <a:cxnSpLocks/>
          </p:cNvCxnSpPr>
          <p:nvPr/>
        </p:nvCxnSpPr>
        <p:spPr>
          <a:xfrm flipV="1">
            <a:off x="1544535" y="736741"/>
            <a:ext cx="1047668"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D28AE069-5836-464E-9C93-A719A0595B13}"/>
              </a:ext>
            </a:extLst>
          </p:cNvPr>
          <p:cNvCxnSpPr>
            <a:cxnSpLocks/>
          </p:cNvCxnSpPr>
          <p:nvPr/>
        </p:nvCxnSpPr>
        <p:spPr>
          <a:xfrm flipV="1">
            <a:off x="2433883" y="736741"/>
            <a:ext cx="158320"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1" name="Picture 30">
            <a:extLst>
              <a:ext uri="{FF2B5EF4-FFF2-40B4-BE49-F238E27FC236}">
                <a16:creationId xmlns:a16="http://schemas.microsoft.com/office/drawing/2014/main" id="{C1F8BF20-364A-5843-8FD8-15161C5B5F23}"/>
              </a:ext>
            </a:extLst>
          </p:cNvPr>
          <p:cNvPicPr>
            <a:picLocks noChangeAspect="1"/>
          </p:cNvPicPr>
          <p:nvPr/>
        </p:nvPicPr>
        <p:blipFill>
          <a:blip r:embed="rId6"/>
          <a:stretch>
            <a:fillRect/>
          </a:stretch>
        </p:blipFill>
        <p:spPr>
          <a:xfrm>
            <a:off x="880221" y="2232897"/>
            <a:ext cx="3520249" cy="473439"/>
          </a:xfrm>
          <a:prstGeom prst="rect">
            <a:avLst/>
          </a:prstGeom>
        </p:spPr>
      </p:pic>
      <p:cxnSp>
        <p:nvCxnSpPr>
          <p:cNvPr id="34" name="Straight Arrow Connector 33">
            <a:extLst>
              <a:ext uri="{FF2B5EF4-FFF2-40B4-BE49-F238E27FC236}">
                <a16:creationId xmlns:a16="http://schemas.microsoft.com/office/drawing/2014/main" id="{FCAD43C3-5611-4743-9BA6-50F550926F4D}"/>
              </a:ext>
            </a:extLst>
          </p:cNvPr>
          <p:cNvCxnSpPr>
            <a:cxnSpLocks/>
          </p:cNvCxnSpPr>
          <p:nvPr/>
        </p:nvCxnSpPr>
        <p:spPr>
          <a:xfrm flipH="1" flipV="1">
            <a:off x="2592203" y="736741"/>
            <a:ext cx="246687"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08BE6C33-E740-FC40-A977-E150AA9A4605}"/>
              </a:ext>
            </a:extLst>
          </p:cNvPr>
          <p:cNvCxnSpPr>
            <a:cxnSpLocks/>
          </p:cNvCxnSpPr>
          <p:nvPr/>
        </p:nvCxnSpPr>
        <p:spPr>
          <a:xfrm flipH="1" flipV="1">
            <a:off x="2592203" y="736741"/>
            <a:ext cx="69802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090EA6B8-77A2-EA4B-B703-C5ED9D5382E8}"/>
              </a:ext>
            </a:extLst>
          </p:cNvPr>
          <p:cNvCxnSpPr>
            <a:cxnSpLocks/>
          </p:cNvCxnSpPr>
          <p:nvPr/>
        </p:nvCxnSpPr>
        <p:spPr>
          <a:xfrm flipH="1" flipV="1">
            <a:off x="2592203" y="736741"/>
            <a:ext cx="108011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938B7CFD-346D-414D-A4AC-DF1E1B8836E9}"/>
              </a:ext>
            </a:extLst>
          </p:cNvPr>
          <p:cNvSpPr txBox="1"/>
          <p:nvPr/>
        </p:nvSpPr>
        <p:spPr>
          <a:xfrm>
            <a:off x="1273935" y="1056376"/>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11E7216C-07F4-D446-B563-C5713BD860F6}"/>
              </a:ext>
            </a:extLst>
          </p:cNvPr>
          <p:cNvSpPr txBox="1"/>
          <p:nvPr/>
        </p:nvSpPr>
        <p:spPr>
          <a:xfrm>
            <a:off x="3454296" y="1056376"/>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b</a:t>
            </a:r>
            <a:r>
              <a:rPr lang="en-US" sz="2797" i="1" baseline="-25000" dirty="0" err="1">
                <a:latin typeface="Times New Roman" panose="02020603050405020304" pitchFamily="18" charset="0"/>
                <a:cs typeface="Times New Roman" panose="02020603050405020304" pitchFamily="18" charset="0"/>
              </a:rPr>
              <a:t>M</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40" name="Table 39">
            <a:extLst>
              <a:ext uri="{FF2B5EF4-FFF2-40B4-BE49-F238E27FC236}">
                <a16:creationId xmlns:a16="http://schemas.microsoft.com/office/drawing/2014/main" id="{8FE3AF9D-0034-BB48-8D80-5EEF7924A8E3}"/>
              </a:ext>
            </a:extLst>
          </p:cNvPr>
          <p:cNvGraphicFramePr>
            <a:graphicFrameLocks noGrp="1"/>
          </p:cNvGraphicFramePr>
          <p:nvPr/>
        </p:nvGraphicFramePr>
        <p:xfrm>
          <a:off x="2377403" y="403111"/>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CE73603-7DAB-214C-9191-92C8419239D0}"/>
                  </a:ext>
                </a:extLst>
              </p:cNvPr>
              <p:cNvSpPr txBox="1"/>
              <p:nvPr/>
            </p:nvSpPr>
            <p:spPr>
              <a:xfrm>
                <a:off x="2592203" y="364485"/>
                <a:ext cx="3183290" cy="4699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𝑝</m:t>
                          </m:r>
                        </m:e>
                        <m:sub>
                          <m:r>
                            <a:rPr lang="en-US" sz="2400" i="1" dirty="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𝜎</m:t>
                      </m:r>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𝑏</m:t>
                          </m:r>
                        </m:e>
                        <m:sub>
                          <m:r>
                            <a:rPr lang="en-US" sz="2400" b="0" i="1" dirty="0" smtClean="0">
                              <a:latin typeface="Cambria Math" panose="02040503050406030204" pitchFamily="18" charset="0"/>
                              <a:cs typeface="Times New Roman" panose="02020603050405020304" pitchFamily="18" charset="0"/>
                            </a:rPr>
                            <m:t>0</m:t>
                          </m:r>
                        </m:sub>
                      </m:sSub>
                      <m:r>
                        <a:rPr lang="en-US" sz="2400" b="0" i="1" dirty="0" smtClean="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𝑏</m:t>
                      </m:r>
                      <m:r>
                        <a:rPr lang="en-US" sz="2400" i="1">
                          <a:latin typeface="Cambria Math" panose="02040503050406030204" pitchFamily="18" charset="0"/>
                        </a:rPr>
                        <m:t>⊙</m:t>
                      </m:r>
                      <m:r>
                        <m:rPr>
                          <m:nor/>
                        </m:rPr>
                        <a:rPr lang="el-GR" sz="2400" i="1" dirty="0">
                          <a:latin typeface="Times New Roman" panose="02020603050405020304" pitchFamily="18" charset="0"/>
                          <a:cs typeface="Times New Roman" panose="02020603050405020304" pitchFamily="18" charset="0"/>
                        </a:rPr>
                        <m:t>ζ</m:t>
                      </m:r>
                      <m:r>
                        <a:rPr lang="en-US" sz="2400" b="0" i="1" dirty="0" smtClean="0">
                          <a:latin typeface="Cambria Math" panose="02040503050406030204" pitchFamily="18" charset="0"/>
                          <a:cs typeface="Times New Roman" panose="02020603050405020304" pitchFamily="18" charset="0"/>
                        </a:rPr>
                        <m:t>)</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60" name="TextBox 59">
                <a:extLst>
                  <a:ext uri="{FF2B5EF4-FFF2-40B4-BE49-F238E27FC236}">
                    <a16:creationId xmlns:a16="http://schemas.microsoft.com/office/drawing/2014/main" id="{DCE73603-7DAB-214C-9191-92C8419239D0}"/>
                  </a:ext>
                </a:extLst>
              </p:cNvPr>
              <p:cNvSpPr txBox="1">
                <a:spLocks noRot="1" noChangeAspect="1" noMove="1" noResize="1" noEditPoints="1" noAdjustHandles="1" noChangeArrowheads="1" noChangeShapeType="1" noTextEdit="1"/>
              </p:cNvSpPr>
              <p:nvPr/>
            </p:nvSpPr>
            <p:spPr>
              <a:xfrm>
                <a:off x="2592203" y="364485"/>
                <a:ext cx="3183290" cy="469937"/>
              </a:xfrm>
              <a:prstGeom prst="rect">
                <a:avLst/>
              </a:prstGeom>
              <a:blipFill>
                <a:blip r:embed="rId7"/>
                <a:stretch>
                  <a:fillRect b="-16883"/>
                </a:stretch>
              </a:blipFill>
            </p:spPr>
            <p:txBody>
              <a:bodyPr/>
              <a:lstStyle/>
              <a:p>
                <a:r>
                  <a:rPr lang="en-US">
                    <a:noFill/>
                  </a:rPr>
                  <a:t> </a:t>
                </a:r>
              </a:p>
            </p:txBody>
          </p:sp>
        </mc:Fallback>
      </mc:AlternateContent>
    </p:spTree>
    <p:extLst>
      <p:ext uri="{BB962C8B-B14F-4D97-AF65-F5344CB8AC3E}">
        <p14:creationId xmlns:p14="http://schemas.microsoft.com/office/powerpoint/2010/main" val="2187171473"/>
      </p:ext>
    </p:extLst>
  </p:cSld>
  <p:clrMapOvr>
    <a:masterClrMapping/>
  </p:clrMapOvr>
  <mc:AlternateContent xmlns:mc="http://schemas.openxmlformats.org/markup-compatibility/2006" xmlns:p14="http://schemas.microsoft.com/office/powerpoint/2010/main">
    <mc:Choice Requires="p14">
      <p:transition spd="slow" p14:dur="2000" advTm="79317"/>
    </mc:Choice>
    <mc:Fallback xmlns="">
      <p:transition spd="slow" advTm="79317"/>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E08BDBB-042C-494C-A05E-EDFA7D0FB285}"/>
                  </a:ext>
                </a:extLst>
              </p:cNvPr>
              <p:cNvSpPr>
                <a:spLocks noGrp="1"/>
              </p:cNvSpPr>
              <p:nvPr>
                <p:ph type="title"/>
              </p:nvPr>
            </p:nvSpPr>
            <p:spPr>
              <a:xfrm>
                <a:off x="7629591" y="405133"/>
                <a:ext cx="4387950" cy="2017289"/>
              </a:xfrm>
            </p:spPr>
            <p:txBody>
              <a:bodyPr anchor="t">
                <a:noAutofit/>
              </a:bodyPr>
              <a:lstStyle/>
              <a:p>
                <a:pPr marL="457200" indent="-457200" algn="l">
                  <a:buFont typeface="Arial" panose="020B0604020202020204" pitchFamily="34" charset="0"/>
                  <a:buChar char="•"/>
                </a:pPr>
                <a:r>
                  <a:rPr lang="en-US" sz="2000" dirty="0">
                    <a:solidFill>
                      <a:schemeClr val="tx1"/>
                    </a:solidFill>
                    <a:latin typeface="+mn-lt"/>
                  </a:rPr>
                  <a:t>Instead of predicting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𝑝</m:t>
                        </m:r>
                      </m:e>
                      <m:sub>
                        <m:r>
                          <a:rPr lang="en-US" sz="2000" b="0" i="1" smtClean="0">
                            <a:solidFill>
                              <a:schemeClr val="tx1"/>
                            </a:solidFill>
                            <a:latin typeface="Cambria Math" panose="02040503050406030204" pitchFamily="18" charset="0"/>
                          </a:rPr>
                          <m:t>𝑖</m:t>
                        </m:r>
                      </m:sub>
                    </m:sSub>
                  </m:oMath>
                </a14:m>
                <a:r>
                  <a:rPr lang="en-US" sz="2000" dirty="0">
                    <a:solidFill>
                      <a:schemeClr val="tx1"/>
                    </a:solidFill>
                    <a:latin typeface="+mn-lt"/>
                  </a:rPr>
                  <a:t> directly from our feature vector </a:t>
                </a:r>
                <a14:m>
                  <m:oMath xmlns:m="http://schemas.openxmlformats.org/officeDocument/2006/math">
                    <m:r>
                      <a:rPr lang="en-US" sz="2000" i="1" dirty="0" smtClean="0">
                        <a:solidFill>
                          <a:schemeClr val="tx1"/>
                        </a:solidFill>
                        <a:latin typeface="Cambria Math" panose="02040503050406030204" pitchFamily="18" charset="0"/>
                      </a:rPr>
                      <m:t>𝑥</m:t>
                    </m:r>
                  </m:oMath>
                </a14:m>
                <a:r>
                  <a:rPr lang="en-US" sz="2000" dirty="0">
                    <a:solidFill>
                      <a:schemeClr val="tx1"/>
                    </a:solidFill>
                    <a:latin typeface="+mn-lt"/>
                  </a:rPr>
                  <a:t>, introduce a vector of “latent” features </a:t>
                </a:r>
                <a14:m>
                  <m:oMath xmlns:m="http://schemas.openxmlformats.org/officeDocument/2006/math">
                    <m:r>
                      <a:rPr lang="el-GR" sz="2000" i="1" dirty="0" smtClean="0">
                        <a:solidFill>
                          <a:schemeClr val="tx1"/>
                        </a:solidFill>
                        <a:latin typeface="Cambria Math" panose="02040503050406030204" pitchFamily="18" charset="0"/>
                      </a:rPr>
                      <m:t>𝜁</m:t>
                    </m:r>
                  </m:oMath>
                </a14:m>
                <a:r>
                  <a:rPr lang="en-US" sz="2000" i="1" dirty="0">
                    <a:solidFill>
                      <a:schemeClr val="tx1"/>
                    </a:solidFill>
                    <a:latin typeface="+mn-lt"/>
                  </a:rPr>
                  <a:t> </a:t>
                </a:r>
                <a:r>
                  <a:rPr lang="en-US" sz="2000" dirty="0">
                    <a:solidFill>
                      <a:schemeClr val="tx1"/>
                    </a:solidFill>
                    <a:latin typeface="+mn-lt"/>
                  </a:rPr>
                  <a:t>(zeta) that we will use to predict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𝑝</m:t>
                        </m:r>
                      </m:e>
                      <m:sub>
                        <m:r>
                          <a:rPr lang="en-US" sz="2000" i="1">
                            <a:solidFill>
                              <a:schemeClr val="tx1"/>
                            </a:solidFill>
                            <a:latin typeface="Cambria Math" panose="02040503050406030204" pitchFamily="18" charset="0"/>
                          </a:rPr>
                          <m:t>𝑖</m:t>
                        </m:r>
                      </m:sub>
                    </m:sSub>
                  </m:oMath>
                </a14:m>
                <a:endParaRPr lang="en-US" sz="2000" i="1" dirty="0">
                  <a:solidFill>
                    <a:schemeClr val="tx1"/>
                  </a:solidFill>
                  <a:latin typeface="+mn-lt"/>
                </a:endParaRPr>
              </a:p>
            </p:txBody>
          </p:sp>
        </mc:Choice>
        <mc:Fallback xmlns="">
          <p:sp>
            <p:nvSpPr>
              <p:cNvPr id="2" name="Title 1">
                <a:extLst>
                  <a:ext uri="{FF2B5EF4-FFF2-40B4-BE49-F238E27FC236}">
                    <a16:creationId xmlns:a16="http://schemas.microsoft.com/office/drawing/2014/main" id="{6E08BDBB-042C-494C-A05E-EDFA7D0FB285}"/>
                  </a:ext>
                </a:extLst>
              </p:cNvPr>
              <p:cNvSpPr>
                <a:spLocks noGrp="1" noRot="1" noChangeAspect="1" noMove="1" noResize="1" noEditPoints="1" noAdjustHandles="1" noChangeArrowheads="1" noChangeShapeType="1" noTextEdit="1"/>
              </p:cNvSpPr>
              <p:nvPr>
                <p:ph type="title"/>
              </p:nvPr>
            </p:nvSpPr>
            <p:spPr>
              <a:xfrm>
                <a:off x="7629591" y="405133"/>
                <a:ext cx="4387950" cy="2017289"/>
              </a:xfrm>
              <a:blipFill>
                <a:blip r:embed="rId5"/>
                <a:stretch>
                  <a:fillRect l="-1252" t="-1511" r="-2503"/>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B7196F96-9B92-C84B-B33C-4585B8AE5240}"/>
              </a:ext>
            </a:extLst>
          </p:cNvPr>
          <p:cNvSpPr txBox="1"/>
          <p:nvPr/>
        </p:nvSpPr>
        <p:spPr>
          <a:xfrm>
            <a:off x="426570" y="2161036"/>
            <a:ext cx="543479" cy="522772"/>
          </a:xfrm>
          <a:prstGeom prst="rect">
            <a:avLst/>
          </a:prstGeom>
          <a:noFill/>
        </p:spPr>
        <p:txBody>
          <a:bodyPr wrap="square" rtlCol="0">
            <a:spAutoFit/>
          </a:bodyPr>
          <a:lstStyle/>
          <a:p>
            <a:r>
              <a:rPr lang="el-GR" sz="2797" i="1" dirty="0">
                <a:latin typeface="Times New Roman" panose="02020603050405020304" pitchFamily="18" charset="0"/>
                <a:cs typeface="Times New Roman" panose="02020603050405020304" pitchFamily="18" charset="0"/>
              </a:rPr>
              <a:t>ζ</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E5E827C-A41C-9A41-A801-49CEF2580E6C}"/>
                  </a:ext>
                </a:extLst>
              </p:cNvPr>
              <p:cNvSpPr txBox="1"/>
              <p:nvPr/>
            </p:nvSpPr>
            <p:spPr>
              <a:xfrm>
                <a:off x="4359861" y="2228826"/>
                <a:ext cx="3269730"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l-GR" sz="2400" i="1" dirty="0" smtClean="0">
                          <a:latin typeface="Times New Roman" panose="02020603050405020304" pitchFamily="18" charset="0"/>
                          <a:cs typeface="Times New Roman" panose="02020603050405020304" pitchFamily="18" charset="0"/>
                        </a:rPr>
                        <m:t>ζ</m:t>
                      </m:r>
                      <m:r>
                        <m:rPr>
                          <m:nor/>
                        </m:rPr>
                        <a:rPr lang="en-US" sz="2400" i="1" baseline="-25000" dirty="0" smtClean="0">
                          <a:latin typeface="Times New Roman" panose="02020603050405020304" pitchFamily="18" charset="0"/>
                          <a:cs typeface="Times New Roman" panose="02020603050405020304" pitchFamily="18" charset="0"/>
                        </a:rPr>
                        <m:t>iM</m:t>
                      </m:r>
                      <m:r>
                        <a:rPr lang="en-US" sz="2400" i="1" dirty="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𝜎</m:t>
                      </m:r>
                      <m:r>
                        <a:rPr lang="en-US" sz="2400" i="1" dirty="0">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l-GR" sz="2400" i="1" dirty="0" smtClean="0">
                              <a:latin typeface="Cambria Math" panose="02040503050406030204" pitchFamily="18" charset="0"/>
                              <a:cs typeface="Times New Roman" panose="02020603050405020304" pitchFamily="18" charset="0"/>
                            </a:rPr>
                            <m:t>𝛽</m:t>
                          </m:r>
                        </m:e>
                        <m:sub>
                          <m:r>
                            <a:rPr lang="en-US" sz="2400" b="0" i="1" dirty="0" smtClean="0">
                              <a:latin typeface="Cambria Math" panose="02040503050406030204" pitchFamily="18" charset="0"/>
                              <a:cs typeface="Times New Roman" panose="02020603050405020304" pitchFamily="18" charset="0"/>
                            </a:rPr>
                            <m:t>𝑀</m:t>
                          </m:r>
                          <m:r>
                            <a:rPr lang="en-US" sz="2400" i="1" dirty="0">
                              <a:latin typeface="Cambria Math" panose="02040503050406030204" pitchFamily="18" charset="0"/>
                              <a:cs typeface="Times New Roman" panose="02020603050405020304" pitchFamily="18" charset="0"/>
                            </a:rPr>
                            <m:t>0</m:t>
                          </m:r>
                        </m:sub>
                      </m:sSub>
                      <m:r>
                        <a:rPr lang="en-US" sz="2400" i="1" dirty="0">
                          <a:latin typeface="Cambria Math" panose="02040503050406030204" pitchFamily="18" charset="0"/>
                          <a:cs typeface="Times New Roman" panose="02020603050405020304" pitchFamily="18" charset="0"/>
                        </a:rPr>
                        <m:t>+</m:t>
                      </m:r>
                      <m:sSub>
                        <m:sSubPr>
                          <m:ctrlPr>
                            <a:rPr lang="en-US" sz="2400" i="1" dirty="0">
                              <a:latin typeface="Cambria Math" panose="02040503050406030204" pitchFamily="18" charset="0"/>
                              <a:cs typeface="Times New Roman" panose="02020603050405020304" pitchFamily="18" charset="0"/>
                            </a:rPr>
                          </m:ctrlPr>
                        </m:sSubPr>
                        <m:e>
                          <m:r>
                            <a:rPr lang="el-GR" sz="2400" i="1" dirty="0">
                              <a:latin typeface="Cambria Math" panose="02040503050406030204" pitchFamily="18" charset="0"/>
                              <a:cs typeface="Times New Roman" panose="02020603050405020304" pitchFamily="18" charset="0"/>
                            </a:rPr>
                            <m:t>𝛽</m:t>
                          </m:r>
                        </m:e>
                        <m:sub>
                          <m:r>
                            <a:rPr lang="en-US" sz="2400" i="1" dirty="0">
                              <a:latin typeface="Cambria Math" panose="02040503050406030204" pitchFamily="18" charset="0"/>
                              <a:cs typeface="Times New Roman" panose="02020603050405020304" pitchFamily="18" charset="0"/>
                            </a:rPr>
                            <m:t>𝑀</m:t>
                          </m:r>
                        </m:sub>
                      </m:sSub>
                      <m:r>
                        <a:rPr lang="en-US" sz="2400" i="1">
                          <a:latin typeface="Cambria Math" panose="02040503050406030204" pitchFamily="18" charset="0"/>
                        </a:rPr>
                        <m:t>⊙</m:t>
                      </m:r>
                      <m:r>
                        <a:rPr lang="en-US" sz="2400" i="1" dirty="0">
                          <a:latin typeface="Cambria Math" panose="02040503050406030204" pitchFamily="18" charset="0"/>
                          <a:cs typeface="Times New Roman" panose="02020603050405020304" pitchFamily="18" charset="0"/>
                        </a:rPr>
                        <m:t>𝑥</m:t>
                      </m:r>
                      <m:r>
                        <a:rPr lang="en-US" sz="2400" i="1" dirty="0">
                          <a:latin typeface="Cambria Math" panose="02040503050406030204" pitchFamily="18" charset="0"/>
                          <a:cs typeface="Times New Roman" panose="02020603050405020304" pitchFamily="18" charset="0"/>
                        </a:rPr>
                        <m:t>)</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25" name="TextBox 24">
                <a:extLst>
                  <a:ext uri="{FF2B5EF4-FFF2-40B4-BE49-F238E27FC236}">
                    <a16:creationId xmlns:a16="http://schemas.microsoft.com/office/drawing/2014/main" id="{8E5E827C-A41C-9A41-A801-49CEF2580E6C}"/>
                  </a:ext>
                </a:extLst>
              </p:cNvPr>
              <p:cNvSpPr txBox="1">
                <a:spLocks noRot="1" noChangeAspect="1" noMove="1" noResize="1" noEditPoints="1" noAdjustHandles="1" noChangeArrowheads="1" noChangeShapeType="1" noTextEdit="1"/>
              </p:cNvSpPr>
              <p:nvPr/>
            </p:nvSpPr>
            <p:spPr>
              <a:xfrm>
                <a:off x="4359861" y="2228826"/>
                <a:ext cx="3269730" cy="453137"/>
              </a:xfrm>
              <a:prstGeom prst="rect">
                <a:avLst/>
              </a:prstGeom>
              <a:blipFill>
                <a:blip r:embed="rId6"/>
                <a:stretch>
                  <a:fillRect l="-559" r="-745" b="-21622"/>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213A1C08-7264-534B-BF7D-B870FCECD83D}"/>
              </a:ext>
            </a:extLst>
          </p:cNvPr>
          <p:cNvCxnSpPr>
            <a:cxnSpLocks/>
          </p:cNvCxnSpPr>
          <p:nvPr/>
        </p:nvCxnSpPr>
        <p:spPr>
          <a:xfrm flipV="1">
            <a:off x="1970420" y="736741"/>
            <a:ext cx="62178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C134D0CD-BAC0-5F44-839E-0CBDCB88BB08}"/>
              </a:ext>
            </a:extLst>
          </p:cNvPr>
          <p:cNvCxnSpPr>
            <a:cxnSpLocks/>
          </p:cNvCxnSpPr>
          <p:nvPr/>
        </p:nvCxnSpPr>
        <p:spPr>
          <a:xfrm flipH="1" flipV="1">
            <a:off x="2592203" y="736741"/>
            <a:ext cx="1557748" cy="14961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E1DE7A53-058C-B347-BC25-AB052A7D272E}"/>
              </a:ext>
            </a:extLst>
          </p:cNvPr>
          <p:cNvCxnSpPr>
            <a:cxnSpLocks/>
          </p:cNvCxnSpPr>
          <p:nvPr/>
        </p:nvCxnSpPr>
        <p:spPr>
          <a:xfrm flipV="1">
            <a:off x="1126908" y="736741"/>
            <a:ext cx="1465295"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F4049EAA-17DF-7E42-A394-6984E48ED682}"/>
              </a:ext>
            </a:extLst>
          </p:cNvPr>
          <p:cNvCxnSpPr>
            <a:cxnSpLocks/>
          </p:cNvCxnSpPr>
          <p:nvPr/>
        </p:nvCxnSpPr>
        <p:spPr>
          <a:xfrm flipV="1">
            <a:off x="1544535" y="736741"/>
            <a:ext cx="1047668"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D28AE069-5836-464E-9C93-A719A0595B13}"/>
              </a:ext>
            </a:extLst>
          </p:cNvPr>
          <p:cNvCxnSpPr>
            <a:cxnSpLocks/>
          </p:cNvCxnSpPr>
          <p:nvPr/>
        </p:nvCxnSpPr>
        <p:spPr>
          <a:xfrm flipV="1">
            <a:off x="2433883" y="736741"/>
            <a:ext cx="158320"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1" name="Picture 30">
            <a:extLst>
              <a:ext uri="{FF2B5EF4-FFF2-40B4-BE49-F238E27FC236}">
                <a16:creationId xmlns:a16="http://schemas.microsoft.com/office/drawing/2014/main" id="{C1F8BF20-364A-5843-8FD8-15161C5B5F23}"/>
              </a:ext>
            </a:extLst>
          </p:cNvPr>
          <p:cNvPicPr>
            <a:picLocks noChangeAspect="1"/>
          </p:cNvPicPr>
          <p:nvPr/>
        </p:nvPicPr>
        <p:blipFill>
          <a:blip r:embed="rId7"/>
          <a:stretch>
            <a:fillRect/>
          </a:stretch>
        </p:blipFill>
        <p:spPr>
          <a:xfrm>
            <a:off x="880221" y="2232897"/>
            <a:ext cx="3520249" cy="473439"/>
          </a:xfrm>
          <a:prstGeom prst="rect">
            <a:avLst/>
          </a:prstGeom>
        </p:spPr>
      </p:pic>
      <p:cxnSp>
        <p:nvCxnSpPr>
          <p:cNvPr id="34" name="Straight Arrow Connector 33">
            <a:extLst>
              <a:ext uri="{FF2B5EF4-FFF2-40B4-BE49-F238E27FC236}">
                <a16:creationId xmlns:a16="http://schemas.microsoft.com/office/drawing/2014/main" id="{FCAD43C3-5611-4743-9BA6-50F550926F4D}"/>
              </a:ext>
            </a:extLst>
          </p:cNvPr>
          <p:cNvCxnSpPr>
            <a:cxnSpLocks/>
          </p:cNvCxnSpPr>
          <p:nvPr/>
        </p:nvCxnSpPr>
        <p:spPr>
          <a:xfrm flipH="1" flipV="1">
            <a:off x="2592203" y="736741"/>
            <a:ext cx="246687"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08BE6C33-E740-FC40-A977-E150AA9A4605}"/>
              </a:ext>
            </a:extLst>
          </p:cNvPr>
          <p:cNvCxnSpPr>
            <a:cxnSpLocks/>
          </p:cNvCxnSpPr>
          <p:nvPr/>
        </p:nvCxnSpPr>
        <p:spPr>
          <a:xfrm flipH="1" flipV="1">
            <a:off x="2592203" y="736741"/>
            <a:ext cx="69802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090EA6B8-77A2-EA4B-B703-C5ED9D5382E8}"/>
              </a:ext>
            </a:extLst>
          </p:cNvPr>
          <p:cNvCxnSpPr>
            <a:cxnSpLocks/>
          </p:cNvCxnSpPr>
          <p:nvPr/>
        </p:nvCxnSpPr>
        <p:spPr>
          <a:xfrm flipH="1" flipV="1">
            <a:off x="2592203" y="736741"/>
            <a:ext cx="108011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938B7CFD-346D-414D-A4AC-DF1E1B8836E9}"/>
              </a:ext>
            </a:extLst>
          </p:cNvPr>
          <p:cNvSpPr txBox="1"/>
          <p:nvPr/>
        </p:nvSpPr>
        <p:spPr>
          <a:xfrm>
            <a:off x="1273935" y="1056376"/>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11E7216C-07F4-D446-B563-C5713BD860F6}"/>
              </a:ext>
            </a:extLst>
          </p:cNvPr>
          <p:cNvSpPr txBox="1"/>
          <p:nvPr/>
        </p:nvSpPr>
        <p:spPr>
          <a:xfrm>
            <a:off x="3454296" y="1056376"/>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b</a:t>
            </a:r>
            <a:r>
              <a:rPr lang="en-US" sz="2797" i="1" baseline="-25000" dirty="0" err="1">
                <a:latin typeface="Times New Roman" panose="02020603050405020304" pitchFamily="18" charset="0"/>
                <a:cs typeface="Times New Roman" panose="02020603050405020304" pitchFamily="18" charset="0"/>
              </a:rPr>
              <a:t>M</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40" name="Table 39">
            <a:extLst>
              <a:ext uri="{FF2B5EF4-FFF2-40B4-BE49-F238E27FC236}">
                <a16:creationId xmlns:a16="http://schemas.microsoft.com/office/drawing/2014/main" id="{8FE3AF9D-0034-BB48-8D80-5EEF7924A8E3}"/>
              </a:ext>
            </a:extLst>
          </p:cNvPr>
          <p:cNvGraphicFramePr>
            <a:graphicFrameLocks noGrp="1"/>
          </p:cNvGraphicFramePr>
          <p:nvPr/>
        </p:nvGraphicFramePr>
        <p:xfrm>
          <a:off x="2377403" y="403111"/>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CE73603-7DAB-214C-9191-92C8419239D0}"/>
                  </a:ext>
                </a:extLst>
              </p:cNvPr>
              <p:cNvSpPr txBox="1"/>
              <p:nvPr/>
            </p:nvSpPr>
            <p:spPr>
              <a:xfrm>
                <a:off x="2715546" y="348300"/>
                <a:ext cx="2959326"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𝑝</m:t>
                          </m:r>
                        </m:e>
                        <m:sub>
                          <m:r>
                            <a:rPr lang="en-US" sz="2400" i="1" dirty="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𝜎</m:t>
                      </m:r>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𝑏</m:t>
                          </m:r>
                        </m:e>
                        <m:sub>
                          <m:r>
                            <a:rPr lang="en-US" sz="2400" b="0" i="1" dirty="0" smtClean="0">
                              <a:latin typeface="Cambria Math" panose="02040503050406030204" pitchFamily="18" charset="0"/>
                              <a:cs typeface="Times New Roman" panose="02020603050405020304" pitchFamily="18" charset="0"/>
                            </a:rPr>
                            <m:t>0</m:t>
                          </m:r>
                        </m:sub>
                      </m:sSub>
                      <m:r>
                        <a:rPr lang="en-US" sz="2400" b="0" i="1" dirty="0" smtClean="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𝑏</m:t>
                      </m:r>
                      <m:r>
                        <a:rPr lang="en-US" sz="2400" i="1">
                          <a:latin typeface="Cambria Math" panose="02040503050406030204" pitchFamily="18" charset="0"/>
                        </a:rPr>
                        <m:t>⊙</m:t>
                      </m:r>
                      <m:r>
                        <m:rPr>
                          <m:nor/>
                        </m:rPr>
                        <a:rPr lang="el-GR" sz="2400" i="1" dirty="0">
                          <a:latin typeface="Times New Roman" panose="02020603050405020304" pitchFamily="18" charset="0"/>
                          <a:cs typeface="Times New Roman" panose="02020603050405020304" pitchFamily="18" charset="0"/>
                        </a:rPr>
                        <m:t>ζ</m:t>
                      </m:r>
                      <m:r>
                        <a:rPr lang="en-US" sz="2400" b="0" i="1" dirty="0" smtClean="0">
                          <a:latin typeface="Cambria Math" panose="02040503050406030204" pitchFamily="18" charset="0"/>
                          <a:cs typeface="Times New Roman" panose="02020603050405020304" pitchFamily="18" charset="0"/>
                        </a:rPr>
                        <m:t>)</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60" name="TextBox 59">
                <a:extLst>
                  <a:ext uri="{FF2B5EF4-FFF2-40B4-BE49-F238E27FC236}">
                    <a16:creationId xmlns:a16="http://schemas.microsoft.com/office/drawing/2014/main" id="{DCE73603-7DAB-214C-9191-92C8419239D0}"/>
                  </a:ext>
                </a:extLst>
              </p:cNvPr>
              <p:cNvSpPr txBox="1">
                <a:spLocks noRot="1" noChangeAspect="1" noMove="1" noResize="1" noEditPoints="1" noAdjustHandles="1" noChangeArrowheads="1" noChangeShapeType="1" noTextEdit="1"/>
              </p:cNvSpPr>
              <p:nvPr/>
            </p:nvSpPr>
            <p:spPr>
              <a:xfrm>
                <a:off x="2715546" y="348300"/>
                <a:ext cx="2959326" cy="453137"/>
              </a:xfrm>
              <a:prstGeom prst="rect">
                <a:avLst/>
              </a:prstGeom>
              <a:blipFill>
                <a:blip r:embed="rId8"/>
                <a:stretch>
                  <a:fillRect b="-21622"/>
                </a:stretch>
              </a:blipFill>
            </p:spPr>
            <p:txBody>
              <a:bodyPr/>
              <a:lstStyle/>
              <a:p>
                <a:r>
                  <a:rPr lang="en-US">
                    <a:noFill/>
                  </a:rPr>
                  <a:t> </a:t>
                </a:r>
              </a:p>
            </p:txBody>
          </p:sp>
        </mc:Fallback>
      </mc:AlternateContent>
      <p:pic>
        <p:nvPicPr>
          <p:cNvPr id="61" name="Picture 60">
            <a:extLst>
              <a:ext uri="{FF2B5EF4-FFF2-40B4-BE49-F238E27FC236}">
                <a16:creationId xmlns:a16="http://schemas.microsoft.com/office/drawing/2014/main" id="{C1F8BF20-364A-5843-8FD8-15161C5B5F23}"/>
              </a:ext>
            </a:extLst>
          </p:cNvPr>
          <p:cNvPicPr>
            <a:picLocks noChangeAspect="1"/>
          </p:cNvPicPr>
          <p:nvPr/>
        </p:nvPicPr>
        <p:blipFill>
          <a:blip r:embed="rId7"/>
          <a:stretch>
            <a:fillRect/>
          </a:stretch>
        </p:blipFill>
        <p:spPr>
          <a:xfrm>
            <a:off x="876830" y="3729053"/>
            <a:ext cx="3520249" cy="473439"/>
          </a:xfrm>
          <a:prstGeom prst="rect">
            <a:avLst/>
          </a:prstGeom>
        </p:spPr>
      </p:pic>
      <p:sp>
        <p:nvSpPr>
          <p:cNvPr id="62" name="TextBox 61">
            <a:extLst>
              <a:ext uri="{FF2B5EF4-FFF2-40B4-BE49-F238E27FC236}">
                <a16:creationId xmlns:a16="http://schemas.microsoft.com/office/drawing/2014/main" id="{B7196F96-9B92-C84B-B33C-4585B8AE5240}"/>
              </a:ext>
            </a:extLst>
          </p:cNvPr>
          <p:cNvSpPr txBox="1"/>
          <p:nvPr/>
        </p:nvSpPr>
        <p:spPr>
          <a:xfrm>
            <a:off x="426569" y="3626301"/>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8E5E827C-A41C-9A41-A801-49CEF2580E6C}"/>
              </a:ext>
            </a:extLst>
          </p:cNvPr>
          <p:cNvSpPr txBox="1"/>
          <p:nvPr/>
        </p:nvSpPr>
        <p:spPr>
          <a:xfrm>
            <a:off x="4425522" y="3604668"/>
            <a:ext cx="662392"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x</a:t>
            </a:r>
            <a:r>
              <a:rPr lang="en-US" sz="2797" i="1" baseline="-25000" dirty="0" err="1">
                <a:latin typeface="Times New Roman" panose="02020603050405020304" pitchFamily="18" charset="0"/>
                <a:cs typeface="Times New Roman" panose="02020603050405020304" pitchFamily="18" charset="0"/>
              </a:rPr>
              <a:t>iM</a:t>
            </a:r>
            <a:endParaRPr lang="en-US" sz="2797" baseline="-25000" dirty="0">
              <a:latin typeface="Times New Roman" panose="02020603050405020304" pitchFamily="18" charset="0"/>
              <a:cs typeface="Times New Roman" panose="02020603050405020304" pitchFamily="18" charset="0"/>
            </a:endParaRPr>
          </a:p>
        </p:txBody>
      </p:sp>
      <p:sp>
        <p:nvSpPr>
          <p:cNvPr id="21" name="Title 1">
            <a:extLst>
              <a:ext uri="{FF2B5EF4-FFF2-40B4-BE49-F238E27FC236}">
                <a16:creationId xmlns:a16="http://schemas.microsoft.com/office/drawing/2014/main" id="{6E08BDBB-042C-494C-A05E-EDFA7D0FB285}"/>
              </a:ext>
            </a:extLst>
          </p:cNvPr>
          <p:cNvSpPr txBox="1">
            <a:spLocks/>
          </p:cNvSpPr>
          <p:nvPr/>
        </p:nvSpPr>
        <p:spPr>
          <a:xfrm>
            <a:off x="7629591" y="3059289"/>
            <a:ext cx="4387950" cy="1446367"/>
          </a:xfrm>
          <a:prstGeom prst="rect">
            <a:avLst/>
          </a:prstGeom>
        </p:spPr>
        <p:txBody>
          <a:bodyPr vert="horz" lIns="91440" tIns="45720" rIns="91440" bIns="45720" rtlCol="0" anchor="t">
            <a:noAutofit/>
          </a:bodyPr>
          <a:lstStyle>
            <a:lvl1pPr algn="ctr" defTabSz="609585" rtl="0" eaLnBrk="1" latinLnBrk="0" hangingPunct="1">
              <a:spcBef>
                <a:spcPct val="0"/>
              </a:spcBef>
              <a:buNone/>
              <a:defRPr sz="5867" kern="1200">
                <a:solidFill>
                  <a:srgbClr val="001A57"/>
                </a:solidFill>
                <a:latin typeface="Helvetica"/>
                <a:ea typeface="+mj-ea"/>
                <a:cs typeface="+mj-cs"/>
              </a:defRPr>
            </a:lvl1pPr>
          </a:lstStyle>
          <a:p>
            <a:pPr marL="457200" indent="-457200" algn="l">
              <a:buFont typeface="Arial" panose="020B0604020202020204" pitchFamily="34" charset="0"/>
              <a:buChar char="•"/>
            </a:pPr>
            <a:r>
              <a:rPr lang="en-US" sz="2000" dirty="0">
                <a:solidFill>
                  <a:schemeClr val="tx1"/>
                </a:solidFill>
                <a:latin typeface="+mn-lt"/>
              </a:rPr>
              <a:t>Individual elements of 𝜁 will themselves be the output of a logistic-regression-like model based on 𝑥</a:t>
            </a:r>
            <a:endParaRPr lang="en-US" sz="2000" i="1" dirty="0">
              <a:solidFill>
                <a:schemeClr val="tx1"/>
              </a:solidFill>
              <a:latin typeface="+mn-lt"/>
            </a:endParaRPr>
          </a:p>
        </p:txBody>
      </p:sp>
      <p:cxnSp>
        <p:nvCxnSpPr>
          <p:cNvPr id="22" name="Straight Arrow Connector 21">
            <a:extLst>
              <a:ext uri="{FF2B5EF4-FFF2-40B4-BE49-F238E27FC236}">
                <a16:creationId xmlns:a16="http://schemas.microsoft.com/office/drawing/2014/main" id="{213A1C08-7264-534B-BF7D-B870FCECD83D}"/>
              </a:ext>
            </a:extLst>
          </p:cNvPr>
          <p:cNvCxnSpPr>
            <a:cxnSpLocks/>
          </p:cNvCxnSpPr>
          <p:nvPr/>
        </p:nvCxnSpPr>
        <p:spPr>
          <a:xfrm flipV="1">
            <a:off x="1914511" y="2681963"/>
            <a:ext cx="2213931" cy="10430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C134D0CD-BAC0-5F44-839E-0CBDCB88BB08}"/>
              </a:ext>
            </a:extLst>
          </p:cNvPr>
          <p:cNvCxnSpPr>
            <a:cxnSpLocks/>
          </p:cNvCxnSpPr>
          <p:nvPr/>
        </p:nvCxnSpPr>
        <p:spPr>
          <a:xfrm flipV="1">
            <a:off x="4128442" y="2681964"/>
            <a:ext cx="0" cy="10470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E1DE7A53-058C-B347-BC25-AB052A7D272E}"/>
              </a:ext>
            </a:extLst>
          </p:cNvPr>
          <p:cNvCxnSpPr>
            <a:cxnSpLocks/>
          </p:cNvCxnSpPr>
          <p:nvPr/>
        </p:nvCxnSpPr>
        <p:spPr>
          <a:xfrm flipV="1">
            <a:off x="1070999" y="2681963"/>
            <a:ext cx="3057443" cy="10430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F4049EAA-17DF-7E42-A394-6984E48ED682}"/>
              </a:ext>
            </a:extLst>
          </p:cNvPr>
          <p:cNvCxnSpPr>
            <a:cxnSpLocks/>
          </p:cNvCxnSpPr>
          <p:nvPr/>
        </p:nvCxnSpPr>
        <p:spPr>
          <a:xfrm flipV="1">
            <a:off x="1488626" y="2681963"/>
            <a:ext cx="2661325" cy="10430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D28AE069-5836-464E-9C93-A719A0595B13}"/>
              </a:ext>
            </a:extLst>
          </p:cNvPr>
          <p:cNvCxnSpPr>
            <a:cxnSpLocks/>
          </p:cNvCxnSpPr>
          <p:nvPr/>
        </p:nvCxnSpPr>
        <p:spPr>
          <a:xfrm flipV="1">
            <a:off x="2377974" y="2683808"/>
            <a:ext cx="1771977" cy="10411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FCAD43C3-5611-4743-9BA6-50F550926F4D}"/>
              </a:ext>
            </a:extLst>
          </p:cNvPr>
          <p:cNvCxnSpPr>
            <a:cxnSpLocks/>
          </p:cNvCxnSpPr>
          <p:nvPr/>
        </p:nvCxnSpPr>
        <p:spPr>
          <a:xfrm flipV="1">
            <a:off x="2782982" y="2681963"/>
            <a:ext cx="1345460" cy="10430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08BE6C33-E740-FC40-A977-E150AA9A4605}"/>
              </a:ext>
            </a:extLst>
          </p:cNvPr>
          <p:cNvCxnSpPr>
            <a:cxnSpLocks/>
          </p:cNvCxnSpPr>
          <p:nvPr/>
        </p:nvCxnSpPr>
        <p:spPr>
          <a:xfrm flipV="1">
            <a:off x="3234318" y="2683808"/>
            <a:ext cx="915633" cy="10411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090EA6B8-77A2-EA4B-B703-C5ED9D5382E8}"/>
              </a:ext>
            </a:extLst>
          </p:cNvPr>
          <p:cNvCxnSpPr>
            <a:cxnSpLocks/>
          </p:cNvCxnSpPr>
          <p:nvPr/>
        </p:nvCxnSpPr>
        <p:spPr>
          <a:xfrm flipV="1">
            <a:off x="3616408" y="2683808"/>
            <a:ext cx="533543" cy="10411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65642836"/>
      </p:ext>
    </p:extLst>
  </p:cSld>
  <p:clrMapOvr>
    <a:masterClrMapping/>
  </p:clrMapOvr>
  <mc:AlternateContent xmlns:mc="http://schemas.openxmlformats.org/markup-compatibility/2006" xmlns:p14="http://schemas.microsoft.com/office/powerpoint/2010/main">
    <mc:Choice Requires="p14">
      <p:transition spd="slow" p14:dur="2000" advTm="72864"/>
    </mc:Choice>
    <mc:Fallback xmlns="">
      <p:transition spd="slow" advTm="72864"/>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E08BDBB-042C-494C-A05E-EDFA7D0FB285}"/>
                  </a:ext>
                </a:extLst>
              </p:cNvPr>
              <p:cNvSpPr>
                <a:spLocks noGrp="1"/>
              </p:cNvSpPr>
              <p:nvPr>
                <p:ph type="title"/>
              </p:nvPr>
            </p:nvSpPr>
            <p:spPr>
              <a:xfrm>
                <a:off x="7629591" y="405133"/>
                <a:ext cx="4387950" cy="2017289"/>
              </a:xfrm>
            </p:spPr>
            <p:txBody>
              <a:bodyPr anchor="t">
                <a:noAutofit/>
              </a:bodyPr>
              <a:lstStyle/>
              <a:p>
                <a:pPr marL="457200" indent="-457200" algn="l">
                  <a:buFont typeface="Arial" panose="020B0604020202020204" pitchFamily="34" charset="0"/>
                  <a:buChar char="•"/>
                </a:pPr>
                <a:r>
                  <a:rPr lang="en-US" sz="2000" dirty="0">
                    <a:solidFill>
                      <a:schemeClr val="tx1"/>
                    </a:solidFill>
                    <a:latin typeface="+mn-lt"/>
                  </a:rPr>
                  <a:t>Instead of predicting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𝑝</m:t>
                        </m:r>
                      </m:e>
                      <m:sub>
                        <m:r>
                          <a:rPr lang="en-US" sz="2000" b="0" i="1" smtClean="0">
                            <a:solidFill>
                              <a:schemeClr val="tx1"/>
                            </a:solidFill>
                            <a:latin typeface="Cambria Math" panose="02040503050406030204" pitchFamily="18" charset="0"/>
                          </a:rPr>
                          <m:t>𝑖</m:t>
                        </m:r>
                      </m:sub>
                    </m:sSub>
                  </m:oMath>
                </a14:m>
                <a:r>
                  <a:rPr lang="en-US" sz="2000" dirty="0">
                    <a:solidFill>
                      <a:schemeClr val="tx1"/>
                    </a:solidFill>
                    <a:latin typeface="+mn-lt"/>
                  </a:rPr>
                  <a:t> directly from our feature vector </a:t>
                </a:r>
                <a14:m>
                  <m:oMath xmlns:m="http://schemas.openxmlformats.org/officeDocument/2006/math">
                    <m:r>
                      <a:rPr lang="en-US" sz="2000" i="1" dirty="0" smtClean="0">
                        <a:solidFill>
                          <a:schemeClr val="tx1"/>
                        </a:solidFill>
                        <a:latin typeface="Cambria Math" panose="02040503050406030204" pitchFamily="18" charset="0"/>
                      </a:rPr>
                      <m:t>𝑥</m:t>
                    </m:r>
                  </m:oMath>
                </a14:m>
                <a:r>
                  <a:rPr lang="en-US" sz="2000" dirty="0">
                    <a:solidFill>
                      <a:schemeClr val="tx1"/>
                    </a:solidFill>
                    <a:latin typeface="+mn-lt"/>
                  </a:rPr>
                  <a:t>, introduce a vector of “latent” features </a:t>
                </a:r>
                <a14:m>
                  <m:oMath xmlns:m="http://schemas.openxmlformats.org/officeDocument/2006/math">
                    <m:r>
                      <a:rPr lang="el-GR" sz="2000" i="1" dirty="0" smtClean="0">
                        <a:solidFill>
                          <a:schemeClr val="tx1"/>
                        </a:solidFill>
                        <a:latin typeface="Cambria Math" panose="02040503050406030204" pitchFamily="18" charset="0"/>
                      </a:rPr>
                      <m:t>𝜁</m:t>
                    </m:r>
                  </m:oMath>
                </a14:m>
                <a:r>
                  <a:rPr lang="en-US" sz="2000" i="1" dirty="0">
                    <a:solidFill>
                      <a:schemeClr val="tx1"/>
                    </a:solidFill>
                    <a:latin typeface="+mn-lt"/>
                  </a:rPr>
                  <a:t> </a:t>
                </a:r>
                <a:r>
                  <a:rPr lang="en-US" sz="2000" dirty="0">
                    <a:solidFill>
                      <a:schemeClr val="tx1"/>
                    </a:solidFill>
                    <a:latin typeface="+mn-lt"/>
                  </a:rPr>
                  <a:t>(zeta) that we will use to predict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𝑝</m:t>
                        </m:r>
                      </m:e>
                      <m:sub>
                        <m:r>
                          <a:rPr lang="en-US" sz="2000" i="1">
                            <a:solidFill>
                              <a:schemeClr val="tx1"/>
                            </a:solidFill>
                            <a:latin typeface="Cambria Math" panose="02040503050406030204" pitchFamily="18" charset="0"/>
                          </a:rPr>
                          <m:t>𝑖</m:t>
                        </m:r>
                      </m:sub>
                    </m:sSub>
                  </m:oMath>
                </a14:m>
                <a:endParaRPr lang="en-US" sz="2000" i="1" dirty="0">
                  <a:solidFill>
                    <a:schemeClr val="tx1"/>
                  </a:solidFill>
                  <a:latin typeface="+mn-lt"/>
                </a:endParaRPr>
              </a:p>
            </p:txBody>
          </p:sp>
        </mc:Choice>
        <mc:Fallback xmlns="">
          <p:sp>
            <p:nvSpPr>
              <p:cNvPr id="2" name="Title 1">
                <a:extLst>
                  <a:ext uri="{FF2B5EF4-FFF2-40B4-BE49-F238E27FC236}">
                    <a16:creationId xmlns:a16="http://schemas.microsoft.com/office/drawing/2014/main" id="{6E08BDBB-042C-494C-A05E-EDFA7D0FB285}"/>
                  </a:ext>
                </a:extLst>
              </p:cNvPr>
              <p:cNvSpPr>
                <a:spLocks noGrp="1" noRot="1" noChangeAspect="1" noMove="1" noResize="1" noEditPoints="1" noAdjustHandles="1" noChangeArrowheads="1" noChangeShapeType="1" noTextEdit="1"/>
              </p:cNvSpPr>
              <p:nvPr>
                <p:ph type="title"/>
              </p:nvPr>
            </p:nvSpPr>
            <p:spPr>
              <a:xfrm>
                <a:off x="7629591" y="405133"/>
                <a:ext cx="4387950" cy="2017289"/>
              </a:xfrm>
              <a:blipFill>
                <a:blip r:embed="rId5"/>
                <a:stretch>
                  <a:fillRect l="-1252" t="-1511" r="-2503"/>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B7196F96-9B92-C84B-B33C-4585B8AE5240}"/>
              </a:ext>
            </a:extLst>
          </p:cNvPr>
          <p:cNvSpPr txBox="1"/>
          <p:nvPr/>
        </p:nvSpPr>
        <p:spPr>
          <a:xfrm>
            <a:off x="426570" y="2161036"/>
            <a:ext cx="543479" cy="522772"/>
          </a:xfrm>
          <a:prstGeom prst="rect">
            <a:avLst/>
          </a:prstGeom>
          <a:noFill/>
        </p:spPr>
        <p:txBody>
          <a:bodyPr wrap="square" rtlCol="0">
            <a:spAutoFit/>
          </a:bodyPr>
          <a:lstStyle/>
          <a:p>
            <a:r>
              <a:rPr lang="el-GR" sz="2797" i="1" dirty="0">
                <a:latin typeface="Times New Roman" panose="02020603050405020304" pitchFamily="18" charset="0"/>
                <a:cs typeface="Times New Roman" panose="02020603050405020304" pitchFamily="18" charset="0"/>
              </a:rPr>
              <a:t>ζ</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E5E827C-A41C-9A41-A801-49CEF2580E6C}"/>
                  </a:ext>
                </a:extLst>
              </p:cNvPr>
              <p:cNvSpPr txBox="1"/>
              <p:nvPr/>
            </p:nvSpPr>
            <p:spPr>
              <a:xfrm>
                <a:off x="4359861" y="2228826"/>
                <a:ext cx="606811"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l-GR" sz="2400" i="1" dirty="0" smtClean="0">
                          <a:latin typeface="Times New Roman" panose="02020603050405020304" pitchFamily="18" charset="0"/>
                          <a:cs typeface="Times New Roman" panose="02020603050405020304" pitchFamily="18" charset="0"/>
                        </a:rPr>
                        <m:t>ζ</m:t>
                      </m:r>
                      <m:r>
                        <m:rPr>
                          <m:nor/>
                        </m:rPr>
                        <a:rPr lang="en-US" sz="2400" i="1" baseline="-25000" dirty="0" smtClean="0">
                          <a:latin typeface="Times New Roman" panose="02020603050405020304" pitchFamily="18" charset="0"/>
                          <a:cs typeface="Times New Roman" panose="02020603050405020304" pitchFamily="18" charset="0"/>
                        </a:rPr>
                        <m:t>iM</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25" name="TextBox 24">
                <a:extLst>
                  <a:ext uri="{FF2B5EF4-FFF2-40B4-BE49-F238E27FC236}">
                    <a16:creationId xmlns:a16="http://schemas.microsoft.com/office/drawing/2014/main" id="{8E5E827C-A41C-9A41-A801-49CEF2580E6C}"/>
                  </a:ext>
                </a:extLst>
              </p:cNvPr>
              <p:cNvSpPr txBox="1">
                <a:spLocks noRot="1" noChangeAspect="1" noMove="1" noResize="1" noEditPoints="1" noAdjustHandles="1" noChangeArrowheads="1" noChangeShapeType="1" noTextEdit="1"/>
              </p:cNvSpPr>
              <p:nvPr/>
            </p:nvSpPr>
            <p:spPr>
              <a:xfrm>
                <a:off x="4359861" y="2228826"/>
                <a:ext cx="606811" cy="453137"/>
              </a:xfrm>
              <a:prstGeom prst="rect">
                <a:avLst/>
              </a:prstGeom>
              <a:blipFill>
                <a:blip r:embed="rId6"/>
                <a:stretch>
                  <a:fillRect l="-1000" b="-14865"/>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213A1C08-7264-534B-BF7D-B870FCECD83D}"/>
              </a:ext>
            </a:extLst>
          </p:cNvPr>
          <p:cNvCxnSpPr>
            <a:cxnSpLocks/>
          </p:cNvCxnSpPr>
          <p:nvPr/>
        </p:nvCxnSpPr>
        <p:spPr>
          <a:xfrm flipV="1">
            <a:off x="1970420" y="736741"/>
            <a:ext cx="62178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C134D0CD-BAC0-5F44-839E-0CBDCB88BB08}"/>
              </a:ext>
            </a:extLst>
          </p:cNvPr>
          <p:cNvCxnSpPr>
            <a:cxnSpLocks/>
          </p:cNvCxnSpPr>
          <p:nvPr/>
        </p:nvCxnSpPr>
        <p:spPr>
          <a:xfrm flipH="1" flipV="1">
            <a:off x="2592203" y="736741"/>
            <a:ext cx="1557748" cy="14961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E1DE7A53-058C-B347-BC25-AB052A7D272E}"/>
              </a:ext>
            </a:extLst>
          </p:cNvPr>
          <p:cNvCxnSpPr>
            <a:cxnSpLocks/>
          </p:cNvCxnSpPr>
          <p:nvPr/>
        </p:nvCxnSpPr>
        <p:spPr>
          <a:xfrm flipV="1">
            <a:off x="1126908" y="736741"/>
            <a:ext cx="1465295"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F4049EAA-17DF-7E42-A394-6984E48ED682}"/>
              </a:ext>
            </a:extLst>
          </p:cNvPr>
          <p:cNvCxnSpPr>
            <a:cxnSpLocks/>
          </p:cNvCxnSpPr>
          <p:nvPr/>
        </p:nvCxnSpPr>
        <p:spPr>
          <a:xfrm flipV="1">
            <a:off x="1544535" y="736741"/>
            <a:ext cx="1047668"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D28AE069-5836-464E-9C93-A719A0595B13}"/>
              </a:ext>
            </a:extLst>
          </p:cNvPr>
          <p:cNvCxnSpPr>
            <a:cxnSpLocks/>
          </p:cNvCxnSpPr>
          <p:nvPr/>
        </p:nvCxnSpPr>
        <p:spPr>
          <a:xfrm flipV="1">
            <a:off x="2433883" y="736741"/>
            <a:ext cx="158320"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1" name="Picture 30">
            <a:extLst>
              <a:ext uri="{FF2B5EF4-FFF2-40B4-BE49-F238E27FC236}">
                <a16:creationId xmlns:a16="http://schemas.microsoft.com/office/drawing/2014/main" id="{C1F8BF20-364A-5843-8FD8-15161C5B5F23}"/>
              </a:ext>
            </a:extLst>
          </p:cNvPr>
          <p:cNvPicPr>
            <a:picLocks noChangeAspect="1"/>
          </p:cNvPicPr>
          <p:nvPr/>
        </p:nvPicPr>
        <p:blipFill>
          <a:blip r:embed="rId7"/>
          <a:stretch>
            <a:fillRect/>
          </a:stretch>
        </p:blipFill>
        <p:spPr>
          <a:xfrm>
            <a:off x="880221" y="2232897"/>
            <a:ext cx="3520249" cy="473439"/>
          </a:xfrm>
          <a:prstGeom prst="rect">
            <a:avLst/>
          </a:prstGeom>
        </p:spPr>
      </p:pic>
      <p:cxnSp>
        <p:nvCxnSpPr>
          <p:cNvPr id="34" name="Straight Arrow Connector 33">
            <a:extLst>
              <a:ext uri="{FF2B5EF4-FFF2-40B4-BE49-F238E27FC236}">
                <a16:creationId xmlns:a16="http://schemas.microsoft.com/office/drawing/2014/main" id="{FCAD43C3-5611-4743-9BA6-50F550926F4D}"/>
              </a:ext>
            </a:extLst>
          </p:cNvPr>
          <p:cNvCxnSpPr>
            <a:cxnSpLocks/>
          </p:cNvCxnSpPr>
          <p:nvPr/>
        </p:nvCxnSpPr>
        <p:spPr>
          <a:xfrm flipH="1" flipV="1">
            <a:off x="2592203" y="736741"/>
            <a:ext cx="246687"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08BE6C33-E740-FC40-A977-E150AA9A4605}"/>
              </a:ext>
            </a:extLst>
          </p:cNvPr>
          <p:cNvCxnSpPr>
            <a:cxnSpLocks/>
          </p:cNvCxnSpPr>
          <p:nvPr/>
        </p:nvCxnSpPr>
        <p:spPr>
          <a:xfrm flipH="1" flipV="1">
            <a:off x="2592203" y="736741"/>
            <a:ext cx="69802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090EA6B8-77A2-EA4B-B703-C5ED9D5382E8}"/>
              </a:ext>
            </a:extLst>
          </p:cNvPr>
          <p:cNvCxnSpPr>
            <a:cxnSpLocks/>
          </p:cNvCxnSpPr>
          <p:nvPr/>
        </p:nvCxnSpPr>
        <p:spPr>
          <a:xfrm flipH="1" flipV="1">
            <a:off x="2592203" y="736741"/>
            <a:ext cx="108011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938B7CFD-346D-414D-A4AC-DF1E1B8836E9}"/>
              </a:ext>
            </a:extLst>
          </p:cNvPr>
          <p:cNvSpPr txBox="1"/>
          <p:nvPr/>
        </p:nvSpPr>
        <p:spPr>
          <a:xfrm>
            <a:off x="1273935" y="1056376"/>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11E7216C-07F4-D446-B563-C5713BD860F6}"/>
              </a:ext>
            </a:extLst>
          </p:cNvPr>
          <p:cNvSpPr txBox="1"/>
          <p:nvPr/>
        </p:nvSpPr>
        <p:spPr>
          <a:xfrm>
            <a:off x="3454296" y="1056376"/>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b</a:t>
            </a:r>
            <a:r>
              <a:rPr lang="en-US" sz="2797" i="1" baseline="-25000" dirty="0" err="1">
                <a:latin typeface="Times New Roman" panose="02020603050405020304" pitchFamily="18" charset="0"/>
                <a:cs typeface="Times New Roman" panose="02020603050405020304" pitchFamily="18" charset="0"/>
              </a:rPr>
              <a:t>M</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40" name="Table 39">
            <a:extLst>
              <a:ext uri="{FF2B5EF4-FFF2-40B4-BE49-F238E27FC236}">
                <a16:creationId xmlns:a16="http://schemas.microsoft.com/office/drawing/2014/main" id="{8FE3AF9D-0034-BB48-8D80-5EEF7924A8E3}"/>
              </a:ext>
            </a:extLst>
          </p:cNvPr>
          <p:cNvGraphicFramePr>
            <a:graphicFrameLocks noGrp="1"/>
          </p:cNvGraphicFramePr>
          <p:nvPr/>
        </p:nvGraphicFramePr>
        <p:xfrm>
          <a:off x="2377403" y="403111"/>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CE73603-7DAB-214C-9191-92C8419239D0}"/>
                  </a:ext>
                </a:extLst>
              </p:cNvPr>
              <p:cNvSpPr txBox="1"/>
              <p:nvPr/>
            </p:nvSpPr>
            <p:spPr>
              <a:xfrm>
                <a:off x="2715546" y="348300"/>
                <a:ext cx="2959326"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𝑝</m:t>
                          </m:r>
                        </m:e>
                        <m:sub>
                          <m:r>
                            <a:rPr lang="en-US" sz="2400" i="1" dirty="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𝜎</m:t>
                      </m:r>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𝑏</m:t>
                          </m:r>
                        </m:e>
                        <m:sub>
                          <m:r>
                            <a:rPr lang="en-US" sz="2400" b="0" i="1" dirty="0" smtClean="0">
                              <a:latin typeface="Cambria Math" panose="02040503050406030204" pitchFamily="18" charset="0"/>
                              <a:cs typeface="Times New Roman" panose="02020603050405020304" pitchFamily="18" charset="0"/>
                            </a:rPr>
                            <m:t>0</m:t>
                          </m:r>
                        </m:sub>
                      </m:sSub>
                      <m:r>
                        <a:rPr lang="en-US" sz="2400" b="0" i="1" dirty="0" smtClean="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𝑏</m:t>
                      </m:r>
                      <m:r>
                        <a:rPr lang="en-US" sz="2400" i="1">
                          <a:latin typeface="Cambria Math" panose="02040503050406030204" pitchFamily="18" charset="0"/>
                        </a:rPr>
                        <m:t>⊙</m:t>
                      </m:r>
                      <m:r>
                        <m:rPr>
                          <m:nor/>
                        </m:rPr>
                        <a:rPr lang="el-GR" sz="2400" i="1" dirty="0">
                          <a:latin typeface="Times New Roman" panose="02020603050405020304" pitchFamily="18" charset="0"/>
                          <a:cs typeface="Times New Roman" panose="02020603050405020304" pitchFamily="18" charset="0"/>
                        </a:rPr>
                        <m:t>ζ</m:t>
                      </m:r>
                      <m:r>
                        <a:rPr lang="en-US" sz="2400" b="0" i="1" dirty="0" smtClean="0">
                          <a:latin typeface="Cambria Math" panose="02040503050406030204" pitchFamily="18" charset="0"/>
                          <a:cs typeface="Times New Roman" panose="02020603050405020304" pitchFamily="18" charset="0"/>
                        </a:rPr>
                        <m:t>)</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60" name="TextBox 59">
                <a:extLst>
                  <a:ext uri="{FF2B5EF4-FFF2-40B4-BE49-F238E27FC236}">
                    <a16:creationId xmlns:a16="http://schemas.microsoft.com/office/drawing/2014/main" id="{DCE73603-7DAB-214C-9191-92C8419239D0}"/>
                  </a:ext>
                </a:extLst>
              </p:cNvPr>
              <p:cNvSpPr txBox="1">
                <a:spLocks noRot="1" noChangeAspect="1" noMove="1" noResize="1" noEditPoints="1" noAdjustHandles="1" noChangeArrowheads="1" noChangeShapeType="1" noTextEdit="1"/>
              </p:cNvSpPr>
              <p:nvPr/>
            </p:nvSpPr>
            <p:spPr>
              <a:xfrm>
                <a:off x="2715546" y="348300"/>
                <a:ext cx="2959326" cy="453137"/>
              </a:xfrm>
              <a:prstGeom prst="rect">
                <a:avLst/>
              </a:prstGeom>
              <a:blipFill>
                <a:blip r:embed="rId8"/>
                <a:stretch>
                  <a:fillRect b="-21622"/>
                </a:stretch>
              </a:blipFill>
            </p:spPr>
            <p:txBody>
              <a:bodyPr/>
              <a:lstStyle/>
              <a:p>
                <a:r>
                  <a:rPr lang="en-US">
                    <a:noFill/>
                  </a:rPr>
                  <a:t> </a:t>
                </a:r>
              </a:p>
            </p:txBody>
          </p:sp>
        </mc:Fallback>
      </mc:AlternateContent>
      <p:pic>
        <p:nvPicPr>
          <p:cNvPr id="61" name="Picture 60">
            <a:extLst>
              <a:ext uri="{FF2B5EF4-FFF2-40B4-BE49-F238E27FC236}">
                <a16:creationId xmlns:a16="http://schemas.microsoft.com/office/drawing/2014/main" id="{C1F8BF20-364A-5843-8FD8-15161C5B5F23}"/>
              </a:ext>
            </a:extLst>
          </p:cNvPr>
          <p:cNvPicPr>
            <a:picLocks noChangeAspect="1"/>
          </p:cNvPicPr>
          <p:nvPr/>
        </p:nvPicPr>
        <p:blipFill>
          <a:blip r:embed="rId7"/>
          <a:stretch>
            <a:fillRect/>
          </a:stretch>
        </p:blipFill>
        <p:spPr>
          <a:xfrm>
            <a:off x="876830" y="3729053"/>
            <a:ext cx="3520249" cy="473439"/>
          </a:xfrm>
          <a:prstGeom prst="rect">
            <a:avLst/>
          </a:prstGeom>
        </p:spPr>
      </p:pic>
      <p:sp>
        <p:nvSpPr>
          <p:cNvPr id="62" name="TextBox 61">
            <a:extLst>
              <a:ext uri="{FF2B5EF4-FFF2-40B4-BE49-F238E27FC236}">
                <a16:creationId xmlns:a16="http://schemas.microsoft.com/office/drawing/2014/main" id="{B7196F96-9B92-C84B-B33C-4585B8AE5240}"/>
              </a:ext>
            </a:extLst>
          </p:cNvPr>
          <p:cNvSpPr txBox="1"/>
          <p:nvPr/>
        </p:nvSpPr>
        <p:spPr>
          <a:xfrm>
            <a:off x="426569" y="3626301"/>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8E5E827C-A41C-9A41-A801-49CEF2580E6C}"/>
              </a:ext>
            </a:extLst>
          </p:cNvPr>
          <p:cNvSpPr txBox="1"/>
          <p:nvPr/>
        </p:nvSpPr>
        <p:spPr>
          <a:xfrm>
            <a:off x="4425522" y="3604668"/>
            <a:ext cx="662392"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x</a:t>
            </a:r>
            <a:r>
              <a:rPr lang="en-US" sz="2797" i="1" baseline="-25000" dirty="0" err="1">
                <a:latin typeface="Times New Roman" panose="02020603050405020304" pitchFamily="18" charset="0"/>
                <a:cs typeface="Times New Roman" panose="02020603050405020304" pitchFamily="18" charset="0"/>
              </a:rPr>
              <a:t>iM</a:t>
            </a:r>
            <a:endParaRPr lang="en-US" sz="2797" baseline="-25000" dirty="0">
              <a:latin typeface="Times New Roman" panose="02020603050405020304" pitchFamily="18" charset="0"/>
              <a:cs typeface="Times New Roman" panose="02020603050405020304" pitchFamily="18" charset="0"/>
            </a:endParaRPr>
          </a:p>
        </p:txBody>
      </p:sp>
      <p:sp>
        <p:nvSpPr>
          <p:cNvPr id="21" name="Title 1">
            <a:extLst>
              <a:ext uri="{FF2B5EF4-FFF2-40B4-BE49-F238E27FC236}">
                <a16:creationId xmlns:a16="http://schemas.microsoft.com/office/drawing/2014/main" id="{6E08BDBB-042C-494C-A05E-EDFA7D0FB285}"/>
              </a:ext>
            </a:extLst>
          </p:cNvPr>
          <p:cNvSpPr txBox="1">
            <a:spLocks/>
          </p:cNvSpPr>
          <p:nvPr/>
        </p:nvSpPr>
        <p:spPr>
          <a:xfrm>
            <a:off x="7629591" y="3059289"/>
            <a:ext cx="4387950" cy="1446367"/>
          </a:xfrm>
          <a:prstGeom prst="rect">
            <a:avLst/>
          </a:prstGeom>
        </p:spPr>
        <p:txBody>
          <a:bodyPr vert="horz" lIns="91440" tIns="45720" rIns="91440" bIns="45720" rtlCol="0" anchor="t">
            <a:noAutofit/>
          </a:bodyPr>
          <a:lstStyle>
            <a:lvl1pPr algn="ctr" defTabSz="609585" rtl="0" eaLnBrk="1" latinLnBrk="0" hangingPunct="1">
              <a:spcBef>
                <a:spcPct val="0"/>
              </a:spcBef>
              <a:buNone/>
              <a:defRPr sz="5867" kern="1200">
                <a:solidFill>
                  <a:srgbClr val="001A57"/>
                </a:solidFill>
                <a:latin typeface="Helvetica"/>
                <a:ea typeface="+mj-ea"/>
                <a:cs typeface="+mj-cs"/>
              </a:defRPr>
            </a:lvl1pPr>
          </a:lstStyle>
          <a:p>
            <a:pPr marL="457200" indent="-457200" algn="l">
              <a:buFont typeface="Arial" panose="020B0604020202020204" pitchFamily="34" charset="0"/>
              <a:buChar char="•"/>
            </a:pPr>
            <a:r>
              <a:rPr lang="en-US" sz="2000" dirty="0">
                <a:solidFill>
                  <a:schemeClr val="tx1"/>
                </a:solidFill>
                <a:latin typeface="+mn-lt"/>
              </a:rPr>
              <a:t>Individual elements of 𝜁 will themselves be the output of a logistic-regression-like model based on 𝑥</a:t>
            </a:r>
            <a:endParaRPr lang="en-US" sz="2000" i="1" dirty="0">
              <a:solidFill>
                <a:schemeClr val="tx1"/>
              </a:solidFill>
              <a:latin typeface="+mn-lt"/>
            </a:endParaRPr>
          </a:p>
        </p:txBody>
      </p:sp>
      <p:cxnSp>
        <p:nvCxnSpPr>
          <p:cNvPr id="22" name="Straight Arrow Connector 21">
            <a:extLst>
              <a:ext uri="{FF2B5EF4-FFF2-40B4-BE49-F238E27FC236}">
                <a16:creationId xmlns:a16="http://schemas.microsoft.com/office/drawing/2014/main" id="{213A1C08-7264-534B-BF7D-B870FCECD83D}"/>
              </a:ext>
            </a:extLst>
          </p:cNvPr>
          <p:cNvCxnSpPr>
            <a:cxnSpLocks/>
          </p:cNvCxnSpPr>
          <p:nvPr/>
        </p:nvCxnSpPr>
        <p:spPr>
          <a:xfrm flipV="1">
            <a:off x="1914511" y="2681963"/>
            <a:ext cx="2213931" cy="10430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C134D0CD-BAC0-5F44-839E-0CBDCB88BB08}"/>
              </a:ext>
            </a:extLst>
          </p:cNvPr>
          <p:cNvCxnSpPr>
            <a:cxnSpLocks/>
          </p:cNvCxnSpPr>
          <p:nvPr/>
        </p:nvCxnSpPr>
        <p:spPr>
          <a:xfrm flipV="1">
            <a:off x="4128442" y="2681964"/>
            <a:ext cx="0" cy="10470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E1DE7A53-058C-B347-BC25-AB052A7D272E}"/>
              </a:ext>
            </a:extLst>
          </p:cNvPr>
          <p:cNvCxnSpPr>
            <a:cxnSpLocks/>
          </p:cNvCxnSpPr>
          <p:nvPr/>
        </p:nvCxnSpPr>
        <p:spPr>
          <a:xfrm flipV="1">
            <a:off x="1070999" y="2681963"/>
            <a:ext cx="3057443" cy="10430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F4049EAA-17DF-7E42-A394-6984E48ED682}"/>
              </a:ext>
            </a:extLst>
          </p:cNvPr>
          <p:cNvCxnSpPr>
            <a:cxnSpLocks/>
          </p:cNvCxnSpPr>
          <p:nvPr/>
        </p:nvCxnSpPr>
        <p:spPr>
          <a:xfrm flipV="1">
            <a:off x="1488626" y="2681963"/>
            <a:ext cx="2661325" cy="10430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D28AE069-5836-464E-9C93-A719A0595B13}"/>
              </a:ext>
            </a:extLst>
          </p:cNvPr>
          <p:cNvCxnSpPr>
            <a:cxnSpLocks/>
          </p:cNvCxnSpPr>
          <p:nvPr/>
        </p:nvCxnSpPr>
        <p:spPr>
          <a:xfrm flipV="1">
            <a:off x="2377974" y="2683808"/>
            <a:ext cx="1771977" cy="10411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FCAD43C3-5611-4743-9BA6-50F550926F4D}"/>
              </a:ext>
            </a:extLst>
          </p:cNvPr>
          <p:cNvCxnSpPr>
            <a:cxnSpLocks/>
          </p:cNvCxnSpPr>
          <p:nvPr/>
        </p:nvCxnSpPr>
        <p:spPr>
          <a:xfrm flipV="1">
            <a:off x="2782982" y="2681963"/>
            <a:ext cx="1345460" cy="10430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08BE6C33-E740-FC40-A977-E150AA9A4605}"/>
              </a:ext>
            </a:extLst>
          </p:cNvPr>
          <p:cNvCxnSpPr>
            <a:cxnSpLocks/>
          </p:cNvCxnSpPr>
          <p:nvPr/>
        </p:nvCxnSpPr>
        <p:spPr>
          <a:xfrm flipV="1">
            <a:off x="3234318" y="2683808"/>
            <a:ext cx="915633" cy="10411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090EA6B8-77A2-EA4B-B703-C5ED9D5382E8}"/>
              </a:ext>
            </a:extLst>
          </p:cNvPr>
          <p:cNvCxnSpPr>
            <a:cxnSpLocks/>
          </p:cNvCxnSpPr>
          <p:nvPr/>
        </p:nvCxnSpPr>
        <p:spPr>
          <a:xfrm flipV="1">
            <a:off x="3616408" y="2683808"/>
            <a:ext cx="533543" cy="10411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Title 1">
            <a:extLst>
              <a:ext uri="{FF2B5EF4-FFF2-40B4-BE49-F238E27FC236}">
                <a16:creationId xmlns:a16="http://schemas.microsoft.com/office/drawing/2014/main" id="{6E08BDBB-042C-494C-A05E-EDFA7D0FB285}"/>
              </a:ext>
            </a:extLst>
          </p:cNvPr>
          <p:cNvSpPr txBox="1">
            <a:spLocks/>
          </p:cNvSpPr>
          <p:nvPr/>
        </p:nvSpPr>
        <p:spPr>
          <a:xfrm>
            <a:off x="7629591" y="5305778"/>
            <a:ext cx="4387950" cy="1023571"/>
          </a:xfrm>
          <a:prstGeom prst="rect">
            <a:avLst/>
          </a:prstGeom>
        </p:spPr>
        <p:txBody>
          <a:bodyPr vert="horz" lIns="91440" tIns="45720" rIns="91440" bIns="45720" rtlCol="0" anchor="t">
            <a:noAutofit/>
          </a:bodyPr>
          <a:lstStyle>
            <a:lvl1pPr algn="ctr" defTabSz="609585" rtl="0" eaLnBrk="1" latinLnBrk="0" hangingPunct="1">
              <a:spcBef>
                <a:spcPct val="0"/>
              </a:spcBef>
              <a:buNone/>
              <a:defRPr sz="5867" kern="1200">
                <a:solidFill>
                  <a:srgbClr val="001A57"/>
                </a:solidFill>
                <a:latin typeface="Helvetica"/>
                <a:ea typeface="+mj-ea"/>
                <a:cs typeface="+mj-cs"/>
              </a:defRPr>
            </a:lvl1pPr>
          </a:lstStyle>
          <a:p>
            <a:pPr marL="457200" indent="-457200" algn="l">
              <a:buFont typeface="Arial" panose="020B0604020202020204" pitchFamily="34" charset="0"/>
              <a:buChar char="•"/>
            </a:pPr>
            <a:r>
              <a:rPr lang="en-US" sz="2000" dirty="0">
                <a:solidFill>
                  <a:schemeClr val="tx1"/>
                </a:solidFill>
                <a:latin typeface="+mn-lt"/>
              </a:rPr>
              <a:t>Since this is true for all elements of 𝜁, </a:t>
            </a:r>
            <a:r>
              <a:rPr lang="en-US" sz="2000" i="1" dirty="0">
                <a:solidFill>
                  <a:schemeClr val="tx1"/>
                </a:solidFill>
                <a:latin typeface="+mn-lt"/>
              </a:rPr>
              <a:t>x</a:t>
            </a:r>
            <a:r>
              <a:rPr lang="en-US" sz="2000" dirty="0">
                <a:solidFill>
                  <a:schemeClr val="tx1"/>
                </a:solidFill>
                <a:latin typeface="+mn-lt"/>
              </a:rPr>
              <a:t> and </a:t>
            </a:r>
            <a:r>
              <a:rPr lang="en-US" sz="2000" dirty="0">
                <a:solidFill>
                  <a:schemeClr val="tx1"/>
                </a:solidFill>
              </a:rPr>
              <a:t>𝜁 </a:t>
            </a:r>
            <a:r>
              <a:rPr lang="en-US" sz="2000" dirty="0">
                <a:solidFill>
                  <a:schemeClr val="tx1"/>
                </a:solidFill>
                <a:latin typeface="+mn-lt"/>
              </a:rPr>
              <a:t>are said to be “fully connected”</a:t>
            </a:r>
            <a:endParaRPr lang="en-US" sz="2000" i="1" dirty="0">
              <a:solidFill>
                <a:schemeClr val="tx1"/>
              </a:solidFill>
              <a:latin typeface="+mn-lt"/>
            </a:endParaRPr>
          </a:p>
        </p:txBody>
      </p:sp>
      <p:cxnSp>
        <p:nvCxnSpPr>
          <p:cNvPr id="45" name="Straight Arrow Connector 44">
            <a:extLst>
              <a:ext uri="{FF2B5EF4-FFF2-40B4-BE49-F238E27FC236}">
                <a16:creationId xmlns:a16="http://schemas.microsoft.com/office/drawing/2014/main" id="{213A1C08-7264-534B-BF7D-B870FCECD83D}"/>
              </a:ext>
            </a:extLst>
          </p:cNvPr>
          <p:cNvCxnSpPr>
            <a:cxnSpLocks/>
          </p:cNvCxnSpPr>
          <p:nvPr/>
        </p:nvCxnSpPr>
        <p:spPr>
          <a:xfrm flipH="1" flipV="1">
            <a:off x="1080565" y="2663506"/>
            <a:ext cx="1348186" cy="106554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C134D0CD-BAC0-5F44-839E-0CBDCB88BB08}"/>
              </a:ext>
            </a:extLst>
          </p:cNvPr>
          <p:cNvCxnSpPr>
            <a:cxnSpLocks/>
          </p:cNvCxnSpPr>
          <p:nvPr/>
        </p:nvCxnSpPr>
        <p:spPr>
          <a:xfrm flipV="1">
            <a:off x="1080565" y="2663506"/>
            <a:ext cx="0" cy="10470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E1DE7A53-058C-B347-BC25-AB052A7D272E}"/>
              </a:ext>
            </a:extLst>
          </p:cNvPr>
          <p:cNvCxnSpPr>
            <a:cxnSpLocks/>
          </p:cNvCxnSpPr>
          <p:nvPr/>
        </p:nvCxnSpPr>
        <p:spPr>
          <a:xfrm flipH="1" flipV="1">
            <a:off x="1080565" y="2663505"/>
            <a:ext cx="463970" cy="10655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F4049EAA-17DF-7E42-A394-6984E48ED682}"/>
              </a:ext>
            </a:extLst>
          </p:cNvPr>
          <p:cNvCxnSpPr>
            <a:cxnSpLocks/>
          </p:cNvCxnSpPr>
          <p:nvPr/>
        </p:nvCxnSpPr>
        <p:spPr>
          <a:xfrm flipH="1" flipV="1">
            <a:off x="1102074" y="2663506"/>
            <a:ext cx="868346" cy="106554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D28AE069-5836-464E-9C93-A719A0595B13}"/>
              </a:ext>
            </a:extLst>
          </p:cNvPr>
          <p:cNvCxnSpPr>
            <a:cxnSpLocks/>
          </p:cNvCxnSpPr>
          <p:nvPr/>
        </p:nvCxnSpPr>
        <p:spPr>
          <a:xfrm flipH="1" flipV="1">
            <a:off x="1102074" y="2665350"/>
            <a:ext cx="1736816" cy="10637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a16="http://schemas.microsoft.com/office/drawing/2014/main" id="{FCAD43C3-5611-4743-9BA6-50F550926F4D}"/>
              </a:ext>
            </a:extLst>
          </p:cNvPr>
          <p:cNvCxnSpPr>
            <a:cxnSpLocks/>
          </p:cNvCxnSpPr>
          <p:nvPr/>
        </p:nvCxnSpPr>
        <p:spPr>
          <a:xfrm flipH="1" flipV="1">
            <a:off x="1080566" y="2663506"/>
            <a:ext cx="2209660" cy="106554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a:extLst>
              <a:ext uri="{FF2B5EF4-FFF2-40B4-BE49-F238E27FC236}">
                <a16:creationId xmlns:a16="http://schemas.microsoft.com/office/drawing/2014/main" id="{08BE6C33-E740-FC40-A977-E150AA9A4605}"/>
              </a:ext>
            </a:extLst>
          </p:cNvPr>
          <p:cNvCxnSpPr>
            <a:cxnSpLocks/>
          </p:cNvCxnSpPr>
          <p:nvPr/>
        </p:nvCxnSpPr>
        <p:spPr>
          <a:xfrm flipH="1" flipV="1">
            <a:off x="1102074" y="2665350"/>
            <a:ext cx="2570242" cy="10637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090EA6B8-77A2-EA4B-B703-C5ED9D5382E8}"/>
              </a:ext>
            </a:extLst>
          </p:cNvPr>
          <p:cNvCxnSpPr>
            <a:cxnSpLocks/>
          </p:cNvCxnSpPr>
          <p:nvPr/>
        </p:nvCxnSpPr>
        <p:spPr>
          <a:xfrm flipH="1" flipV="1">
            <a:off x="1102074" y="2665350"/>
            <a:ext cx="3026368" cy="10637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5" name="Straight Arrow Connector 94">
            <a:extLst>
              <a:ext uri="{FF2B5EF4-FFF2-40B4-BE49-F238E27FC236}">
                <a16:creationId xmlns:a16="http://schemas.microsoft.com/office/drawing/2014/main" id="{213A1C08-7264-534B-BF7D-B870FCECD83D}"/>
              </a:ext>
            </a:extLst>
          </p:cNvPr>
          <p:cNvCxnSpPr>
            <a:cxnSpLocks/>
          </p:cNvCxnSpPr>
          <p:nvPr/>
        </p:nvCxnSpPr>
        <p:spPr>
          <a:xfrm flipH="1" flipV="1">
            <a:off x="2851600" y="2674862"/>
            <a:ext cx="438626" cy="10582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6" name="Straight Arrow Connector 95">
            <a:extLst>
              <a:ext uri="{FF2B5EF4-FFF2-40B4-BE49-F238E27FC236}">
                <a16:creationId xmlns:a16="http://schemas.microsoft.com/office/drawing/2014/main" id="{C134D0CD-BAC0-5F44-839E-0CBDCB88BB08}"/>
              </a:ext>
            </a:extLst>
          </p:cNvPr>
          <p:cNvCxnSpPr>
            <a:cxnSpLocks/>
          </p:cNvCxnSpPr>
          <p:nvPr/>
        </p:nvCxnSpPr>
        <p:spPr>
          <a:xfrm flipV="1">
            <a:off x="2851600" y="2674862"/>
            <a:ext cx="0" cy="10470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7" name="Straight Arrow Connector 96">
            <a:extLst>
              <a:ext uri="{FF2B5EF4-FFF2-40B4-BE49-F238E27FC236}">
                <a16:creationId xmlns:a16="http://schemas.microsoft.com/office/drawing/2014/main" id="{E1DE7A53-058C-B347-BC25-AB052A7D272E}"/>
              </a:ext>
            </a:extLst>
          </p:cNvPr>
          <p:cNvCxnSpPr>
            <a:cxnSpLocks/>
          </p:cNvCxnSpPr>
          <p:nvPr/>
        </p:nvCxnSpPr>
        <p:spPr>
          <a:xfrm flipH="1" flipV="1">
            <a:off x="2851600" y="2674861"/>
            <a:ext cx="1276841" cy="10501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8" name="Straight Arrow Connector 97">
            <a:extLst>
              <a:ext uri="{FF2B5EF4-FFF2-40B4-BE49-F238E27FC236}">
                <a16:creationId xmlns:a16="http://schemas.microsoft.com/office/drawing/2014/main" id="{F4049EAA-17DF-7E42-A394-6984E48ED682}"/>
              </a:ext>
            </a:extLst>
          </p:cNvPr>
          <p:cNvCxnSpPr>
            <a:cxnSpLocks/>
          </p:cNvCxnSpPr>
          <p:nvPr/>
        </p:nvCxnSpPr>
        <p:spPr>
          <a:xfrm flipH="1" flipV="1">
            <a:off x="2873110" y="2674862"/>
            <a:ext cx="820714" cy="10582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9" name="Straight Arrow Connector 98">
            <a:extLst>
              <a:ext uri="{FF2B5EF4-FFF2-40B4-BE49-F238E27FC236}">
                <a16:creationId xmlns:a16="http://schemas.microsoft.com/office/drawing/2014/main" id="{D28AE069-5836-464E-9C93-A719A0595B13}"/>
              </a:ext>
            </a:extLst>
          </p:cNvPr>
          <p:cNvCxnSpPr>
            <a:cxnSpLocks/>
          </p:cNvCxnSpPr>
          <p:nvPr/>
        </p:nvCxnSpPr>
        <p:spPr>
          <a:xfrm flipV="1">
            <a:off x="1101132" y="2676706"/>
            <a:ext cx="1771977" cy="10411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0" name="Straight Arrow Connector 99">
            <a:extLst>
              <a:ext uri="{FF2B5EF4-FFF2-40B4-BE49-F238E27FC236}">
                <a16:creationId xmlns:a16="http://schemas.microsoft.com/office/drawing/2014/main" id="{FCAD43C3-5611-4743-9BA6-50F550926F4D}"/>
              </a:ext>
            </a:extLst>
          </p:cNvPr>
          <p:cNvCxnSpPr>
            <a:cxnSpLocks/>
          </p:cNvCxnSpPr>
          <p:nvPr/>
        </p:nvCxnSpPr>
        <p:spPr>
          <a:xfrm flipV="1">
            <a:off x="1506140" y="2674861"/>
            <a:ext cx="1345460" cy="10430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1" name="Straight Arrow Connector 100">
            <a:extLst>
              <a:ext uri="{FF2B5EF4-FFF2-40B4-BE49-F238E27FC236}">
                <a16:creationId xmlns:a16="http://schemas.microsoft.com/office/drawing/2014/main" id="{08BE6C33-E740-FC40-A977-E150AA9A4605}"/>
              </a:ext>
            </a:extLst>
          </p:cNvPr>
          <p:cNvCxnSpPr>
            <a:cxnSpLocks/>
          </p:cNvCxnSpPr>
          <p:nvPr/>
        </p:nvCxnSpPr>
        <p:spPr>
          <a:xfrm flipV="1">
            <a:off x="1957476" y="2676706"/>
            <a:ext cx="915633" cy="10411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Straight Arrow Connector 101">
            <a:extLst>
              <a:ext uri="{FF2B5EF4-FFF2-40B4-BE49-F238E27FC236}">
                <a16:creationId xmlns:a16="http://schemas.microsoft.com/office/drawing/2014/main" id="{090EA6B8-77A2-EA4B-B703-C5ED9D5382E8}"/>
              </a:ext>
            </a:extLst>
          </p:cNvPr>
          <p:cNvCxnSpPr>
            <a:cxnSpLocks/>
          </p:cNvCxnSpPr>
          <p:nvPr/>
        </p:nvCxnSpPr>
        <p:spPr>
          <a:xfrm flipV="1">
            <a:off x="2339566" y="2676706"/>
            <a:ext cx="533543" cy="10411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65282512"/>
      </p:ext>
    </p:extLst>
  </p:cSld>
  <p:clrMapOvr>
    <a:masterClrMapping/>
  </p:clrMapOvr>
  <mc:AlternateContent xmlns:mc="http://schemas.openxmlformats.org/markup-compatibility/2006" xmlns:p14="http://schemas.microsoft.com/office/powerpoint/2010/main">
    <mc:Choice Requires="p14">
      <p:transition spd="slow" p14:dur="2000" advTm="38623"/>
    </mc:Choice>
    <mc:Fallback xmlns="">
      <p:transition spd="slow" advTm="38623"/>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E08BDBB-042C-494C-A05E-EDFA7D0FB285}"/>
                  </a:ext>
                </a:extLst>
              </p:cNvPr>
              <p:cNvSpPr>
                <a:spLocks noGrp="1"/>
              </p:cNvSpPr>
              <p:nvPr>
                <p:ph type="title"/>
              </p:nvPr>
            </p:nvSpPr>
            <p:spPr>
              <a:xfrm>
                <a:off x="7629591" y="405133"/>
                <a:ext cx="4387950" cy="2017289"/>
              </a:xfrm>
            </p:spPr>
            <p:txBody>
              <a:bodyPr anchor="t">
                <a:noAutofit/>
              </a:bodyPr>
              <a:lstStyle/>
              <a:p>
                <a:pPr marL="457200" indent="-457200" algn="l">
                  <a:buFont typeface="Arial" panose="020B0604020202020204" pitchFamily="34" charset="0"/>
                  <a:buChar char="•"/>
                </a:pPr>
                <a:r>
                  <a:rPr lang="en-US" sz="2000" dirty="0">
                    <a:solidFill>
                      <a:schemeClr val="tx1"/>
                    </a:solidFill>
                    <a:latin typeface="+mn-lt"/>
                  </a:rPr>
                  <a:t>Instead of predicting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𝑝</m:t>
                        </m:r>
                      </m:e>
                      <m:sub>
                        <m:r>
                          <a:rPr lang="en-US" sz="2000" b="0" i="1" smtClean="0">
                            <a:solidFill>
                              <a:schemeClr val="tx1"/>
                            </a:solidFill>
                            <a:latin typeface="Cambria Math" panose="02040503050406030204" pitchFamily="18" charset="0"/>
                          </a:rPr>
                          <m:t>𝑖</m:t>
                        </m:r>
                      </m:sub>
                    </m:sSub>
                  </m:oMath>
                </a14:m>
                <a:r>
                  <a:rPr lang="en-US" sz="2000" dirty="0">
                    <a:solidFill>
                      <a:schemeClr val="tx1"/>
                    </a:solidFill>
                    <a:latin typeface="+mn-lt"/>
                  </a:rPr>
                  <a:t> directly from our feature vector </a:t>
                </a:r>
                <a14:m>
                  <m:oMath xmlns:m="http://schemas.openxmlformats.org/officeDocument/2006/math">
                    <m:r>
                      <a:rPr lang="en-US" sz="2000" i="1" dirty="0" smtClean="0">
                        <a:solidFill>
                          <a:schemeClr val="tx1"/>
                        </a:solidFill>
                        <a:latin typeface="Cambria Math" panose="02040503050406030204" pitchFamily="18" charset="0"/>
                      </a:rPr>
                      <m:t>𝑥</m:t>
                    </m:r>
                  </m:oMath>
                </a14:m>
                <a:r>
                  <a:rPr lang="en-US" sz="2000" dirty="0">
                    <a:solidFill>
                      <a:schemeClr val="tx1"/>
                    </a:solidFill>
                    <a:latin typeface="+mn-lt"/>
                  </a:rPr>
                  <a:t>, introduce a vector of “latent” features </a:t>
                </a:r>
                <a14:m>
                  <m:oMath xmlns:m="http://schemas.openxmlformats.org/officeDocument/2006/math">
                    <m:r>
                      <a:rPr lang="el-GR" sz="2000" i="1" dirty="0" smtClean="0">
                        <a:solidFill>
                          <a:schemeClr val="tx1"/>
                        </a:solidFill>
                        <a:latin typeface="Cambria Math" panose="02040503050406030204" pitchFamily="18" charset="0"/>
                      </a:rPr>
                      <m:t>𝜁</m:t>
                    </m:r>
                  </m:oMath>
                </a14:m>
                <a:r>
                  <a:rPr lang="en-US" sz="2000" i="1" dirty="0">
                    <a:solidFill>
                      <a:schemeClr val="tx1"/>
                    </a:solidFill>
                    <a:latin typeface="+mn-lt"/>
                  </a:rPr>
                  <a:t> </a:t>
                </a:r>
                <a:r>
                  <a:rPr lang="en-US" sz="2000" dirty="0">
                    <a:solidFill>
                      <a:schemeClr val="tx1"/>
                    </a:solidFill>
                    <a:latin typeface="+mn-lt"/>
                  </a:rPr>
                  <a:t>(zeta) that we will use to predict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𝑝</m:t>
                        </m:r>
                      </m:e>
                      <m:sub>
                        <m:r>
                          <a:rPr lang="en-US" sz="2000" i="1">
                            <a:solidFill>
                              <a:schemeClr val="tx1"/>
                            </a:solidFill>
                            <a:latin typeface="Cambria Math" panose="02040503050406030204" pitchFamily="18" charset="0"/>
                          </a:rPr>
                          <m:t>𝑖</m:t>
                        </m:r>
                      </m:sub>
                    </m:sSub>
                  </m:oMath>
                </a14:m>
                <a:endParaRPr lang="en-US" sz="2000" i="1" dirty="0">
                  <a:solidFill>
                    <a:schemeClr val="tx1"/>
                  </a:solidFill>
                  <a:latin typeface="+mn-lt"/>
                </a:endParaRPr>
              </a:p>
            </p:txBody>
          </p:sp>
        </mc:Choice>
        <mc:Fallback xmlns="">
          <p:sp>
            <p:nvSpPr>
              <p:cNvPr id="2" name="Title 1">
                <a:extLst>
                  <a:ext uri="{FF2B5EF4-FFF2-40B4-BE49-F238E27FC236}">
                    <a16:creationId xmlns:a16="http://schemas.microsoft.com/office/drawing/2014/main" id="{6E08BDBB-042C-494C-A05E-EDFA7D0FB285}"/>
                  </a:ext>
                </a:extLst>
              </p:cNvPr>
              <p:cNvSpPr>
                <a:spLocks noGrp="1" noRot="1" noChangeAspect="1" noMove="1" noResize="1" noEditPoints="1" noAdjustHandles="1" noChangeArrowheads="1" noChangeShapeType="1" noTextEdit="1"/>
              </p:cNvSpPr>
              <p:nvPr>
                <p:ph type="title"/>
              </p:nvPr>
            </p:nvSpPr>
            <p:spPr>
              <a:xfrm>
                <a:off x="7629591" y="405133"/>
                <a:ext cx="4387950" cy="2017289"/>
              </a:xfrm>
              <a:blipFill>
                <a:blip r:embed="rId5"/>
                <a:stretch>
                  <a:fillRect l="-1252" t="-1511" r="-2503"/>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B7196F96-9B92-C84B-B33C-4585B8AE5240}"/>
              </a:ext>
            </a:extLst>
          </p:cNvPr>
          <p:cNvSpPr txBox="1"/>
          <p:nvPr/>
        </p:nvSpPr>
        <p:spPr>
          <a:xfrm>
            <a:off x="426570" y="2161036"/>
            <a:ext cx="543479" cy="522772"/>
          </a:xfrm>
          <a:prstGeom prst="rect">
            <a:avLst/>
          </a:prstGeom>
          <a:noFill/>
        </p:spPr>
        <p:txBody>
          <a:bodyPr wrap="square" rtlCol="0">
            <a:spAutoFit/>
          </a:bodyPr>
          <a:lstStyle/>
          <a:p>
            <a:r>
              <a:rPr lang="el-GR" sz="2797" i="1" dirty="0">
                <a:latin typeface="Times New Roman" panose="02020603050405020304" pitchFamily="18" charset="0"/>
                <a:cs typeface="Times New Roman" panose="02020603050405020304" pitchFamily="18" charset="0"/>
              </a:rPr>
              <a:t>ζ</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E5E827C-A41C-9A41-A801-49CEF2580E6C}"/>
                  </a:ext>
                </a:extLst>
              </p:cNvPr>
              <p:cNvSpPr txBox="1"/>
              <p:nvPr/>
            </p:nvSpPr>
            <p:spPr>
              <a:xfrm>
                <a:off x="4359861" y="2228826"/>
                <a:ext cx="606811"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l-GR" sz="2400" i="1" dirty="0" smtClean="0">
                          <a:latin typeface="Times New Roman" panose="02020603050405020304" pitchFamily="18" charset="0"/>
                          <a:cs typeface="Times New Roman" panose="02020603050405020304" pitchFamily="18" charset="0"/>
                        </a:rPr>
                        <m:t>ζ</m:t>
                      </m:r>
                      <m:r>
                        <m:rPr>
                          <m:nor/>
                        </m:rPr>
                        <a:rPr lang="en-US" sz="2400" i="1" baseline="-25000" dirty="0" smtClean="0">
                          <a:latin typeface="Times New Roman" panose="02020603050405020304" pitchFamily="18" charset="0"/>
                          <a:cs typeface="Times New Roman" panose="02020603050405020304" pitchFamily="18" charset="0"/>
                        </a:rPr>
                        <m:t>iM</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25" name="TextBox 24">
                <a:extLst>
                  <a:ext uri="{FF2B5EF4-FFF2-40B4-BE49-F238E27FC236}">
                    <a16:creationId xmlns:a16="http://schemas.microsoft.com/office/drawing/2014/main" id="{8E5E827C-A41C-9A41-A801-49CEF2580E6C}"/>
                  </a:ext>
                </a:extLst>
              </p:cNvPr>
              <p:cNvSpPr txBox="1">
                <a:spLocks noRot="1" noChangeAspect="1" noMove="1" noResize="1" noEditPoints="1" noAdjustHandles="1" noChangeArrowheads="1" noChangeShapeType="1" noTextEdit="1"/>
              </p:cNvSpPr>
              <p:nvPr/>
            </p:nvSpPr>
            <p:spPr>
              <a:xfrm>
                <a:off x="4359861" y="2228826"/>
                <a:ext cx="606811" cy="453137"/>
              </a:xfrm>
              <a:prstGeom prst="rect">
                <a:avLst/>
              </a:prstGeom>
              <a:blipFill>
                <a:blip r:embed="rId6"/>
                <a:stretch>
                  <a:fillRect l="-1000" b="-14865"/>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213A1C08-7264-534B-BF7D-B870FCECD83D}"/>
              </a:ext>
            </a:extLst>
          </p:cNvPr>
          <p:cNvCxnSpPr>
            <a:cxnSpLocks/>
          </p:cNvCxnSpPr>
          <p:nvPr/>
        </p:nvCxnSpPr>
        <p:spPr>
          <a:xfrm flipV="1">
            <a:off x="1970420" y="736741"/>
            <a:ext cx="62178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C134D0CD-BAC0-5F44-839E-0CBDCB88BB08}"/>
              </a:ext>
            </a:extLst>
          </p:cNvPr>
          <p:cNvCxnSpPr>
            <a:cxnSpLocks/>
          </p:cNvCxnSpPr>
          <p:nvPr/>
        </p:nvCxnSpPr>
        <p:spPr>
          <a:xfrm flipH="1" flipV="1">
            <a:off x="2592203" y="736741"/>
            <a:ext cx="1557748" cy="14961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E1DE7A53-058C-B347-BC25-AB052A7D272E}"/>
              </a:ext>
            </a:extLst>
          </p:cNvPr>
          <p:cNvCxnSpPr>
            <a:cxnSpLocks/>
          </p:cNvCxnSpPr>
          <p:nvPr/>
        </p:nvCxnSpPr>
        <p:spPr>
          <a:xfrm flipV="1">
            <a:off x="1126908" y="736741"/>
            <a:ext cx="1465295"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F4049EAA-17DF-7E42-A394-6984E48ED682}"/>
              </a:ext>
            </a:extLst>
          </p:cNvPr>
          <p:cNvCxnSpPr>
            <a:cxnSpLocks/>
          </p:cNvCxnSpPr>
          <p:nvPr/>
        </p:nvCxnSpPr>
        <p:spPr>
          <a:xfrm flipV="1">
            <a:off x="1544535" y="736741"/>
            <a:ext cx="1047668"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D28AE069-5836-464E-9C93-A719A0595B13}"/>
              </a:ext>
            </a:extLst>
          </p:cNvPr>
          <p:cNvCxnSpPr>
            <a:cxnSpLocks/>
          </p:cNvCxnSpPr>
          <p:nvPr/>
        </p:nvCxnSpPr>
        <p:spPr>
          <a:xfrm flipV="1">
            <a:off x="2433883" y="736741"/>
            <a:ext cx="158320"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1" name="Picture 30">
            <a:extLst>
              <a:ext uri="{FF2B5EF4-FFF2-40B4-BE49-F238E27FC236}">
                <a16:creationId xmlns:a16="http://schemas.microsoft.com/office/drawing/2014/main" id="{C1F8BF20-364A-5843-8FD8-15161C5B5F23}"/>
              </a:ext>
            </a:extLst>
          </p:cNvPr>
          <p:cNvPicPr>
            <a:picLocks noChangeAspect="1"/>
          </p:cNvPicPr>
          <p:nvPr/>
        </p:nvPicPr>
        <p:blipFill>
          <a:blip r:embed="rId7"/>
          <a:stretch>
            <a:fillRect/>
          </a:stretch>
        </p:blipFill>
        <p:spPr>
          <a:xfrm>
            <a:off x="880221" y="2232897"/>
            <a:ext cx="3520249" cy="473439"/>
          </a:xfrm>
          <a:prstGeom prst="rect">
            <a:avLst/>
          </a:prstGeom>
        </p:spPr>
      </p:pic>
      <p:cxnSp>
        <p:nvCxnSpPr>
          <p:cNvPr id="34" name="Straight Arrow Connector 33">
            <a:extLst>
              <a:ext uri="{FF2B5EF4-FFF2-40B4-BE49-F238E27FC236}">
                <a16:creationId xmlns:a16="http://schemas.microsoft.com/office/drawing/2014/main" id="{FCAD43C3-5611-4743-9BA6-50F550926F4D}"/>
              </a:ext>
            </a:extLst>
          </p:cNvPr>
          <p:cNvCxnSpPr>
            <a:cxnSpLocks/>
          </p:cNvCxnSpPr>
          <p:nvPr/>
        </p:nvCxnSpPr>
        <p:spPr>
          <a:xfrm flipH="1" flipV="1">
            <a:off x="2592203" y="736741"/>
            <a:ext cx="246687"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08BE6C33-E740-FC40-A977-E150AA9A4605}"/>
              </a:ext>
            </a:extLst>
          </p:cNvPr>
          <p:cNvCxnSpPr>
            <a:cxnSpLocks/>
          </p:cNvCxnSpPr>
          <p:nvPr/>
        </p:nvCxnSpPr>
        <p:spPr>
          <a:xfrm flipH="1" flipV="1">
            <a:off x="2592203" y="736741"/>
            <a:ext cx="69802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090EA6B8-77A2-EA4B-B703-C5ED9D5382E8}"/>
              </a:ext>
            </a:extLst>
          </p:cNvPr>
          <p:cNvCxnSpPr>
            <a:cxnSpLocks/>
          </p:cNvCxnSpPr>
          <p:nvPr/>
        </p:nvCxnSpPr>
        <p:spPr>
          <a:xfrm flipH="1" flipV="1">
            <a:off x="2592203" y="736741"/>
            <a:ext cx="108011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938B7CFD-346D-414D-A4AC-DF1E1B8836E9}"/>
              </a:ext>
            </a:extLst>
          </p:cNvPr>
          <p:cNvSpPr txBox="1"/>
          <p:nvPr/>
        </p:nvSpPr>
        <p:spPr>
          <a:xfrm>
            <a:off x="1273935" y="1056376"/>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11E7216C-07F4-D446-B563-C5713BD860F6}"/>
              </a:ext>
            </a:extLst>
          </p:cNvPr>
          <p:cNvSpPr txBox="1"/>
          <p:nvPr/>
        </p:nvSpPr>
        <p:spPr>
          <a:xfrm>
            <a:off x="3454296" y="1056376"/>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b</a:t>
            </a:r>
            <a:r>
              <a:rPr lang="en-US" sz="2797" i="1" baseline="-25000" dirty="0" err="1">
                <a:latin typeface="Times New Roman" panose="02020603050405020304" pitchFamily="18" charset="0"/>
                <a:cs typeface="Times New Roman" panose="02020603050405020304" pitchFamily="18" charset="0"/>
              </a:rPr>
              <a:t>M</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40" name="Table 39">
            <a:extLst>
              <a:ext uri="{FF2B5EF4-FFF2-40B4-BE49-F238E27FC236}">
                <a16:creationId xmlns:a16="http://schemas.microsoft.com/office/drawing/2014/main" id="{8FE3AF9D-0034-BB48-8D80-5EEF7924A8E3}"/>
              </a:ext>
            </a:extLst>
          </p:cNvPr>
          <p:cNvGraphicFramePr>
            <a:graphicFrameLocks noGrp="1"/>
          </p:cNvGraphicFramePr>
          <p:nvPr/>
        </p:nvGraphicFramePr>
        <p:xfrm>
          <a:off x="2377403" y="403111"/>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CE73603-7DAB-214C-9191-92C8419239D0}"/>
                  </a:ext>
                </a:extLst>
              </p:cNvPr>
              <p:cNvSpPr txBox="1"/>
              <p:nvPr/>
            </p:nvSpPr>
            <p:spPr>
              <a:xfrm>
                <a:off x="2715546" y="348300"/>
                <a:ext cx="2959326"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𝑝</m:t>
                          </m:r>
                        </m:e>
                        <m:sub>
                          <m:r>
                            <a:rPr lang="en-US" sz="2400" i="1" dirty="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𝜎</m:t>
                      </m:r>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𝑏</m:t>
                          </m:r>
                        </m:e>
                        <m:sub>
                          <m:r>
                            <a:rPr lang="en-US" sz="2400" b="0" i="1" dirty="0" smtClean="0">
                              <a:latin typeface="Cambria Math" panose="02040503050406030204" pitchFamily="18" charset="0"/>
                              <a:cs typeface="Times New Roman" panose="02020603050405020304" pitchFamily="18" charset="0"/>
                            </a:rPr>
                            <m:t>0</m:t>
                          </m:r>
                        </m:sub>
                      </m:sSub>
                      <m:r>
                        <a:rPr lang="en-US" sz="2400" b="0" i="1" dirty="0" smtClean="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𝑏</m:t>
                      </m:r>
                      <m:r>
                        <a:rPr lang="en-US" sz="2400" i="1">
                          <a:latin typeface="Cambria Math" panose="02040503050406030204" pitchFamily="18" charset="0"/>
                        </a:rPr>
                        <m:t>⊙</m:t>
                      </m:r>
                      <m:r>
                        <m:rPr>
                          <m:nor/>
                        </m:rPr>
                        <a:rPr lang="el-GR" sz="2400" i="1" dirty="0">
                          <a:latin typeface="Times New Roman" panose="02020603050405020304" pitchFamily="18" charset="0"/>
                          <a:cs typeface="Times New Roman" panose="02020603050405020304" pitchFamily="18" charset="0"/>
                        </a:rPr>
                        <m:t>ζ</m:t>
                      </m:r>
                      <m:r>
                        <a:rPr lang="en-US" sz="2400" b="0" i="1" dirty="0" smtClean="0">
                          <a:latin typeface="Cambria Math" panose="02040503050406030204" pitchFamily="18" charset="0"/>
                          <a:cs typeface="Times New Roman" panose="02020603050405020304" pitchFamily="18" charset="0"/>
                        </a:rPr>
                        <m:t>)</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60" name="TextBox 59">
                <a:extLst>
                  <a:ext uri="{FF2B5EF4-FFF2-40B4-BE49-F238E27FC236}">
                    <a16:creationId xmlns:a16="http://schemas.microsoft.com/office/drawing/2014/main" id="{DCE73603-7DAB-214C-9191-92C8419239D0}"/>
                  </a:ext>
                </a:extLst>
              </p:cNvPr>
              <p:cNvSpPr txBox="1">
                <a:spLocks noRot="1" noChangeAspect="1" noMove="1" noResize="1" noEditPoints="1" noAdjustHandles="1" noChangeArrowheads="1" noChangeShapeType="1" noTextEdit="1"/>
              </p:cNvSpPr>
              <p:nvPr/>
            </p:nvSpPr>
            <p:spPr>
              <a:xfrm>
                <a:off x="2715546" y="348300"/>
                <a:ext cx="2959326" cy="453137"/>
              </a:xfrm>
              <a:prstGeom prst="rect">
                <a:avLst/>
              </a:prstGeom>
              <a:blipFill>
                <a:blip r:embed="rId8"/>
                <a:stretch>
                  <a:fillRect b="-21622"/>
                </a:stretch>
              </a:blipFill>
            </p:spPr>
            <p:txBody>
              <a:bodyPr/>
              <a:lstStyle/>
              <a:p>
                <a:r>
                  <a:rPr lang="en-US">
                    <a:noFill/>
                  </a:rPr>
                  <a:t> </a:t>
                </a:r>
              </a:p>
            </p:txBody>
          </p:sp>
        </mc:Fallback>
      </mc:AlternateContent>
      <p:pic>
        <p:nvPicPr>
          <p:cNvPr id="61" name="Picture 60">
            <a:extLst>
              <a:ext uri="{FF2B5EF4-FFF2-40B4-BE49-F238E27FC236}">
                <a16:creationId xmlns:a16="http://schemas.microsoft.com/office/drawing/2014/main" id="{C1F8BF20-364A-5843-8FD8-15161C5B5F23}"/>
              </a:ext>
            </a:extLst>
          </p:cNvPr>
          <p:cNvPicPr>
            <a:picLocks noChangeAspect="1"/>
          </p:cNvPicPr>
          <p:nvPr/>
        </p:nvPicPr>
        <p:blipFill>
          <a:blip r:embed="rId7"/>
          <a:stretch>
            <a:fillRect/>
          </a:stretch>
        </p:blipFill>
        <p:spPr>
          <a:xfrm>
            <a:off x="876830" y="3729053"/>
            <a:ext cx="3520249" cy="473439"/>
          </a:xfrm>
          <a:prstGeom prst="rect">
            <a:avLst/>
          </a:prstGeom>
        </p:spPr>
      </p:pic>
      <p:sp>
        <p:nvSpPr>
          <p:cNvPr id="62" name="TextBox 61">
            <a:extLst>
              <a:ext uri="{FF2B5EF4-FFF2-40B4-BE49-F238E27FC236}">
                <a16:creationId xmlns:a16="http://schemas.microsoft.com/office/drawing/2014/main" id="{B7196F96-9B92-C84B-B33C-4585B8AE5240}"/>
              </a:ext>
            </a:extLst>
          </p:cNvPr>
          <p:cNvSpPr txBox="1"/>
          <p:nvPr/>
        </p:nvSpPr>
        <p:spPr>
          <a:xfrm>
            <a:off x="426569" y="3626301"/>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8E5E827C-A41C-9A41-A801-49CEF2580E6C}"/>
              </a:ext>
            </a:extLst>
          </p:cNvPr>
          <p:cNvSpPr txBox="1"/>
          <p:nvPr/>
        </p:nvSpPr>
        <p:spPr>
          <a:xfrm>
            <a:off x="4425522" y="3604668"/>
            <a:ext cx="662392"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x</a:t>
            </a:r>
            <a:r>
              <a:rPr lang="en-US" sz="2797" i="1" baseline="-25000" dirty="0" err="1">
                <a:latin typeface="Times New Roman" panose="02020603050405020304" pitchFamily="18" charset="0"/>
                <a:cs typeface="Times New Roman" panose="02020603050405020304" pitchFamily="18" charset="0"/>
              </a:rPr>
              <a:t>iM</a:t>
            </a:r>
            <a:endParaRPr lang="en-US" sz="2797" baseline="-25000" dirty="0">
              <a:latin typeface="Times New Roman" panose="02020603050405020304" pitchFamily="18" charset="0"/>
              <a:cs typeface="Times New Roman" panose="02020603050405020304" pitchFamily="18" charset="0"/>
            </a:endParaRPr>
          </a:p>
        </p:txBody>
      </p:sp>
      <p:sp>
        <p:nvSpPr>
          <p:cNvPr id="21" name="Title 1">
            <a:extLst>
              <a:ext uri="{FF2B5EF4-FFF2-40B4-BE49-F238E27FC236}">
                <a16:creationId xmlns:a16="http://schemas.microsoft.com/office/drawing/2014/main" id="{6E08BDBB-042C-494C-A05E-EDFA7D0FB285}"/>
              </a:ext>
            </a:extLst>
          </p:cNvPr>
          <p:cNvSpPr txBox="1">
            <a:spLocks/>
          </p:cNvSpPr>
          <p:nvPr/>
        </p:nvSpPr>
        <p:spPr>
          <a:xfrm>
            <a:off x="7629591" y="3059289"/>
            <a:ext cx="4387950" cy="1446367"/>
          </a:xfrm>
          <a:prstGeom prst="rect">
            <a:avLst/>
          </a:prstGeom>
        </p:spPr>
        <p:txBody>
          <a:bodyPr vert="horz" lIns="91440" tIns="45720" rIns="91440" bIns="45720" rtlCol="0" anchor="t">
            <a:noAutofit/>
          </a:bodyPr>
          <a:lstStyle>
            <a:lvl1pPr algn="ctr" defTabSz="609585" rtl="0" eaLnBrk="1" latinLnBrk="0" hangingPunct="1">
              <a:spcBef>
                <a:spcPct val="0"/>
              </a:spcBef>
              <a:buNone/>
              <a:defRPr sz="5867" kern="1200">
                <a:solidFill>
                  <a:srgbClr val="001A57"/>
                </a:solidFill>
                <a:latin typeface="Helvetica"/>
                <a:ea typeface="+mj-ea"/>
                <a:cs typeface="+mj-cs"/>
              </a:defRPr>
            </a:lvl1pPr>
          </a:lstStyle>
          <a:p>
            <a:pPr marL="457200" indent="-457200" algn="l">
              <a:buFont typeface="Arial" panose="020B0604020202020204" pitchFamily="34" charset="0"/>
              <a:buChar char="•"/>
            </a:pPr>
            <a:r>
              <a:rPr lang="en-US" sz="2000" dirty="0">
                <a:solidFill>
                  <a:schemeClr val="tx1"/>
                </a:solidFill>
                <a:latin typeface="+mn-lt"/>
              </a:rPr>
              <a:t>Individual elements of 𝜁 will themselves be the output of a logistic-regression-like model based on 𝑥</a:t>
            </a:r>
            <a:endParaRPr lang="en-US" sz="2000" i="1" dirty="0">
              <a:solidFill>
                <a:schemeClr val="tx1"/>
              </a:solidFill>
              <a:latin typeface="+mn-lt"/>
            </a:endParaRPr>
          </a:p>
        </p:txBody>
      </p:sp>
      <p:sp>
        <p:nvSpPr>
          <p:cNvPr id="44" name="Title 1">
            <a:extLst>
              <a:ext uri="{FF2B5EF4-FFF2-40B4-BE49-F238E27FC236}">
                <a16:creationId xmlns:a16="http://schemas.microsoft.com/office/drawing/2014/main" id="{6E08BDBB-042C-494C-A05E-EDFA7D0FB285}"/>
              </a:ext>
            </a:extLst>
          </p:cNvPr>
          <p:cNvSpPr txBox="1">
            <a:spLocks/>
          </p:cNvSpPr>
          <p:nvPr/>
        </p:nvSpPr>
        <p:spPr>
          <a:xfrm>
            <a:off x="7629591" y="5305778"/>
            <a:ext cx="4387950" cy="1023571"/>
          </a:xfrm>
          <a:prstGeom prst="rect">
            <a:avLst/>
          </a:prstGeom>
        </p:spPr>
        <p:txBody>
          <a:bodyPr vert="horz" lIns="91440" tIns="45720" rIns="91440" bIns="45720" rtlCol="0" anchor="t">
            <a:noAutofit/>
          </a:bodyPr>
          <a:lstStyle>
            <a:lvl1pPr algn="ctr" defTabSz="609585" rtl="0" eaLnBrk="1" latinLnBrk="0" hangingPunct="1">
              <a:spcBef>
                <a:spcPct val="0"/>
              </a:spcBef>
              <a:buNone/>
              <a:defRPr sz="5867" kern="1200">
                <a:solidFill>
                  <a:srgbClr val="001A57"/>
                </a:solidFill>
                <a:latin typeface="Helvetica"/>
                <a:ea typeface="+mj-ea"/>
                <a:cs typeface="+mj-cs"/>
              </a:defRPr>
            </a:lvl1pPr>
          </a:lstStyle>
          <a:p>
            <a:pPr marL="457200" indent="-457200" algn="l">
              <a:buFont typeface="Arial" panose="020B0604020202020204" pitchFamily="34" charset="0"/>
              <a:buChar char="•"/>
            </a:pPr>
            <a:r>
              <a:rPr lang="en-US" sz="2000" dirty="0">
                <a:solidFill>
                  <a:schemeClr val="tx1"/>
                </a:solidFill>
                <a:latin typeface="+mn-lt"/>
              </a:rPr>
              <a:t>Since this is true for all elements of 𝜁, </a:t>
            </a:r>
            <a:r>
              <a:rPr lang="en-US" sz="2000" i="1" dirty="0">
                <a:solidFill>
                  <a:schemeClr val="tx1"/>
                </a:solidFill>
                <a:latin typeface="+mn-lt"/>
              </a:rPr>
              <a:t>x</a:t>
            </a:r>
            <a:r>
              <a:rPr lang="en-US" sz="2000" dirty="0">
                <a:solidFill>
                  <a:schemeClr val="tx1"/>
                </a:solidFill>
                <a:latin typeface="+mn-lt"/>
              </a:rPr>
              <a:t> and </a:t>
            </a:r>
            <a:r>
              <a:rPr lang="en-US" sz="2000" dirty="0">
                <a:solidFill>
                  <a:schemeClr val="tx1"/>
                </a:solidFill>
              </a:rPr>
              <a:t>𝜁 </a:t>
            </a:r>
            <a:r>
              <a:rPr lang="en-US" sz="2000" dirty="0">
                <a:solidFill>
                  <a:schemeClr val="tx1"/>
                </a:solidFill>
                <a:latin typeface="+mn-lt"/>
              </a:rPr>
              <a:t>are said to be “fully connected”</a:t>
            </a:r>
            <a:endParaRPr lang="en-US" sz="2000" i="1" dirty="0">
              <a:solidFill>
                <a:schemeClr val="tx1"/>
              </a:solidFill>
              <a:latin typeface="+mn-lt"/>
            </a:endParaRPr>
          </a:p>
        </p:txBody>
      </p:sp>
      <p:cxnSp>
        <p:nvCxnSpPr>
          <p:cNvPr id="53" name="Straight Arrow Connector 52">
            <a:extLst>
              <a:ext uri="{FF2B5EF4-FFF2-40B4-BE49-F238E27FC236}">
                <a16:creationId xmlns:a16="http://schemas.microsoft.com/office/drawing/2014/main" id="{C134D0CD-BAC0-5F44-839E-0CBDCB88BB08}"/>
              </a:ext>
            </a:extLst>
          </p:cNvPr>
          <p:cNvCxnSpPr>
            <a:cxnSpLocks/>
          </p:cNvCxnSpPr>
          <p:nvPr/>
        </p:nvCxnSpPr>
        <p:spPr>
          <a:xfrm flipV="1">
            <a:off x="1126908" y="2706337"/>
            <a:ext cx="0" cy="1022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C134D0CD-BAC0-5F44-839E-0CBDCB88BB08}"/>
              </a:ext>
            </a:extLst>
          </p:cNvPr>
          <p:cNvCxnSpPr>
            <a:cxnSpLocks/>
          </p:cNvCxnSpPr>
          <p:nvPr/>
        </p:nvCxnSpPr>
        <p:spPr>
          <a:xfrm flipV="1">
            <a:off x="4149951" y="2706337"/>
            <a:ext cx="0" cy="1022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C134D0CD-BAC0-5F44-839E-0CBDCB88BB08}"/>
              </a:ext>
            </a:extLst>
          </p:cNvPr>
          <p:cNvCxnSpPr>
            <a:cxnSpLocks/>
          </p:cNvCxnSpPr>
          <p:nvPr/>
        </p:nvCxnSpPr>
        <p:spPr>
          <a:xfrm flipV="1">
            <a:off x="2246489" y="2878667"/>
            <a:ext cx="824089" cy="564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C134D0CD-BAC0-5F44-839E-0CBDCB88BB08}"/>
              </a:ext>
            </a:extLst>
          </p:cNvPr>
          <p:cNvCxnSpPr>
            <a:cxnSpLocks/>
          </p:cNvCxnSpPr>
          <p:nvPr/>
        </p:nvCxnSpPr>
        <p:spPr>
          <a:xfrm flipH="1" flipV="1">
            <a:off x="2246489" y="2878667"/>
            <a:ext cx="824089" cy="564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Right Brace 12"/>
          <p:cNvSpPr/>
          <p:nvPr/>
        </p:nvSpPr>
        <p:spPr>
          <a:xfrm rot="5400000">
            <a:off x="2355531" y="3483692"/>
            <a:ext cx="525630" cy="3483033"/>
          </a:xfrm>
          <a:prstGeom prst="rightBrace">
            <a:avLst>
              <a:gd name="adj1" fmla="val 29810"/>
              <a:gd name="adj2" fmla="val 50000"/>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4" name="TextBox 13"/>
          <p:cNvSpPr txBox="1"/>
          <p:nvPr/>
        </p:nvSpPr>
        <p:spPr>
          <a:xfrm>
            <a:off x="418924" y="5647646"/>
            <a:ext cx="4378443" cy="369332"/>
          </a:xfrm>
          <a:prstGeom prst="rect">
            <a:avLst/>
          </a:prstGeom>
          <a:noFill/>
        </p:spPr>
        <p:txBody>
          <a:bodyPr wrap="none" rtlCol="0">
            <a:spAutoFit/>
          </a:bodyPr>
          <a:lstStyle/>
          <a:p>
            <a:pPr algn="ctr"/>
            <a:r>
              <a:rPr lang="en-US" dirty="0">
                <a:solidFill>
                  <a:schemeClr val="accent2"/>
                </a:solidFill>
              </a:rPr>
              <a:t>Simplified notation for fully connected layers</a:t>
            </a:r>
          </a:p>
        </p:txBody>
      </p:sp>
    </p:spTree>
    <p:extLst>
      <p:ext uri="{BB962C8B-B14F-4D97-AF65-F5344CB8AC3E}">
        <p14:creationId xmlns:p14="http://schemas.microsoft.com/office/powerpoint/2010/main" val="4009178660"/>
      </p:ext>
    </p:extLst>
  </p:cSld>
  <p:clrMapOvr>
    <a:masterClrMapping/>
  </p:clrMapOvr>
  <mc:AlternateContent xmlns:mc="http://schemas.openxmlformats.org/markup-compatibility/2006" xmlns:p14="http://schemas.microsoft.com/office/powerpoint/2010/main">
    <mc:Choice Requires="p14">
      <p:transition spd="slow" p14:dur="2000" advTm="33940"/>
    </mc:Choice>
    <mc:Fallback xmlns="">
      <p:transition spd="slow" advTm="3394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E08BDBB-042C-494C-A05E-EDFA7D0FB285}"/>
                  </a:ext>
                </a:extLst>
              </p:cNvPr>
              <p:cNvSpPr>
                <a:spLocks noGrp="1"/>
              </p:cNvSpPr>
              <p:nvPr>
                <p:ph type="title"/>
              </p:nvPr>
            </p:nvSpPr>
            <p:spPr>
              <a:xfrm>
                <a:off x="7629591" y="405133"/>
                <a:ext cx="4387950" cy="2017289"/>
              </a:xfrm>
            </p:spPr>
            <p:txBody>
              <a:bodyPr anchor="t">
                <a:noAutofit/>
              </a:bodyPr>
              <a:lstStyle/>
              <a:p>
                <a:pPr marL="457200" indent="-457200" algn="l">
                  <a:buFont typeface="Arial" panose="020B0604020202020204" pitchFamily="34" charset="0"/>
                  <a:buChar char="•"/>
                </a:pPr>
                <a:r>
                  <a:rPr lang="en-US" sz="2000" dirty="0">
                    <a:solidFill>
                      <a:schemeClr val="tx1"/>
                    </a:solidFill>
                    <a:latin typeface="+mn-lt"/>
                  </a:rPr>
                  <a:t>Instead of predicting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𝑝</m:t>
                        </m:r>
                      </m:e>
                      <m:sub>
                        <m:r>
                          <a:rPr lang="en-US" sz="2000" b="0" i="1" smtClean="0">
                            <a:solidFill>
                              <a:schemeClr val="tx1"/>
                            </a:solidFill>
                            <a:latin typeface="Cambria Math" panose="02040503050406030204" pitchFamily="18" charset="0"/>
                          </a:rPr>
                          <m:t>𝑖</m:t>
                        </m:r>
                      </m:sub>
                    </m:sSub>
                  </m:oMath>
                </a14:m>
                <a:r>
                  <a:rPr lang="en-US" sz="2000" dirty="0">
                    <a:solidFill>
                      <a:schemeClr val="tx1"/>
                    </a:solidFill>
                    <a:latin typeface="+mn-lt"/>
                  </a:rPr>
                  <a:t> directly from our feature vector </a:t>
                </a:r>
                <a14:m>
                  <m:oMath xmlns:m="http://schemas.openxmlformats.org/officeDocument/2006/math">
                    <m:r>
                      <a:rPr lang="en-US" sz="2000" i="1" dirty="0" smtClean="0">
                        <a:solidFill>
                          <a:schemeClr val="tx1"/>
                        </a:solidFill>
                        <a:latin typeface="Cambria Math" panose="02040503050406030204" pitchFamily="18" charset="0"/>
                      </a:rPr>
                      <m:t>𝑥</m:t>
                    </m:r>
                  </m:oMath>
                </a14:m>
                <a:r>
                  <a:rPr lang="en-US" sz="2000" dirty="0">
                    <a:solidFill>
                      <a:schemeClr val="tx1"/>
                    </a:solidFill>
                    <a:latin typeface="+mn-lt"/>
                  </a:rPr>
                  <a:t>, introduce a vector of “latent” features </a:t>
                </a:r>
                <a14:m>
                  <m:oMath xmlns:m="http://schemas.openxmlformats.org/officeDocument/2006/math">
                    <m:r>
                      <a:rPr lang="el-GR" sz="2000" i="1" dirty="0" smtClean="0">
                        <a:solidFill>
                          <a:schemeClr val="tx1"/>
                        </a:solidFill>
                        <a:latin typeface="Cambria Math" panose="02040503050406030204" pitchFamily="18" charset="0"/>
                      </a:rPr>
                      <m:t>𝜁</m:t>
                    </m:r>
                  </m:oMath>
                </a14:m>
                <a:r>
                  <a:rPr lang="en-US" sz="2000" i="1" dirty="0">
                    <a:solidFill>
                      <a:schemeClr val="tx1"/>
                    </a:solidFill>
                    <a:latin typeface="+mn-lt"/>
                  </a:rPr>
                  <a:t> </a:t>
                </a:r>
                <a:r>
                  <a:rPr lang="en-US" sz="2000" dirty="0">
                    <a:solidFill>
                      <a:schemeClr val="tx1"/>
                    </a:solidFill>
                    <a:latin typeface="+mn-lt"/>
                  </a:rPr>
                  <a:t>(zeta) that we will use to predict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𝑝</m:t>
                        </m:r>
                      </m:e>
                      <m:sub>
                        <m:r>
                          <a:rPr lang="en-US" sz="2000" i="1">
                            <a:solidFill>
                              <a:schemeClr val="tx1"/>
                            </a:solidFill>
                            <a:latin typeface="Cambria Math" panose="02040503050406030204" pitchFamily="18" charset="0"/>
                          </a:rPr>
                          <m:t>𝑖</m:t>
                        </m:r>
                      </m:sub>
                    </m:sSub>
                  </m:oMath>
                </a14:m>
                <a:endParaRPr lang="en-US" sz="2000" i="1" dirty="0">
                  <a:solidFill>
                    <a:schemeClr val="tx1"/>
                  </a:solidFill>
                  <a:latin typeface="+mn-lt"/>
                </a:endParaRPr>
              </a:p>
            </p:txBody>
          </p:sp>
        </mc:Choice>
        <mc:Fallback xmlns="">
          <p:sp>
            <p:nvSpPr>
              <p:cNvPr id="2" name="Title 1">
                <a:extLst>
                  <a:ext uri="{FF2B5EF4-FFF2-40B4-BE49-F238E27FC236}">
                    <a16:creationId xmlns:a16="http://schemas.microsoft.com/office/drawing/2014/main" id="{6E08BDBB-042C-494C-A05E-EDFA7D0FB285}"/>
                  </a:ext>
                </a:extLst>
              </p:cNvPr>
              <p:cNvSpPr>
                <a:spLocks noGrp="1" noRot="1" noChangeAspect="1" noMove="1" noResize="1" noEditPoints="1" noAdjustHandles="1" noChangeArrowheads="1" noChangeShapeType="1" noTextEdit="1"/>
              </p:cNvSpPr>
              <p:nvPr>
                <p:ph type="title"/>
              </p:nvPr>
            </p:nvSpPr>
            <p:spPr>
              <a:xfrm>
                <a:off x="7629591" y="405133"/>
                <a:ext cx="4387950" cy="2017289"/>
              </a:xfrm>
              <a:blipFill>
                <a:blip r:embed="rId5"/>
                <a:stretch>
                  <a:fillRect l="-1252" t="-1511" r="-2503"/>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B7196F96-9B92-C84B-B33C-4585B8AE5240}"/>
              </a:ext>
            </a:extLst>
          </p:cNvPr>
          <p:cNvSpPr txBox="1"/>
          <p:nvPr/>
        </p:nvSpPr>
        <p:spPr>
          <a:xfrm>
            <a:off x="426570" y="2161036"/>
            <a:ext cx="543479" cy="522772"/>
          </a:xfrm>
          <a:prstGeom prst="rect">
            <a:avLst/>
          </a:prstGeom>
          <a:noFill/>
        </p:spPr>
        <p:txBody>
          <a:bodyPr wrap="square" rtlCol="0">
            <a:spAutoFit/>
          </a:bodyPr>
          <a:lstStyle/>
          <a:p>
            <a:r>
              <a:rPr lang="el-GR" sz="2797" i="1" dirty="0">
                <a:latin typeface="Times New Roman" panose="02020603050405020304" pitchFamily="18" charset="0"/>
                <a:cs typeface="Times New Roman" panose="02020603050405020304" pitchFamily="18" charset="0"/>
              </a:rPr>
              <a:t>ζ</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E5E827C-A41C-9A41-A801-49CEF2580E6C}"/>
                  </a:ext>
                </a:extLst>
              </p:cNvPr>
              <p:cNvSpPr txBox="1"/>
              <p:nvPr/>
            </p:nvSpPr>
            <p:spPr>
              <a:xfrm>
                <a:off x="4359861" y="2228826"/>
                <a:ext cx="606811"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l-GR" sz="2400" i="1" dirty="0" smtClean="0">
                          <a:latin typeface="Times New Roman" panose="02020603050405020304" pitchFamily="18" charset="0"/>
                          <a:cs typeface="Times New Roman" panose="02020603050405020304" pitchFamily="18" charset="0"/>
                        </a:rPr>
                        <m:t>ζ</m:t>
                      </m:r>
                      <m:r>
                        <m:rPr>
                          <m:nor/>
                        </m:rPr>
                        <a:rPr lang="en-US" sz="2400" i="1" baseline="-25000" dirty="0" smtClean="0">
                          <a:latin typeface="Times New Roman" panose="02020603050405020304" pitchFamily="18" charset="0"/>
                          <a:cs typeface="Times New Roman" panose="02020603050405020304" pitchFamily="18" charset="0"/>
                        </a:rPr>
                        <m:t>iM</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25" name="TextBox 24">
                <a:extLst>
                  <a:ext uri="{FF2B5EF4-FFF2-40B4-BE49-F238E27FC236}">
                    <a16:creationId xmlns:a16="http://schemas.microsoft.com/office/drawing/2014/main" id="{8E5E827C-A41C-9A41-A801-49CEF2580E6C}"/>
                  </a:ext>
                </a:extLst>
              </p:cNvPr>
              <p:cNvSpPr txBox="1">
                <a:spLocks noRot="1" noChangeAspect="1" noMove="1" noResize="1" noEditPoints="1" noAdjustHandles="1" noChangeArrowheads="1" noChangeShapeType="1" noTextEdit="1"/>
              </p:cNvSpPr>
              <p:nvPr/>
            </p:nvSpPr>
            <p:spPr>
              <a:xfrm>
                <a:off x="4359861" y="2228826"/>
                <a:ext cx="606811" cy="453137"/>
              </a:xfrm>
              <a:prstGeom prst="rect">
                <a:avLst/>
              </a:prstGeom>
              <a:blipFill>
                <a:blip r:embed="rId6"/>
                <a:stretch>
                  <a:fillRect l="-1000" b="-14865"/>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213A1C08-7264-534B-BF7D-B870FCECD83D}"/>
              </a:ext>
            </a:extLst>
          </p:cNvPr>
          <p:cNvCxnSpPr>
            <a:cxnSpLocks/>
          </p:cNvCxnSpPr>
          <p:nvPr/>
        </p:nvCxnSpPr>
        <p:spPr>
          <a:xfrm flipV="1">
            <a:off x="1970420" y="736741"/>
            <a:ext cx="62178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C134D0CD-BAC0-5F44-839E-0CBDCB88BB08}"/>
              </a:ext>
            </a:extLst>
          </p:cNvPr>
          <p:cNvCxnSpPr>
            <a:cxnSpLocks/>
          </p:cNvCxnSpPr>
          <p:nvPr/>
        </p:nvCxnSpPr>
        <p:spPr>
          <a:xfrm flipH="1" flipV="1">
            <a:off x="2592203" y="736741"/>
            <a:ext cx="1557748" cy="14961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E1DE7A53-058C-B347-BC25-AB052A7D272E}"/>
              </a:ext>
            </a:extLst>
          </p:cNvPr>
          <p:cNvCxnSpPr>
            <a:cxnSpLocks/>
          </p:cNvCxnSpPr>
          <p:nvPr/>
        </p:nvCxnSpPr>
        <p:spPr>
          <a:xfrm flipV="1">
            <a:off x="1126908" y="736741"/>
            <a:ext cx="1465295"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F4049EAA-17DF-7E42-A394-6984E48ED682}"/>
              </a:ext>
            </a:extLst>
          </p:cNvPr>
          <p:cNvCxnSpPr>
            <a:cxnSpLocks/>
          </p:cNvCxnSpPr>
          <p:nvPr/>
        </p:nvCxnSpPr>
        <p:spPr>
          <a:xfrm flipV="1">
            <a:off x="1544535" y="736741"/>
            <a:ext cx="1047668"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D28AE069-5836-464E-9C93-A719A0595B13}"/>
              </a:ext>
            </a:extLst>
          </p:cNvPr>
          <p:cNvCxnSpPr>
            <a:cxnSpLocks/>
          </p:cNvCxnSpPr>
          <p:nvPr/>
        </p:nvCxnSpPr>
        <p:spPr>
          <a:xfrm flipV="1">
            <a:off x="2433883" y="736741"/>
            <a:ext cx="158320"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1" name="Picture 30">
            <a:extLst>
              <a:ext uri="{FF2B5EF4-FFF2-40B4-BE49-F238E27FC236}">
                <a16:creationId xmlns:a16="http://schemas.microsoft.com/office/drawing/2014/main" id="{C1F8BF20-364A-5843-8FD8-15161C5B5F23}"/>
              </a:ext>
            </a:extLst>
          </p:cNvPr>
          <p:cNvPicPr>
            <a:picLocks noChangeAspect="1"/>
          </p:cNvPicPr>
          <p:nvPr/>
        </p:nvPicPr>
        <p:blipFill>
          <a:blip r:embed="rId7"/>
          <a:stretch>
            <a:fillRect/>
          </a:stretch>
        </p:blipFill>
        <p:spPr>
          <a:xfrm>
            <a:off x="880221" y="2232897"/>
            <a:ext cx="3520249" cy="473439"/>
          </a:xfrm>
          <a:prstGeom prst="rect">
            <a:avLst/>
          </a:prstGeom>
        </p:spPr>
      </p:pic>
      <p:cxnSp>
        <p:nvCxnSpPr>
          <p:cNvPr id="34" name="Straight Arrow Connector 33">
            <a:extLst>
              <a:ext uri="{FF2B5EF4-FFF2-40B4-BE49-F238E27FC236}">
                <a16:creationId xmlns:a16="http://schemas.microsoft.com/office/drawing/2014/main" id="{FCAD43C3-5611-4743-9BA6-50F550926F4D}"/>
              </a:ext>
            </a:extLst>
          </p:cNvPr>
          <p:cNvCxnSpPr>
            <a:cxnSpLocks/>
          </p:cNvCxnSpPr>
          <p:nvPr/>
        </p:nvCxnSpPr>
        <p:spPr>
          <a:xfrm flipH="1" flipV="1">
            <a:off x="2592203" y="736741"/>
            <a:ext cx="246687"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08BE6C33-E740-FC40-A977-E150AA9A4605}"/>
              </a:ext>
            </a:extLst>
          </p:cNvPr>
          <p:cNvCxnSpPr>
            <a:cxnSpLocks/>
          </p:cNvCxnSpPr>
          <p:nvPr/>
        </p:nvCxnSpPr>
        <p:spPr>
          <a:xfrm flipH="1" flipV="1">
            <a:off x="2592203" y="736741"/>
            <a:ext cx="69802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090EA6B8-77A2-EA4B-B703-C5ED9D5382E8}"/>
              </a:ext>
            </a:extLst>
          </p:cNvPr>
          <p:cNvCxnSpPr>
            <a:cxnSpLocks/>
          </p:cNvCxnSpPr>
          <p:nvPr/>
        </p:nvCxnSpPr>
        <p:spPr>
          <a:xfrm flipH="1" flipV="1">
            <a:off x="2592203" y="736741"/>
            <a:ext cx="108011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938B7CFD-346D-414D-A4AC-DF1E1B8836E9}"/>
              </a:ext>
            </a:extLst>
          </p:cNvPr>
          <p:cNvSpPr txBox="1"/>
          <p:nvPr/>
        </p:nvSpPr>
        <p:spPr>
          <a:xfrm>
            <a:off x="1273935" y="1056376"/>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11E7216C-07F4-D446-B563-C5713BD860F6}"/>
              </a:ext>
            </a:extLst>
          </p:cNvPr>
          <p:cNvSpPr txBox="1"/>
          <p:nvPr/>
        </p:nvSpPr>
        <p:spPr>
          <a:xfrm>
            <a:off x="3454296" y="1056376"/>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b</a:t>
            </a:r>
            <a:r>
              <a:rPr lang="en-US" sz="2797" i="1" baseline="-25000" dirty="0" err="1">
                <a:latin typeface="Times New Roman" panose="02020603050405020304" pitchFamily="18" charset="0"/>
                <a:cs typeface="Times New Roman" panose="02020603050405020304" pitchFamily="18" charset="0"/>
              </a:rPr>
              <a:t>M</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40" name="Table 39">
            <a:extLst>
              <a:ext uri="{FF2B5EF4-FFF2-40B4-BE49-F238E27FC236}">
                <a16:creationId xmlns:a16="http://schemas.microsoft.com/office/drawing/2014/main" id="{8FE3AF9D-0034-BB48-8D80-5EEF7924A8E3}"/>
              </a:ext>
            </a:extLst>
          </p:cNvPr>
          <p:cNvGraphicFramePr>
            <a:graphicFrameLocks noGrp="1"/>
          </p:cNvGraphicFramePr>
          <p:nvPr/>
        </p:nvGraphicFramePr>
        <p:xfrm>
          <a:off x="2377403" y="403111"/>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CE73603-7DAB-214C-9191-92C8419239D0}"/>
                  </a:ext>
                </a:extLst>
              </p:cNvPr>
              <p:cNvSpPr txBox="1"/>
              <p:nvPr/>
            </p:nvSpPr>
            <p:spPr>
              <a:xfrm>
                <a:off x="2715546" y="348300"/>
                <a:ext cx="2959326"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𝑝</m:t>
                          </m:r>
                        </m:e>
                        <m:sub>
                          <m:r>
                            <a:rPr lang="en-US" sz="2400" i="1" dirty="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𝜎</m:t>
                      </m:r>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𝑏</m:t>
                          </m:r>
                        </m:e>
                        <m:sub>
                          <m:r>
                            <a:rPr lang="en-US" sz="2400" b="0" i="1" dirty="0" smtClean="0">
                              <a:latin typeface="Cambria Math" panose="02040503050406030204" pitchFamily="18" charset="0"/>
                              <a:cs typeface="Times New Roman" panose="02020603050405020304" pitchFamily="18" charset="0"/>
                            </a:rPr>
                            <m:t>0</m:t>
                          </m:r>
                        </m:sub>
                      </m:sSub>
                      <m:r>
                        <a:rPr lang="en-US" sz="2400" b="0" i="1" dirty="0" smtClean="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𝑏</m:t>
                      </m:r>
                      <m:r>
                        <a:rPr lang="en-US" sz="2400" i="1">
                          <a:latin typeface="Cambria Math" panose="02040503050406030204" pitchFamily="18" charset="0"/>
                        </a:rPr>
                        <m:t>⊙</m:t>
                      </m:r>
                      <m:r>
                        <m:rPr>
                          <m:nor/>
                        </m:rPr>
                        <a:rPr lang="el-GR" sz="2400" i="1" dirty="0">
                          <a:latin typeface="Times New Roman" panose="02020603050405020304" pitchFamily="18" charset="0"/>
                          <a:cs typeface="Times New Roman" panose="02020603050405020304" pitchFamily="18" charset="0"/>
                        </a:rPr>
                        <m:t>ζ</m:t>
                      </m:r>
                      <m:r>
                        <a:rPr lang="en-US" sz="2400" b="0" i="1" dirty="0" smtClean="0">
                          <a:latin typeface="Cambria Math" panose="02040503050406030204" pitchFamily="18" charset="0"/>
                          <a:cs typeface="Times New Roman" panose="02020603050405020304" pitchFamily="18" charset="0"/>
                        </a:rPr>
                        <m:t>)</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60" name="TextBox 59">
                <a:extLst>
                  <a:ext uri="{FF2B5EF4-FFF2-40B4-BE49-F238E27FC236}">
                    <a16:creationId xmlns:a16="http://schemas.microsoft.com/office/drawing/2014/main" id="{DCE73603-7DAB-214C-9191-92C8419239D0}"/>
                  </a:ext>
                </a:extLst>
              </p:cNvPr>
              <p:cNvSpPr txBox="1">
                <a:spLocks noRot="1" noChangeAspect="1" noMove="1" noResize="1" noEditPoints="1" noAdjustHandles="1" noChangeArrowheads="1" noChangeShapeType="1" noTextEdit="1"/>
              </p:cNvSpPr>
              <p:nvPr/>
            </p:nvSpPr>
            <p:spPr>
              <a:xfrm>
                <a:off x="2715546" y="348300"/>
                <a:ext cx="2959326" cy="453137"/>
              </a:xfrm>
              <a:prstGeom prst="rect">
                <a:avLst/>
              </a:prstGeom>
              <a:blipFill>
                <a:blip r:embed="rId8"/>
                <a:stretch>
                  <a:fillRect b="-21622"/>
                </a:stretch>
              </a:blipFill>
            </p:spPr>
            <p:txBody>
              <a:bodyPr/>
              <a:lstStyle/>
              <a:p>
                <a:r>
                  <a:rPr lang="en-US">
                    <a:noFill/>
                  </a:rPr>
                  <a:t> </a:t>
                </a:r>
              </a:p>
            </p:txBody>
          </p:sp>
        </mc:Fallback>
      </mc:AlternateContent>
      <p:pic>
        <p:nvPicPr>
          <p:cNvPr id="61" name="Picture 60">
            <a:extLst>
              <a:ext uri="{FF2B5EF4-FFF2-40B4-BE49-F238E27FC236}">
                <a16:creationId xmlns:a16="http://schemas.microsoft.com/office/drawing/2014/main" id="{C1F8BF20-364A-5843-8FD8-15161C5B5F23}"/>
              </a:ext>
            </a:extLst>
          </p:cNvPr>
          <p:cNvPicPr>
            <a:picLocks noChangeAspect="1"/>
          </p:cNvPicPr>
          <p:nvPr/>
        </p:nvPicPr>
        <p:blipFill>
          <a:blip r:embed="rId7"/>
          <a:stretch>
            <a:fillRect/>
          </a:stretch>
        </p:blipFill>
        <p:spPr>
          <a:xfrm>
            <a:off x="876830" y="3729053"/>
            <a:ext cx="3520249" cy="473439"/>
          </a:xfrm>
          <a:prstGeom prst="rect">
            <a:avLst/>
          </a:prstGeom>
        </p:spPr>
      </p:pic>
      <p:sp>
        <p:nvSpPr>
          <p:cNvPr id="62" name="TextBox 61">
            <a:extLst>
              <a:ext uri="{FF2B5EF4-FFF2-40B4-BE49-F238E27FC236}">
                <a16:creationId xmlns:a16="http://schemas.microsoft.com/office/drawing/2014/main" id="{B7196F96-9B92-C84B-B33C-4585B8AE5240}"/>
              </a:ext>
            </a:extLst>
          </p:cNvPr>
          <p:cNvSpPr txBox="1"/>
          <p:nvPr/>
        </p:nvSpPr>
        <p:spPr>
          <a:xfrm>
            <a:off x="426569" y="3626301"/>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8E5E827C-A41C-9A41-A801-49CEF2580E6C}"/>
              </a:ext>
            </a:extLst>
          </p:cNvPr>
          <p:cNvSpPr txBox="1"/>
          <p:nvPr/>
        </p:nvSpPr>
        <p:spPr>
          <a:xfrm>
            <a:off x="4425522" y="3604668"/>
            <a:ext cx="662392"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x</a:t>
            </a:r>
            <a:r>
              <a:rPr lang="en-US" sz="2797" i="1" baseline="-25000" dirty="0" err="1">
                <a:latin typeface="Times New Roman" panose="02020603050405020304" pitchFamily="18" charset="0"/>
                <a:cs typeface="Times New Roman" panose="02020603050405020304" pitchFamily="18" charset="0"/>
              </a:rPr>
              <a:t>iM</a:t>
            </a:r>
            <a:endParaRPr lang="en-US" sz="2797" baseline="-25000" dirty="0">
              <a:latin typeface="Times New Roman" panose="02020603050405020304" pitchFamily="18" charset="0"/>
              <a:cs typeface="Times New Roman" panose="02020603050405020304" pitchFamily="18" charset="0"/>
            </a:endParaRPr>
          </a:p>
        </p:txBody>
      </p:sp>
      <p:sp>
        <p:nvSpPr>
          <p:cNvPr id="21" name="Title 1">
            <a:extLst>
              <a:ext uri="{FF2B5EF4-FFF2-40B4-BE49-F238E27FC236}">
                <a16:creationId xmlns:a16="http://schemas.microsoft.com/office/drawing/2014/main" id="{6E08BDBB-042C-494C-A05E-EDFA7D0FB285}"/>
              </a:ext>
            </a:extLst>
          </p:cNvPr>
          <p:cNvSpPr txBox="1">
            <a:spLocks/>
          </p:cNvSpPr>
          <p:nvPr/>
        </p:nvSpPr>
        <p:spPr>
          <a:xfrm>
            <a:off x="7629591" y="3059289"/>
            <a:ext cx="4387950" cy="1446367"/>
          </a:xfrm>
          <a:prstGeom prst="rect">
            <a:avLst/>
          </a:prstGeom>
        </p:spPr>
        <p:txBody>
          <a:bodyPr vert="horz" lIns="91440" tIns="45720" rIns="91440" bIns="45720" rtlCol="0" anchor="t">
            <a:noAutofit/>
          </a:bodyPr>
          <a:lstStyle>
            <a:lvl1pPr algn="ctr" defTabSz="609585" rtl="0" eaLnBrk="1" latinLnBrk="0" hangingPunct="1">
              <a:spcBef>
                <a:spcPct val="0"/>
              </a:spcBef>
              <a:buNone/>
              <a:defRPr sz="5867" kern="1200">
                <a:solidFill>
                  <a:srgbClr val="001A57"/>
                </a:solidFill>
                <a:latin typeface="Helvetica"/>
                <a:ea typeface="+mj-ea"/>
                <a:cs typeface="+mj-cs"/>
              </a:defRPr>
            </a:lvl1pPr>
          </a:lstStyle>
          <a:p>
            <a:pPr marL="457200" indent="-457200" algn="l">
              <a:buFont typeface="Arial" panose="020B0604020202020204" pitchFamily="34" charset="0"/>
              <a:buChar char="•"/>
            </a:pPr>
            <a:r>
              <a:rPr lang="en-US" sz="2000" dirty="0">
                <a:solidFill>
                  <a:schemeClr val="tx1"/>
                </a:solidFill>
                <a:latin typeface="+mn-lt"/>
              </a:rPr>
              <a:t>Individual elements of 𝜁 will themselves be the output of a logistic-regression-like model based on 𝑥</a:t>
            </a:r>
            <a:endParaRPr lang="en-US" sz="2000" i="1" dirty="0">
              <a:solidFill>
                <a:schemeClr val="tx1"/>
              </a:solidFill>
              <a:latin typeface="+mn-lt"/>
            </a:endParaRPr>
          </a:p>
        </p:txBody>
      </p:sp>
      <p:sp>
        <p:nvSpPr>
          <p:cNvPr id="44" name="Title 1">
            <a:extLst>
              <a:ext uri="{FF2B5EF4-FFF2-40B4-BE49-F238E27FC236}">
                <a16:creationId xmlns:a16="http://schemas.microsoft.com/office/drawing/2014/main" id="{6E08BDBB-042C-494C-A05E-EDFA7D0FB285}"/>
              </a:ext>
            </a:extLst>
          </p:cNvPr>
          <p:cNvSpPr txBox="1">
            <a:spLocks/>
          </p:cNvSpPr>
          <p:nvPr/>
        </p:nvSpPr>
        <p:spPr>
          <a:xfrm>
            <a:off x="7629591" y="5305778"/>
            <a:ext cx="4387950" cy="1023571"/>
          </a:xfrm>
          <a:prstGeom prst="rect">
            <a:avLst/>
          </a:prstGeom>
        </p:spPr>
        <p:txBody>
          <a:bodyPr vert="horz" lIns="91440" tIns="45720" rIns="91440" bIns="45720" rtlCol="0" anchor="t">
            <a:noAutofit/>
          </a:bodyPr>
          <a:lstStyle>
            <a:lvl1pPr algn="ctr" defTabSz="609585" rtl="0" eaLnBrk="1" latinLnBrk="0" hangingPunct="1">
              <a:spcBef>
                <a:spcPct val="0"/>
              </a:spcBef>
              <a:buNone/>
              <a:defRPr sz="5867" kern="1200">
                <a:solidFill>
                  <a:srgbClr val="001A57"/>
                </a:solidFill>
                <a:latin typeface="Helvetica"/>
                <a:ea typeface="+mj-ea"/>
                <a:cs typeface="+mj-cs"/>
              </a:defRPr>
            </a:lvl1pPr>
          </a:lstStyle>
          <a:p>
            <a:pPr marL="457200" indent="-457200" algn="l">
              <a:buFont typeface="Arial" panose="020B0604020202020204" pitchFamily="34" charset="0"/>
              <a:buChar char="•"/>
            </a:pPr>
            <a:r>
              <a:rPr lang="en-US" sz="2000" dirty="0">
                <a:solidFill>
                  <a:schemeClr val="tx1"/>
                </a:solidFill>
                <a:latin typeface="+mn-lt"/>
              </a:rPr>
              <a:t>Since this is true for all elements of 𝜁, </a:t>
            </a:r>
            <a:r>
              <a:rPr lang="en-US" sz="2000" i="1" dirty="0">
                <a:solidFill>
                  <a:schemeClr val="tx1"/>
                </a:solidFill>
                <a:latin typeface="+mn-lt"/>
              </a:rPr>
              <a:t>x</a:t>
            </a:r>
            <a:r>
              <a:rPr lang="en-US" sz="2000" dirty="0">
                <a:solidFill>
                  <a:schemeClr val="tx1"/>
                </a:solidFill>
                <a:latin typeface="+mn-lt"/>
              </a:rPr>
              <a:t> and </a:t>
            </a:r>
            <a:r>
              <a:rPr lang="en-US" sz="2000" dirty="0">
                <a:solidFill>
                  <a:schemeClr val="tx1"/>
                </a:solidFill>
              </a:rPr>
              <a:t>𝜁 </a:t>
            </a:r>
            <a:r>
              <a:rPr lang="en-US" sz="2000" dirty="0">
                <a:solidFill>
                  <a:schemeClr val="tx1"/>
                </a:solidFill>
                <a:latin typeface="+mn-lt"/>
              </a:rPr>
              <a:t>are said to be “fully connected”</a:t>
            </a:r>
            <a:endParaRPr lang="en-US" sz="2000" i="1" dirty="0">
              <a:solidFill>
                <a:schemeClr val="tx1"/>
              </a:solidFill>
              <a:latin typeface="+mn-lt"/>
            </a:endParaRPr>
          </a:p>
        </p:txBody>
      </p:sp>
      <p:cxnSp>
        <p:nvCxnSpPr>
          <p:cNvPr id="53" name="Straight Arrow Connector 52">
            <a:extLst>
              <a:ext uri="{FF2B5EF4-FFF2-40B4-BE49-F238E27FC236}">
                <a16:creationId xmlns:a16="http://schemas.microsoft.com/office/drawing/2014/main" id="{C134D0CD-BAC0-5F44-839E-0CBDCB88BB08}"/>
              </a:ext>
            </a:extLst>
          </p:cNvPr>
          <p:cNvCxnSpPr>
            <a:cxnSpLocks/>
          </p:cNvCxnSpPr>
          <p:nvPr/>
        </p:nvCxnSpPr>
        <p:spPr>
          <a:xfrm flipV="1">
            <a:off x="1126908" y="2706337"/>
            <a:ext cx="0" cy="1022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C134D0CD-BAC0-5F44-839E-0CBDCB88BB08}"/>
              </a:ext>
            </a:extLst>
          </p:cNvPr>
          <p:cNvCxnSpPr>
            <a:cxnSpLocks/>
          </p:cNvCxnSpPr>
          <p:nvPr/>
        </p:nvCxnSpPr>
        <p:spPr>
          <a:xfrm flipV="1">
            <a:off x="4149951" y="2706337"/>
            <a:ext cx="0" cy="1022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C134D0CD-BAC0-5F44-839E-0CBDCB88BB08}"/>
              </a:ext>
            </a:extLst>
          </p:cNvPr>
          <p:cNvCxnSpPr>
            <a:cxnSpLocks/>
          </p:cNvCxnSpPr>
          <p:nvPr/>
        </p:nvCxnSpPr>
        <p:spPr>
          <a:xfrm flipV="1">
            <a:off x="2246489" y="2878667"/>
            <a:ext cx="824089" cy="564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C134D0CD-BAC0-5F44-839E-0CBDCB88BB08}"/>
              </a:ext>
            </a:extLst>
          </p:cNvPr>
          <p:cNvCxnSpPr>
            <a:cxnSpLocks/>
          </p:cNvCxnSpPr>
          <p:nvPr/>
        </p:nvCxnSpPr>
        <p:spPr>
          <a:xfrm flipH="1" flipV="1">
            <a:off x="2246489" y="2878667"/>
            <a:ext cx="824089" cy="564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963033" y="4979213"/>
            <a:ext cx="3290226" cy="923330"/>
          </a:xfrm>
          <a:prstGeom prst="rect">
            <a:avLst/>
          </a:prstGeom>
          <a:noFill/>
        </p:spPr>
        <p:txBody>
          <a:bodyPr wrap="square" rtlCol="0">
            <a:spAutoFit/>
          </a:bodyPr>
          <a:lstStyle/>
          <a:p>
            <a:pPr algn="ctr"/>
            <a:r>
              <a:rPr lang="en-US" dirty="0">
                <a:solidFill>
                  <a:schemeClr val="accent2"/>
                </a:solidFill>
              </a:rPr>
              <a:t>Since they are neither an input nor an output, the features </a:t>
            </a:r>
            <a:r>
              <a:rPr lang="el-GR" i="1" dirty="0">
                <a:solidFill>
                  <a:schemeClr val="accent2"/>
                </a:solidFill>
              </a:rPr>
              <a:t>ζ</a:t>
            </a:r>
            <a:r>
              <a:rPr lang="en-US" dirty="0">
                <a:solidFill>
                  <a:schemeClr val="accent2"/>
                </a:solidFill>
              </a:rPr>
              <a:t> are said to be a “hidden” layer</a:t>
            </a:r>
          </a:p>
        </p:txBody>
      </p:sp>
    </p:spTree>
    <p:extLst>
      <p:ext uri="{BB962C8B-B14F-4D97-AF65-F5344CB8AC3E}">
        <p14:creationId xmlns:p14="http://schemas.microsoft.com/office/powerpoint/2010/main" val="2926706633"/>
      </p:ext>
    </p:extLst>
  </p:cSld>
  <p:clrMapOvr>
    <a:masterClrMapping/>
  </p:clrMapOvr>
  <mc:AlternateContent xmlns:mc="http://schemas.openxmlformats.org/markup-compatibility/2006" xmlns:p14="http://schemas.microsoft.com/office/powerpoint/2010/main">
    <mc:Choice Requires="p14">
      <p:transition spd="slow" p14:dur="2000" advTm="23901"/>
    </mc:Choice>
    <mc:Fallback xmlns="">
      <p:transition spd="slow" advTm="2390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15ED-205A-BB4F-86E2-4BDA73F28C0F}"/>
              </a:ext>
            </a:extLst>
          </p:cNvPr>
          <p:cNvSpPr>
            <a:spLocks noGrp="1"/>
          </p:cNvSpPr>
          <p:nvPr>
            <p:ph type="title"/>
          </p:nvPr>
        </p:nvSpPr>
        <p:spPr>
          <a:xfrm>
            <a:off x="838200" y="365126"/>
            <a:ext cx="10515600" cy="992118"/>
          </a:xfrm>
        </p:spPr>
        <p:txBody>
          <a:bodyPr>
            <a:normAutofit fontScale="90000"/>
          </a:bodyPr>
          <a:lstStyle/>
          <a:p>
            <a:r>
              <a:rPr lang="en-US" sz="4800" dirty="0"/>
              <a:t>We need more flexible, non-linear classifiers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4D289BE-3678-4E4C-A0AB-C9A80FCBF38B}"/>
                  </a:ext>
                </a:extLst>
              </p:cNvPr>
              <p:cNvSpPr>
                <a:spLocks noGrp="1"/>
              </p:cNvSpPr>
              <p:nvPr>
                <p:ph sz="half" idx="1"/>
              </p:nvPr>
            </p:nvSpPr>
            <p:spPr>
              <a:xfrm>
                <a:off x="527187" y="1640264"/>
                <a:ext cx="5378757" cy="4852610"/>
              </a:xfrm>
            </p:spPr>
            <p:txBody>
              <a:bodyPr>
                <a:normAutofit fontScale="77500" lnSpcReduction="20000"/>
              </a:bodyPr>
              <a:lstStyle/>
              <a:p>
                <a:r>
                  <a:rPr lang="en-US" dirty="0"/>
                  <a:t>Suppose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i="1" dirty="0">
                        <a:latin typeface="Cambria Math" panose="02040503050406030204" pitchFamily="18" charset="0"/>
                      </a:rPr>
                      <m:t> </m:t>
                    </m:r>
                  </m:oMath>
                </a14:m>
                <a:r>
                  <a:rPr lang="en-US" dirty="0"/>
                  <a:t>and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oMath>
                </a14:m>
                <a:r>
                  <a:rPr lang="en-US" dirty="0"/>
                  <a:t> are biomarker values</a:t>
                </a:r>
              </a:p>
              <a:p>
                <a:endParaRPr lang="en-US" dirty="0"/>
              </a:p>
              <a:p>
                <a:r>
                  <a:rPr lang="en-US" dirty="0"/>
                  <a:t>After biopsy:</a:t>
                </a:r>
              </a:p>
              <a:p>
                <a:pPr lvl="1"/>
                <a:r>
                  <a:rPr lang="en-US" dirty="0"/>
                  <a:t>Blue patients: benign</a:t>
                </a:r>
              </a:p>
              <a:p>
                <a:pPr lvl="1"/>
                <a:r>
                  <a:rPr lang="en-US" dirty="0"/>
                  <a:t>Red patients: malignant</a:t>
                </a:r>
              </a:p>
              <a:p>
                <a:endParaRPr lang="en-US" dirty="0"/>
              </a:p>
              <a:p>
                <a:r>
                  <a:rPr lang="en-US" dirty="0"/>
                  <a:t>We need a model that can distinguish between the two, but logistic regression cannot: </a:t>
                </a:r>
                <a:r>
                  <a:rPr lang="en-US" u="sng" dirty="0"/>
                  <a:t>it can only draw </a:t>
                </a:r>
                <a:r>
                  <a:rPr lang="en-US" b="1" u="sng" dirty="0"/>
                  <a:t>linear</a:t>
                </a:r>
                <a:r>
                  <a:rPr lang="en-US" u="sng" dirty="0"/>
                  <a:t> decision boundaries</a:t>
                </a:r>
                <a:r>
                  <a:rPr lang="en-US" dirty="0"/>
                  <a:t>.</a:t>
                </a:r>
              </a:p>
              <a:p>
                <a:endParaRPr lang="en-US" dirty="0">
                  <a:solidFill>
                    <a:schemeClr val="tx1"/>
                  </a:solidFill>
                </a:endParaRPr>
              </a:p>
              <a:p>
                <a:r>
                  <a:rPr lang="en-US" dirty="0">
                    <a:solidFill>
                      <a:schemeClr val="tx1"/>
                    </a:solidFill>
                  </a:rPr>
                  <a:t>Today, we will see how we can “extend” logistic regression to form a multilayer perceptron (MLP) – in other words, a neural network – that can draw </a:t>
                </a:r>
                <a:r>
                  <a:rPr lang="en-US" b="1" dirty="0">
                    <a:solidFill>
                      <a:schemeClr val="tx1"/>
                    </a:solidFill>
                  </a:rPr>
                  <a:t>nonlinear</a:t>
                </a:r>
                <a:r>
                  <a:rPr lang="en-US" dirty="0">
                    <a:solidFill>
                      <a:schemeClr val="tx1"/>
                    </a:solidFill>
                  </a:rPr>
                  <a:t> decision boundaries</a:t>
                </a:r>
              </a:p>
            </p:txBody>
          </p:sp>
        </mc:Choice>
        <mc:Fallback>
          <p:sp>
            <p:nvSpPr>
              <p:cNvPr id="3" name="Content Placeholder 2">
                <a:extLst>
                  <a:ext uri="{FF2B5EF4-FFF2-40B4-BE49-F238E27FC236}">
                    <a16:creationId xmlns:a16="http://schemas.microsoft.com/office/drawing/2014/main" id="{24D289BE-3678-4E4C-A0AB-C9A80FCBF38B}"/>
                  </a:ext>
                </a:extLst>
              </p:cNvPr>
              <p:cNvSpPr>
                <a:spLocks noGrp="1" noRot="1" noChangeAspect="1" noMove="1" noResize="1" noEditPoints="1" noAdjustHandles="1" noChangeArrowheads="1" noChangeShapeType="1" noTextEdit="1"/>
              </p:cNvSpPr>
              <p:nvPr>
                <p:ph sz="half" idx="1"/>
              </p:nvPr>
            </p:nvSpPr>
            <p:spPr>
              <a:xfrm>
                <a:off x="527187" y="1640264"/>
                <a:ext cx="5378757" cy="4852610"/>
              </a:xfrm>
              <a:blipFill>
                <a:blip r:embed="rId3"/>
                <a:stretch>
                  <a:fillRect l="-1176" t="-2611" r="-2353"/>
                </a:stretch>
              </a:blipFill>
            </p:spPr>
            <p:txBody>
              <a:bodyPr/>
              <a:lstStyle/>
              <a:p>
                <a:r>
                  <a:rPr lang="en-US">
                    <a:noFill/>
                  </a:rPr>
                  <a:t> </a:t>
                </a:r>
              </a:p>
            </p:txBody>
          </p:sp>
        </mc:Fallback>
      </mc:AlternateContent>
      <p:pic>
        <p:nvPicPr>
          <p:cNvPr id="5" name="Content Placeholder 7">
            <a:extLst>
              <a:ext uri="{FF2B5EF4-FFF2-40B4-BE49-F238E27FC236}">
                <a16:creationId xmlns:a16="http://schemas.microsoft.com/office/drawing/2014/main" id="{5A205B8E-8065-8249-82B1-46330BE67A2E}"/>
              </a:ext>
            </a:extLst>
          </p:cNvPr>
          <p:cNvPicPr>
            <a:picLocks noGrp="1" noChangeAspect="1"/>
          </p:cNvPicPr>
          <p:nvPr>
            <p:ph sz="half" idx="2"/>
          </p:nvPr>
        </p:nvPicPr>
        <p:blipFill>
          <a:blip r:embed="rId4"/>
          <a:stretch>
            <a:fillRect/>
          </a:stretch>
        </p:blipFill>
        <p:spPr>
          <a:xfrm>
            <a:off x="6616048" y="1415723"/>
            <a:ext cx="5077151" cy="5077151"/>
          </a:xfrm>
        </p:spPr>
      </p:pic>
      <p:sp>
        <p:nvSpPr>
          <p:cNvPr id="4" name="TextBox 3">
            <a:extLst>
              <a:ext uri="{FF2B5EF4-FFF2-40B4-BE49-F238E27FC236}">
                <a16:creationId xmlns:a16="http://schemas.microsoft.com/office/drawing/2014/main" id="{F8AAB3F9-274F-1C48-950E-D45CA2FA9B89}"/>
              </a:ext>
            </a:extLst>
          </p:cNvPr>
          <p:cNvSpPr txBox="1"/>
          <p:nvPr/>
        </p:nvSpPr>
        <p:spPr>
          <a:xfrm>
            <a:off x="7334137" y="1549202"/>
            <a:ext cx="3757311" cy="369332"/>
          </a:xfrm>
          <a:prstGeom prst="rect">
            <a:avLst/>
          </a:prstGeom>
          <a:noFill/>
        </p:spPr>
        <p:txBody>
          <a:bodyPr wrap="none" rtlCol="0">
            <a:spAutoFit/>
          </a:bodyPr>
          <a:lstStyle/>
          <a:p>
            <a:r>
              <a:rPr lang="en-US" dirty="0"/>
              <a:t>Logistic Regression Decision Boundary</a:t>
            </a:r>
          </a:p>
        </p:txBody>
      </p:sp>
    </p:spTree>
    <p:extLst>
      <p:ext uri="{BB962C8B-B14F-4D97-AF65-F5344CB8AC3E}">
        <p14:creationId xmlns:p14="http://schemas.microsoft.com/office/powerpoint/2010/main" val="4294934211"/>
      </p:ext>
    </p:extLst>
  </p:cSld>
  <p:clrMapOvr>
    <a:masterClrMapping/>
  </p:clrMapOvr>
  <mc:AlternateContent xmlns:mc="http://schemas.openxmlformats.org/markup-compatibility/2006" xmlns:p14="http://schemas.microsoft.com/office/powerpoint/2010/main">
    <mc:Choice Requires="p14">
      <p:transition spd="slow" p14:dur="2000" advTm="90712"/>
    </mc:Choice>
    <mc:Fallback xmlns="">
      <p:transition spd="slow" advTm="90712"/>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6DE84-3EDD-8036-3C4E-853C45FADE8D}"/>
              </a:ext>
            </a:extLst>
          </p:cNvPr>
          <p:cNvSpPr>
            <a:spLocks noGrp="1"/>
          </p:cNvSpPr>
          <p:nvPr>
            <p:ph type="title"/>
          </p:nvPr>
        </p:nvSpPr>
        <p:spPr/>
        <p:txBody>
          <a:bodyPr/>
          <a:lstStyle/>
          <a:p>
            <a:r>
              <a:rPr lang="en-US" dirty="0"/>
              <a:t>One last example: computer vision</a:t>
            </a:r>
          </a:p>
        </p:txBody>
      </p:sp>
      <p:sp>
        <p:nvSpPr>
          <p:cNvPr id="3" name="Text Placeholder 2">
            <a:extLst>
              <a:ext uri="{FF2B5EF4-FFF2-40B4-BE49-F238E27FC236}">
                <a16:creationId xmlns:a16="http://schemas.microsoft.com/office/drawing/2014/main" id="{9DF9CF02-5741-90A4-908C-6F7F623EE7C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63621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76F062-3BA0-6A4F-A05E-6B982E6B84DA}"/>
              </a:ext>
            </a:extLst>
          </p:cNvPr>
          <p:cNvSpPr>
            <a:spLocks noGrp="1"/>
          </p:cNvSpPr>
          <p:nvPr>
            <p:ph type="title"/>
          </p:nvPr>
        </p:nvSpPr>
        <p:spPr>
          <a:xfrm>
            <a:off x="673296" y="226922"/>
            <a:ext cx="10960485" cy="1141717"/>
          </a:xfrm>
        </p:spPr>
        <p:txBody>
          <a:bodyPr>
            <a:noAutofit/>
          </a:bodyPr>
          <a:lstStyle/>
          <a:p>
            <a:r>
              <a:rPr lang="en-US" sz="4261" dirty="0"/>
              <a:t>Why Limit Ourselves to Only One Filter?</a:t>
            </a:r>
          </a:p>
        </p:txBody>
      </p:sp>
      <p:pic>
        <p:nvPicPr>
          <p:cNvPr id="4" name="Picture 3">
            <a:extLst>
              <a:ext uri="{FF2B5EF4-FFF2-40B4-BE49-F238E27FC236}">
                <a16:creationId xmlns:a16="http://schemas.microsoft.com/office/drawing/2014/main" id="{C5E2BCDF-DA92-B744-AF04-90C8D7490656}"/>
              </a:ext>
            </a:extLst>
          </p:cNvPr>
          <p:cNvPicPr>
            <a:picLocks noChangeAspect="1"/>
          </p:cNvPicPr>
          <p:nvPr/>
        </p:nvPicPr>
        <p:blipFill>
          <a:blip r:embed="rId3"/>
          <a:stretch>
            <a:fillRect/>
          </a:stretch>
        </p:blipFill>
        <p:spPr>
          <a:xfrm>
            <a:off x="1813881" y="1729096"/>
            <a:ext cx="4077352" cy="4077352"/>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E29BB11-C21A-7F43-BA77-B70822A28B56}"/>
                  </a:ext>
                </a:extLst>
              </p:cNvPr>
              <p:cNvSpPr txBox="1"/>
              <p:nvPr/>
            </p:nvSpPr>
            <p:spPr>
              <a:xfrm>
                <a:off x="996977" y="3591728"/>
                <a:ext cx="10024235" cy="8302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795" i="1">
                          <a:latin typeface="Cambria Math" panose="02040503050406030204" pitchFamily="18" charset="0"/>
                        </a:rPr>
                        <m:t>𝜎</m:t>
                      </m:r>
                      <m:d>
                        <m:dPr>
                          <m:ctrlPr>
                            <a:rPr lang="en-US" sz="4795" i="1">
                              <a:latin typeface="Cambria Math" panose="02040503050406030204" pitchFamily="18" charset="0"/>
                            </a:rPr>
                          </m:ctrlPr>
                        </m:dPr>
                        <m:e>
                          <m:r>
                            <a:rPr lang="en-US" sz="4795" i="1">
                              <a:latin typeface="Cambria Math" panose="02040503050406030204" pitchFamily="18" charset="0"/>
                            </a:rPr>
                            <m:t>                            ×                                 </m:t>
                          </m:r>
                        </m:e>
                      </m:d>
                    </m:oMath>
                  </m:oMathPara>
                </a14:m>
                <a:endParaRPr lang="en-US" sz="4795" dirty="0"/>
              </a:p>
            </p:txBody>
          </p:sp>
        </mc:Choice>
        <mc:Fallback xmlns="">
          <p:sp>
            <p:nvSpPr>
              <p:cNvPr id="5" name="TextBox 4">
                <a:extLst>
                  <a:ext uri="{FF2B5EF4-FFF2-40B4-BE49-F238E27FC236}">
                    <a16:creationId xmlns:a16="http://schemas.microsoft.com/office/drawing/2014/main" id="{6E29BB11-C21A-7F43-BA77-B70822A28B56}"/>
                  </a:ext>
                </a:extLst>
              </p:cNvPr>
              <p:cNvSpPr txBox="1">
                <a:spLocks noRot="1" noChangeAspect="1" noMove="1" noResize="1" noEditPoints="1" noAdjustHandles="1" noChangeArrowheads="1" noChangeShapeType="1" noTextEdit="1"/>
              </p:cNvSpPr>
              <p:nvPr/>
            </p:nvSpPr>
            <p:spPr>
              <a:xfrm>
                <a:off x="996977" y="3591728"/>
                <a:ext cx="10024235" cy="830227"/>
              </a:xfrm>
              <a:prstGeom prst="rect">
                <a:avLst/>
              </a:prstGeom>
              <a:blipFill>
                <a:blip r:embed="rId6"/>
                <a:stretch>
                  <a:fillRect t="-1515" b="-2727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0B6B775-C3DF-3E40-9817-0D018BB1071A}"/>
              </a:ext>
            </a:extLst>
          </p:cNvPr>
          <p:cNvPicPr>
            <a:picLocks noChangeAspect="1"/>
          </p:cNvPicPr>
          <p:nvPr/>
        </p:nvPicPr>
        <p:blipFill>
          <a:blip r:embed="rId7"/>
          <a:stretch>
            <a:fillRect/>
          </a:stretch>
        </p:blipFill>
        <p:spPr>
          <a:xfrm>
            <a:off x="5761907" y="1366215"/>
            <a:ext cx="4860549" cy="4860549"/>
          </a:xfrm>
          <a:prstGeom prst="rect">
            <a:avLst/>
          </a:prstGeom>
        </p:spPr>
      </p:pic>
    </p:spTree>
    <p:extLst>
      <p:ext uri="{BB962C8B-B14F-4D97-AF65-F5344CB8AC3E}">
        <p14:creationId xmlns:p14="http://schemas.microsoft.com/office/powerpoint/2010/main" val="798730396"/>
      </p:ext>
    </p:extLst>
  </p:cSld>
  <p:clrMapOvr>
    <a:masterClrMapping/>
  </p:clrMapOvr>
  <mc:AlternateContent xmlns:mc="http://schemas.openxmlformats.org/markup-compatibility/2006" xmlns:p14="http://schemas.microsoft.com/office/powerpoint/2010/main">
    <mc:Choice Requires="p14">
      <p:transition spd="slow" p14:dur="2000" advTm="47116"/>
    </mc:Choice>
    <mc:Fallback xmlns="">
      <p:transition spd="slow" advTm="47116"/>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6A1F3-3EA5-EB41-9766-D0DD2E80C5BF}"/>
              </a:ext>
            </a:extLst>
          </p:cNvPr>
          <p:cNvSpPr>
            <a:spLocks noGrp="1"/>
          </p:cNvSpPr>
          <p:nvPr>
            <p:ph type="title"/>
          </p:nvPr>
        </p:nvSpPr>
        <p:spPr/>
        <p:txBody>
          <a:bodyPr>
            <a:noAutofit/>
          </a:bodyPr>
          <a:lstStyle/>
          <a:p>
            <a:r>
              <a:rPr lang="en-US" sz="4267" dirty="0"/>
              <a:t>Return to MNIST: </a:t>
            </a:r>
            <a:br>
              <a:rPr lang="en-US" sz="4267" dirty="0"/>
            </a:br>
            <a:r>
              <a:rPr lang="en-US" sz="4267" dirty="0"/>
              <a:t>Many ways of writing “4”</a:t>
            </a:r>
          </a:p>
        </p:txBody>
      </p:sp>
      <p:pic>
        <p:nvPicPr>
          <p:cNvPr id="4" name="Picture 3">
            <a:extLst>
              <a:ext uri="{FF2B5EF4-FFF2-40B4-BE49-F238E27FC236}">
                <a16:creationId xmlns:a16="http://schemas.microsoft.com/office/drawing/2014/main" id="{E68F6D06-EFE1-DA47-B069-AD21F2162420}"/>
              </a:ext>
            </a:extLst>
          </p:cNvPr>
          <p:cNvPicPr>
            <a:picLocks noChangeAspect="1"/>
          </p:cNvPicPr>
          <p:nvPr/>
        </p:nvPicPr>
        <p:blipFill>
          <a:blip r:embed="rId3"/>
          <a:stretch>
            <a:fillRect/>
          </a:stretch>
        </p:blipFill>
        <p:spPr>
          <a:xfrm>
            <a:off x="755864" y="1971096"/>
            <a:ext cx="2347425" cy="2347425"/>
          </a:xfrm>
          <a:prstGeom prst="rect">
            <a:avLst/>
          </a:prstGeom>
        </p:spPr>
      </p:pic>
      <p:pic>
        <p:nvPicPr>
          <p:cNvPr id="6" name="Picture 5">
            <a:extLst>
              <a:ext uri="{FF2B5EF4-FFF2-40B4-BE49-F238E27FC236}">
                <a16:creationId xmlns:a16="http://schemas.microsoft.com/office/drawing/2014/main" id="{9205A61D-36F7-D54F-8299-DACC4697DAAD}"/>
              </a:ext>
            </a:extLst>
          </p:cNvPr>
          <p:cNvPicPr>
            <a:picLocks noChangeAspect="1"/>
          </p:cNvPicPr>
          <p:nvPr/>
        </p:nvPicPr>
        <p:blipFill>
          <a:blip r:embed="rId4"/>
          <a:stretch>
            <a:fillRect/>
          </a:stretch>
        </p:blipFill>
        <p:spPr>
          <a:xfrm>
            <a:off x="2941628" y="2370621"/>
            <a:ext cx="2293539" cy="2293539"/>
          </a:xfrm>
          <a:prstGeom prst="rect">
            <a:avLst/>
          </a:prstGeom>
        </p:spPr>
      </p:pic>
      <p:pic>
        <p:nvPicPr>
          <p:cNvPr id="8" name="Picture 7">
            <a:extLst>
              <a:ext uri="{FF2B5EF4-FFF2-40B4-BE49-F238E27FC236}">
                <a16:creationId xmlns:a16="http://schemas.microsoft.com/office/drawing/2014/main" id="{D1DE1D2A-A06D-FE4B-AD8A-763AD3E00A95}"/>
              </a:ext>
            </a:extLst>
          </p:cNvPr>
          <p:cNvPicPr>
            <a:picLocks noChangeAspect="1"/>
          </p:cNvPicPr>
          <p:nvPr/>
        </p:nvPicPr>
        <p:blipFill>
          <a:blip r:embed="rId5"/>
          <a:stretch>
            <a:fillRect/>
          </a:stretch>
        </p:blipFill>
        <p:spPr>
          <a:xfrm>
            <a:off x="394824" y="3967864"/>
            <a:ext cx="2284781" cy="2284781"/>
          </a:xfrm>
          <a:prstGeom prst="rect">
            <a:avLst/>
          </a:prstGeom>
        </p:spPr>
      </p:pic>
      <p:pic>
        <p:nvPicPr>
          <p:cNvPr id="10" name="Picture 9">
            <a:extLst>
              <a:ext uri="{FF2B5EF4-FFF2-40B4-BE49-F238E27FC236}">
                <a16:creationId xmlns:a16="http://schemas.microsoft.com/office/drawing/2014/main" id="{9C7A13E6-ADBA-9940-9CF8-90B557A52671}"/>
              </a:ext>
            </a:extLst>
          </p:cNvPr>
          <p:cNvPicPr>
            <a:picLocks noChangeAspect="1"/>
          </p:cNvPicPr>
          <p:nvPr/>
        </p:nvPicPr>
        <p:blipFill>
          <a:blip r:embed="rId6"/>
          <a:stretch>
            <a:fillRect/>
          </a:stretch>
        </p:blipFill>
        <p:spPr>
          <a:xfrm>
            <a:off x="2472816" y="4318518"/>
            <a:ext cx="2306337" cy="2306337"/>
          </a:xfrm>
          <a:prstGeom prst="rect">
            <a:avLst/>
          </a:prstGeom>
        </p:spPr>
      </p:pic>
    </p:spTree>
    <p:extLst>
      <p:ext uri="{BB962C8B-B14F-4D97-AF65-F5344CB8AC3E}">
        <p14:creationId xmlns:p14="http://schemas.microsoft.com/office/powerpoint/2010/main" val="1463867292"/>
      </p:ext>
    </p:extLst>
  </p:cSld>
  <p:clrMapOvr>
    <a:masterClrMapping/>
  </p:clrMapOvr>
  <mc:AlternateContent xmlns:mc="http://schemas.openxmlformats.org/markup-compatibility/2006" xmlns:p14="http://schemas.microsoft.com/office/powerpoint/2010/main">
    <mc:Choice Requires="p14">
      <p:transition spd="slow" p14:dur="2000" advTm="22915"/>
    </mc:Choice>
    <mc:Fallback xmlns="">
      <p:transition spd="slow" advTm="22915"/>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6A1F3-3EA5-EB41-9766-D0DD2E80C5BF}"/>
              </a:ext>
            </a:extLst>
          </p:cNvPr>
          <p:cNvSpPr>
            <a:spLocks noGrp="1"/>
          </p:cNvSpPr>
          <p:nvPr>
            <p:ph type="title"/>
          </p:nvPr>
        </p:nvSpPr>
        <p:spPr/>
        <p:txBody>
          <a:bodyPr>
            <a:noAutofit/>
          </a:bodyPr>
          <a:lstStyle/>
          <a:p>
            <a:r>
              <a:rPr lang="en-US" sz="4267" dirty="0"/>
              <a:t>Return to MNIST: </a:t>
            </a:r>
            <a:br>
              <a:rPr lang="en-US" sz="4267" dirty="0"/>
            </a:br>
            <a:r>
              <a:rPr lang="en-US" sz="4267" dirty="0"/>
              <a:t>Many ways of writing “4”</a:t>
            </a:r>
          </a:p>
        </p:txBody>
      </p:sp>
      <p:pic>
        <p:nvPicPr>
          <p:cNvPr id="4" name="Picture 3">
            <a:extLst>
              <a:ext uri="{FF2B5EF4-FFF2-40B4-BE49-F238E27FC236}">
                <a16:creationId xmlns:a16="http://schemas.microsoft.com/office/drawing/2014/main" id="{E68F6D06-EFE1-DA47-B069-AD21F2162420}"/>
              </a:ext>
            </a:extLst>
          </p:cNvPr>
          <p:cNvPicPr>
            <a:picLocks noChangeAspect="1"/>
          </p:cNvPicPr>
          <p:nvPr/>
        </p:nvPicPr>
        <p:blipFill>
          <a:blip r:embed="rId3"/>
          <a:stretch>
            <a:fillRect/>
          </a:stretch>
        </p:blipFill>
        <p:spPr>
          <a:xfrm>
            <a:off x="755864" y="1971096"/>
            <a:ext cx="2347425" cy="2347425"/>
          </a:xfrm>
          <a:prstGeom prst="rect">
            <a:avLst/>
          </a:prstGeom>
        </p:spPr>
      </p:pic>
      <p:pic>
        <p:nvPicPr>
          <p:cNvPr id="6" name="Picture 5">
            <a:extLst>
              <a:ext uri="{FF2B5EF4-FFF2-40B4-BE49-F238E27FC236}">
                <a16:creationId xmlns:a16="http://schemas.microsoft.com/office/drawing/2014/main" id="{9205A61D-36F7-D54F-8299-DACC4697DAAD}"/>
              </a:ext>
            </a:extLst>
          </p:cNvPr>
          <p:cNvPicPr>
            <a:picLocks noChangeAspect="1"/>
          </p:cNvPicPr>
          <p:nvPr/>
        </p:nvPicPr>
        <p:blipFill>
          <a:blip r:embed="rId4"/>
          <a:stretch>
            <a:fillRect/>
          </a:stretch>
        </p:blipFill>
        <p:spPr>
          <a:xfrm>
            <a:off x="2941628" y="2370621"/>
            <a:ext cx="2293539" cy="2293539"/>
          </a:xfrm>
          <a:prstGeom prst="rect">
            <a:avLst/>
          </a:prstGeom>
        </p:spPr>
      </p:pic>
      <p:pic>
        <p:nvPicPr>
          <p:cNvPr id="8" name="Picture 7">
            <a:extLst>
              <a:ext uri="{FF2B5EF4-FFF2-40B4-BE49-F238E27FC236}">
                <a16:creationId xmlns:a16="http://schemas.microsoft.com/office/drawing/2014/main" id="{D1DE1D2A-A06D-FE4B-AD8A-763AD3E00A95}"/>
              </a:ext>
            </a:extLst>
          </p:cNvPr>
          <p:cNvPicPr>
            <a:picLocks noChangeAspect="1"/>
          </p:cNvPicPr>
          <p:nvPr/>
        </p:nvPicPr>
        <p:blipFill>
          <a:blip r:embed="rId5"/>
          <a:stretch>
            <a:fillRect/>
          </a:stretch>
        </p:blipFill>
        <p:spPr>
          <a:xfrm>
            <a:off x="394824" y="3967864"/>
            <a:ext cx="2284781" cy="2284781"/>
          </a:xfrm>
          <a:prstGeom prst="rect">
            <a:avLst/>
          </a:prstGeom>
        </p:spPr>
      </p:pic>
      <p:pic>
        <p:nvPicPr>
          <p:cNvPr id="10" name="Picture 9">
            <a:extLst>
              <a:ext uri="{FF2B5EF4-FFF2-40B4-BE49-F238E27FC236}">
                <a16:creationId xmlns:a16="http://schemas.microsoft.com/office/drawing/2014/main" id="{9C7A13E6-ADBA-9940-9CF8-90B557A52671}"/>
              </a:ext>
            </a:extLst>
          </p:cNvPr>
          <p:cNvPicPr>
            <a:picLocks noChangeAspect="1"/>
          </p:cNvPicPr>
          <p:nvPr/>
        </p:nvPicPr>
        <p:blipFill>
          <a:blip r:embed="rId6"/>
          <a:stretch>
            <a:fillRect/>
          </a:stretch>
        </p:blipFill>
        <p:spPr>
          <a:xfrm>
            <a:off x="2472816" y="4318518"/>
            <a:ext cx="2306337" cy="2306337"/>
          </a:xfrm>
          <a:prstGeom prst="rect">
            <a:avLst/>
          </a:prstGeom>
        </p:spPr>
      </p:pic>
      <p:sp>
        <p:nvSpPr>
          <p:cNvPr id="3" name="TextBox 2">
            <a:extLst>
              <a:ext uri="{FF2B5EF4-FFF2-40B4-BE49-F238E27FC236}">
                <a16:creationId xmlns:a16="http://schemas.microsoft.com/office/drawing/2014/main" id="{032FC2EB-76DA-604E-BAB5-563EA7C9C73F}"/>
              </a:ext>
            </a:extLst>
          </p:cNvPr>
          <p:cNvSpPr txBox="1"/>
          <p:nvPr/>
        </p:nvSpPr>
        <p:spPr>
          <a:xfrm>
            <a:off x="6355426" y="4700691"/>
            <a:ext cx="5226975" cy="1309205"/>
          </a:xfrm>
          <a:prstGeom prst="rect">
            <a:avLst/>
          </a:prstGeom>
          <a:noFill/>
        </p:spPr>
        <p:txBody>
          <a:bodyPr wrap="square" rtlCol="0">
            <a:spAutoFit/>
          </a:bodyPr>
          <a:lstStyle/>
          <a:p>
            <a:r>
              <a:rPr lang="en-US" sz="2636" dirty="0"/>
              <a:t>Single Filter (e.g. Logistic Regression/ “Shallow Learning”) only uses one filter, looks for the average shape</a:t>
            </a:r>
          </a:p>
        </p:txBody>
      </p:sp>
      <p:pic>
        <p:nvPicPr>
          <p:cNvPr id="7" name="Picture 6">
            <a:extLst>
              <a:ext uri="{FF2B5EF4-FFF2-40B4-BE49-F238E27FC236}">
                <a16:creationId xmlns:a16="http://schemas.microsoft.com/office/drawing/2014/main" id="{B51C5FA1-48E1-4B43-835D-81A35BCD95C3}"/>
              </a:ext>
            </a:extLst>
          </p:cNvPr>
          <p:cNvPicPr>
            <a:picLocks noChangeAspect="1"/>
          </p:cNvPicPr>
          <p:nvPr/>
        </p:nvPicPr>
        <p:blipFill>
          <a:blip r:embed="rId7"/>
          <a:stretch>
            <a:fillRect/>
          </a:stretch>
        </p:blipFill>
        <p:spPr>
          <a:xfrm>
            <a:off x="6857144" y="1796473"/>
            <a:ext cx="3226448" cy="3226448"/>
          </a:xfrm>
          <a:prstGeom prst="rect">
            <a:avLst/>
          </a:prstGeom>
        </p:spPr>
      </p:pic>
    </p:spTree>
    <p:extLst>
      <p:ext uri="{BB962C8B-B14F-4D97-AF65-F5344CB8AC3E}">
        <p14:creationId xmlns:p14="http://schemas.microsoft.com/office/powerpoint/2010/main" val="1050053062"/>
      </p:ext>
    </p:extLst>
  </p:cSld>
  <p:clrMapOvr>
    <a:masterClrMapping/>
  </p:clrMapOvr>
  <mc:AlternateContent xmlns:mc="http://schemas.openxmlformats.org/markup-compatibility/2006" xmlns:p14="http://schemas.microsoft.com/office/powerpoint/2010/main">
    <mc:Choice Requires="p14">
      <p:transition spd="slow" p14:dur="2000" advTm="26790"/>
    </mc:Choice>
    <mc:Fallback xmlns="">
      <p:transition spd="slow" advTm="2679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6A1F3-3EA5-EB41-9766-D0DD2E80C5BF}"/>
              </a:ext>
            </a:extLst>
          </p:cNvPr>
          <p:cNvSpPr>
            <a:spLocks noGrp="1"/>
          </p:cNvSpPr>
          <p:nvPr>
            <p:ph type="title"/>
          </p:nvPr>
        </p:nvSpPr>
        <p:spPr/>
        <p:txBody>
          <a:bodyPr>
            <a:noAutofit/>
          </a:bodyPr>
          <a:lstStyle/>
          <a:p>
            <a:r>
              <a:rPr lang="en-US" sz="4267" dirty="0"/>
              <a:t>Return to MNIST: </a:t>
            </a:r>
            <a:br>
              <a:rPr lang="en-US" sz="4267" dirty="0"/>
            </a:br>
            <a:r>
              <a:rPr lang="en-US" sz="4267" dirty="0"/>
              <a:t>Many ways of writing “4”</a:t>
            </a:r>
          </a:p>
        </p:txBody>
      </p:sp>
      <p:pic>
        <p:nvPicPr>
          <p:cNvPr id="4" name="Picture 3">
            <a:extLst>
              <a:ext uri="{FF2B5EF4-FFF2-40B4-BE49-F238E27FC236}">
                <a16:creationId xmlns:a16="http://schemas.microsoft.com/office/drawing/2014/main" id="{E68F6D06-EFE1-DA47-B069-AD21F2162420}"/>
              </a:ext>
            </a:extLst>
          </p:cNvPr>
          <p:cNvPicPr>
            <a:picLocks noChangeAspect="1"/>
          </p:cNvPicPr>
          <p:nvPr/>
        </p:nvPicPr>
        <p:blipFill>
          <a:blip r:embed="rId3"/>
          <a:stretch>
            <a:fillRect/>
          </a:stretch>
        </p:blipFill>
        <p:spPr>
          <a:xfrm>
            <a:off x="755864" y="1971096"/>
            <a:ext cx="2347425" cy="2347425"/>
          </a:xfrm>
          <a:prstGeom prst="rect">
            <a:avLst/>
          </a:prstGeom>
        </p:spPr>
      </p:pic>
      <p:pic>
        <p:nvPicPr>
          <p:cNvPr id="6" name="Picture 5">
            <a:extLst>
              <a:ext uri="{FF2B5EF4-FFF2-40B4-BE49-F238E27FC236}">
                <a16:creationId xmlns:a16="http://schemas.microsoft.com/office/drawing/2014/main" id="{9205A61D-36F7-D54F-8299-DACC4697DAAD}"/>
              </a:ext>
            </a:extLst>
          </p:cNvPr>
          <p:cNvPicPr>
            <a:picLocks noChangeAspect="1"/>
          </p:cNvPicPr>
          <p:nvPr/>
        </p:nvPicPr>
        <p:blipFill>
          <a:blip r:embed="rId4"/>
          <a:stretch>
            <a:fillRect/>
          </a:stretch>
        </p:blipFill>
        <p:spPr>
          <a:xfrm>
            <a:off x="2941628" y="2370621"/>
            <a:ext cx="2293539" cy="2293539"/>
          </a:xfrm>
          <a:prstGeom prst="rect">
            <a:avLst/>
          </a:prstGeom>
        </p:spPr>
      </p:pic>
      <p:pic>
        <p:nvPicPr>
          <p:cNvPr id="8" name="Picture 7">
            <a:extLst>
              <a:ext uri="{FF2B5EF4-FFF2-40B4-BE49-F238E27FC236}">
                <a16:creationId xmlns:a16="http://schemas.microsoft.com/office/drawing/2014/main" id="{D1DE1D2A-A06D-FE4B-AD8A-763AD3E00A95}"/>
              </a:ext>
            </a:extLst>
          </p:cNvPr>
          <p:cNvPicPr>
            <a:picLocks noChangeAspect="1"/>
          </p:cNvPicPr>
          <p:nvPr/>
        </p:nvPicPr>
        <p:blipFill>
          <a:blip r:embed="rId5"/>
          <a:stretch>
            <a:fillRect/>
          </a:stretch>
        </p:blipFill>
        <p:spPr>
          <a:xfrm>
            <a:off x="394824" y="3967864"/>
            <a:ext cx="2284781" cy="2284781"/>
          </a:xfrm>
          <a:prstGeom prst="rect">
            <a:avLst/>
          </a:prstGeom>
        </p:spPr>
      </p:pic>
      <p:pic>
        <p:nvPicPr>
          <p:cNvPr id="10" name="Picture 9">
            <a:extLst>
              <a:ext uri="{FF2B5EF4-FFF2-40B4-BE49-F238E27FC236}">
                <a16:creationId xmlns:a16="http://schemas.microsoft.com/office/drawing/2014/main" id="{9C7A13E6-ADBA-9940-9CF8-90B557A52671}"/>
              </a:ext>
            </a:extLst>
          </p:cNvPr>
          <p:cNvPicPr>
            <a:picLocks noChangeAspect="1"/>
          </p:cNvPicPr>
          <p:nvPr/>
        </p:nvPicPr>
        <p:blipFill>
          <a:blip r:embed="rId6"/>
          <a:stretch>
            <a:fillRect/>
          </a:stretch>
        </p:blipFill>
        <p:spPr>
          <a:xfrm>
            <a:off x="2472816" y="4318518"/>
            <a:ext cx="2306337" cy="2306337"/>
          </a:xfrm>
          <a:prstGeom prst="rect">
            <a:avLst/>
          </a:prstGeom>
        </p:spPr>
      </p:pic>
      <p:sp>
        <p:nvSpPr>
          <p:cNvPr id="3" name="TextBox 2">
            <a:extLst>
              <a:ext uri="{FF2B5EF4-FFF2-40B4-BE49-F238E27FC236}">
                <a16:creationId xmlns:a16="http://schemas.microsoft.com/office/drawing/2014/main" id="{032FC2EB-76DA-604E-BAB5-563EA7C9C73F}"/>
              </a:ext>
            </a:extLst>
          </p:cNvPr>
          <p:cNvSpPr txBox="1"/>
          <p:nvPr/>
        </p:nvSpPr>
        <p:spPr>
          <a:xfrm>
            <a:off x="5682713" y="5471687"/>
            <a:ext cx="5893531" cy="903581"/>
          </a:xfrm>
          <a:prstGeom prst="rect">
            <a:avLst/>
          </a:prstGeom>
          <a:noFill/>
        </p:spPr>
        <p:txBody>
          <a:bodyPr wrap="square" rtlCol="0">
            <a:spAutoFit/>
          </a:bodyPr>
          <a:lstStyle/>
          <a:p>
            <a:r>
              <a:rPr lang="en-US" sz="2636" dirty="0"/>
              <a:t>Multiple filters can look for </a:t>
            </a:r>
            <a:r>
              <a:rPr lang="en-US" sz="2636" i="1" dirty="0"/>
              <a:t>subtypes</a:t>
            </a:r>
            <a:r>
              <a:rPr lang="en-US" sz="2636" dirty="0"/>
              <a:t> indicative of different ways of writing “4”</a:t>
            </a:r>
          </a:p>
        </p:txBody>
      </p:sp>
      <p:pic>
        <p:nvPicPr>
          <p:cNvPr id="9" name="Picture 8">
            <a:extLst>
              <a:ext uri="{FF2B5EF4-FFF2-40B4-BE49-F238E27FC236}">
                <a16:creationId xmlns:a16="http://schemas.microsoft.com/office/drawing/2014/main" id="{1FAE61B0-04A7-0046-9996-3BBBDF5C6B77}"/>
              </a:ext>
            </a:extLst>
          </p:cNvPr>
          <p:cNvPicPr>
            <a:picLocks noChangeAspect="1"/>
          </p:cNvPicPr>
          <p:nvPr/>
        </p:nvPicPr>
        <p:blipFill>
          <a:blip r:embed="rId7"/>
          <a:stretch>
            <a:fillRect/>
          </a:stretch>
        </p:blipFill>
        <p:spPr>
          <a:xfrm>
            <a:off x="5497188" y="1450499"/>
            <a:ext cx="2474056" cy="2474056"/>
          </a:xfrm>
          <a:prstGeom prst="rect">
            <a:avLst/>
          </a:prstGeom>
        </p:spPr>
      </p:pic>
      <p:pic>
        <p:nvPicPr>
          <p:cNvPr id="12" name="Picture 11">
            <a:extLst>
              <a:ext uri="{FF2B5EF4-FFF2-40B4-BE49-F238E27FC236}">
                <a16:creationId xmlns:a16="http://schemas.microsoft.com/office/drawing/2014/main" id="{89E7B36D-FF52-E841-BF1D-E77F10D26F71}"/>
              </a:ext>
            </a:extLst>
          </p:cNvPr>
          <p:cNvPicPr>
            <a:picLocks noChangeAspect="1"/>
          </p:cNvPicPr>
          <p:nvPr/>
        </p:nvPicPr>
        <p:blipFill>
          <a:blip r:embed="rId8"/>
          <a:stretch>
            <a:fillRect/>
          </a:stretch>
        </p:blipFill>
        <p:spPr>
          <a:xfrm>
            <a:off x="8896878" y="1419898"/>
            <a:ext cx="2496871" cy="2496871"/>
          </a:xfrm>
          <a:prstGeom prst="rect">
            <a:avLst/>
          </a:prstGeom>
        </p:spPr>
      </p:pic>
      <p:pic>
        <p:nvPicPr>
          <p:cNvPr id="14" name="Picture 13">
            <a:extLst>
              <a:ext uri="{FF2B5EF4-FFF2-40B4-BE49-F238E27FC236}">
                <a16:creationId xmlns:a16="http://schemas.microsoft.com/office/drawing/2014/main" id="{3791AB7C-579D-6741-86B5-FD1C28D765D7}"/>
              </a:ext>
            </a:extLst>
          </p:cNvPr>
          <p:cNvPicPr>
            <a:picLocks noChangeAspect="1"/>
          </p:cNvPicPr>
          <p:nvPr/>
        </p:nvPicPr>
        <p:blipFill>
          <a:blip r:embed="rId9"/>
          <a:stretch>
            <a:fillRect/>
          </a:stretch>
        </p:blipFill>
        <p:spPr>
          <a:xfrm>
            <a:off x="7266083" y="3391210"/>
            <a:ext cx="2465285" cy="2465285"/>
          </a:xfrm>
          <a:prstGeom prst="rect">
            <a:avLst/>
          </a:prstGeom>
        </p:spPr>
      </p:pic>
    </p:spTree>
    <p:extLst>
      <p:ext uri="{BB962C8B-B14F-4D97-AF65-F5344CB8AC3E}">
        <p14:creationId xmlns:p14="http://schemas.microsoft.com/office/powerpoint/2010/main" val="2474440641"/>
      </p:ext>
    </p:extLst>
  </p:cSld>
  <p:clrMapOvr>
    <a:masterClrMapping/>
  </p:clrMapOvr>
  <mc:AlternateContent xmlns:mc="http://schemas.openxmlformats.org/markup-compatibility/2006" xmlns:p14="http://schemas.microsoft.com/office/powerpoint/2010/main">
    <mc:Choice Requires="p14">
      <p:transition spd="slow" p14:dur="2000" advTm="29043"/>
    </mc:Choice>
    <mc:Fallback xmlns="">
      <p:transition spd="slow" advTm="29043"/>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B7196F96-9B92-C84B-B33C-4585B8AE5240}"/>
              </a:ext>
            </a:extLst>
          </p:cNvPr>
          <p:cNvSpPr txBox="1"/>
          <p:nvPr/>
        </p:nvSpPr>
        <p:spPr>
          <a:xfrm>
            <a:off x="426570" y="2161036"/>
            <a:ext cx="543479" cy="522772"/>
          </a:xfrm>
          <a:prstGeom prst="rect">
            <a:avLst/>
          </a:prstGeom>
          <a:noFill/>
        </p:spPr>
        <p:txBody>
          <a:bodyPr wrap="square" rtlCol="0">
            <a:spAutoFit/>
          </a:bodyPr>
          <a:lstStyle/>
          <a:p>
            <a:r>
              <a:rPr lang="el-GR" sz="2797" i="1" dirty="0">
                <a:latin typeface="Times New Roman" panose="02020603050405020304" pitchFamily="18" charset="0"/>
                <a:cs typeface="Times New Roman" panose="02020603050405020304" pitchFamily="18" charset="0"/>
              </a:rPr>
              <a:t>ζ</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E5E827C-A41C-9A41-A801-49CEF2580E6C}"/>
                  </a:ext>
                </a:extLst>
              </p:cNvPr>
              <p:cNvSpPr txBox="1"/>
              <p:nvPr/>
            </p:nvSpPr>
            <p:spPr>
              <a:xfrm>
                <a:off x="4359861" y="2228826"/>
                <a:ext cx="606811"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l-GR" sz="2400" i="1" dirty="0" smtClean="0">
                          <a:latin typeface="Times New Roman" panose="02020603050405020304" pitchFamily="18" charset="0"/>
                          <a:cs typeface="Times New Roman" panose="02020603050405020304" pitchFamily="18" charset="0"/>
                        </a:rPr>
                        <m:t>ζ</m:t>
                      </m:r>
                      <m:r>
                        <m:rPr>
                          <m:nor/>
                        </m:rPr>
                        <a:rPr lang="en-US" sz="2400" i="1" baseline="-25000" dirty="0" smtClean="0">
                          <a:latin typeface="Times New Roman" panose="02020603050405020304" pitchFamily="18" charset="0"/>
                          <a:cs typeface="Times New Roman" panose="02020603050405020304" pitchFamily="18" charset="0"/>
                        </a:rPr>
                        <m:t>iM</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25" name="TextBox 24">
                <a:extLst>
                  <a:ext uri="{FF2B5EF4-FFF2-40B4-BE49-F238E27FC236}">
                    <a16:creationId xmlns:a16="http://schemas.microsoft.com/office/drawing/2014/main" id="{8E5E827C-A41C-9A41-A801-49CEF2580E6C}"/>
                  </a:ext>
                </a:extLst>
              </p:cNvPr>
              <p:cNvSpPr txBox="1">
                <a:spLocks noRot="1" noChangeAspect="1" noMove="1" noResize="1" noEditPoints="1" noAdjustHandles="1" noChangeArrowheads="1" noChangeShapeType="1" noTextEdit="1"/>
              </p:cNvSpPr>
              <p:nvPr/>
            </p:nvSpPr>
            <p:spPr>
              <a:xfrm>
                <a:off x="4359861" y="2228826"/>
                <a:ext cx="606811" cy="453137"/>
              </a:xfrm>
              <a:prstGeom prst="rect">
                <a:avLst/>
              </a:prstGeom>
              <a:blipFill>
                <a:blip r:embed="rId6"/>
                <a:stretch>
                  <a:fillRect l="-1000" b="-14865"/>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213A1C08-7264-534B-BF7D-B870FCECD83D}"/>
              </a:ext>
            </a:extLst>
          </p:cNvPr>
          <p:cNvCxnSpPr>
            <a:cxnSpLocks/>
          </p:cNvCxnSpPr>
          <p:nvPr/>
        </p:nvCxnSpPr>
        <p:spPr>
          <a:xfrm flipV="1">
            <a:off x="1970420" y="736741"/>
            <a:ext cx="62178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C134D0CD-BAC0-5F44-839E-0CBDCB88BB08}"/>
              </a:ext>
            </a:extLst>
          </p:cNvPr>
          <p:cNvCxnSpPr>
            <a:cxnSpLocks/>
          </p:cNvCxnSpPr>
          <p:nvPr/>
        </p:nvCxnSpPr>
        <p:spPr>
          <a:xfrm flipH="1" flipV="1">
            <a:off x="2592203" y="736741"/>
            <a:ext cx="1557748" cy="14961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E1DE7A53-058C-B347-BC25-AB052A7D272E}"/>
              </a:ext>
            </a:extLst>
          </p:cNvPr>
          <p:cNvCxnSpPr>
            <a:cxnSpLocks/>
          </p:cNvCxnSpPr>
          <p:nvPr/>
        </p:nvCxnSpPr>
        <p:spPr>
          <a:xfrm flipV="1">
            <a:off x="1126908" y="736741"/>
            <a:ext cx="1465295"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F4049EAA-17DF-7E42-A394-6984E48ED682}"/>
              </a:ext>
            </a:extLst>
          </p:cNvPr>
          <p:cNvCxnSpPr>
            <a:cxnSpLocks/>
          </p:cNvCxnSpPr>
          <p:nvPr/>
        </p:nvCxnSpPr>
        <p:spPr>
          <a:xfrm flipV="1">
            <a:off x="1544535" y="736741"/>
            <a:ext cx="1047668"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D28AE069-5836-464E-9C93-A719A0595B13}"/>
              </a:ext>
            </a:extLst>
          </p:cNvPr>
          <p:cNvCxnSpPr>
            <a:cxnSpLocks/>
          </p:cNvCxnSpPr>
          <p:nvPr/>
        </p:nvCxnSpPr>
        <p:spPr>
          <a:xfrm flipV="1">
            <a:off x="2433883" y="736741"/>
            <a:ext cx="158320"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1" name="Picture 30">
            <a:extLst>
              <a:ext uri="{FF2B5EF4-FFF2-40B4-BE49-F238E27FC236}">
                <a16:creationId xmlns:a16="http://schemas.microsoft.com/office/drawing/2014/main" id="{C1F8BF20-364A-5843-8FD8-15161C5B5F23}"/>
              </a:ext>
            </a:extLst>
          </p:cNvPr>
          <p:cNvPicPr>
            <a:picLocks noChangeAspect="1"/>
          </p:cNvPicPr>
          <p:nvPr/>
        </p:nvPicPr>
        <p:blipFill>
          <a:blip r:embed="rId7"/>
          <a:stretch>
            <a:fillRect/>
          </a:stretch>
        </p:blipFill>
        <p:spPr>
          <a:xfrm>
            <a:off x="880221" y="2232897"/>
            <a:ext cx="3520249" cy="473439"/>
          </a:xfrm>
          <a:prstGeom prst="rect">
            <a:avLst/>
          </a:prstGeom>
        </p:spPr>
      </p:pic>
      <p:cxnSp>
        <p:nvCxnSpPr>
          <p:cNvPr id="34" name="Straight Arrow Connector 33">
            <a:extLst>
              <a:ext uri="{FF2B5EF4-FFF2-40B4-BE49-F238E27FC236}">
                <a16:creationId xmlns:a16="http://schemas.microsoft.com/office/drawing/2014/main" id="{FCAD43C3-5611-4743-9BA6-50F550926F4D}"/>
              </a:ext>
            </a:extLst>
          </p:cNvPr>
          <p:cNvCxnSpPr>
            <a:cxnSpLocks/>
          </p:cNvCxnSpPr>
          <p:nvPr/>
        </p:nvCxnSpPr>
        <p:spPr>
          <a:xfrm flipH="1" flipV="1">
            <a:off x="2592203" y="736741"/>
            <a:ext cx="246687"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08BE6C33-E740-FC40-A977-E150AA9A4605}"/>
              </a:ext>
            </a:extLst>
          </p:cNvPr>
          <p:cNvCxnSpPr>
            <a:cxnSpLocks/>
          </p:cNvCxnSpPr>
          <p:nvPr/>
        </p:nvCxnSpPr>
        <p:spPr>
          <a:xfrm flipH="1" flipV="1">
            <a:off x="2592203" y="736741"/>
            <a:ext cx="69802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090EA6B8-77A2-EA4B-B703-C5ED9D5382E8}"/>
              </a:ext>
            </a:extLst>
          </p:cNvPr>
          <p:cNvCxnSpPr>
            <a:cxnSpLocks/>
          </p:cNvCxnSpPr>
          <p:nvPr/>
        </p:nvCxnSpPr>
        <p:spPr>
          <a:xfrm flipH="1" flipV="1">
            <a:off x="2592203" y="736741"/>
            <a:ext cx="108011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938B7CFD-346D-414D-A4AC-DF1E1B8836E9}"/>
              </a:ext>
            </a:extLst>
          </p:cNvPr>
          <p:cNvSpPr txBox="1"/>
          <p:nvPr/>
        </p:nvSpPr>
        <p:spPr>
          <a:xfrm>
            <a:off x="1273935" y="1056376"/>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11E7216C-07F4-D446-B563-C5713BD860F6}"/>
              </a:ext>
            </a:extLst>
          </p:cNvPr>
          <p:cNvSpPr txBox="1"/>
          <p:nvPr/>
        </p:nvSpPr>
        <p:spPr>
          <a:xfrm>
            <a:off x="3454296" y="1056376"/>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b</a:t>
            </a:r>
            <a:r>
              <a:rPr lang="en-US" sz="2797" i="1" baseline="-25000" dirty="0" err="1">
                <a:latin typeface="Times New Roman" panose="02020603050405020304" pitchFamily="18" charset="0"/>
                <a:cs typeface="Times New Roman" panose="02020603050405020304" pitchFamily="18" charset="0"/>
              </a:rPr>
              <a:t>M</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40" name="Table 39">
            <a:extLst>
              <a:ext uri="{FF2B5EF4-FFF2-40B4-BE49-F238E27FC236}">
                <a16:creationId xmlns:a16="http://schemas.microsoft.com/office/drawing/2014/main" id="{8FE3AF9D-0034-BB48-8D80-5EEF7924A8E3}"/>
              </a:ext>
            </a:extLst>
          </p:cNvPr>
          <p:cNvGraphicFramePr>
            <a:graphicFrameLocks noGrp="1"/>
          </p:cNvGraphicFramePr>
          <p:nvPr/>
        </p:nvGraphicFramePr>
        <p:xfrm>
          <a:off x="2377403" y="403111"/>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CE73603-7DAB-214C-9191-92C8419239D0}"/>
                  </a:ext>
                </a:extLst>
              </p:cNvPr>
              <p:cNvSpPr txBox="1"/>
              <p:nvPr/>
            </p:nvSpPr>
            <p:spPr>
              <a:xfrm>
                <a:off x="2715546" y="348300"/>
                <a:ext cx="2959326"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𝑝</m:t>
                          </m:r>
                        </m:e>
                        <m:sub>
                          <m:r>
                            <a:rPr lang="en-US" sz="2400" i="1" dirty="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𝜎</m:t>
                      </m:r>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𝑏</m:t>
                          </m:r>
                        </m:e>
                        <m:sub>
                          <m:r>
                            <a:rPr lang="en-US" sz="2400" b="0" i="1" dirty="0" smtClean="0">
                              <a:latin typeface="Cambria Math" panose="02040503050406030204" pitchFamily="18" charset="0"/>
                              <a:cs typeface="Times New Roman" panose="02020603050405020304" pitchFamily="18" charset="0"/>
                            </a:rPr>
                            <m:t>0</m:t>
                          </m:r>
                        </m:sub>
                      </m:sSub>
                      <m:r>
                        <a:rPr lang="en-US" sz="2400" b="0" i="1" dirty="0" smtClean="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𝑏</m:t>
                      </m:r>
                      <m:r>
                        <a:rPr lang="en-US" sz="2400" i="1">
                          <a:latin typeface="Cambria Math" panose="02040503050406030204" pitchFamily="18" charset="0"/>
                        </a:rPr>
                        <m:t>⊙</m:t>
                      </m:r>
                      <m:r>
                        <m:rPr>
                          <m:nor/>
                        </m:rPr>
                        <a:rPr lang="el-GR" sz="2400" i="1" dirty="0">
                          <a:latin typeface="Times New Roman" panose="02020603050405020304" pitchFamily="18" charset="0"/>
                          <a:cs typeface="Times New Roman" panose="02020603050405020304" pitchFamily="18" charset="0"/>
                        </a:rPr>
                        <m:t>ζ</m:t>
                      </m:r>
                      <m:r>
                        <a:rPr lang="en-US" sz="2400" b="0" i="1" dirty="0" smtClean="0">
                          <a:latin typeface="Cambria Math" panose="02040503050406030204" pitchFamily="18" charset="0"/>
                          <a:cs typeface="Times New Roman" panose="02020603050405020304" pitchFamily="18" charset="0"/>
                        </a:rPr>
                        <m:t>)</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60" name="TextBox 59">
                <a:extLst>
                  <a:ext uri="{FF2B5EF4-FFF2-40B4-BE49-F238E27FC236}">
                    <a16:creationId xmlns:a16="http://schemas.microsoft.com/office/drawing/2014/main" id="{DCE73603-7DAB-214C-9191-92C8419239D0}"/>
                  </a:ext>
                </a:extLst>
              </p:cNvPr>
              <p:cNvSpPr txBox="1">
                <a:spLocks noRot="1" noChangeAspect="1" noMove="1" noResize="1" noEditPoints="1" noAdjustHandles="1" noChangeArrowheads="1" noChangeShapeType="1" noTextEdit="1"/>
              </p:cNvSpPr>
              <p:nvPr/>
            </p:nvSpPr>
            <p:spPr>
              <a:xfrm>
                <a:off x="2715546" y="348300"/>
                <a:ext cx="2959326" cy="453137"/>
              </a:xfrm>
              <a:prstGeom prst="rect">
                <a:avLst/>
              </a:prstGeom>
              <a:blipFill>
                <a:blip r:embed="rId8"/>
                <a:stretch>
                  <a:fillRect b="-21622"/>
                </a:stretch>
              </a:blipFill>
            </p:spPr>
            <p:txBody>
              <a:bodyPr/>
              <a:lstStyle/>
              <a:p>
                <a:r>
                  <a:rPr lang="en-US">
                    <a:noFill/>
                  </a:rPr>
                  <a:t> </a:t>
                </a:r>
              </a:p>
            </p:txBody>
          </p:sp>
        </mc:Fallback>
      </mc:AlternateContent>
      <p:pic>
        <p:nvPicPr>
          <p:cNvPr id="61" name="Picture 60">
            <a:extLst>
              <a:ext uri="{FF2B5EF4-FFF2-40B4-BE49-F238E27FC236}">
                <a16:creationId xmlns:a16="http://schemas.microsoft.com/office/drawing/2014/main" id="{C1F8BF20-364A-5843-8FD8-15161C5B5F23}"/>
              </a:ext>
            </a:extLst>
          </p:cNvPr>
          <p:cNvPicPr>
            <a:picLocks noChangeAspect="1"/>
          </p:cNvPicPr>
          <p:nvPr/>
        </p:nvPicPr>
        <p:blipFill>
          <a:blip r:embed="rId7"/>
          <a:stretch>
            <a:fillRect/>
          </a:stretch>
        </p:blipFill>
        <p:spPr>
          <a:xfrm>
            <a:off x="876830" y="3729053"/>
            <a:ext cx="3520249" cy="473439"/>
          </a:xfrm>
          <a:prstGeom prst="rect">
            <a:avLst/>
          </a:prstGeom>
        </p:spPr>
      </p:pic>
      <p:sp>
        <p:nvSpPr>
          <p:cNvPr id="62" name="TextBox 61">
            <a:extLst>
              <a:ext uri="{FF2B5EF4-FFF2-40B4-BE49-F238E27FC236}">
                <a16:creationId xmlns:a16="http://schemas.microsoft.com/office/drawing/2014/main" id="{B7196F96-9B92-C84B-B33C-4585B8AE5240}"/>
              </a:ext>
            </a:extLst>
          </p:cNvPr>
          <p:cNvSpPr txBox="1"/>
          <p:nvPr/>
        </p:nvSpPr>
        <p:spPr>
          <a:xfrm>
            <a:off x="426569" y="3626301"/>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8E5E827C-A41C-9A41-A801-49CEF2580E6C}"/>
              </a:ext>
            </a:extLst>
          </p:cNvPr>
          <p:cNvSpPr txBox="1"/>
          <p:nvPr/>
        </p:nvSpPr>
        <p:spPr>
          <a:xfrm>
            <a:off x="4425522" y="3604668"/>
            <a:ext cx="662392"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x</a:t>
            </a:r>
            <a:r>
              <a:rPr lang="en-US" sz="2797" i="1" baseline="-25000" dirty="0" err="1">
                <a:latin typeface="Times New Roman" panose="02020603050405020304" pitchFamily="18" charset="0"/>
                <a:cs typeface="Times New Roman" panose="02020603050405020304" pitchFamily="18" charset="0"/>
              </a:rPr>
              <a:t>iM</a:t>
            </a:r>
            <a:endParaRPr lang="en-US" sz="2797" baseline="-25000" dirty="0">
              <a:latin typeface="Times New Roman" panose="02020603050405020304" pitchFamily="18" charset="0"/>
              <a:cs typeface="Times New Roman" panose="02020603050405020304" pitchFamily="18" charset="0"/>
            </a:endParaRPr>
          </a:p>
        </p:txBody>
      </p:sp>
      <p:cxnSp>
        <p:nvCxnSpPr>
          <p:cNvPr id="53" name="Straight Arrow Connector 52">
            <a:extLst>
              <a:ext uri="{FF2B5EF4-FFF2-40B4-BE49-F238E27FC236}">
                <a16:creationId xmlns:a16="http://schemas.microsoft.com/office/drawing/2014/main" id="{C134D0CD-BAC0-5F44-839E-0CBDCB88BB08}"/>
              </a:ext>
            </a:extLst>
          </p:cNvPr>
          <p:cNvCxnSpPr>
            <a:cxnSpLocks/>
          </p:cNvCxnSpPr>
          <p:nvPr/>
        </p:nvCxnSpPr>
        <p:spPr>
          <a:xfrm flipV="1">
            <a:off x="1126908" y="2706337"/>
            <a:ext cx="0" cy="1022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C134D0CD-BAC0-5F44-839E-0CBDCB88BB08}"/>
              </a:ext>
            </a:extLst>
          </p:cNvPr>
          <p:cNvCxnSpPr>
            <a:cxnSpLocks/>
          </p:cNvCxnSpPr>
          <p:nvPr/>
        </p:nvCxnSpPr>
        <p:spPr>
          <a:xfrm flipV="1">
            <a:off x="4149951" y="2706337"/>
            <a:ext cx="0" cy="1022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C134D0CD-BAC0-5F44-839E-0CBDCB88BB08}"/>
              </a:ext>
            </a:extLst>
          </p:cNvPr>
          <p:cNvCxnSpPr>
            <a:cxnSpLocks/>
          </p:cNvCxnSpPr>
          <p:nvPr/>
        </p:nvCxnSpPr>
        <p:spPr>
          <a:xfrm flipV="1">
            <a:off x="2246489" y="2878667"/>
            <a:ext cx="824089" cy="564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C134D0CD-BAC0-5F44-839E-0CBDCB88BB08}"/>
              </a:ext>
            </a:extLst>
          </p:cNvPr>
          <p:cNvCxnSpPr>
            <a:cxnSpLocks/>
          </p:cNvCxnSpPr>
          <p:nvPr/>
        </p:nvCxnSpPr>
        <p:spPr>
          <a:xfrm flipH="1" flipV="1">
            <a:off x="2246489" y="2878667"/>
            <a:ext cx="824089" cy="564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 name="Rectangle 4"/>
              <p:cNvSpPr/>
              <p:nvPr/>
            </p:nvSpPr>
            <p:spPr>
              <a:xfrm>
                <a:off x="7442530" y="579313"/>
                <a:ext cx="3499555" cy="3416320"/>
              </a:xfrm>
              <a:prstGeom prst="rect">
                <a:avLst/>
              </a:prstGeom>
            </p:spPr>
            <p:txBody>
              <a:bodyPr wrap="square">
                <a:spAutoFit/>
              </a:bodyPr>
              <a:lstStyle/>
              <a:p>
                <a:pPr marL="342900" indent="-342900">
                  <a:buFont typeface="Arial" panose="020B0604020202020204" pitchFamily="34" charset="0"/>
                  <a:buChar char="•"/>
                </a:pPr>
                <a:r>
                  <a:rPr lang="en-US" sz="2400" dirty="0"/>
                  <a:t>Each element of </a:t>
                </a:r>
                <a14:m>
                  <m:oMath xmlns:m="http://schemas.openxmlformats.org/officeDocument/2006/math">
                    <m:r>
                      <m:rPr>
                        <m:nor/>
                      </m:rPr>
                      <a:rPr lang="el-GR" sz="2400" i="1" dirty="0">
                        <a:latin typeface="Times New Roman" panose="02020603050405020304" pitchFamily="18" charset="0"/>
                        <a:cs typeface="Times New Roman" panose="02020603050405020304" pitchFamily="18" charset="0"/>
                      </a:rPr>
                      <m:t>ζ</m:t>
                    </m:r>
                    <m:r>
                      <m:rPr>
                        <m:nor/>
                      </m:rPr>
                      <a:rPr lang="en-US" sz="2400" i="1" baseline="-25000" dirty="0">
                        <a:latin typeface="Times New Roman" panose="02020603050405020304" pitchFamily="18" charset="0"/>
                        <a:cs typeface="Times New Roman" panose="02020603050405020304" pitchFamily="18" charset="0"/>
                      </a:rPr>
                      <m:t>i</m:t>
                    </m:r>
                  </m:oMath>
                </a14:m>
                <a:r>
                  <a:rPr lang="en-US" sz="2400" dirty="0"/>
                  <a:t> can be viewed as the output of a single filter applied to </a:t>
                </a: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𝑖</m:t>
                        </m:r>
                      </m:sub>
                    </m:sSub>
                  </m:oMath>
                </a14:m>
                <a:endParaRPr lang="en-US" sz="2400" i="1"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We then perform logistic regression on the vector of these filter outputs</a:t>
                </a:r>
              </a:p>
            </p:txBody>
          </p:sp>
        </mc:Choice>
        <mc:Fallback xmlns="">
          <p:sp>
            <p:nvSpPr>
              <p:cNvPr id="5" name="Rectangle 4"/>
              <p:cNvSpPr>
                <a:spLocks noRot="1" noChangeAspect="1" noMove="1" noResize="1" noEditPoints="1" noAdjustHandles="1" noChangeArrowheads="1" noChangeShapeType="1" noTextEdit="1"/>
              </p:cNvSpPr>
              <p:nvPr/>
            </p:nvSpPr>
            <p:spPr>
              <a:xfrm>
                <a:off x="7442530" y="579313"/>
                <a:ext cx="3499555" cy="3416320"/>
              </a:xfrm>
              <a:prstGeom prst="rect">
                <a:avLst/>
              </a:prstGeom>
              <a:blipFill>
                <a:blip r:embed="rId9"/>
                <a:stretch>
                  <a:fillRect l="-2439" t="-1429" r="-174" b="-3214"/>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313897623"/>
      </p:ext>
    </p:extLst>
  </p:cSld>
  <p:clrMapOvr>
    <a:masterClrMapping/>
  </p:clrMapOvr>
  <mc:AlternateContent xmlns:mc="http://schemas.openxmlformats.org/markup-compatibility/2006" xmlns:p14="http://schemas.microsoft.com/office/powerpoint/2010/main">
    <mc:Choice Requires="p14">
      <p:transition spd="slow" p14:dur="2000" advTm="76866"/>
    </mc:Choice>
    <mc:Fallback xmlns="">
      <p:transition spd="slow" advTm="76866"/>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93D82D-ABA5-E149-B8F8-90DFEBD7062D}"/>
              </a:ext>
            </a:extLst>
          </p:cNvPr>
          <p:cNvPicPr>
            <a:picLocks noChangeAspect="1"/>
          </p:cNvPicPr>
          <p:nvPr/>
        </p:nvPicPr>
        <p:blipFill rotWithShape="1">
          <a:blip r:embed="rId3"/>
          <a:srcRect l="1" r="20481"/>
          <a:stretch/>
        </p:blipFill>
        <p:spPr>
          <a:xfrm>
            <a:off x="228524" y="3729880"/>
            <a:ext cx="4171946" cy="2779820"/>
          </a:xfrm>
          <a:prstGeom prst="rect">
            <a:avLst/>
          </a:prstGeom>
        </p:spPr>
      </p:pic>
      <p:sp>
        <p:nvSpPr>
          <p:cNvPr id="24" name="TextBox 23">
            <a:extLst>
              <a:ext uri="{FF2B5EF4-FFF2-40B4-BE49-F238E27FC236}">
                <a16:creationId xmlns:a16="http://schemas.microsoft.com/office/drawing/2014/main" id="{B7196F96-9B92-C84B-B33C-4585B8AE5240}"/>
              </a:ext>
            </a:extLst>
          </p:cNvPr>
          <p:cNvSpPr txBox="1"/>
          <p:nvPr/>
        </p:nvSpPr>
        <p:spPr>
          <a:xfrm>
            <a:off x="426570" y="2161036"/>
            <a:ext cx="543479" cy="522772"/>
          </a:xfrm>
          <a:prstGeom prst="rect">
            <a:avLst/>
          </a:prstGeom>
          <a:noFill/>
        </p:spPr>
        <p:txBody>
          <a:bodyPr wrap="square" rtlCol="0">
            <a:spAutoFit/>
          </a:bodyPr>
          <a:lstStyle/>
          <a:p>
            <a:r>
              <a:rPr lang="el-GR" sz="2797" i="1" dirty="0">
                <a:latin typeface="Times New Roman" panose="02020603050405020304" pitchFamily="18" charset="0"/>
                <a:cs typeface="Times New Roman" panose="02020603050405020304" pitchFamily="18" charset="0"/>
              </a:rPr>
              <a:t>ζ</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E5E827C-A41C-9A41-A801-49CEF2580E6C}"/>
                  </a:ext>
                </a:extLst>
              </p:cNvPr>
              <p:cNvSpPr txBox="1"/>
              <p:nvPr/>
            </p:nvSpPr>
            <p:spPr>
              <a:xfrm>
                <a:off x="4359861" y="2228826"/>
                <a:ext cx="606811"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l-GR" sz="2400" i="1" dirty="0" smtClean="0">
                          <a:latin typeface="Times New Roman" panose="02020603050405020304" pitchFamily="18" charset="0"/>
                          <a:cs typeface="Times New Roman" panose="02020603050405020304" pitchFamily="18" charset="0"/>
                        </a:rPr>
                        <m:t>ζ</m:t>
                      </m:r>
                      <m:r>
                        <m:rPr>
                          <m:nor/>
                        </m:rPr>
                        <a:rPr lang="en-US" sz="2400" i="1" baseline="-25000" dirty="0" smtClean="0">
                          <a:latin typeface="Times New Roman" panose="02020603050405020304" pitchFamily="18" charset="0"/>
                          <a:cs typeface="Times New Roman" panose="02020603050405020304" pitchFamily="18" charset="0"/>
                        </a:rPr>
                        <m:t>iM</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25" name="TextBox 24">
                <a:extLst>
                  <a:ext uri="{FF2B5EF4-FFF2-40B4-BE49-F238E27FC236}">
                    <a16:creationId xmlns:a16="http://schemas.microsoft.com/office/drawing/2014/main" id="{8E5E827C-A41C-9A41-A801-49CEF2580E6C}"/>
                  </a:ext>
                </a:extLst>
              </p:cNvPr>
              <p:cNvSpPr txBox="1">
                <a:spLocks noRot="1" noChangeAspect="1" noMove="1" noResize="1" noEditPoints="1" noAdjustHandles="1" noChangeArrowheads="1" noChangeShapeType="1" noTextEdit="1"/>
              </p:cNvSpPr>
              <p:nvPr/>
            </p:nvSpPr>
            <p:spPr>
              <a:xfrm>
                <a:off x="4359861" y="2228826"/>
                <a:ext cx="606811" cy="453137"/>
              </a:xfrm>
              <a:prstGeom prst="rect">
                <a:avLst/>
              </a:prstGeom>
              <a:blipFill>
                <a:blip r:embed="rId6"/>
                <a:stretch>
                  <a:fillRect l="-1000" b="-14865"/>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213A1C08-7264-534B-BF7D-B870FCECD83D}"/>
              </a:ext>
            </a:extLst>
          </p:cNvPr>
          <p:cNvCxnSpPr>
            <a:cxnSpLocks/>
          </p:cNvCxnSpPr>
          <p:nvPr/>
        </p:nvCxnSpPr>
        <p:spPr>
          <a:xfrm flipV="1">
            <a:off x="1970420" y="736741"/>
            <a:ext cx="62178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C134D0CD-BAC0-5F44-839E-0CBDCB88BB08}"/>
              </a:ext>
            </a:extLst>
          </p:cNvPr>
          <p:cNvCxnSpPr>
            <a:cxnSpLocks/>
          </p:cNvCxnSpPr>
          <p:nvPr/>
        </p:nvCxnSpPr>
        <p:spPr>
          <a:xfrm flipH="1" flipV="1">
            <a:off x="2592203" y="736741"/>
            <a:ext cx="1557748" cy="14961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E1DE7A53-058C-B347-BC25-AB052A7D272E}"/>
              </a:ext>
            </a:extLst>
          </p:cNvPr>
          <p:cNvCxnSpPr>
            <a:cxnSpLocks/>
          </p:cNvCxnSpPr>
          <p:nvPr/>
        </p:nvCxnSpPr>
        <p:spPr>
          <a:xfrm flipV="1">
            <a:off x="1126908" y="736741"/>
            <a:ext cx="1465295"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F4049EAA-17DF-7E42-A394-6984E48ED682}"/>
              </a:ext>
            </a:extLst>
          </p:cNvPr>
          <p:cNvCxnSpPr>
            <a:cxnSpLocks/>
          </p:cNvCxnSpPr>
          <p:nvPr/>
        </p:nvCxnSpPr>
        <p:spPr>
          <a:xfrm flipV="1">
            <a:off x="1544535" y="736741"/>
            <a:ext cx="1047668"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D28AE069-5836-464E-9C93-A719A0595B13}"/>
              </a:ext>
            </a:extLst>
          </p:cNvPr>
          <p:cNvCxnSpPr>
            <a:cxnSpLocks/>
          </p:cNvCxnSpPr>
          <p:nvPr/>
        </p:nvCxnSpPr>
        <p:spPr>
          <a:xfrm flipV="1">
            <a:off x="2433883" y="736741"/>
            <a:ext cx="158320"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1" name="Picture 30">
            <a:extLst>
              <a:ext uri="{FF2B5EF4-FFF2-40B4-BE49-F238E27FC236}">
                <a16:creationId xmlns:a16="http://schemas.microsoft.com/office/drawing/2014/main" id="{C1F8BF20-364A-5843-8FD8-15161C5B5F23}"/>
              </a:ext>
            </a:extLst>
          </p:cNvPr>
          <p:cNvPicPr>
            <a:picLocks noChangeAspect="1"/>
          </p:cNvPicPr>
          <p:nvPr/>
        </p:nvPicPr>
        <p:blipFill>
          <a:blip r:embed="rId7"/>
          <a:stretch>
            <a:fillRect/>
          </a:stretch>
        </p:blipFill>
        <p:spPr>
          <a:xfrm>
            <a:off x="880221" y="2232897"/>
            <a:ext cx="3520249" cy="473439"/>
          </a:xfrm>
          <a:prstGeom prst="rect">
            <a:avLst/>
          </a:prstGeom>
        </p:spPr>
      </p:pic>
      <p:cxnSp>
        <p:nvCxnSpPr>
          <p:cNvPr id="34" name="Straight Arrow Connector 33">
            <a:extLst>
              <a:ext uri="{FF2B5EF4-FFF2-40B4-BE49-F238E27FC236}">
                <a16:creationId xmlns:a16="http://schemas.microsoft.com/office/drawing/2014/main" id="{FCAD43C3-5611-4743-9BA6-50F550926F4D}"/>
              </a:ext>
            </a:extLst>
          </p:cNvPr>
          <p:cNvCxnSpPr>
            <a:cxnSpLocks/>
          </p:cNvCxnSpPr>
          <p:nvPr/>
        </p:nvCxnSpPr>
        <p:spPr>
          <a:xfrm flipH="1" flipV="1">
            <a:off x="2592203" y="736741"/>
            <a:ext cx="246687"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08BE6C33-E740-FC40-A977-E150AA9A4605}"/>
              </a:ext>
            </a:extLst>
          </p:cNvPr>
          <p:cNvCxnSpPr>
            <a:cxnSpLocks/>
          </p:cNvCxnSpPr>
          <p:nvPr/>
        </p:nvCxnSpPr>
        <p:spPr>
          <a:xfrm flipH="1" flipV="1">
            <a:off x="2592203" y="736741"/>
            <a:ext cx="69802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090EA6B8-77A2-EA4B-B703-C5ED9D5382E8}"/>
              </a:ext>
            </a:extLst>
          </p:cNvPr>
          <p:cNvCxnSpPr>
            <a:cxnSpLocks/>
          </p:cNvCxnSpPr>
          <p:nvPr/>
        </p:nvCxnSpPr>
        <p:spPr>
          <a:xfrm flipH="1" flipV="1">
            <a:off x="2592203" y="736741"/>
            <a:ext cx="108011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938B7CFD-346D-414D-A4AC-DF1E1B8836E9}"/>
              </a:ext>
            </a:extLst>
          </p:cNvPr>
          <p:cNvSpPr txBox="1"/>
          <p:nvPr/>
        </p:nvSpPr>
        <p:spPr>
          <a:xfrm>
            <a:off x="1273935" y="1056376"/>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11E7216C-07F4-D446-B563-C5713BD860F6}"/>
              </a:ext>
            </a:extLst>
          </p:cNvPr>
          <p:cNvSpPr txBox="1"/>
          <p:nvPr/>
        </p:nvSpPr>
        <p:spPr>
          <a:xfrm>
            <a:off x="3454296" y="1056376"/>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b</a:t>
            </a:r>
            <a:r>
              <a:rPr lang="en-US" sz="2797" i="1" baseline="-25000" dirty="0" err="1">
                <a:latin typeface="Times New Roman" panose="02020603050405020304" pitchFamily="18" charset="0"/>
                <a:cs typeface="Times New Roman" panose="02020603050405020304" pitchFamily="18" charset="0"/>
              </a:rPr>
              <a:t>M</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40" name="Table 39">
            <a:extLst>
              <a:ext uri="{FF2B5EF4-FFF2-40B4-BE49-F238E27FC236}">
                <a16:creationId xmlns:a16="http://schemas.microsoft.com/office/drawing/2014/main" id="{8FE3AF9D-0034-BB48-8D80-5EEF7924A8E3}"/>
              </a:ext>
            </a:extLst>
          </p:cNvPr>
          <p:cNvGraphicFramePr>
            <a:graphicFrameLocks noGrp="1"/>
          </p:cNvGraphicFramePr>
          <p:nvPr/>
        </p:nvGraphicFramePr>
        <p:xfrm>
          <a:off x="2377403" y="403111"/>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CE73603-7DAB-214C-9191-92C8419239D0}"/>
                  </a:ext>
                </a:extLst>
              </p:cNvPr>
              <p:cNvSpPr txBox="1"/>
              <p:nvPr/>
            </p:nvSpPr>
            <p:spPr>
              <a:xfrm>
                <a:off x="2715546" y="348300"/>
                <a:ext cx="2959326"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𝑝</m:t>
                          </m:r>
                        </m:e>
                        <m:sub>
                          <m:r>
                            <a:rPr lang="en-US" sz="2400" i="1" dirty="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𝜎</m:t>
                      </m:r>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𝑏</m:t>
                          </m:r>
                        </m:e>
                        <m:sub>
                          <m:r>
                            <a:rPr lang="en-US" sz="2400" b="0" i="1" dirty="0" smtClean="0">
                              <a:latin typeface="Cambria Math" panose="02040503050406030204" pitchFamily="18" charset="0"/>
                              <a:cs typeface="Times New Roman" panose="02020603050405020304" pitchFamily="18" charset="0"/>
                            </a:rPr>
                            <m:t>0</m:t>
                          </m:r>
                        </m:sub>
                      </m:sSub>
                      <m:r>
                        <a:rPr lang="en-US" sz="2400" b="0" i="1" dirty="0" smtClean="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𝑏</m:t>
                      </m:r>
                      <m:r>
                        <a:rPr lang="en-US" sz="2400" i="1">
                          <a:latin typeface="Cambria Math" panose="02040503050406030204" pitchFamily="18" charset="0"/>
                        </a:rPr>
                        <m:t>⊙</m:t>
                      </m:r>
                      <m:r>
                        <m:rPr>
                          <m:nor/>
                        </m:rPr>
                        <a:rPr lang="el-GR" sz="2400" i="1" dirty="0">
                          <a:latin typeface="Times New Roman" panose="02020603050405020304" pitchFamily="18" charset="0"/>
                          <a:cs typeface="Times New Roman" panose="02020603050405020304" pitchFamily="18" charset="0"/>
                        </a:rPr>
                        <m:t>ζ</m:t>
                      </m:r>
                      <m:r>
                        <a:rPr lang="en-US" sz="2400" b="0" i="1" dirty="0" smtClean="0">
                          <a:latin typeface="Cambria Math" panose="02040503050406030204" pitchFamily="18" charset="0"/>
                          <a:cs typeface="Times New Roman" panose="02020603050405020304" pitchFamily="18" charset="0"/>
                        </a:rPr>
                        <m:t>)</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60" name="TextBox 59">
                <a:extLst>
                  <a:ext uri="{FF2B5EF4-FFF2-40B4-BE49-F238E27FC236}">
                    <a16:creationId xmlns:a16="http://schemas.microsoft.com/office/drawing/2014/main" id="{DCE73603-7DAB-214C-9191-92C8419239D0}"/>
                  </a:ext>
                </a:extLst>
              </p:cNvPr>
              <p:cNvSpPr txBox="1">
                <a:spLocks noRot="1" noChangeAspect="1" noMove="1" noResize="1" noEditPoints="1" noAdjustHandles="1" noChangeArrowheads="1" noChangeShapeType="1" noTextEdit="1"/>
              </p:cNvSpPr>
              <p:nvPr/>
            </p:nvSpPr>
            <p:spPr>
              <a:xfrm>
                <a:off x="2715546" y="348300"/>
                <a:ext cx="2959326" cy="453137"/>
              </a:xfrm>
              <a:prstGeom prst="rect">
                <a:avLst/>
              </a:prstGeom>
              <a:blipFill>
                <a:blip r:embed="rId8"/>
                <a:stretch>
                  <a:fillRect b="-21622"/>
                </a:stretch>
              </a:blipFill>
            </p:spPr>
            <p:txBody>
              <a:bodyPr/>
              <a:lstStyle/>
              <a:p>
                <a:r>
                  <a:rPr lang="en-US">
                    <a:noFill/>
                  </a:rPr>
                  <a:t> </a:t>
                </a:r>
              </a:p>
            </p:txBody>
          </p:sp>
        </mc:Fallback>
      </mc:AlternateContent>
      <p:sp>
        <p:nvSpPr>
          <p:cNvPr id="62" name="TextBox 61">
            <a:extLst>
              <a:ext uri="{FF2B5EF4-FFF2-40B4-BE49-F238E27FC236}">
                <a16:creationId xmlns:a16="http://schemas.microsoft.com/office/drawing/2014/main" id="{B7196F96-9B92-C84B-B33C-4585B8AE5240}"/>
              </a:ext>
            </a:extLst>
          </p:cNvPr>
          <p:cNvSpPr txBox="1"/>
          <p:nvPr/>
        </p:nvSpPr>
        <p:spPr>
          <a:xfrm>
            <a:off x="426569" y="3626301"/>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8E5E827C-A41C-9A41-A801-49CEF2580E6C}"/>
              </a:ext>
            </a:extLst>
          </p:cNvPr>
          <p:cNvSpPr txBox="1"/>
          <p:nvPr/>
        </p:nvSpPr>
        <p:spPr>
          <a:xfrm>
            <a:off x="4425522" y="3604668"/>
            <a:ext cx="662392"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x</a:t>
            </a:r>
            <a:r>
              <a:rPr lang="en-US" sz="2797" i="1" baseline="-25000" dirty="0" err="1">
                <a:latin typeface="Times New Roman" panose="02020603050405020304" pitchFamily="18" charset="0"/>
                <a:cs typeface="Times New Roman" panose="02020603050405020304" pitchFamily="18" charset="0"/>
              </a:rPr>
              <a:t>iM</a:t>
            </a:r>
            <a:endParaRPr lang="en-US" sz="2797" baseline="-25000" dirty="0">
              <a:latin typeface="Times New Roman" panose="02020603050405020304" pitchFamily="18" charset="0"/>
              <a:cs typeface="Times New Roman" panose="02020603050405020304" pitchFamily="18" charset="0"/>
            </a:endParaRPr>
          </a:p>
        </p:txBody>
      </p:sp>
      <p:cxnSp>
        <p:nvCxnSpPr>
          <p:cNvPr id="53" name="Straight Arrow Connector 52">
            <a:extLst>
              <a:ext uri="{FF2B5EF4-FFF2-40B4-BE49-F238E27FC236}">
                <a16:creationId xmlns:a16="http://schemas.microsoft.com/office/drawing/2014/main" id="{C134D0CD-BAC0-5F44-839E-0CBDCB88BB08}"/>
              </a:ext>
            </a:extLst>
          </p:cNvPr>
          <p:cNvCxnSpPr>
            <a:cxnSpLocks/>
          </p:cNvCxnSpPr>
          <p:nvPr/>
        </p:nvCxnSpPr>
        <p:spPr>
          <a:xfrm flipV="1">
            <a:off x="1126908" y="2706337"/>
            <a:ext cx="0" cy="1022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C134D0CD-BAC0-5F44-839E-0CBDCB88BB08}"/>
              </a:ext>
            </a:extLst>
          </p:cNvPr>
          <p:cNvCxnSpPr>
            <a:cxnSpLocks/>
          </p:cNvCxnSpPr>
          <p:nvPr/>
        </p:nvCxnSpPr>
        <p:spPr>
          <a:xfrm flipV="1">
            <a:off x="4149951" y="2706337"/>
            <a:ext cx="0" cy="1022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C134D0CD-BAC0-5F44-839E-0CBDCB88BB08}"/>
              </a:ext>
            </a:extLst>
          </p:cNvPr>
          <p:cNvCxnSpPr>
            <a:cxnSpLocks/>
          </p:cNvCxnSpPr>
          <p:nvPr/>
        </p:nvCxnSpPr>
        <p:spPr>
          <a:xfrm flipV="1">
            <a:off x="2246489" y="2878667"/>
            <a:ext cx="824089" cy="564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C134D0CD-BAC0-5F44-839E-0CBDCB88BB08}"/>
              </a:ext>
            </a:extLst>
          </p:cNvPr>
          <p:cNvCxnSpPr>
            <a:cxnSpLocks/>
          </p:cNvCxnSpPr>
          <p:nvPr/>
        </p:nvCxnSpPr>
        <p:spPr>
          <a:xfrm flipH="1" flipV="1">
            <a:off x="2246489" y="2878667"/>
            <a:ext cx="824089" cy="564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8693E8CE-473A-A54B-8F1C-DB45388FC1FC}"/>
                  </a:ext>
                </a:extLst>
              </p:cNvPr>
              <p:cNvSpPr/>
              <p:nvPr/>
            </p:nvSpPr>
            <p:spPr>
              <a:xfrm>
                <a:off x="6588839" y="617020"/>
                <a:ext cx="4416387" cy="5632311"/>
              </a:xfrm>
              <a:prstGeom prst="rect">
                <a:avLst/>
              </a:prstGeom>
            </p:spPr>
            <p:txBody>
              <a:bodyPr wrap="square">
                <a:spAutoFit/>
              </a:bodyPr>
              <a:lstStyle/>
              <a:p>
                <a:pPr marL="342900" indent="-342900">
                  <a:buFont typeface="Arial" panose="020B0604020202020204" pitchFamily="34" charset="0"/>
                  <a:buChar char="•"/>
                </a:pPr>
                <a:r>
                  <a:rPr lang="en-US" sz="2400" dirty="0"/>
                  <a:t>Going back to APACHE III, note that both high </a:t>
                </a:r>
                <a:r>
                  <a:rPr lang="en-US" sz="2400" i="1" dirty="0"/>
                  <a:t>and</a:t>
                </a:r>
                <a:r>
                  <a:rPr lang="en-US" sz="2400" dirty="0"/>
                  <a:t> low values of measurements like age and blood pressure are associated with higher mortality.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Each element of </a:t>
                </a:r>
                <a14:m>
                  <m:oMath xmlns:m="http://schemas.openxmlformats.org/officeDocument/2006/math">
                    <m:r>
                      <m:rPr>
                        <m:nor/>
                      </m:rPr>
                      <a:rPr lang="el-GR" sz="2400" i="1" dirty="0">
                        <a:latin typeface="Times New Roman" panose="02020603050405020304" pitchFamily="18" charset="0"/>
                        <a:cs typeface="Times New Roman" panose="02020603050405020304" pitchFamily="18" charset="0"/>
                      </a:rPr>
                      <m:t>ζ</m:t>
                    </m:r>
                    <m:r>
                      <m:rPr>
                        <m:nor/>
                      </m:rPr>
                      <a:rPr lang="en-US" sz="2400" i="1" baseline="-25000" dirty="0">
                        <a:latin typeface="Times New Roman" panose="02020603050405020304" pitchFamily="18" charset="0"/>
                        <a:cs typeface="Times New Roman" panose="02020603050405020304" pitchFamily="18" charset="0"/>
                      </a:rPr>
                      <m:t>i</m:t>
                    </m:r>
                  </m:oMath>
                </a14:m>
                <a:r>
                  <a:rPr lang="en-US" sz="2400" dirty="0"/>
                  <a:t> can be viewed as determining how much patient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𝑥</m:t>
                        </m:r>
                      </m:e>
                      <m:sub>
                        <m:r>
                          <a:rPr lang="en-US" sz="2400" i="1" dirty="0" smtClean="0">
                            <a:latin typeface="Cambria Math" panose="02040503050406030204" pitchFamily="18" charset="0"/>
                          </a:rPr>
                          <m:t>𝑖</m:t>
                        </m:r>
                      </m:sub>
                    </m:sSub>
                  </m:oMath>
                </a14:m>
                <a:r>
                  <a:rPr lang="en-US" sz="2400" dirty="0"/>
                  <a:t> matches a specific risk profile </a:t>
                </a:r>
                <a14:m>
                  <m:oMath xmlns:m="http://schemas.openxmlformats.org/officeDocument/2006/math">
                    <m:r>
                      <a:rPr lang="en-US" sz="2400" i="1" dirty="0" smtClean="0">
                        <a:latin typeface="Cambria Math" panose="02040503050406030204" pitchFamily="18" charset="0"/>
                      </a:rPr>
                      <m:t>𝑖</m:t>
                    </m:r>
                  </m:oMath>
                </a14:m>
                <a:r>
                  <a:rPr lang="en-US" sz="2400" dirty="0"/>
                  <a:t> (sepsis, for example)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We then perform logistic regression on the vector of these risk profile matches</a:t>
                </a:r>
              </a:p>
            </p:txBody>
          </p:sp>
        </mc:Choice>
        <mc:Fallback xmlns="">
          <p:sp>
            <p:nvSpPr>
              <p:cNvPr id="32" name="Rectangle 31">
                <a:extLst>
                  <a:ext uri="{FF2B5EF4-FFF2-40B4-BE49-F238E27FC236}">
                    <a16:creationId xmlns:a16="http://schemas.microsoft.com/office/drawing/2014/main" id="{8693E8CE-473A-A54B-8F1C-DB45388FC1FC}"/>
                  </a:ext>
                </a:extLst>
              </p:cNvPr>
              <p:cNvSpPr>
                <a:spLocks noRot="1" noChangeAspect="1" noMove="1" noResize="1" noEditPoints="1" noAdjustHandles="1" noChangeArrowheads="1" noChangeShapeType="1" noTextEdit="1"/>
              </p:cNvSpPr>
              <p:nvPr/>
            </p:nvSpPr>
            <p:spPr>
              <a:xfrm>
                <a:off x="6588839" y="617020"/>
                <a:ext cx="4416387" cy="5632311"/>
              </a:xfrm>
              <a:prstGeom prst="rect">
                <a:avLst/>
              </a:prstGeom>
              <a:blipFill>
                <a:blip r:embed="rId9"/>
                <a:stretch>
                  <a:fillRect l="-1719" t="-899" r="-3152" b="-1348"/>
                </a:stretch>
              </a:blipFill>
            </p:spPr>
            <p:txBody>
              <a:bodyPr/>
              <a:lstStyle/>
              <a:p>
                <a:r>
                  <a:rPr lang="en-US">
                    <a:noFill/>
                  </a:rPr>
                  <a:t> </a:t>
                </a:r>
              </a:p>
            </p:txBody>
          </p:sp>
        </mc:Fallback>
      </mc:AlternateContent>
    </p:spTree>
    <p:extLst>
      <p:ext uri="{BB962C8B-B14F-4D97-AF65-F5344CB8AC3E}">
        <p14:creationId xmlns:p14="http://schemas.microsoft.com/office/powerpoint/2010/main" val="2434970736"/>
      </p:ext>
    </p:extLst>
  </p:cSld>
  <p:clrMapOvr>
    <a:masterClrMapping/>
  </p:clrMapOvr>
  <mc:AlternateContent xmlns:mc="http://schemas.openxmlformats.org/markup-compatibility/2006" xmlns:p14="http://schemas.microsoft.com/office/powerpoint/2010/main">
    <mc:Choice Requires="p14">
      <p:transition spd="slow" p14:dur="2000" advTm="131876"/>
    </mc:Choice>
    <mc:Fallback xmlns="">
      <p:transition spd="slow" advTm="131876"/>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B7196F96-9B92-C84B-B33C-4585B8AE5240}"/>
              </a:ext>
            </a:extLst>
          </p:cNvPr>
          <p:cNvSpPr txBox="1"/>
          <p:nvPr/>
        </p:nvSpPr>
        <p:spPr>
          <a:xfrm>
            <a:off x="426570" y="2161036"/>
            <a:ext cx="543479" cy="522772"/>
          </a:xfrm>
          <a:prstGeom prst="rect">
            <a:avLst/>
          </a:prstGeom>
          <a:noFill/>
        </p:spPr>
        <p:txBody>
          <a:bodyPr wrap="square" rtlCol="0">
            <a:spAutoFit/>
          </a:bodyPr>
          <a:lstStyle/>
          <a:p>
            <a:r>
              <a:rPr lang="el-GR" sz="2797" i="1" dirty="0">
                <a:latin typeface="Times New Roman" panose="02020603050405020304" pitchFamily="18" charset="0"/>
                <a:cs typeface="Times New Roman" panose="02020603050405020304" pitchFamily="18" charset="0"/>
              </a:rPr>
              <a:t>ζ</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E5E827C-A41C-9A41-A801-49CEF2580E6C}"/>
                  </a:ext>
                </a:extLst>
              </p:cNvPr>
              <p:cNvSpPr txBox="1"/>
              <p:nvPr/>
            </p:nvSpPr>
            <p:spPr>
              <a:xfrm>
                <a:off x="4359861" y="2228826"/>
                <a:ext cx="606811"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l-GR" sz="2400" i="1" dirty="0" smtClean="0">
                          <a:latin typeface="Times New Roman" panose="02020603050405020304" pitchFamily="18" charset="0"/>
                          <a:cs typeface="Times New Roman" panose="02020603050405020304" pitchFamily="18" charset="0"/>
                        </a:rPr>
                        <m:t>ζ</m:t>
                      </m:r>
                      <m:r>
                        <m:rPr>
                          <m:nor/>
                        </m:rPr>
                        <a:rPr lang="en-US" sz="2400" i="1" baseline="-25000" dirty="0" smtClean="0">
                          <a:latin typeface="Times New Roman" panose="02020603050405020304" pitchFamily="18" charset="0"/>
                          <a:cs typeface="Times New Roman" panose="02020603050405020304" pitchFamily="18" charset="0"/>
                        </a:rPr>
                        <m:t>iM</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25" name="TextBox 24">
                <a:extLst>
                  <a:ext uri="{FF2B5EF4-FFF2-40B4-BE49-F238E27FC236}">
                    <a16:creationId xmlns:a16="http://schemas.microsoft.com/office/drawing/2014/main" id="{8E5E827C-A41C-9A41-A801-49CEF2580E6C}"/>
                  </a:ext>
                </a:extLst>
              </p:cNvPr>
              <p:cNvSpPr txBox="1">
                <a:spLocks noRot="1" noChangeAspect="1" noMove="1" noResize="1" noEditPoints="1" noAdjustHandles="1" noChangeArrowheads="1" noChangeShapeType="1" noTextEdit="1"/>
              </p:cNvSpPr>
              <p:nvPr/>
            </p:nvSpPr>
            <p:spPr>
              <a:xfrm>
                <a:off x="4359861" y="2228826"/>
                <a:ext cx="606811" cy="453137"/>
              </a:xfrm>
              <a:prstGeom prst="rect">
                <a:avLst/>
              </a:prstGeom>
              <a:blipFill>
                <a:blip r:embed="rId5"/>
                <a:stretch>
                  <a:fillRect l="-1000" b="-14865"/>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213A1C08-7264-534B-BF7D-B870FCECD83D}"/>
              </a:ext>
            </a:extLst>
          </p:cNvPr>
          <p:cNvCxnSpPr>
            <a:cxnSpLocks/>
          </p:cNvCxnSpPr>
          <p:nvPr/>
        </p:nvCxnSpPr>
        <p:spPr>
          <a:xfrm flipV="1">
            <a:off x="1970420" y="736741"/>
            <a:ext cx="62178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C134D0CD-BAC0-5F44-839E-0CBDCB88BB08}"/>
              </a:ext>
            </a:extLst>
          </p:cNvPr>
          <p:cNvCxnSpPr>
            <a:cxnSpLocks/>
          </p:cNvCxnSpPr>
          <p:nvPr/>
        </p:nvCxnSpPr>
        <p:spPr>
          <a:xfrm flipH="1" flipV="1">
            <a:off x="2592203" y="736741"/>
            <a:ext cx="1557748" cy="14961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E1DE7A53-058C-B347-BC25-AB052A7D272E}"/>
              </a:ext>
            </a:extLst>
          </p:cNvPr>
          <p:cNvCxnSpPr>
            <a:cxnSpLocks/>
          </p:cNvCxnSpPr>
          <p:nvPr/>
        </p:nvCxnSpPr>
        <p:spPr>
          <a:xfrm flipV="1">
            <a:off x="1126908" y="736741"/>
            <a:ext cx="1465295"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F4049EAA-17DF-7E42-A394-6984E48ED682}"/>
              </a:ext>
            </a:extLst>
          </p:cNvPr>
          <p:cNvCxnSpPr>
            <a:cxnSpLocks/>
          </p:cNvCxnSpPr>
          <p:nvPr/>
        </p:nvCxnSpPr>
        <p:spPr>
          <a:xfrm flipV="1">
            <a:off x="1544535" y="736741"/>
            <a:ext cx="1047668"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D28AE069-5836-464E-9C93-A719A0595B13}"/>
              </a:ext>
            </a:extLst>
          </p:cNvPr>
          <p:cNvCxnSpPr>
            <a:cxnSpLocks/>
          </p:cNvCxnSpPr>
          <p:nvPr/>
        </p:nvCxnSpPr>
        <p:spPr>
          <a:xfrm flipV="1">
            <a:off x="2433883" y="736741"/>
            <a:ext cx="158320"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1" name="Picture 30">
            <a:extLst>
              <a:ext uri="{FF2B5EF4-FFF2-40B4-BE49-F238E27FC236}">
                <a16:creationId xmlns:a16="http://schemas.microsoft.com/office/drawing/2014/main" id="{C1F8BF20-364A-5843-8FD8-15161C5B5F23}"/>
              </a:ext>
            </a:extLst>
          </p:cNvPr>
          <p:cNvPicPr>
            <a:picLocks noChangeAspect="1"/>
          </p:cNvPicPr>
          <p:nvPr/>
        </p:nvPicPr>
        <p:blipFill>
          <a:blip r:embed="rId6"/>
          <a:stretch>
            <a:fillRect/>
          </a:stretch>
        </p:blipFill>
        <p:spPr>
          <a:xfrm>
            <a:off x="880221" y="2232897"/>
            <a:ext cx="3520249" cy="473439"/>
          </a:xfrm>
          <a:prstGeom prst="rect">
            <a:avLst/>
          </a:prstGeom>
        </p:spPr>
      </p:pic>
      <p:cxnSp>
        <p:nvCxnSpPr>
          <p:cNvPr id="34" name="Straight Arrow Connector 33">
            <a:extLst>
              <a:ext uri="{FF2B5EF4-FFF2-40B4-BE49-F238E27FC236}">
                <a16:creationId xmlns:a16="http://schemas.microsoft.com/office/drawing/2014/main" id="{FCAD43C3-5611-4743-9BA6-50F550926F4D}"/>
              </a:ext>
            </a:extLst>
          </p:cNvPr>
          <p:cNvCxnSpPr>
            <a:cxnSpLocks/>
          </p:cNvCxnSpPr>
          <p:nvPr/>
        </p:nvCxnSpPr>
        <p:spPr>
          <a:xfrm flipH="1" flipV="1">
            <a:off x="2592203" y="736741"/>
            <a:ext cx="246687"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08BE6C33-E740-FC40-A977-E150AA9A4605}"/>
              </a:ext>
            </a:extLst>
          </p:cNvPr>
          <p:cNvCxnSpPr>
            <a:cxnSpLocks/>
          </p:cNvCxnSpPr>
          <p:nvPr/>
        </p:nvCxnSpPr>
        <p:spPr>
          <a:xfrm flipH="1" flipV="1">
            <a:off x="2592203" y="736741"/>
            <a:ext cx="69802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090EA6B8-77A2-EA4B-B703-C5ED9D5382E8}"/>
              </a:ext>
            </a:extLst>
          </p:cNvPr>
          <p:cNvCxnSpPr>
            <a:cxnSpLocks/>
          </p:cNvCxnSpPr>
          <p:nvPr/>
        </p:nvCxnSpPr>
        <p:spPr>
          <a:xfrm flipH="1" flipV="1">
            <a:off x="2592203" y="736741"/>
            <a:ext cx="108011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938B7CFD-346D-414D-A4AC-DF1E1B8836E9}"/>
              </a:ext>
            </a:extLst>
          </p:cNvPr>
          <p:cNvSpPr txBox="1"/>
          <p:nvPr/>
        </p:nvSpPr>
        <p:spPr>
          <a:xfrm>
            <a:off x="1273935" y="1056376"/>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11E7216C-07F4-D446-B563-C5713BD860F6}"/>
              </a:ext>
            </a:extLst>
          </p:cNvPr>
          <p:cNvSpPr txBox="1"/>
          <p:nvPr/>
        </p:nvSpPr>
        <p:spPr>
          <a:xfrm>
            <a:off x="3454296" y="1056376"/>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b</a:t>
            </a:r>
            <a:r>
              <a:rPr lang="en-US" sz="2797" i="1" baseline="-25000" dirty="0" err="1">
                <a:latin typeface="Times New Roman" panose="02020603050405020304" pitchFamily="18" charset="0"/>
                <a:cs typeface="Times New Roman" panose="02020603050405020304" pitchFamily="18" charset="0"/>
              </a:rPr>
              <a:t>M</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40" name="Table 39">
            <a:extLst>
              <a:ext uri="{FF2B5EF4-FFF2-40B4-BE49-F238E27FC236}">
                <a16:creationId xmlns:a16="http://schemas.microsoft.com/office/drawing/2014/main" id="{8FE3AF9D-0034-BB48-8D80-5EEF7924A8E3}"/>
              </a:ext>
            </a:extLst>
          </p:cNvPr>
          <p:cNvGraphicFramePr>
            <a:graphicFrameLocks noGrp="1"/>
          </p:cNvGraphicFramePr>
          <p:nvPr/>
        </p:nvGraphicFramePr>
        <p:xfrm>
          <a:off x="2377403" y="403111"/>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CE73603-7DAB-214C-9191-92C8419239D0}"/>
                  </a:ext>
                </a:extLst>
              </p:cNvPr>
              <p:cNvSpPr txBox="1"/>
              <p:nvPr/>
            </p:nvSpPr>
            <p:spPr>
              <a:xfrm>
                <a:off x="2715546" y="348300"/>
                <a:ext cx="2959326"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𝑝</m:t>
                          </m:r>
                        </m:e>
                        <m:sub>
                          <m:r>
                            <a:rPr lang="en-US" sz="2400" i="1" dirty="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𝜎</m:t>
                      </m:r>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𝑏</m:t>
                          </m:r>
                        </m:e>
                        <m:sub>
                          <m:r>
                            <a:rPr lang="en-US" sz="2400" b="0" i="1" dirty="0" smtClean="0">
                              <a:latin typeface="Cambria Math" panose="02040503050406030204" pitchFamily="18" charset="0"/>
                              <a:cs typeface="Times New Roman" panose="02020603050405020304" pitchFamily="18" charset="0"/>
                            </a:rPr>
                            <m:t>0</m:t>
                          </m:r>
                        </m:sub>
                      </m:sSub>
                      <m:r>
                        <a:rPr lang="en-US" sz="2400" b="0" i="1" dirty="0" smtClean="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𝑏</m:t>
                      </m:r>
                      <m:r>
                        <a:rPr lang="en-US" sz="2400" i="1">
                          <a:latin typeface="Cambria Math" panose="02040503050406030204" pitchFamily="18" charset="0"/>
                        </a:rPr>
                        <m:t>⊙</m:t>
                      </m:r>
                      <m:r>
                        <m:rPr>
                          <m:nor/>
                        </m:rPr>
                        <a:rPr lang="el-GR" sz="2400" i="1" dirty="0">
                          <a:latin typeface="Times New Roman" panose="02020603050405020304" pitchFamily="18" charset="0"/>
                          <a:cs typeface="Times New Roman" panose="02020603050405020304" pitchFamily="18" charset="0"/>
                        </a:rPr>
                        <m:t>ζ</m:t>
                      </m:r>
                      <m:r>
                        <a:rPr lang="en-US" sz="2400" b="0" i="1" dirty="0" smtClean="0">
                          <a:latin typeface="Cambria Math" panose="02040503050406030204" pitchFamily="18" charset="0"/>
                          <a:cs typeface="Times New Roman" panose="02020603050405020304" pitchFamily="18" charset="0"/>
                        </a:rPr>
                        <m:t>)</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60" name="TextBox 59">
                <a:extLst>
                  <a:ext uri="{FF2B5EF4-FFF2-40B4-BE49-F238E27FC236}">
                    <a16:creationId xmlns:a16="http://schemas.microsoft.com/office/drawing/2014/main" id="{DCE73603-7DAB-214C-9191-92C8419239D0}"/>
                  </a:ext>
                </a:extLst>
              </p:cNvPr>
              <p:cNvSpPr txBox="1">
                <a:spLocks noRot="1" noChangeAspect="1" noMove="1" noResize="1" noEditPoints="1" noAdjustHandles="1" noChangeArrowheads="1" noChangeShapeType="1" noTextEdit="1"/>
              </p:cNvSpPr>
              <p:nvPr/>
            </p:nvSpPr>
            <p:spPr>
              <a:xfrm>
                <a:off x="2715546" y="348300"/>
                <a:ext cx="2959326" cy="453137"/>
              </a:xfrm>
              <a:prstGeom prst="rect">
                <a:avLst/>
              </a:prstGeom>
              <a:blipFill>
                <a:blip r:embed="rId7"/>
                <a:stretch>
                  <a:fillRect b="-21622"/>
                </a:stretch>
              </a:blipFill>
            </p:spPr>
            <p:txBody>
              <a:bodyPr/>
              <a:lstStyle/>
              <a:p>
                <a:r>
                  <a:rPr lang="en-US">
                    <a:noFill/>
                  </a:rPr>
                  <a:t> </a:t>
                </a:r>
              </a:p>
            </p:txBody>
          </p:sp>
        </mc:Fallback>
      </mc:AlternateContent>
      <p:pic>
        <p:nvPicPr>
          <p:cNvPr id="61" name="Picture 60">
            <a:extLst>
              <a:ext uri="{FF2B5EF4-FFF2-40B4-BE49-F238E27FC236}">
                <a16:creationId xmlns:a16="http://schemas.microsoft.com/office/drawing/2014/main" id="{C1F8BF20-364A-5843-8FD8-15161C5B5F23}"/>
              </a:ext>
            </a:extLst>
          </p:cNvPr>
          <p:cNvPicPr>
            <a:picLocks noChangeAspect="1"/>
          </p:cNvPicPr>
          <p:nvPr/>
        </p:nvPicPr>
        <p:blipFill>
          <a:blip r:embed="rId6"/>
          <a:stretch>
            <a:fillRect/>
          </a:stretch>
        </p:blipFill>
        <p:spPr>
          <a:xfrm>
            <a:off x="876830" y="3729053"/>
            <a:ext cx="3520249" cy="473439"/>
          </a:xfrm>
          <a:prstGeom prst="rect">
            <a:avLst/>
          </a:prstGeom>
        </p:spPr>
      </p:pic>
      <p:sp>
        <p:nvSpPr>
          <p:cNvPr id="62" name="TextBox 61">
            <a:extLst>
              <a:ext uri="{FF2B5EF4-FFF2-40B4-BE49-F238E27FC236}">
                <a16:creationId xmlns:a16="http://schemas.microsoft.com/office/drawing/2014/main" id="{B7196F96-9B92-C84B-B33C-4585B8AE5240}"/>
              </a:ext>
            </a:extLst>
          </p:cNvPr>
          <p:cNvSpPr txBox="1"/>
          <p:nvPr/>
        </p:nvSpPr>
        <p:spPr>
          <a:xfrm>
            <a:off x="426569" y="3626301"/>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8E5E827C-A41C-9A41-A801-49CEF2580E6C}"/>
              </a:ext>
            </a:extLst>
          </p:cNvPr>
          <p:cNvSpPr txBox="1"/>
          <p:nvPr/>
        </p:nvSpPr>
        <p:spPr>
          <a:xfrm>
            <a:off x="4425522" y="3604668"/>
            <a:ext cx="662392"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x</a:t>
            </a:r>
            <a:r>
              <a:rPr lang="en-US" sz="2797" i="1" baseline="-25000" dirty="0" err="1">
                <a:latin typeface="Times New Roman" panose="02020603050405020304" pitchFamily="18" charset="0"/>
                <a:cs typeface="Times New Roman" panose="02020603050405020304" pitchFamily="18" charset="0"/>
              </a:rPr>
              <a:t>iM</a:t>
            </a:r>
            <a:endParaRPr lang="en-US" sz="2797" baseline="-25000" dirty="0">
              <a:latin typeface="Times New Roman" panose="02020603050405020304" pitchFamily="18" charset="0"/>
              <a:cs typeface="Times New Roman" panose="02020603050405020304" pitchFamily="18" charset="0"/>
            </a:endParaRPr>
          </a:p>
        </p:txBody>
      </p:sp>
      <p:cxnSp>
        <p:nvCxnSpPr>
          <p:cNvPr id="53" name="Straight Arrow Connector 52">
            <a:extLst>
              <a:ext uri="{FF2B5EF4-FFF2-40B4-BE49-F238E27FC236}">
                <a16:creationId xmlns:a16="http://schemas.microsoft.com/office/drawing/2014/main" id="{C134D0CD-BAC0-5F44-839E-0CBDCB88BB08}"/>
              </a:ext>
            </a:extLst>
          </p:cNvPr>
          <p:cNvCxnSpPr>
            <a:cxnSpLocks/>
          </p:cNvCxnSpPr>
          <p:nvPr/>
        </p:nvCxnSpPr>
        <p:spPr>
          <a:xfrm flipV="1">
            <a:off x="1126908" y="2706337"/>
            <a:ext cx="0" cy="1022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C134D0CD-BAC0-5F44-839E-0CBDCB88BB08}"/>
              </a:ext>
            </a:extLst>
          </p:cNvPr>
          <p:cNvCxnSpPr>
            <a:cxnSpLocks/>
          </p:cNvCxnSpPr>
          <p:nvPr/>
        </p:nvCxnSpPr>
        <p:spPr>
          <a:xfrm flipV="1">
            <a:off x="4149951" y="2706337"/>
            <a:ext cx="0" cy="1022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C134D0CD-BAC0-5F44-839E-0CBDCB88BB08}"/>
              </a:ext>
            </a:extLst>
          </p:cNvPr>
          <p:cNvCxnSpPr>
            <a:cxnSpLocks/>
          </p:cNvCxnSpPr>
          <p:nvPr/>
        </p:nvCxnSpPr>
        <p:spPr>
          <a:xfrm flipV="1">
            <a:off x="2246489" y="2878667"/>
            <a:ext cx="824089" cy="564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C134D0CD-BAC0-5F44-839E-0CBDCB88BB08}"/>
              </a:ext>
            </a:extLst>
          </p:cNvPr>
          <p:cNvCxnSpPr>
            <a:cxnSpLocks/>
          </p:cNvCxnSpPr>
          <p:nvPr/>
        </p:nvCxnSpPr>
        <p:spPr>
          <a:xfrm flipH="1" flipV="1">
            <a:off x="2246489" y="2878667"/>
            <a:ext cx="824089" cy="564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3" name="Title 1">
                <a:extLst>
                  <a:ext uri="{FF2B5EF4-FFF2-40B4-BE49-F238E27FC236}">
                    <a16:creationId xmlns:a16="http://schemas.microsoft.com/office/drawing/2014/main" id="{D41D87F0-00EE-7244-97F8-63F15CC0244A}"/>
                  </a:ext>
                </a:extLst>
              </p:cNvPr>
              <p:cNvSpPr>
                <a:spLocks noGrp="1"/>
              </p:cNvSpPr>
              <p:nvPr>
                <p:ph type="title"/>
              </p:nvPr>
            </p:nvSpPr>
            <p:spPr>
              <a:xfrm>
                <a:off x="7236506" y="403111"/>
                <a:ext cx="4566864" cy="4147220"/>
              </a:xfrm>
            </p:spPr>
            <p:txBody>
              <a:bodyPr>
                <a:normAutofit fontScale="90000"/>
              </a:bodyPr>
              <a:lstStyle/>
              <a:p>
                <a:r>
                  <a:rPr lang="en-US" sz="4800" i="1" dirty="0"/>
                  <a:t>Extended</a:t>
                </a:r>
                <a:r>
                  <a:rPr lang="en-US" sz="4800" dirty="0"/>
                  <a:t> logistic regression</a:t>
                </a:r>
                <a:br>
                  <a:rPr lang="en-US" sz="4800" dirty="0"/>
                </a:br>
                <a:br>
                  <a:rPr lang="en-US" sz="4800" dirty="0"/>
                </a:br>
                <a:r>
                  <a:rPr lang="en-US" sz="4800" dirty="0"/>
                  <a:t>a.k.a.</a:t>
                </a:r>
                <a:br>
                  <a:rPr lang="en-US" sz="4800" dirty="0"/>
                </a:br>
                <a:br>
                  <a:rPr lang="en-US" sz="4800" dirty="0"/>
                </a:br>
                <a:r>
                  <a:rPr lang="en-US" sz="4800" dirty="0"/>
                  <a:t>An MLP with 1 hidden layer </a:t>
                </a:r>
                <a14:m>
                  <m:oMath xmlns:m="http://schemas.openxmlformats.org/officeDocument/2006/math">
                    <m:r>
                      <m:rPr>
                        <m:nor/>
                      </m:rPr>
                      <a:rPr lang="el-GR" sz="4800" i="1" dirty="0" smtClean="0">
                        <a:latin typeface="Times New Roman" panose="02020603050405020304" pitchFamily="18" charset="0"/>
                        <a:cs typeface="Times New Roman" panose="02020603050405020304" pitchFamily="18" charset="0"/>
                      </a:rPr>
                      <m:t>ζ</m:t>
                    </m:r>
                  </m:oMath>
                </a14:m>
                <a:endParaRPr lang="en-US" sz="4800" dirty="0"/>
              </a:p>
            </p:txBody>
          </p:sp>
        </mc:Choice>
        <mc:Fallback xmlns="">
          <p:sp>
            <p:nvSpPr>
              <p:cNvPr id="33" name="Title 1">
                <a:extLst>
                  <a:ext uri="{FF2B5EF4-FFF2-40B4-BE49-F238E27FC236}">
                    <a16:creationId xmlns:a16="http://schemas.microsoft.com/office/drawing/2014/main" id="{D41D87F0-00EE-7244-97F8-63F15CC0244A}"/>
                  </a:ext>
                </a:extLst>
              </p:cNvPr>
              <p:cNvSpPr>
                <a:spLocks noGrp="1" noRot="1" noChangeAspect="1" noMove="1" noResize="1" noEditPoints="1" noAdjustHandles="1" noChangeArrowheads="1" noChangeShapeType="1" noTextEdit="1"/>
              </p:cNvSpPr>
              <p:nvPr>
                <p:ph type="title"/>
              </p:nvPr>
            </p:nvSpPr>
            <p:spPr>
              <a:xfrm>
                <a:off x="7236506" y="403111"/>
                <a:ext cx="4566864" cy="4147220"/>
              </a:xfrm>
              <a:blipFill>
                <a:blip r:embed="rId8"/>
                <a:stretch>
                  <a:fillRect l="-5263" t="-5183" b="-7622"/>
                </a:stretch>
              </a:blipFill>
            </p:spPr>
            <p:txBody>
              <a:bodyPr/>
              <a:lstStyle/>
              <a:p>
                <a:r>
                  <a:rPr lang="en-US">
                    <a:noFill/>
                  </a:rPr>
                  <a:t> </a:t>
                </a:r>
              </a:p>
            </p:txBody>
          </p:sp>
        </mc:Fallback>
      </mc:AlternateContent>
    </p:spTree>
    <p:extLst>
      <p:ext uri="{BB962C8B-B14F-4D97-AF65-F5344CB8AC3E}">
        <p14:creationId xmlns:p14="http://schemas.microsoft.com/office/powerpoint/2010/main" val="2316424030"/>
      </p:ext>
    </p:extLst>
  </p:cSld>
  <p:clrMapOvr>
    <a:masterClrMapping/>
  </p:clrMapOvr>
  <mc:AlternateContent xmlns:mc="http://schemas.openxmlformats.org/markup-compatibility/2006" xmlns:p14="http://schemas.microsoft.com/office/powerpoint/2010/main">
    <mc:Choice Requires="p14">
      <p:transition spd="slow" p14:dur="2000" advTm="25107"/>
    </mc:Choice>
    <mc:Fallback xmlns="">
      <p:transition spd="slow" advTm="25107"/>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B7196F96-9B92-C84B-B33C-4585B8AE5240}"/>
              </a:ext>
            </a:extLst>
          </p:cNvPr>
          <p:cNvSpPr txBox="1"/>
          <p:nvPr/>
        </p:nvSpPr>
        <p:spPr>
          <a:xfrm>
            <a:off x="426570" y="2161036"/>
            <a:ext cx="543479" cy="522772"/>
          </a:xfrm>
          <a:prstGeom prst="rect">
            <a:avLst/>
          </a:prstGeom>
          <a:noFill/>
        </p:spPr>
        <p:txBody>
          <a:bodyPr wrap="square" rtlCol="0">
            <a:spAutoFit/>
          </a:bodyPr>
          <a:lstStyle/>
          <a:p>
            <a:r>
              <a:rPr lang="el-GR" sz="2797" i="1" dirty="0">
                <a:latin typeface="Times New Roman" panose="02020603050405020304" pitchFamily="18" charset="0"/>
                <a:cs typeface="Times New Roman" panose="02020603050405020304" pitchFamily="18" charset="0"/>
              </a:rPr>
              <a:t>ζ</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E5E827C-A41C-9A41-A801-49CEF2580E6C}"/>
                  </a:ext>
                </a:extLst>
              </p:cNvPr>
              <p:cNvSpPr txBox="1"/>
              <p:nvPr/>
            </p:nvSpPr>
            <p:spPr>
              <a:xfrm>
                <a:off x="4359861" y="2228826"/>
                <a:ext cx="606811"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l-GR" sz="2400" i="1" dirty="0" smtClean="0">
                          <a:latin typeface="Times New Roman" panose="02020603050405020304" pitchFamily="18" charset="0"/>
                          <a:cs typeface="Times New Roman" panose="02020603050405020304" pitchFamily="18" charset="0"/>
                        </a:rPr>
                        <m:t>ζ</m:t>
                      </m:r>
                      <m:r>
                        <m:rPr>
                          <m:nor/>
                        </m:rPr>
                        <a:rPr lang="en-US" sz="2400" i="1" baseline="-25000" dirty="0" smtClean="0">
                          <a:latin typeface="Times New Roman" panose="02020603050405020304" pitchFamily="18" charset="0"/>
                          <a:cs typeface="Times New Roman" panose="02020603050405020304" pitchFamily="18" charset="0"/>
                        </a:rPr>
                        <m:t>iM</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25" name="TextBox 24">
                <a:extLst>
                  <a:ext uri="{FF2B5EF4-FFF2-40B4-BE49-F238E27FC236}">
                    <a16:creationId xmlns:a16="http://schemas.microsoft.com/office/drawing/2014/main" id="{8E5E827C-A41C-9A41-A801-49CEF2580E6C}"/>
                  </a:ext>
                </a:extLst>
              </p:cNvPr>
              <p:cNvSpPr txBox="1">
                <a:spLocks noRot="1" noChangeAspect="1" noMove="1" noResize="1" noEditPoints="1" noAdjustHandles="1" noChangeArrowheads="1" noChangeShapeType="1" noTextEdit="1"/>
              </p:cNvSpPr>
              <p:nvPr/>
            </p:nvSpPr>
            <p:spPr>
              <a:xfrm>
                <a:off x="4359861" y="2228826"/>
                <a:ext cx="606811" cy="453137"/>
              </a:xfrm>
              <a:prstGeom prst="rect">
                <a:avLst/>
              </a:prstGeom>
              <a:blipFill>
                <a:blip r:embed="rId5"/>
                <a:stretch>
                  <a:fillRect l="-1000" b="-14865"/>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213A1C08-7264-534B-BF7D-B870FCECD83D}"/>
              </a:ext>
            </a:extLst>
          </p:cNvPr>
          <p:cNvCxnSpPr>
            <a:cxnSpLocks/>
          </p:cNvCxnSpPr>
          <p:nvPr/>
        </p:nvCxnSpPr>
        <p:spPr>
          <a:xfrm flipV="1">
            <a:off x="1970420" y="736741"/>
            <a:ext cx="62178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C134D0CD-BAC0-5F44-839E-0CBDCB88BB08}"/>
              </a:ext>
            </a:extLst>
          </p:cNvPr>
          <p:cNvCxnSpPr>
            <a:cxnSpLocks/>
          </p:cNvCxnSpPr>
          <p:nvPr/>
        </p:nvCxnSpPr>
        <p:spPr>
          <a:xfrm flipH="1" flipV="1">
            <a:off x="2592203" y="736741"/>
            <a:ext cx="1557748" cy="14961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E1DE7A53-058C-B347-BC25-AB052A7D272E}"/>
              </a:ext>
            </a:extLst>
          </p:cNvPr>
          <p:cNvCxnSpPr>
            <a:cxnSpLocks/>
          </p:cNvCxnSpPr>
          <p:nvPr/>
        </p:nvCxnSpPr>
        <p:spPr>
          <a:xfrm flipV="1">
            <a:off x="1126908" y="736741"/>
            <a:ext cx="1465295"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F4049EAA-17DF-7E42-A394-6984E48ED682}"/>
              </a:ext>
            </a:extLst>
          </p:cNvPr>
          <p:cNvCxnSpPr>
            <a:cxnSpLocks/>
          </p:cNvCxnSpPr>
          <p:nvPr/>
        </p:nvCxnSpPr>
        <p:spPr>
          <a:xfrm flipV="1">
            <a:off x="1544535" y="736741"/>
            <a:ext cx="1047668"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D28AE069-5836-464E-9C93-A719A0595B13}"/>
              </a:ext>
            </a:extLst>
          </p:cNvPr>
          <p:cNvCxnSpPr>
            <a:cxnSpLocks/>
          </p:cNvCxnSpPr>
          <p:nvPr/>
        </p:nvCxnSpPr>
        <p:spPr>
          <a:xfrm flipV="1">
            <a:off x="2433883" y="736741"/>
            <a:ext cx="158320"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1" name="Picture 30">
            <a:extLst>
              <a:ext uri="{FF2B5EF4-FFF2-40B4-BE49-F238E27FC236}">
                <a16:creationId xmlns:a16="http://schemas.microsoft.com/office/drawing/2014/main" id="{C1F8BF20-364A-5843-8FD8-15161C5B5F23}"/>
              </a:ext>
            </a:extLst>
          </p:cNvPr>
          <p:cNvPicPr>
            <a:picLocks noChangeAspect="1"/>
          </p:cNvPicPr>
          <p:nvPr/>
        </p:nvPicPr>
        <p:blipFill>
          <a:blip r:embed="rId6"/>
          <a:stretch>
            <a:fillRect/>
          </a:stretch>
        </p:blipFill>
        <p:spPr>
          <a:xfrm>
            <a:off x="880221" y="2232897"/>
            <a:ext cx="3520249" cy="473439"/>
          </a:xfrm>
          <a:prstGeom prst="rect">
            <a:avLst/>
          </a:prstGeom>
        </p:spPr>
      </p:pic>
      <p:cxnSp>
        <p:nvCxnSpPr>
          <p:cNvPr id="34" name="Straight Arrow Connector 33">
            <a:extLst>
              <a:ext uri="{FF2B5EF4-FFF2-40B4-BE49-F238E27FC236}">
                <a16:creationId xmlns:a16="http://schemas.microsoft.com/office/drawing/2014/main" id="{FCAD43C3-5611-4743-9BA6-50F550926F4D}"/>
              </a:ext>
            </a:extLst>
          </p:cNvPr>
          <p:cNvCxnSpPr>
            <a:cxnSpLocks/>
          </p:cNvCxnSpPr>
          <p:nvPr/>
        </p:nvCxnSpPr>
        <p:spPr>
          <a:xfrm flipH="1" flipV="1">
            <a:off x="2592203" y="736741"/>
            <a:ext cx="246687"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08BE6C33-E740-FC40-A977-E150AA9A4605}"/>
              </a:ext>
            </a:extLst>
          </p:cNvPr>
          <p:cNvCxnSpPr>
            <a:cxnSpLocks/>
          </p:cNvCxnSpPr>
          <p:nvPr/>
        </p:nvCxnSpPr>
        <p:spPr>
          <a:xfrm flipH="1" flipV="1">
            <a:off x="2592203" y="736741"/>
            <a:ext cx="69802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090EA6B8-77A2-EA4B-B703-C5ED9D5382E8}"/>
              </a:ext>
            </a:extLst>
          </p:cNvPr>
          <p:cNvCxnSpPr>
            <a:cxnSpLocks/>
          </p:cNvCxnSpPr>
          <p:nvPr/>
        </p:nvCxnSpPr>
        <p:spPr>
          <a:xfrm flipH="1" flipV="1">
            <a:off x="2592203" y="736741"/>
            <a:ext cx="1080113"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938B7CFD-346D-414D-A4AC-DF1E1B8836E9}"/>
              </a:ext>
            </a:extLst>
          </p:cNvPr>
          <p:cNvSpPr txBox="1"/>
          <p:nvPr/>
        </p:nvSpPr>
        <p:spPr>
          <a:xfrm>
            <a:off x="1273935" y="1056376"/>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11E7216C-07F4-D446-B563-C5713BD860F6}"/>
              </a:ext>
            </a:extLst>
          </p:cNvPr>
          <p:cNvSpPr txBox="1"/>
          <p:nvPr/>
        </p:nvSpPr>
        <p:spPr>
          <a:xfrm>
            <a:off x="3454296" y="1056376"/>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b</a:t>
            </a:r>
            <a:r>
              <a:rPr lang="en-US" sz="2797" i="1" baseline="-25000" dirty="0" err="1">
                <a:latin typeface="Times New Roman" panose="02020603050405020304" pitchFamily="18" charset="0"/>
                <a:cs typeface="Times New Roman" panose="02020603050405020304" pitchFamily="18" charset="0"/>
              </a:rPr>
              <a:t>M</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40" name="Table 39">
            <a:extLst>
              <a:ext uri="{FF2B5EF4-FFF2-40B4-BE49-F238E27FC236}">
                <a16:creationId xmlns:a16="http://schemas.microsoft.com/office/drawing/2014/main" id="{8FE3AF9D-0034-BB48-8D80-5EEF7924A8E3}"/>
              </a:ext>
            </a:extLst>
          </p:cNvPr>
          <p:cNvGraphicFramePr>
            <a:graphicFrameLocks noGrp="1"/>
          </p:cNvGraphicFramePr>
          <p:nvPr/>
        </p:nvGraphicFramePr>
        <p:xfrm>
          <a:off x="2377403" y="403111"/>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CE73603-7DAB-214C-9191-92C8419239D0}"/>
                  </a:ext>
                </a:extLst>
              </p:cNvPr>
              <p:cNvSpPr txBox="1"/>
              <p:nvPr/>
            </p:nvSpPr>
            <p:spPr>
              <a:xfrm>
                <a:off x="2715546" y="348300"/>
                <a:ext cx="2959326"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𝑝</m:t>
                          </m:r>
                        </m:e>
                        <m:sub>
                          <m:r>
                            <a:rPr lang="en-US" sz="2400" i="1" dirty="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𝜎</m:t>
                      </m:r>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𝑏</m:t>
                          </m:r>
                        </m:e>
                        <m:sub>
                          <m:r>
                            <a:rPr lang="en-US" sz="2400" b="0" i="1" dirty="0" smtClean="0">
                              <a:latin typeface="Cambria Math" panose="02040503050406030204" pitchFamily="18" charset="0"/>
                              <a:cs typeface="Times New Roman" panose="02020603050405020304" pitchFamily="18" charset="0"/>
                            </a:rPr>
                            <m:t>0</m:t>
                          </m:r>
                        </m:sub>
                      </m:sSub>
                      <m:r>
                        <a:rPr lang="en-US" sz="2400" b="0" i="1" dirty="0" smtClean="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𝑏</m:t>
                      </m:r>
                      <m:r>
                        <a:rPr lang="en-US" sz="2400" i="1">
                          <a:latin typeface="Cambria Math" panose="02040503050406030204" pitchFamily="18" charset="0"/>
                        </a:rPr>
                        <m:t>⊙</m:t>
                      </m:r>
                      <m:r>
                        <m:rPr>
                          <m:nor/>
                        </m:rPr>
                        <a:rPr lang="el-GR" sz="2400" i="1" dirty="0">
                          <a:latin typeface="Times New Roman" panose="02020603050405020304" pitchFamily="18" charset="0"/>
                          <a:cs typeface="Times New Roman" panose="02020603050405020304" pitchFamily="18" charset="0"/>
                        </a:rPr>
                        <m:t>ζ</m:t>
                      </m:r>
                      <m:r>
                        <a:rPr lang="en-US" sz="2400" b="0" i="1" dirty="0" smtClean="0">
                          <a:latin typeface="Cambria Math" panose="02040503050406030204" pitchFamily="18" charset="0"/>
                          <a:cs typeface="Times New Roman" panose="02020603050405020304" pitchFamily="18" charset="0"/>
                        </a:rPr>
                        <m:t>)</m:t>
                      </m:r>
                    </m:oMath>
                  </m:oMathPara>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60" name="TextBox 59">
                <a:extLst>
                  <a:ext uri="{FF2B5EF4-FFF2-40B4-BE49-F238E27FC236}">
                    <a16:creationId xmlns:a16="http://schemas.microsoft.com/office/drawing/2014/main" id="{DCE73603-7DAB-214C-9191-92C8419239D0}"/>
                  </a:ext>
                </a:extLst>
              </p:cNvPr>
              <p:cNvSpPr txBox="1">
                <a:spLocks noRot="1" noChangeAspect="1" noMove="1" noResize="1" noEditPoints="1" noAdjustHandles="1" noChangeArrowheads="1" noChangeShapeType="1" noTextEdit="1"/>
              </p:cNvSpPr>
              <p:nvPr/>
            </p:nvSpPr>
            <p:spPr>
              <a:xfrm>
                <a:off x="2715546" y="348300"/>
                <a:ext cx="2959326" cy="453137"/>
              </a:xfrm>
              <a:prstGeom prst="rect">
                <a:avLst/>
              </a:prstGeom>
              <a:blipFill>
                <a:blip r:embed="rId7"/>
                <a:stretch>
                  <a:fillRect b="-21622"/>
                </a:stretch>
              </a:blipFill>
            </p:spPr>
            <p:txBody>
              <a:bodyPr/>
              <a:lstStyle/>
              <a:p>
                <a:r>
                  <a:rPr lang="en-US">
                    <a:noFill/>
                  </a:rPr>
                  <a:t> </a:t>
                </a:r>
              </a:p>
            </p:txBody>
          </p:sp>
        </mc:Fallback>
      </mc:AlternateContent>
      <p:pic>
        <p:nvPicPr>
          <p:cNvPr id="61" name="Picture 60">
            <a:extLst>
              <a:ext uri="{FF2B5EF4-FFF2-40B4-BE49-F238E27FC236}">
                <a16:creationId xmlns:a16="http://schemas.microsoft.com/office/drawing/2014/main" id="{C1F8BF20-364A-5843-8FD8-15161C5B5F23}"/>
              </a:ext>
            </a:extLst>
          </p:cNvPr>
          <p:cNvPicPr>
            <a:picLocks noChangeAspect="1"/>
          </p:cNvPicPr>
          <p:nvPr/>
        </p:nvPicPr>
        <p:blipFill>
          <a:blip r:embed="rId6"/>
          <a:stretch>
            <a:fillRect/>
          </a:stretch>
        </p:blipFill>
        <p:spPr>
          <a:xfrm>
            <a:off x="876830" y="3729053"/>
            <a:ext cx="3520249" cy="473439"/>
          </a:xfrm>
          <a:prstGeom prst="rect">
            <a:avLst/>
          </a:prstGeom>
        </p:spPr>
      </p:pic>
      <p:sp>
        <p:nvSpPr>
          <p:cNvPr id="62" name="TextBox 61">
            <a:extLst>
              <a:ext uri="{FF2B5EF4-FFF2-40B4-BE49-F238E27FC236}">
                <a16:creationId xmlns:a16="http://schemas.microsoft.com/office/drawing/2014/main" id="{B7196F96-9B92-C84B-B33C-4585B8AE5240}"/>
              </a:ext>
            </a:extLst>
          </p:cNvPr>
          <p:cNvSpPr txBox="1"/>
          <p:nvPr/>
        </p:nvSpPr>
        <p:spPr>
          <a:xfrm>
            <a:off x="426569" y="3626301"/>
            <a:ext cx="543479" cy="522772"/>
          </a:xfrm>
          <a:prstGeom prst="rect">
            <a:avLst/>
          </a:prstGeom>
          <a:noFill/>
        </p:spPr>
        <p:txBody>
          <a:bodyPr wrap="square" rtlCol="0">
            <a:spAutoFit/>
          </a:bodyPr>
          <a:lstStyle/>
          <a:p>
            <a:r>
              <a:rPr lang="el-GR" sz="2797" i="1" dirty="0">
                <a:latin typeface="Times New Roman" panose="02020603050405020304" pitchFamily="18" charset="0"/>
                <a:cs typeface="Times New Roman" panose="02020603050405020304" pitchFamily="18" charset="0"/>
              </a:rPr>
              <a:t>η</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8E5E827C-A41C-9A41-A801-49CEF2580E6C}"/>
              </a:ext>
            </a:extLst>
          </p:cNvPr>
          <p:cNvSpPr txBox="1"/>
          <p:nvPr/>
        </p:nvSpPr>
        <p:spPr>
          <a:xfrm>
            <a:off x="4425522" y="3604668"/>
            <a:ext cx="662392" cy="522772"/>
          </a:xfrm>
          <a:prstGeom prst="rect">
            <a:avLst/>
          </a:prstGeom>
          <a:noFill/>
        </p:spPr>
        <p:txBody>
          <a:bodyPr wrap="square" rtlCol="0">
            <a:spAutoFit/>
          </a:bodyPr>
          <a:lstStyle/>
          <a:p>
            <a:r>
              <a:rPr lang="el-GR" sz="2797" i="1" dirty="0">
                <a:latin typeface="Times New Roman" panose="02020603050405020304" pitchFamily="18" charset="0"/>
                <a:cs typeface="Times New Roman" panose="02020603050405020304" pitchFamily="18" charset="0"/>
              </a:rPr>
              <a:t>η</a:t>
            </a:r>
            <a:r>
              <a:rPr lang="en-US" sz="2797" i="1" baseline="-25000" dirty="0" err="1">
                <a:latin typeface="Times New Roman" panose="02020603050405020304" pitchFamily="18" charset="0"/>
                <a:cs typeface="Times New Roman" panose="02020603050405020304" pitchFamily="18" charset="0"/>
              </a:rPr>
              <a:t>iM</a:t>
            </a:r>
            <a:endParaRPr lang="en-US" sz="2797" baseline="-25000" dirty="0">
              <a:latin typeface="Times New Roman" panose="02020603050405020304" pitchFamily="18" charset="0"/>
              <a:cs typeface="Times New Roman" panose="02020603050405020304" pitchFamily="18" charset="0"/>
            </a:endParaRPr>
          </a:p>
        </p:txBody>
      </p:sp>
      <p:cxnSp>
        <p:nvCxnSpPr>
          <p:cNvPr id="53" name="Straight Arrow Connector 52">
            <a:extLst>
              <a:ext uri="{FF2B5EF4-FFF2-40B4-BE49-F238E27FC236}">
                <a16:creationId xmlns:a16="http://schemas.microsoft.com/office/drawing/2014/main" id="{C134D0CD-BAC0-5F44-839E-0CBDCB88BB08}"/>
              </a:ext>
            </a:extLst>
          </p:cNvPr>
          <p:cNvCxnSpPr>
            <a:cxnSpLocks/>
          </p:cNvCxnSpPr>
          <p:nvPr/>
        </p:nvCxnSpPr>
        <p:spPr>
          <a:xfrm flipV="1">
            <a:off x="1126908" y="2706337"/>
            <a:ext cx="0" cy="1022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C134D0CD-BAC0-5F44-839E-0CBDCB88BB08}"/>
              </a:ext>
            </a:extLst>
          </p:cNvPr>
          <p:cNvCxnSpPr>
            <a:cxnSpLocks/>
          </p:cNvCxnSpPr>
          <p:nvPr/>
        </p:nvCxnSpPr>
        <p:spPr>
          <a:xfrm flipV="1">
            <a:off x="4149951" y="2706337"/>
            <a:ext cx="0" cy="1022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C134D0CD-BAC0-5F44-839E-0CBDCB88BB08}"/>
              </a:ext>
            </a:extLst>
          </p:cNvPr>
          <p:cNvCxnSpPr>
            <a:cxnSpLocks/>
          </p:cNvCxnSpPr>
          <p:nvPr/>
        </p:nvCxnSpPr>
        <p:spPr>
          <a:xfrm flipV="1">
            <a:off x="2246489" y="2878667"/>
            <a:ext cx="824089" cy="564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C134D0CD-BAC0-5F44-839E-0CBDCB88BB08}"/>
              </a:ext>
            </a:extLst>
          </p:cNvPr>
          <p:cNvCxnSpPr>
            <a:cxnSpLocks/>
          </p:cNvCxnSpPr>
          <p:nvPr/>
        </p:nvCxnSpPr>
        <p:spPr>
          <a:xfrm flipH="1" flipV="1">
            <a:off x="2246489" y="2878667"/>
            <a:ext cx="824089" cy="564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3" name="Picture 32">
            <a:extLst>
              <a:ext uri="{FF2B5EF4-FFF2-40B4-BE49-F238E27FC236}">
                <a16:creationId xmlns:a16="http://schemas.microsoft.com/office/drawing/2014/main" id="{C1F8BF20-364A-5843-8FD8-15161C5B5F23}"/>
              </a:ext>
            </a:extLst>
          </p:cNvPr>
          <p:cNvPicPr>
            <a:picLocks noChangeAspect="1"/>
          </p:cNvPicPr>
          <p:nvPr/>
        </p:nvPicPr>
        <p:blipFill>
          <a:blip r:embed="rId6"/>
          <a:stretch>
            <a:fillRect/>
          </a:stretch>
        </p:blipFill>
        <p:spPr>
          <a:xfrm>
            <a:off x="876830" y="5175589"/>
            <a:ext cx="3520249" cy="473439"/>
          </a:xfrm>
          <a:prstGeom prst="rect">
            <a:avLst/>
          </a:prstGeom>
        </p:spPr>
      </p:pic>
      <p:sp>
        <p:nvSpPr>
          <p:cNvPr id="39" name="TextBox 38">
            <a:extLst>
              <a:ext uri="{FF2B5EF4-FFF2-40B4-BE49-F238E27FC236}">
                <a16:creationId xmlns:a16="http://schemas.microsoft.com/office/drawing/2014/main" id="{B7196F96-9B92-C84B-B33C-4585B8AE5240}"/>
              </a:ext>
            </a:extLst>
          </p:cNvPr>
          <p:cNvSpPr txBox="1"/>
          <p:nvPr/>
        </p:nvSpPr>
        <p:spPr>
          <a:xfrm>
            <a:off x="426569" y="5072837"/>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8E5E827C-A41C-9A41-A801-49CEF2580E6C}"/>
              </a:ext>
            </a:extLst>
          </p:cNvPr>
          <p:cNvSpPr txBox="1"/>
          <p:nvPr/>
        </p:nvSpPr>
        <p:spPr>
          <a:xfrm>
            <a:off x="4425522" y="5051204"/>
            <a:ext cx="662392"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x</a:t>
            </a:r>
            <a:r>
              <a:rPr lang="en-US" sz="2797" i="1" baseline="-25000" dirty="0" err="1">
                <a:latin typeface="Times New Roman" panose="02020603050405020304" pitchFamily="18" charset="0"/>
                <a:cs typeface="Times New Roman" panose="02020603050405020304" pitchFamily="18" charset="0"/>
              </a:rPr>
              <a:t>iM</a:t>
            </a:r>
            <a:endParaRPr lang="en-US" sz="2797" baseline="-25000" dirty="0">
              <a:latin typeface="Times New Roman" panose="02020603050405020304" pitchFamily="18" charset="0"/>
              <a:cs typeface="Times New Roman" panose="02020603050405020304" pitchFamily="18" charset="0"/>
            </a:endParaRPr>
          </a:p>
        </p:txBody>
      </p:sp>
      <p:cxnSp>
        <p:nvCxnSpPr>
          <p:cNvPr id="42" name="Straight Arrow Connector 41">
            <a:extLst>
              <a:ext uri="{FF2B5EF4-FFF2-40B4-BE49-F238E27FC236}">
                <a16:creationId xmlns:a16="http://schemas.microsoft.com/office/drawing/2014/main" id="{C134D0CD-BAC0-5F44-839E-0CBDCB88BB08}"/>
              </a:ext>
            </a:extLst>
          </p:cNvPr>
          <p:cNvCxnSpPr>
            <a:cxnSpLocks/>
          </p:cNvCxnSpPr>
          <p:nvPr/>
        </p:nvCxnSpPr>
        <p:spPr>
          <a:xfrm flipV="1">
            <a:off x="1126908" y="4152873"/>
            <a:ext cx="0" cy="1022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C134D0CD-BAC0-5F44-839E-0CBDCB88BB08}"/>
              </a:ext>
            </a:extLst>
          </p:cNvPr>
          <p:cNvCxnSpPr>
            <a:cxnSpLocks/>
          </p:cNvCxnSpPr>
          <p:nvPr/>
        </p:nvCxnSpPr>
        <p:spPr>
          <a:xfrm flipV="1">
            <a:off x="4149951" y="4152873"/>
            <a:ext cx="0" cy="1022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C134D0CD-BAC0-5F44-839E-0CBDCB88BB08}"/>
              </a:ext>
            </a:extLst>
          </p:cNvPr>
          <p:cNvCxnSpPr>
            <a:cxnSpLocks/>
          </p:cNvCxnSpPr>
          <p:nvPr/>
        </p:nvCxnSpPr>
        <p:spPr>
          <a:xfrm flipV="1">
            <a:off x="2246489" y="4325203"/>
            <a:ext cx="824089" cy="564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C134D0CD-BAC0-5F44-839E-0CBDCB88BB08}"/>
              </a:ext>
            </a:extLst>
          </p:cNvPr>
          <p:cNvCxnSpPr>
            <a:cxnSpLocks/>
          </p:cNvCxnSpPr>
          <p:nvPr/>
        </p:nvCxnSpPr>
        <p:spPr>
          <a:xfrm flipH="1" flipV="1">
            <a:off x="2246489" y="4325203"/>
            <a:ext cx="824089" cy="564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6" name="Title 1">
                <a:extLst>
                  <a:ext uri="{FF2B5EF4-FFF2-40B4-BE49-F238E27FC236}">
                    <a16:creationId xmlns:a16="http://schemas.microsoft.com/office/drawing/2014/main" id="{6410DB4E-6119-D043-A6DE-B9778A93CB71}"/>
                  </a:ext>
                </a:extLst>
              </p:cNvPr>
              <p:cNvSpPr>
                <a:spLocks noGrp="1"/>
              </p:cNvSpPr>
              <p:nvPr>
                <p:ph type="title"/>
              </p:nvPr>
            </p:nvSpPr>
            <p:spPr>
              <a:xfrm>
                <a:off x="7228221" y="490186"/>
                <a:ext cx="4566864" cy="1825715"/>
              </a:xfrm>
            </p:spPr>
            <p:txBody>
              <a:bodyPr>
                <a:normAutofit fontScale="90000"/>
              </a:bodyPr>
              <a:lstStyle/>
              <a:p>
                <a:r>
                  <a:rPr lang="en-US" sz="4800" dirty="0"/>
                  <a:t>An MLP with 2 hidden layers</a:t>
                </a:r>
                <a:br>
                  <a:rPr lang="en-US" sz="4800" dirty="0"/>
                </a:br>
                <a:r>
                  <a:rPr lang="en-US" sz="4800" dirty="0"/>
                  <a:t>(</a:t>
                </a:r>
                <a:r>
                  <a:rPr lang="el-GR" sz="4800" i="1" dirty="0">
                    <a:latin typeface="Times New Roman" panose="02020603050405020304" pitchFamily="18" charset="0"/>
                    <a:cs typeface="Times New Roman" panose="02020603050405020304" pitchFamily="18" charset="0"/>
                  </a:rPr>
                  <a:t>η</a:t>
                </a:r>
                <a:r>
                  <a:rPr lang="el-GR" sz="4800" dirty="0">
                    <a:cs typeface="Times New Roman" panose="02020603050405020304" pitchFamily="18" charset="0"/>
                  </a:rPr>
                  <a:t> </a:t>
                </a:r>
                <a:r>
                  <a:rPr lang="en-US" sz="4800" dirty="0"/>
                  <a:t>and </a:t>
                </a:r>
                <a14:m>
                  <m:oMath xmlns:m="http://schemas.openxmlformats.org/officeDocument/2006/math">
                    <m:r>
                      <m:rPr>
                        <m:nor/>
                      </m:rPr>
                      <a:rPr lang="el-GR" sz="4800" i="1" dirty="0" smtClean="0">
                        <a:latin typeface="Times New Roman" panose="02020603050405020304" pitchFamily="18" charset="0"/>
                        <a:cs typeface="Times New Roman" panose="02020603050405020304" pitchFamily="18" charset="0"/>
                      </a:rPr>
                      <m:t>ζ</m:t>
                    </m:r>
                  </m:oMath>
                </a14:m>
                <a:r>
                  <a:rPr lang="en-US" sz="4800" dirty="0"/>
                  <a:t>)</a:t>
                </a:r>
              </a:p>
            </p:txBody>
          </p:sp>
        </mc:Choice>
        <mc:Fallback xmlns="">
          <p:sp>
            <p:nvSpPr>
              <p:cNvPr id="46" name="Title 1">
                <a:extLst>
                  <a:ext uri="{FF2B5EF4-FFF2-40B4-BE49-F238E27FC236}">
                    <a16:creationId xmlns:a16="http://schemas.microsoft.com/office/drawing/2014/main" id="{6410DB4E-6119-D043-A6DE-B9778A93CB71}"/>
                  </a:ext>
                </a:extLst>
              </p:cNvPr>
              <p:cNvSpPr>
                <a:spLocks noGrp="1" noRot="1" noChangeAspect="1" noMove="1" noResize="1" noEditPoints="1" noAdjustHandles="1" noChangeArrowheads="1" noChangeShapeType="1" noTextEdit="1"/>
              </p:cNvSpPr>
              <p:nvPr>
                <p:ph type="title"/>
              </p:nvPr>
            </p:nvSpPr>
            <p:spPr>
              <a:xfrm>
                <a:off x="7228221" y="490186"/>
                <a:ext cx="4566864" cy="1825715"/>
              </a:xfrm>
              <a:blipFill>
                <a:blip r:embed="rId8"/>
                <a:stretch>
                  <a:fillRect l="-5278" t="-11034" b="-15862"/>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C344A80C-5A7D-DF46-8EFE-9EF45ADE8643}"/>
              </a:ext>
            </a:extLst>
          </p:cNvPr>
          <p:cNvSpPr txBox="1"/>
          <p:nvPr/>
        </p:nvSpPr>
        <p:spPr>
          <a:xfrm>
            <a:off x="7228221" y="4575424"/>
            <a:ext cx="3733078" cy="1200329"/>
          </a:xfrm>
          <a:prstGeom prst="rect">
            <a:avLst/>
          </a:prstGeom>
          <a:noFill/>
        </p:spPr>
        <p:txBody>
          <a:bodyPr wrap="square" rtlCol="0">
            <a:spAutoFit/>
          </a:bodyPr>
          <a:lstStyle/>
          <a:p>
            <a:r>
              <a:rPr lang="en-US" sz="2400" b="1" dirty="0"/>
              <a:t>By adding layers, we build a </a:t>
            </a:r>
            <a:r>
              <a:rPr lang="en-US" sz="2400" b="1" i="1" dirty="0"/>
              <a:t>hierarchy</a:t>
            </a:r>
            <a:r>
              <a:rPr lang="en-US" sz="2400" b="1" dirty="0"/>
              <a:t> of increasingly complex features</a:t>
            </a:r>
          </a:p>
        </p:txBody>
      </p:sp>
    </p:spTree>
    <p:extLst>
      <p:ext uri="{BB962C8B-B14F-4D97-AF65-F5344CB8AC3E}">
        <p14:creationId xmlns:p14="http://schemas.microsoft.com/office/powerpoint/2010/main" val="439223929"/>
      </p:ext>
    </p:extLst>
  </p:cSld>
  <p:clrMapOvr>
    <a:masterClrMapping/>
  </p:clrMapOvr>
  <mc:AlternateContent xmlns:mc="http://schemas.openxmlformats.org/markup-compatibility/2006" xmlns:p14="http://schemas.microsoft.com/office/powerpoint/2010/main">
    <mc:Choice Requires="p14">
      <p:transition spd="slow" p14:dur="2000" advTm="35047"/>
    </mc:Choice>
    <mc:Fallback xmlns="">
      <p:transition spd="slow" advTm="35047"/>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73426" y="345492"/>
            <a:ext cx="2150855" cy="2121592"/>
          </a:xfrm>
          <a:prstGeom prst="rect">
            <a:avLst/>
          </a:prstGeom>
        </p:spPr>
      </p:pic>
      <p:pic>
        <p:nvPicPr>
          <p:cNvPr id="4" name="Picture 3"/>
          <p:cNvPicPr>
            <a:picLocks noChangeAspect="1"/>
          </p:cNvPicPr>
          <p:nvPr/>
        </p:nvPicPr>
        <p:blipFill>
          <a:blip r:embed="rId4"/>
          <a:stretch>
            <a:fillRect/>
          </a:stretch>
        </p:blipFill>
        <p:spPr>
          <a:xfrm>
            <a:off x="605999" y="2425519"/>
            <a:ext cx="1407079" cy="1216867"/>
          </a:xfrm>
          <a:prstGeom prst="rect">
            <a:avLst/>
          </a:prstGeom>
        </p:spPr>
      </p:pic>
      <p:pic>
        <p:nvPicPr>
          <p:cNvPr id="134" name="Picture 133"/>
          <p:cNvPicPr>
            <a:picLocks noChangeAspect="1"/>
          </p:cNvPicPr>
          <p:nvPr/>
        </p:nvPicPr>
        <p:blipFill>
          <a:blip r:embed="rId4"/>
          <a:stretch>
            <a:fillRect/>
          </a:stretch>
        </p:blipFill>
        <p:spPr>
          <a:xfrm>
            <a:off x="605999" y="3600821"/>
            <a:ext cx="1407079" cy="1216867"/>
          </a:xfrm>
          <a:prstGeom prst="rect">
            <a:avLst/>
          </a:prstGeom>
        </p:spPr>
      </p:pic>
      <p:pic>
        <p:nvPicPr>
          <p:cNvPr id="135" name="Picture 134"/>
          <p:cNvPicPr>
            <a:picLocks noChangeAspect="1"/>
          </p:cNvPicPr>
          <p:nvPr/>
        </p:nvPicPr>
        <p:blipFill>
          <a:blip r:embed="rId4"/>
          <a:stretch>
            <a:fillRect/>
          </a:stretch>
        </p:blipFill>
        <p:spPr>
          <a:xfrm>
            <a:off x="605999" y="4776123"/>
            <a:ext cx="1407079" cy="1216867"/>
          </a:xfrm>
          <a:prstGeom prst="rect">
            <a:avLst/>
          </a:prstGeom>
        </p:spPr>
      </p:pic>
      <p:sp>
        <p:nvSpPr>
          <p:cNvPr id="7" name="Title 1">
            <a:extLst>
              <a:ext uri="{FF2B5EF4-FFF2-40B4-BE49-F238E27FC236}">
                <a16:creationId xmlns:a16="http://schemas.microsoft.com/office/drawing/2014/main" id="{3263305B-8145-1B4F-BC01-C3D9B13CE54B}"/>
              </a:ext>
            </a:extLst>
          </p:cNvPr>
          <p:cNvSpPr>
            <a:spLocks noGrp="1"/>
          </p:cNvSpPr>
          <p:nvPr>
            <p:ph type="title"/>
          </p:nvPr>
        </p:nvSpPr>
        <p:spPr>
          <a:xfrm>
            <a:off x="7236506" y="403111"/>
            <a:ext cx="4566864" cy="4147220"/>
          </a:xfrm>
        </p:spPr>
        <p:txBody>
          <a:bodyPr>
            <a:normAutofit/>
          </a:bodyPr>
          <a:lstStyle/>
          <a:p>
            <a:r>
              <a:rPr lang="en-US" sz="4800" dirty="0"/>
              <a:t>A </a:t>
            </a:r>
            <a:r>
              <a:rPr lang="en-US" sz="4800" i="1" dirty="0"/>
              <a:t>deep</a:t>
            </a:r>
            <a:r>
              <a:rPr lang="en-US" sz="4800" dirty="0"/>
              <a:t> MLP with many hidden layers</a:t>
            </a:r>
            <a:br>
              <a:rPr lang="en-US" sz="4800" dirty="0"/>
            </a:br>
            <a:br>
              <a:rPr lang="en-US" sz="4800" dirty="0"/>
            </a:br>
            <a:r>
              <a:rPr lang="en-US" sz="4800" i="1" dirty="0"/>
              <a:t>“deep learning”</a:t>
            </a:r>
          </a:p>
        </p:txBody>
      </p:sp>
    </p:spTree>
    <p:extLst>
      <p:ext uri="{BB962C8B-B14F-4D97-AF65-F5344CB8AC3E}">
        <p14:creationId xmlns:p14="http://schemas.microsoft.com/office/powerpoint/2010/main" val="3105422802"/>
      </p:ext>
    </p:extLst>
  </p:cSld>
  <p:clrMapOvr>
    <a:masterClrMapping/>
  </p:clrMapOvr>
  <mc:AlternateContent xmlns:mc="http://schemas.openxmlformats.org/markup-compatibility/2006" xmlns:p14="http://schemas.microsoft.com/office/powerpoint/2010/main">
    <mc:Choice Requires="p14">
      <p:transition spd="slow" p14:dur="2000" advTm="47379"/>
    </mc:Choice>
    <mc:Fallback xmlns="">
      <p:transition spd="slow" advTm="4737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15ED-205A-BB4F-86E2-4BDA73F28C0F}"/>
              </a:ext>
            </a:extLst>
          </p:cNvPr>
          <p:cNvSpPr>
            <a:spLocks noGrp="1"/>
          </p:cNvSpPr>
          <p:nvPr>
            <p:ph type="title"/>
          </p:nvPr>
        </p:nvSpPr>
        <p:spPr>
          <a:xfrm>
            <a:off x="838200" y="365126"/>
            <a:ext cx="10515600" cy="992118"/>
          </a:xfrm>
        </p:spPr>
        <p:txBody>
          <a:bodyPr>
            <a:normAutofit fontScale="90000"/>
          </a:bodyPr>
          <a:lstStyle/>
          <a:p>
            <a:r>
              <a:rPr lang="en-US" sz="4800" dirty="0"/>
              <a:t>We need more flexible, non-linear classifiers</a:t>
            </a:r>
          </a:p>
        </p:txBody>
      </p:sp>
      <p:pic>
        <p:nvPicPr>
          <p:cNvPr id="5" name="Content Placeholder 5">
            <a:extLst>
              <a:ext uri="{FF2B5EF4-FFF2-40B4-BE49-F238E27FC236}">
                <a16:creationId xmlns:a16="http://schemas.microsoft.com/office/drawing/2014/main" id="{2AD48400-5955-F445-AA34-C5BC496DBA34}"/>
              </a:ext>
            </a:extLst>
          </p:cNvPr>
          <p:cNvPicPr>
            <a:picLocks noChangeAspect="1"/>
          </p:cNvPicPr>
          <p:nvPr/>
        </p:nvPicPr>
        <p:blipFill>
          <a:blip r:embed="rId3"/>
          <a:stretch>
            <a:fillRect/>
          </a:stretch>
        </p:blipFill>
        <p:spPr>
          <a:xfrm>
            <a:off x="6702152" y="1501827"/>
            <a:ext cx="4904944" cy="4904944"/>
          </a:xfrm>
          <a:prstGeom prst="rect">
            <a:avLst/>
          </a:prstGeom>
        </p:spPr>
      </p:pic>
      <p:sp>
        <p:nvSpPr>
          <p:cNvPr id="7" name="TextBox 6">
            <a:extLst>
              <a:ext uri="{FF2B5EF4-FFF2-40B4-BE49-F238E27FC236}">
                <a16:creationId xmlns:a16="http://schemas.microsoft.com/office/drawing/2014/main" id="{CE463494-96A8-C94A-9277-2FA18309646F}"/>
              </a:ext>
            </a:extLst>
          </p:cNvPr>
          <p:cNvSpPr txBox="1"/>
          <p:nvPr/>
        </p:nvSpPr>
        <p:spPr>
          <a:xfrm>
            <a:off x="8023213" y="1417224"/>
            <a:ext cx="2561855" cy="646331"/>
          </a:xfrm>
          <a:prstGeom prst="rect">
            <a:avLst/>
          </a:prstGeom>
          <a:noFill/>
        </p:spPr>
        <p:txBody>
          <a:bodyPr wrap="none" rtlCol="0">
            <a:spAutoFit/>
          </a:bodyPr>
          <a:lstStyle/>
          <a:p>
            <a:r>
              <a:rPr lang="en-US" dirty="0"/>
              <a:t>MLP (i.e. neural network)</a:t>
            </a:r>
          </a:p>
          <a:p>
            <a:pPr algn="ctr"/>
            <a:r>
              <a:rPr lang="en-US" dirty="0"/>
              <a:t>decision boundary</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01C391A9-D746-50B3-05A1-AB611375E2FC}"/>
                  </a:ext>
                </a:extLst>
              </p:cNvPr>
              <p:cNvSpPr>
                <a:spLocks noGrp="1"/>
              </p:cNvSpPr>
              <p:nvPr>
                <p:ph sz="half" idx="1"/>
              </p:nvPr>
            </p:nvSpPr>
            <p:spPr>
              <a:xfrm>
                <a:off x="527187" y="1640264"/>
                <a:ext cx="5378757" cy="4852610"/>
              </a:xfrm>
            </p:spPr>
            <p:txBody>
              <a:bodyPr>
                <a:normAutofit fontScale="77500" lnSpcReduction="20000"/>
              </a:bodyPr>
              <a:lstStyle/>
              <a:p>
                <a:r>
                  <a:rPr lang="en-US" dirty="0"/>
                  <a:t>Suppose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i="1" dirty="0">
                        <a:latin typeface="Cambria Math" panose="02040503050406030204" pitchFamily="18" charset="0"/>
                      </a:rPr>
                      <m:t> </m:t>
                    </m:r>
                  </m:oMath>
                </a14:m>
                <a:r>
                  <a:rPr lang="en-US" dirty="0"/>
                  <a:t>and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oMath>
                </a14:m>
                <a:r>
                  <a:rPr lang="en-US" dirty="0"/>
                  <a:t> are biomarker values</a:t>
                </a:r>
              </a:p>
              <a:p>
                <a:endParaRPr lang="en-US" dirty="0"/>
              </a:p>
              <a:p>
                <a:r>
                  <a:rPr lang="en-US" dirty="0"/>
                  <a:t>After biopsy:</a:t>
                </a:r>
              </a:p>
              <a:p>
                <a:pPr lvl="1"/>
                <a:r>
                  <a:rPr lang="en-US" dirty="0"/>
                  <a:t>Blue patients: benign</a:t>
                </a:r>
              </a:p>
              <a:p>
                <a:pPr lvl="1"/>
                <a:r>
                  <a:rPr lang="en-US" dirty="0"/>
                  <a:t>Red patients: malignant</a:t>
                </a:r>
              </a:p>
              <a:p>
                <a:endParaRPr lang="en-US" dirty="0"/>
              </a:p>
              <a:p>
                <a:r>
                  <a:rPr lang="en-US" dirty="0"/>
                  <a:t>We need a model that can distinguish between the two, but logistic regression cannot: </a:t>
                </a:r>
                <a:r>
                  <a:rPr lang="en-US" u="sng" dirty="0"/>
                  <a:t>it can only draw </a:t>
                </a:r>
                <a:r>
                  <a:rPr lang="en-US" b="1" u="sng" dirty="0"/>
                  <a:t>linear</a:t>
                </a:r>
                <a:r>
                  <a:rPr lang="en-US" u="sng" dirty="0"/>
                  <a:t> decision boundaries</a:t>
                </a:r>
                <a:r>
                  <a:rPr lang="en-US" dirty="0"/>
                  <a:t>.</a:t>
                </a:r>
              </a:p>
              <a:p>
                <a:endParaRPr lang="en-US" dirty="0">
                  <a:solidFill>
                    <a:schemeClr val="tx1"/>
                  </a:solidFill>
                </a:endParaRPr>
              </a:p>
              <a:p>
                <a:r>
                  <a:rPr lang="en-US" dirty="0">
                    <a:solidFill>
                      <a:schemeClr val="tx1"/>
                    </a:solidFill>
                  </a:rPr>
                  <a:t>Today, we will see how we can “extend” logistic regression to form a multilayer perceptron (MLP) – in other words, a neural network – that can draw </a:t>
                </a:r>
                <a:r>
                  <a:rPr lang="en-US" b="1" dirty="0">
                    <a:solidFill>
                      <a:schemeClr val="tx1"/>
                    </a:solidFill>
                  </a:rPr>
                  <a:t>nonlinear</a:t>
                </a:r>
                <a:r>
                  <a:rPr lang="en-US" dirty="0">
                    <a:solidFill>
                      <a:schemeClr val="tx1"/>
                    </a:solidFill>
                  </a:rPr>
                  <a:t> decision boundaries</a:t>
                </a:r>
              </a:p>
            </p:txBody>
          </p:sp>
        </mc:Choice>
        <mc:Fallback>
          <p:sp>
            <p:nvSpPr>
              <p:cNvPr id="9" name="Content Placeholder 2">
                <a:extLst>
                  <a:ext uri="{FF2B5EF4-FFF2-40B4-BE49-F238E27FC236}">
                    <a16:creationId xmlns:a16="http://schemas.microsoft.com/office/drawing/2014/main" id="{01C391A9-D746-50B3-05A1-AB611375E2FC}"/>
                  </a:ext>
                </a:extLst>
              </p:cNvPr>
              <p:cNvSpPr>
                <a:spLocks noGrp="1" noRot="1" noChangeAspect="1" noMove="1" noResize="1" noEditPoints="1" noAdjustHandles="1" noChangeArrowheads="1" noChangeShapeType="1" noTextEdit="1"/>
              </p:cNvSpPr>
              <p:nvPr>
                <p:ph sz="half" idx="1"/>
              </p:nvPr>
            </p:nvSpPr>
            <p:spPr>
              <a:xfrm>
                <a:off x="527187" y="1640264"/>
                <a:ext cx="5378757" cy="4852610"/>
              </a:xfrm>
              <a:blipFill>
                <a:blip r:embed="rId4"/>
                <a:stretch>
                  <a:fillRect l="-1176" t="-2611" r="-2353"/>
                </a:stretch>
              </a:blipFill>
            </p:spPr>
            <p:txBody>
              <a:bodyPr/>
              <a:lstStyle/>
              <a:p>
                <a:r>
                  <a:rPr lang="en-US">
                    <a:noFill/>
                  </a:rPr>
                  <a:t> </a:t>
                </a:r>
              </a:p>
            </p:txBody>
          </p:sp>
        </mc:Fallback>
      </mc:AlternateContent>
    </p:spTree>
    <p:extLst>
      <p:ext uri="{BB962C8B-B14F-4D97-AF65-F5344CB8AC3E}">
        <p14:creationId xmlns:p14="http://schemas.microsoft.com/office/powerpoint/2010/main" val="1301211471"/>
      </p:ext>
    </p:extLst>
  </p:cSld>
  <p:clrMapOvr>
    <a:masterClrMapping/>
  </p:clrMapOvr>
  <mc:AlternateContent xmlns:mc="http://schemas.openxmlformats.org/markup-compatibility/2006" xmlns:p14="http://schemas.microsoft.com/office/powerpoint/2010/main">
    <mc:Choice Requires="p14">
      <p:transition spd="slow" p14:dur="2000" advTm="26070"/>
    </mc:Choice>
    <mc:Fallback xmlns="">
      <p:transition spd="slow" advTm="2607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5">
            <a:extLst>
              <a:ext uri="{FF2B5EF4-FFF2-40B4-BE49-F238E27FC236}">
                <a16:creationId xmlns:a16="http://schemas.microsoft.com/office/drawing/2014/main" id="{D7487844-90CB-A14A-8CD0-A155B511B18F}"/>
              </a:ext>
            </a:extLst>
          </p:cNvPr>
          <p:cNvPicPr>
            <a:picLocks noChangeAspect="1"/>
          </p:cNvPicPr>
          <p:nvPr/>
        </p:nvPicPr>
        <p:blipFill>
          <a:blip r:embed="rId3"/>
          <a:stretch>
            <a:fillRect/>
          </a:stretch>
        </p:blipFill>
        <p:spPr>
          <a:xfrm>
            <a:off x="5902037" y="0"/>
            <a:ext cx="6054871" cy="6054871"/>
          </a:xfrm>
          <a:prstGeom prst="rect">
            <a:avLst/>
          </a:prstGeom>
        </p:spPr>
      </p:pic>
      <p:sp>
        <p:nvSpPr>
          <p:cNvPr id="9" name="Title 8">
            <a:extLst>
              <a:ext uri="{FF2B5EF4-FFF2-40B4-BE49-F238E27FC236}">
                <a16:creationId xmlns:a16="http://schemas.microsoft.com/office/drawing/2014/main" id="{12DA1C10-C181-F64A-B03D-C04F5FA39DD3}"/>
              </a:ext>
            </a:extLst>
          </p:cNvPr>
          <p:cNvSpPr txBox="1">
            <a:spLocks/>
          </p:cNvSpPr>
          <p:nvPr/>
        </p:nvSpPr>
        <p:spPr>
          <a:xfrm>
            <a:off x="522811" y="240806"/>
            <a:ext cx="5102134" cy="3094811"/>
          </a:xfrm>
          <a:prstGeom prst="rect">
            <a:avLst/>
          </a:prstGeom>
        </p:spPr>
        <p:txBody>
          <a:bodyPr vert="horz" lIns="121784" tIns="60892" rIns="121784" bIns="60892" rtlCol="0" anchor="ctr">
            <a:normAutofit/>
          </a:bodyPr>
          <a:lstStyle>
            <a:lvl1pPr algn="ctr" defTabSz="457200" rtl="0" eaLnBrk="1" latinLnBrk="0" hangingPunct="1">
              <a:spcBef>
                <a:spcPct val="0"/>
              </a:spcBef>
              <a:buNone/>
              <a:defRPr sz="4400" kern="1200">
                <a:solidFill>
                  <a:srgbClr val="001A57"/>
                </a:solidFill>
                <a:latin typeface="Helvetica"/>
                <a:ea typeface="+mj-ea"/>
                <a:cs typeface="+mj-cs"/>
              </a:defRPr>
            </a:lvl1pPr>
          </a:lstStyle>
          <a:p>
            <a:pPr algn="l"/>
            <a:r>
              <a:rPr lang="en-US" sz="4267" dirty="0">
                <a:solidFill>
                  <a:schemeClr val="tx1"/>
                </a:solidFill>
                <a:latin typeface="+mj-lt"/>
              </a:rPr>
              <a:t>Learn Highly Non-Linear Decision Surfaces</a:t>
            </a:r>
          </a:p>
        </p:txBody>
      </p:sp>
    </p:spTree>
    <p:extLst>
      <p:ext uri="{BB962C8B-B14F-4D97-AF65-F5344CB8AC3E}">
        <p14:creationId xmlns:p14="http://schemas.microsoft.com/office/powerpoint/2010/main" val="1221964971"/>
      </p:ext>
    </p:extLst>
  </p:cSld>
  <p:clrMapOvr>
    <a:masterClrMapping/>
  </p:clrMapOvr>
  <mc:AlternateContent xmlns:mc="http://schemas.openxmlformats.org/markup-compatibility/2006" xmlns:p14="http://schemas.microsoft.com/office/powerpoint/2010/main">
    <mc:Choice Requires="p14">
      <p:transition spd="slow" p14:dur="2000" advTm="28226"/>
    </mc:Choice>
    <mc:Fallback xmlns="">
      <p:transition spd="slow" advTm="28226"/>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3286-B39B-484C-8B95-8FA1B0092D04}"/>
              </a:ext>
            </a:extLst>
          </p:cNvPr>
          <p:cNvSpPr>
            <a:spLocks noGrp="1"/>
          </p:cNvSpPr>
          <p:nvPr>
            <p:ph type="title"/>
          </p:nvPr>
        </p:nvSpPr>
        <p:spPr/>
        <p:txBody>
          <a:bodyPr/>
          <a:lstStyle/>
          <a:p>
            <a:r>
              <a:rPr lang="en-US" dirty="0"/>
              <a:t>Does this work with MNIST?</a:t>
            </a:r>
          </a:p>
        </p:txBody>
      </p:sp>
      <p:pic>
        <p:nvPicPr>
          <p:cNvPr id="3" name="Content Placeholder 5">
            <a:extLst>
              <a:ext uri="{FF2B5EF4-FFF2-40B4-BE49-F238E27FC236}">
                <a16:creationId xmlns:a16="http://schemas.microsoft.com/office/drawing/2014/main" id="{80463DC6-9E5D-AC4C-ACF8-A335F58176D6}"/>
              </a:ext>
            </a:extLst>
          </p:cNvPr>
          <p:cNvPicPr>
            <a:picLocks noChangeAspect="1"/>
          </p:cNvPicPr>
          <p:nvPr/>
        </p:nvPicPr>
        <p:blipFill>
          <a:blip r:embed="rId3"/>
          <a:stretch>
            <a:fillRect/>
          </a:stretch>
        </p:blipFill>
        <p:spPr>
          <a:xfrm>
            <a:off x="276847" y="2350164"/>
            <a:ext cx="5192128" cy="2958477"/>
          </a:xfrm>
          <a:prstGeom prst="rect">
            <a:avLst/>
          </a:prstGeom>
        </p:spPr>
      </p:pic>
      <p:cxnSp>
        <p:nvCxnSpPr>
          <p:cNvPr id="75" name="Straight Arrow Connector 74">
            <a:extLst>
              <a:ext uri="{FF2B5EF4-FFF2-40B4-BE49-F238E27FC236}">
                <a16:creationId xmlns:a16="http://schemas.microsoft.com/office/drawing/2014/main" id="{31570084-4177-B145-BA86-445FE6DEA37E}"/>
              </a:ext>
            </a:extLst>
          </p:cNvPr>
          <p:cNvCxnSpPr/>
          <p:nvPr/>
        </p:nvCxnSpPr>
        <p:spPr>
          <a:xfrm flipV="1">
            <a:off x="5468974" y="2474519"/>
            <a:ext cx="818597" cy="60207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5D81A34D-908E-DB48-936F-86563F54770A}"/>
              </a:ext>
            </a:extLst>
          </p:cNvPr>
          <p:cNvCxnSpPr>
            <a:cxnSpLocks/>
          </p:cNvCxnSpPr>
          <p:nvPr/>
        </p:nvCxnSpPr>
        <p:spPr>
          <a:xfrm flipV="1">
            <a:off x="8423401" y="2248245"/>
            <a:ext cx="1271091" cy="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287A3FE7-7774-6343-A5C2-F13CF7342404}"/>
              </a:ext>
            </a:extLst>
          </p:cNvPr>
          <p:cNvSpPr txBox="1"/>
          <p:nvPr/>
        </p:nvSpPr>
        <p:spPr>
          <a:xfrm>
            <a:off x="9991922" y="2002301"/>
            <a:ext cx="2222788" cy="497957"/>
          </a:xfrm>
          <a:prstGeom prst="rect">
            <a:avLst/>
          </a:prstGeom>
          <a:noFill/>
        </p:spPr>
        <p:txBody>
          <a:bodyPr wrap="none" rtlCol="0">
            <a:spAutoFit/>
          </a:bodyPr>
          <a:lstStyle/>
          <a:p>
            <a:r>
              <a:rPr lang="en-US" sz="2636" dirty="0"/>
              <a:t>~91% Accurate</a:t>
            </a:r>
          </a:p>
        </p:txBody>
      </p:sp>
      <p:pic>
        <p:nvPicPr>
          <p:cNvPr id="8" name="Picture 7"/>
          <p:cNvPicPr>
            <a:picLocks noChangeAspect="1"/>
          </p:cNvPicPr>
          <p:nvPr/>
        </p:nvPicPr>
        <p:blipFill>
          <a:blip r:embed="rId4"/>
          <a:stretch>
            <a:fillRect/>
          </a:stretch>
        </p:blipFill>
        <p:spPr>
          <a:xfrm>
            <a:off x="6360018" y="1442297"/>
            <a:ext cx="1922264" cy="2064444"/>
          </a:xfrm>
          <a:prstGeom prst="rect">
            <a:avLst/>
          </a:prstGeom>
        </p:spPr>
      </p:pic>
    </p:spTree>
    <p:extLst>
      <p:ext uri="{BB962C8B-B14F-4D97-AF65-F5344CB8AC3E}">
        <p14:creationId xmlns:p14="http://schemas.microsoft.com/office/powerpoint/2010/main" val="2889407517"/>
      </p:ext>
    </p:extLst>
  </p:cSld>
  <p:clrMapOvr>
    <a:masterClrMapping/>
  </p:clrMapOvr>
  <mc:AlternateContent xmlns:mc="http://schemas.openxmlformats.org/markup-compatibility/2006" xmlns:p14="http://schemas.microsoft.com/office/powerpoint/2010/main">
    <mc:Choice Requires="p14">
      <p:transition spd="slow" p14:dur="2000" advTm="15114"/>
    </mc:Choice>
    <mc:Fallback xmlns="">
      <p:transition spd="slow" advTm="15114"/>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3286-B39B-484C-8B95-8FA1B0092D04}"/>
              </a:ext>
            </a:extLst>
          </p:cNvPr>
          <p:cNvSpPr>
            <a:spLocks noGrp="1"/>
          </p:cNvSpPr>
          <p:nvPr>
            <p:ph type="title"/>
          </p:nvPr>
        </p:nvSpPr>
        <p:spPr/>
        <p:txBody>
          <a:bodyPr/>
          <a:lstStyle/>
          <a:p>
            <a:r>
              <a:rPr lang="en-US" dirty="0"/>
              <a:t>Does this work with MNIST?</a:t>
            </a:r>
          </a:p>
        </p:txBody>
      </p:sp>
      <p:pic>
        <p:nvPicPr>
          <p:cNvPr id="3" name="Content Placeholder 5">
            <a:extLst>
              <a:ext uri="{FF2B5EF4-FFF2-40B4-BE49-F238E27FC236}">
                <a16:creationId xmlns:a16="http://schemas.microsoft.com/office/drawing/2014/main" id="{80463DC6-9E5D-AC4C-ACF8-A335F58176D6}"/>
              </a:ext>
            </a:extLst>
          </p:cNvPr>
          <p:cNvPicPr>
            <a:picLocks noChangeAspect="1"/>
          </p:cNvPicPr>
          <p:nvPr/>
        </p:nvPicPr>
        <p:blipFill>
          <a:blip r:embed="rId3"/>
          <a:stretch>
            <a:fillRect/>
          </a:stretch>
        </p:blipFill>
        <p:spPr>
          <a:xfrm>
            <a:off x="276847" y="2350164"/>
            <a:ext cx="5192128" cy="2958477"/>
          </a:xfrm>
          <a:prstGeom prst="rect">
            <a:avLst/>
          </a:prstGeom>
        </p:spPr>
      </p:pic>
      <p:cxnSp>
        <p:nvCxnSpPr>
          <p:cNvPr id="75" name="Straight Arrow Connector 74">
            <a:extLst>
              <a:ext uri="{FF2B5EF4-FFF2-40B4-BE49-F238E27FC236}">
                <a16:creationId xmlns:a16="http://schemas.microsoft.com/office/drawing/2014/main" id="{31570084-4177-B145-BA86-445FE6DEA37E}"/>
              </a:ext>
            </a:extLst>
          </p:cNvPr>
          <p:cNvCxnSpPr/>
          <p:nvPr/>
        </p:nvCxnSpPr>
        <p:spPr>
          <a:xfrm flipV="1">
            <a:off x="5468974" y="2474519"/>
            <a:ext cx="818597" cy="60207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FE2FBE95-7D26-AB4F-8FC9-CD5E9AEEE897}"/>
              </a:ext>
            </a:extLst>
          </p:cNvPr>
          <p:cNvCxnSpPr>
            <a:cxnSpLocks/>
          </p:cNvCxnSpPr>
          <p:nvPr/>
        </p:nvCxnSpPr>
        <p:spPr>
          <a:xfrm>
            <a:off x="5468975" y="4595709"/>
            <a:ext cx="982799" cy="313467"/>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5D81A34D-908E-DB48-936F-86563F54770A}"/>
              </a:ext>
            </a:extLst>
          </p:cNvPr>
          <p:cNvCxnSpPr>
            <a:cxnSpLocks/>
          </p:cNvCxnSpPr>
          <p:nvPr/>
        </p:nvCxnSpPr>
        <p:spPr>
          <a:xfrm flipV="1">
            <a:off x="8423401" y="2248245"/>
            <a:ext cx="1271091" cy="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EF11F6A6-C860-874C-97C4-CDE463881858}"/>
              </a:ext>
            </a:extLst>
          </p:cNvPr>
          <p:cNvCxnSpPr>
            <a:cxnSpLocks/>
          </p:cNvCxnSpPr>
          <p:nvPr/>
        </p:nvCxnSpPr>
        <p:spPr>
          <a:xfrm flipV="1">
            <a:off x="8720831" y="5187917"/>
            <a:ext cx="1271091" cy="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287A3FE7-7774-6343-A5C2-F13CF7342404}"/>
              </a:ext>
            </a:extLst>
          </p:cNvPr>
          <p:cNvSpPr txBox="1"/>
          <p:nvPr/>
        </p:nvSpPr>
        <p:spPr>
          <a:xfrm>
            <a:off x="9991922" y="2002301"/>
            <a:ext cx="2222788" cy="497957"/>
          </a:xfrm>
          <a:prstGeom prst="rect">
            <a:avLst/>
          </a:prstGeom>
          <a:noFill/>
        </p:spPr>
        <p:txBody>
          <a:bodyPr wrap="none" rtlCol="0">
            <a:spAutoFit/>
          </a:bodyPr>
          <a:lstStyle/>
          <a:p>
            <a:r>
              <a:rPr lang="en-US" sz="2636" dirty="0"/>
              <a:t>~91% Accurate</a:t>
            </a:r>
          </a:p>
        </p:txBody>
      </p:sp>
      <p:sp>
        <p:nvSpPr>
          <p:cNvPr id="84" name="Rectangle 83">
            <a:extLst>
              <a:ext uri="{FF2B5EF4-FFF2-40B4-BE49-F238E27FC236}">
                <a16:creationId xmlns:a16="http://schemas.microsoft.com/office/drawing/2014/main" id="{7E199FC8-DB45-0F4F-9A14-FFBAA987358D}"/>
              </a:ext>
            </a:extLst>
          </p:cNvPr>
          <p:cNvSpPr/>
          <p:nvPr/>
        </p:nvSpPr>
        <p:spPr>
          <a:xfrm>
            <a:off x="9985147" y="4941971"/>
            <a:ext cx="2222788" cy="497957"/>
          </a:xfrm>
          <a:prstGeom prst="rect">
            <a:avLst/>
          </a:prstGeom>
        </p:spPr>
        <p:txBody>
          <a:bodyPr wrap="none">
            <a:spAutoFit/>
          </a:bodyPr>
          <a:lstStyle/>
          <a:p>
            <a:r>
              <a:rPr lang="en-US" sz="2636" dirty="0"/>
              <a:t>~96% Accurate</a:t>
            </a:r>
          </a:p>
        </p:txBody>
      </p:sp>
      <p:sp>
        <p:nvSpPr>
          <p:cNvPr id="4" name="TextBox 3">
            <a:extLst>
              <a:ext uri="{FF2B5EF4-FFF2-40B4-BE49-F238E27FC236}">
                <a16:creationId xmlns:a16="http://schemas.microsoft.com/office/drawing/2014/main" id="{6B83501D-93B2-904D-8A52-A82E91EDC088}"/>
              </a:ext>
            </a:extLst>
          </p:cNvPr>
          <p:cNvSpPr txBox="1"/>
          <p:nvPr/>
        </p:nvSpPr>
        <p:spPr>
          <a:xfrm>
            <a:off x="8134845" y="8108331"/>
            <a:ext cx="184731" cy="497957"/>
          </a:xfrm>
          <a:prstGeom prst="rect">
            <a:avLst/>
          </a:prstGeom>
          <a:noFill/>
        </p:spPr>
        <p:txBody>
          <a:bodyPr wrap="none" rtlCol="0">
            <a:spAutoFit/>
          </a:bodyPr>
          <a:lstStyle/>
          <a:p>
            <a:endParaRPr lang="en-US" sz="2636"/>
          </a:p>
        </p:txBody>
      </p:sp>
      <p:pic>
        <p:nvPicPr>
          <p:cNvPr id="13" name="Picture 12"/>
          <p:cNvPicPr>
            <a:picLocks noChangeAspect="1"/>
          </p:cNvPicPr>
          <p:nvPr/>
        </p:nvPicPr>
        <p:blipFill>
          <a:blip r:embed="rId4"/>
          <a:stretch>
            <a:fillRect/>
          </a:stretch>
        </p:blipFill>
        <p:spPr>
          <a:xfrm>
            <a:off x="6397312" y="1442297"/>
            <a:ext cx="1922264" cy="2064444"/>
          </a:xfrm>
          <a:prstGeom prst="rect">
            <a:avLst/>
          </a:prstGeom>
        </p:spPr>
      </p:pic>
      <p:pic>
        <p:nvPicPr>
          <p:cNvPr id="5" name="Picture 4"/>
          <p:cNvPicPr>
            <a:picLocks noChangeAspect="1"/>
          </p:cNvPicPr>
          <p:nvPr/>
        </p:nvPicPr>
        <p:blipFill>
          <a:blip r:embed="rId5"/>
          <a:stretch>
            <a:fillRect/>
          </a:stretch>
        </p:blipFill>
        <p:spPr>
          <a:xfrm>
            <a:off x="6397312" y="3936658"/>
            <a:ext cx="2619296" cy="1933290"/>
          </a:xfrm>
          <a:prstGeom prst="rect">
            <a:avLst/>
          </a:prstGeom>
        </p:spPr>
      </p:pic>
    </p:spTree>
    <p:extLst>
      <p:ext uri="{BB962C8B-B14F-4D97-AF65-F5344CB8AC3E}">
        <p14:creationId xmlns:p14="http://schemas.microsoft.com/office/powerpoint/2010/main" val="184067498"/>
      </p:ext>
    </p:extLst>
  </p:cSld>
  <p:clrMapOvr>
    <a:masterClrMapping/>
  </p:clrMapOvr>
  <mc:AlternateContent xmlns:mc="http://schemas.openxmlformats.org/markup-compatibility/2006" xmlns:p14="http://schemas.microsoft.com/office/powerpoint/2010/main">
    <mc:Choice Requires="p14">
      <p:transition spd="slow" p14:dur="2000" advTm="21727"/>
    </mc:Choice>
    <mc:Fallback xmlns="">
      <p:transition spd="slow" advTm="21727"/>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DF2E-A339-C543-AB73-A15A8F49902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35F0509-8EB3-5F40-89E4-CB193519C599}"/>
              </a:ext>
            </a:extLst>
          </p:cNvPr>
          <p:cNvSpPr>
            <a:spLocks noGrp="1"/>
          </p:cNvSpPr>
          <p:nvPr>
            <p:ph idx="1"/>
          </p:nvPr>
        </p:nvSpPr>
        <p:spPr>
          <a:xfrm>
            <a:off x="838200" y="1825625"/>
            <a:ext cx="10515600" cy="4667250"/>
          </a:xfrm>
        </p:spPr>
        <p:txBody>
          <a:bodyPr>
            <a:normAutofit/>
          </a:bodyPr>
          <a:lstStyle/>
          <a:p>
            <a:r>
              <a:rPr lang="en-US" dirty="0"/>
              <a:t>The multilayer perceptron (MLP), also called an artificial neural network (ANN), may be viewed as stacked (layers of) logistic regression models. Logistic regression is applied to latent features, which themselves are the result of earlier logistic regression models.</a:t>
            </a:r>
          </a:p>
          <a:p>
            <a:endParaRPr lang="en-US" dirty="0"/>
          </a:p>
          <a:p>
            <a:r>
              <a:rPr lang="en-US" dirty="0"/>
              <a:t>We therefore say that the MLP learns a </a:t>
            </a:r>
            <a:r>
              <a:rPr lang="en-US" i="1" dirty="0"/>
              <a:t>hierarchy</a:t>
            </a:r>
            <a:r>
              <a:rPr lang="en-US" dirty="0"/>
              <a:t> of features. Each successive level is more complex and/or abstract than the last.</a:t>
            </a:r>
          </a:p>
          <a:p>
            <a:endParaRPr lang="en-US" dirty="0"/>
          </a:p>
          <a:p>
            <a:r>
              <a:rPr lang="en-US" dirty="0"/>
              <a:t>MLPs can learn highly complex – in fact arbitrarily complex – decision surfaces. However, a large amount of data may be required.</a:t>
            </a:r>
          </a:p>
        </p:txBody>
      </p:sp>
    </p:spTree>
    <p:extLst>
      <p:ext uri="{BB962C8B-B14F-4D97-AF65-F5344CB8AC3E}">
        <p14:creationId xmlns:p14="http://schemas.microsoft.com/office/powerpoint/2010/main" val="3554039968"/>
      </p:ext>
    </p:extLst>
  </p:cSld>
  <p:clrMapOvr>
    <a:masterClrMapping/>
  </p:clrMapOvr>
  <mc:AlternateContent xmlns:mc="http://schemas.openxmlformats.org/markup-compatibility/2006" xmlns:p14="http://schemas.microsoft.com/office/powerpoint/2010/main">
    <mc:Choice Requires="p14">
      <p:transition spd="slow" p14:dur="2000" advTm="88768"/>
    </mc:Choice>
    <mc:Fallback xmlns="">
      <p:transition spd="slow" advTm="8876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7A2C-4EC3-664C-FB9F-FC7E43E1DF38}"/>
              </a:ext>
            </a:extLst>
          </p:cNvPr>
          <p:cNvSpPr>
            <a:spLocks noGrp="1"/>
          </p:cNvSpPr>
          <p:nvPr>
            <p:ph type="title"/>
          </p:nvPr>
        </p:nvSpPr>
        <p:spPr/>
        <p:txBody>
          <a:bodyPr/>
          <a:lstStyle/>
          <a:p>
            <a:r>
              <a:rPr lang="en-US" dirty="0"/>
              <a:t>Let’s break logistic regression.</a:t>
            </a:r>
          </a:p>
        </p:txBody>
      </p:sp>
      <p:sp>
        <p:nvSpPr>
          <p:cNvPr id="3" name="Text Placeholder 2">
            <a:extLst>
              <a:ext uri="{FF2B5EF4-FFF2-40B4-BE49-F238E27FC236}">
                <a16:creationId xmlns:a16="http://schemas.microsoft.com/office/drawing/2014/main" id="{5E0B9A55-CABE-5CCF-6C5A-2B08D1D25C1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43461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9E38A3-B8E3-A020-E090-8D439D4A6F5D}"/>
              </a:ext>
            </a:extLst>
          </p:cNvPr>
          <p:cNvSpPr>
            <a:spLocks noGrp="1"/>
          </p:cNvSpPr>
          <p:nvPr>
            <p:ph idx="1"/>
          </p:nvPr>
        </p:nvSpPr>
        <p:spPr/>
        <p:txBody>
          <a:bodyPr/>
          <a:lstStyle/>
          <a:p>
            <a:r>
              <a:rPr lang="en-US" dirty="0"/>
              <a:t>Suppose there’s a new disease. We’re trying to develop a predictive model to determine who it will affect.</a:t>
            </a:r>
          </a:p>
          <a:p>
            <a:endParaRPr lang="en-US" dirty="0"/>
          </a:p>
          <a:p>
            <a:r>
              <a:rPr lang="en-US" dirty="0"/>
              <a:t>For whatever reason, it turns out the disease affects only two groups of people:</a:t>
            </a:r>
          </a:p>
          <a:p>
            <a:pPr lvl="1"/>
            <a:r>
              <a:rPr lang="en-US" dirty="0"/>
              <a:t>Females under 60</a:t>
            </a:r>
          </a:p>
          <a:p>
            <a:pPr lvl="1"/>
            <a:r>
              <a:rPr lang="en-US" dirty="0"/>
              <a:t>Males over 60</a:t>
            </a:r>
          </a:p>
          <a:p>
            <a:pPr lvl="1"/>
            <a:endParaRPr lang="en-US" dirty="0"/>
          </a:p>
          <a:p>
            <a:r>
              <a:rPr lang="en-US" dirty="0"/>
              <a:t>Can logistic regression learn to predict this?</a:t>
            </a:r>
          </a:p>
        </p:txBody>
      </p:sp>
      <p:sp>
        <p:nvSpPr>
          <p:cNvPr id="6" name="Title 1">
            <a:extLst>
              <a:ext uri="{FF2B5EF4-FFF2-40B4-BE49-F238E27FC236}">
                <a16:creationId xmlns:a16="http://schemas.microsoft.com/office/drawing/2014/main" id="{F4F76470-0882-9E5A-F897-8985C82AB890}"/>
              </a:ext>
            </a:extLst>
          </p:cNvPr>
          <p:cNvSpPr>
            <a:spLocks noGrp="1"/>
          </p:cNvSpPr>
          <p:nvPr>
            <p:ph type="title"/>
          </p:nvPr>
        </p:nvSpPr>
        <p:spPr>
          <a:xfrm>
            <a:off x="838200" y="365125"/>
            <a:ext cx="10515600" cy="1325563"/>
          </a:xfrm>
        </p:spPr>
        <p:txBody>
          <a:bodyPr/>
          <a:lstStyle/>
          <a:p>
            <a:r>
              <a:rPr lang="en-US" dirty="0"/>
              <a:t>Breaking logistic regression: simple example 1</a:t>
            </a:r>
          </a:p>
        </p:txBody>
      </p:sp>
    </p:spTree>
    <p:extLst>
      <p:ext uri="{BB962C8B-B14F-4D97-AF65-F5344CB8AC3E}">
        <p14:creationId xmlns:p14="http://schemas.microsoft.com/office/powerpoint/2010/main" val="96710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09CA99DA-3F17-7D09-255C-F151DEED357D}"/>
              </a:ext>
            </a:extLst>
          </p:cNvPr>
          <p:cNvCxnSpPr>
            <a:cxnSpLocks/>
          </p:cNvCxnSpPr>
          <p:nvPr/>
        </p:nvCxnSpPr>
        <p:spPr>
          <a:xfrm flipV="1">
            <a:off x="7860196" y="3931029"/>
            <a:ext cx="519820" cy="9433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062F108C-45DE-A330-B0FC-310F0CA513D5}"/>
              </a:ext>
            </a:extLst>
          </p:cNvPr>
          <p:cNvCxnSpPr>
            <a:cxnSpLocks/>
          </p:cNvCxnSpPr>
          <p:nvPr/>
        </p:nvCxnSpPr>
        <p:spPr>
          <a:xfrm flipH="1" flipV="1">
            <a:off x="8615848" y="3931029"/>
            <a:ext cx="1" cy="9620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D96E8342-07E8-2965-C489-E83DBE658881}"/>
              </a:ext>
            </a:extLst>
          </p:cNvPr>
          <p:cNvCxnSpPr>
            <a:cxnSpLocks/>
          </p:cNvCxnSpPr>
          <p:nvPr/>
        </p:nvCxnSpPr>
        <p:spPr>
          <a:xfrm flipH="1" flipV="1">
            <a:off x="8851681" y="3931029"/>
            <a:ext cx="508244" cy="956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6E98A25E-1D86-E780-18F5-A962FB8FA17F}"/>
              </a:ext>
            </a:extLst>
          </p:cNvPr>
          <p:cNvSpPr txBox="1"/>
          <p:nvPr/>
        </p:nvSpPr>
        <p:spPr>
          <a:xfrm>
            <a:off x="8320204" y="4233267"/>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5F66F66-EF3C-F0A3-20A2-572094133E0A}"/>
              </a:ext>
            </a:extLst>
          </p:cNvPr>
          <p:cNvSpPr txBox="1"/>
          <p:nvPr/>
        </p:nvSpPr>
        <p:spPr>
          <a:xfrm>
            <a:off x="9320000" y="4233266"/>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2</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Oval 9">
                <a:extLst>
                  <a:ext uri="{FF2B5EF4-FFF2-40B4-BE49-F238E27FC236}">
                    <a16:creationId xmlns:a16="http://schemas.microsoft.com/office/drawing/2014/main" id="{844478D0-9DD7-1995-B5CF-C73E8F929535}"/>
                  </a:ext>
                </a:extLst>
              </p:cNvPr>
              <p:cNvSpPr/>
              <p:nvPr/>
            </p:nvSpPr>
            <p:spPr>
              <a:xfrm>
                <a:off x="8373122" y="2570349"/>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p:sp>
            <p:nvSpPr>
              <p:cNvPr id="10" name="Oval 9">
                <a:extLst>
                  <a:ext uri="{FF2B5EF4-FFF2-40B4-BE49-F238E27FC236}">
                    <a16:creationId xmlns:a16="http://schemas.microsoft.com/office/drawing/2014/main" id="{844478D0-9DD7-1995-B5CF-C73E8F929535}"/>
                  </a:ext>
                </a:extLst>
              </p:cNvPr>
              <p:cNvSpPr>
                <a:spLocks noRot="1" noChangeAspect="1" noMove="1" noResize="1" noEditPoints="1" noAdjustHandles="1" noChangeArrowheads="1" noChangeShapeType="1" noTextEdit="1"/>
              </p:cNvSpPr>
              <p:nvPr/>
            </p:nvSpPr>
            <p:spPr>
              <a:xfrm>
                <a:off x="8373122" y="2570349"/>
                <a:ext cx="470357" cy="459473"/>
              </a:xfrm>
              <a:prstGeom prst="ellipse">
                <a:avLst/>
              </a:prstGeom>
              <a:blipFill>
                <a:blip r:embed="rId2"/>
                <a:stretch>
                  <a:fillRect l="-39474" t="-10526" b="-39474"/>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08A0A041-3471-E990-09D7-23F444E97563}"/>
              </a:ext>
            </a:extLst>
          </p:cNvPr>
          <p:cNvCxnSpPr>
            <a:cxnSpLocks/>
          </p:cNvCxnSpPr>
          <p:nvPr/>
        </p:nvCxnSpPr>
        <p:spPr>
          <a:xfrm flipV="1">
            <a:off x="8608301" y="3016661"/>
            <a:ext cx="0" cy="305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70A3532-63E8-1D49-1FEA-A259B90F5BB6}"/>
              </a:ext>
            </a:extLst>
          </p:cNvPr>
          <p:cNvCxnSpPr>
            <a:cxnSpLocks/>
            <a:stCxn id="10" idx="0"/>
          </p:cNvCxnSpPr>
          <p:nvPr/>
        </p:nvCxnSpPr>
        <p:spPr>
          <a:xfrm flipV="1">
            <a:off x="8608301" y="2320845"/>
            <a:ext cx="0" cy="2495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14" name="Table 13">
            <a:extLst>
              <a:ext uri="{FF2B5EF4-FFF2-40B4-BE49-F238E27FC236}">
                <a16:creationId xmlns:a16="http://schemas.microsoft.com/office/drawing/2014/main" id="{AB8CC734-5CC6-FCFA-8FE6-91A178662555}"/>
              </a:ext>
            </a:extLst>
          </p:cNvPr>
          <p:cNvGraphicFramePr>
            <a:graphicFrameLocks noGrp="1"/>
          </p:cNvGraphicFramePr>
          <p:nvPr>
            <p:extLst>
              <p:ext uri="{D42A27DB-BD31-4B8C-83A1-F6EECF244321}">
                <p14:modId xmlns:p14="http://schemas.microsoft.com/office/powerpoint/2010/main" val="3108114173"/>
              </p:ext>
            </p:extLst>
          </p:nvPr>
        </p:nvGraphicFramePr>
        <p:xfrm>
          <a:off x="8296078" y="1698547"/>
          <a:ext cx="624443" cy="622932"/>
        </p:xfrm>
        <a:graphic>
          <a:graphicData uri="http://schemas.openxmlformats.org/drawingml/2006/table">
            <a:tbl>
              <a:tblPr firstRow="1" bandRow="1">
                <a:tableStyleId>{5C22544A-7EE6-4342-B048-85BDC9FD1C3A}</a:tableStyleId>
              </a:tblPr>
              <a:tblGrid>
                <a:gridCol w="624443">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44E6390C-ED25-D5FC-864C-673A4A2ADD53}"/>
                  </a:ext>
                </a:extLst>
              </p:cNvPr>
              <p:cNvSpPr txBox="1"/>
              <p:nvPr/>
            </p:nvSpPr>
            <p:spPr>
              <a:xfrm>
                <a:off x="8980951" y="3322105"/>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i="1" dirty="0" smtClean="0">
                          <a:latin typeface="Cambria Math" panose="02040503050406030204" pitchFamily="18" charset="0"/>
                          <a:cs typeface="Times New Roman" panose="02020603050405020304" pitchFamily="18" charset="0"/>
                        </a:rPr>
                        <m:t>𝑧</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15" name="TextBox 14">
                <a:extLst>
                  <a:ext uri="{FF2B5EF4-FFF2-40B4-BE49-F238E27FC236}">
                    <a16:creationId xmlns:a16="http://schemas.microsoft.com/office/drawing/2014/main" id="{44E6390C-ED25-D5FC-864C-673A4A2ADD53}"/>
                  </a:ext>
                </a:extLst>
              </p:cNvPr>
              <p:cNvSpPr txBox="1">
                <a:spLocks noRot="1" noChangeAspect="1" noMove="1" noResize="1" noEditPoints="1" noAdjustHandles="1" noChangeArrowheads="1" noChangeShapeType="1" noTextEdit="1"/>
              </p:cNvSpPr>
              <p:nvPr/>
            </p:nvSpPr>
            <p:spPr>
              <a:xfrm>
                <a:off x="8980951" y="3322105"/>
                <a:ext cx="482826" cy="512576"/>
              </a:xfrm>
              <a:prstGeom prst="rect">
                <a:avLst/>
              </a:prstGeom>
              <a:blipFill>
                <a:blip r:embed="rId3"/>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691A3A92-42C3-18FD-C7BC-225210EB2D0F}"/>
              </a:ext>
            </a:extLst>
          </p:cNvPr>
          <p:cNvSpPr txBox="1"/>
          <p:nvPr/>
        </p:nvSpPr>
        <p:spPr>
          <a:xfrm>
            <a:off x="7463877" y="4233266"/>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0</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extLst>
                  <p:ext uri="{D42A27DB-BD31-4B8C-83A1-F6EECF244321}">
                    <p14:modId xmlns:p14="http://schemas.microsoft.com/office/powerpoint/2010/main" val="3641133415"/>
                  </p:ext>
                </p:extLst>
              </p:nvPr>
            </p:nvGraphicFramePr>
            <p:xfrm>
              <a:off x="7507396" y="4901606"/>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extLst>
                  <p:ext uri="{D42A27DB-BD31-4B8C-83A1-F6EECF244321}">
                    <p14:modId xmlns:p14="http://schemas.microsoft.com/office/powerpoint/2010/main" val="3641133415"/>
                  </p:ext>
                </p:extLst>
              </p:nvPr>
            </p:nvGraphicFramePr>
            <p:xfrm>
              <a:off x="7507396" y="4901606"/>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3509" t="-1754" r="-20701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103509" t="-1754" r="-10701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203509" t="-1754" r="-7018" b="-5263"/>
                          </a:stretch>
                        </a:blipFill>
                      </a:tcPr>
                    </a:tc>
                    <a:extLst>
                      <a:ext uri="{0D108BD9-81ED-4DB2-BD59-A6C34878D82A}">
                        <a16:rowId xmlns:a16="http://schemas.microsoft.com/office/drawing/2014/main" val="3775152605"/>
                      </a:ext>
                    </a:extLst>
                  </a:tr>
                </a:tbl>
              </a:graphicData>
            </a:graphic>
          </p:graphicFrame>
        </mc:Fallback>
      </mc:AlternateContent>
      <p:sp>
        <p:nvSpPr>
          <p:cNvPr id="19" name="TextBox 18">
            <a:extLst>
              <a:ext uri="{FF2B5EF4-FFF2-40B4-BE49-F238E27FC236}">
                <a16:creationId xmlns:a16="http://schemas.microsoft.com/office/drawing/2014/main" id="{19FB555F-6E68-8923-6E5A-36D09DB174EF}"/>
              </a:ext>
            </a:extLst>
          </p:cNvPr>
          <p:cNvSpPr txBox="1"/>
          <p:nvPr/>
        </p:nvSpPr>
        <p:spPr>
          <a:xfrm rot="18054908">
            <a:off x="7821012" y="5907923"/>
            <a:ext cx="1095366" cy="400110"/>
          </a:xfrm>
          <a:prstGeom prst="rect">
            <a:avLst/>
          </a:prstGeom>
          <a:noFill/>
        </p:spPr>
        <p:txBody>
          <a:bodyPr wrap="square" rtlCol="0">
            <a:spAutoFit/>
          </a:bodyPr>
          <a:lstStyle/>
          <a:p>
            <a:pPr algn="r"/>
            <a:r>
              <a:rPr lang="en-US" sz="2000" dirty="0"/>
              <a:t>Age &gt;60</a:t>
            </a:r>
          </a:p>
        </p:txBody>
      </p:sp>
      <p:sp>
        <p:nvSpPr>
          <p:cNvPr id="20" name="TextBox 19">
            <a:extLst>
              <a:ext uri="{FF2B5EF4-FFF2-40B4-BE49-F238E27FC236}">
                <a16:creationId xmlns:a16="http://schemas.microsoft.com/office/drawing/2014/main" id="{A96E946D-451E-ACE4-584C-738C22781E8B}"/>
              </a:ext>
            </a:extLst>
          </p:cNvPr>
          <p:cNvSpPr txBox="1"/>
          <p:nvPr/>
        </p:nvSpPr>
        <p:spPr>
          <a:xfrm rot="18054908">
            <a:off x="8588242" y="5900157"/>
            <a:ext cx="1090081" cy="400110"/>
          </a:xfrm>
          <a:prstGeom prst="rect">
            <a:avLst/>
          </a:prstGeom>
          <a:noFill/>
        </p:spPr>
        <p:txBody>
          <a:bodyPr wrap="square" rtlCol="0">
            <a:spAutoFit/>
          </a:bodyPr>
          <a:lstStyle/>
          <a:p>
            <a:pPr algn="r"/>
            <a:r>
              <a:rPr lang="en-US" sz="2000" dirty="0"/>
              <a:t>Sex</a:t>
            </a:r>
          </a:p>
        </p:txBody>
      </p:sp>
      <p:sp>
        <p:nvSpPr>
          <p:cNvPr id="22" name="TextBox 21">
            <a:extLst>
              <a:ext uri="{FF2B5EF4-FFF2-40B4-BE49-F238E27FC236}">
                <a16:creationId xmlns:a16="http://schemas.microsoft.com/office/drawing/2014/main" id="{D9916483-4D1A-DD24-945C-125C31495748}"/>
              </a:ext>
            </a:extLst>
          </p:cNvPr>
          <p:cNvSpPr txBox="1"/>
          <p:nvPr/>
        </p:nvSpPr>
        <p:spPr>
          <a:xfrm rot="18054908">
            <a:off x="7034042" y="5960361"/>
            <a:ext cx="1204786" cy="400110"/>
          </a:xfrm>
          <a:prstGeom prst="rect">
            <a:avLst/>
          </a:prstGeom>
          <a:noFill/>
        </p:spPr>
        <p:txBody>
          <a:bodyPr wrap="square" rtlCol="0">
            <a:spAutoFit/>
          </a:bodyPr>
          <a:lstStyle/>
          <a:p>
            <a:pPr algn="r"/>
            <a:r>
              <a:rPr lang="en-US" sz="2000" dirty="0"/>
              <a:t>Intercept</a:t>
            </a:r>
          </a:p>
        </p:txBody>
      </p:sp>
      <p:sp>
        <p:nvSpPr>
          <p:cNvPr id="25" name="Title 1">
            <a:extLst>
              <a:ext uri="{FF2B5EF4-FFF2-40B4-BE49-F238E27FC236}">
                <a16:creationId xmlns:a16="http://schemas.microsoft.com/office/drawing/2014/main" id="{8D903558-55C0-B958-78D9-84B20B9A0ACA}"/>
              </a:ext>
            </a:extLst>
          </p:cNvPr>
          <p:cNvSpPr>
            <a:spLocks noGrp="1"/>
          </p:cNvSpPr>
          <p:nvPr>
            <p:ph type="title"/>
          </p:nvPr>
        </p:nvSpPr>
        <p:spPr>
          <a:xfrm>
            <a:off x="838200" y="365125"/>
            <a:ext cx="10515600" cy="1325563"/>
          </a:xfrm>
        </p:spPr>
        <p:txBody>
          <a:bodyPr/>
          <a:lstStyle/>
          <a:p>
            <a:r>
              <a:rPr lang="en-US" dirty="0"/>
              <a:t>Breaking logistic regression: simple example 1</a:t>
            </a:r>
          </a:p>
        </p:txBody>
      </p:sp>
      <p:graphicFrame>
        <p:nvGraphicFramePr>
          <p:cNvPr id="29" name="Table 28">
            <a:extLst>
              <a:ext uri="{FF2B5EF4-FFF2-40B4-BE49-F238E27FC236}">
                <a16:creationId xmlns:a16="http://schemas.microsoft.com/office/drawing/2014/main" id="{5A54BBA9-97B7-9D5C-5A00-8F43789E5500}"/>
              </a:ext>
            </a:extLst>
          </p:cNvPr>
          <p:cNvGraphicFramePr>
            <a:graphicFrameLocks noGrp="1"/>
          </p:cNvGraphicFramePr>
          <p:nvPr>
            <p:extLst>
              <p:ext uri="{D42A27DB-BD31-4B8C-83A1-F6EECF244321}">
                <p14:modId xmlns:p14="http://schemas.microsoft.com/office/powerpoint/2010/main" val="741754911"/>
              </p:ext>
            </p:extLst>
          </p:nvPr>
        </p:nvGraphicFramePr>
        <p:xfrm>
          <a:off x="8303626" y="3322105"/>
          <a:ext cx="624443" cy="622932"/>
        </p:xfrm>
        <a:graphic>
          <a:graphicData uri="http://schemas.openxmlformats.org/drawingml/2006/table">
            <a:tbl>
              <a:tblPr firstRow="1" bandRow="1">
                <a:tableStyleId>{5C22544A-7EE6-4342-B048-85BDC9FD1C3A}</a:tableStyleId>
              </a:tblPr>
              <a:tblGrid>
                <a:gridCol w="624443">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52FEBF88-07FA-B4C0-06A3-7F9BB6C3E7BB}"/>
                  </a:ext>
                </a:extLst>
              </p:cNvPr>
              <p:cNvSpPr txBox="1"/>
              <p:nvPr/>
            </p:nvSpPr>
            <p:spPr>
              <a:xfrm>
                <a:off x="8980951" y="1758852"/>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latin typeface="Cambria Math" panose="02040503050406030204" pitchFamily="18" charset="0"/>
                              <a:cs typeface="Times New Roman" panose="02020603050405020304" pitchFamily="18" charset="0"/>
                            </a:rPr>
                          </m:ctrlPr>
                        </m:dPr>
                        <m:e>
                          <m:r>
                            <a:rPr lang="en-US" sz="2797" b="0" i="1" dirty="0" smtClean="0">
                              <a:latin typeface="Cambria Math" panose="02040503050406030204" pitchFamily="18" charset="0"/>
                              <a:cs typeface="Times New Roman" panose="02020603050405020304" pitchFamily="18" charset="0"/>
                            </a:rPr>
                            <m:t>𝑦</m:t>
                          </m:r>
                          <m:r>
                            <a:rPr lang="en-US" sz="2797" i="1" dirty="0">
                              <a:latin typeface="Cambria Math" panose="02040503050406030204" pitchFamily="18" charset="0"/>
                              <a:cs typeface="Times New Roman" panose="02020603050405020304" pitchFamily="18" charset="0"/>
                            </a:rPr>
                            <m:t>=1</m:t>
                          </m:r>
                        </m:e>
                        <m:e>
                          <m:r>
                            <a:rPr lang="en-US" sz="2797" b="0" i="1" dirty="0" smtClean="0">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32" name="TextBox 31">
                <a:extLst>
                  <a:ext uri="{FF2B5EF4-FFF2-40B4-BE49-F238E27FC236}">
                    <a16:creationId xmlns:a16="http://schemas.microsoft.com/office/drawing/2014/main" id="{52FEBF88-07FA-B4C0-06A3-7F9BB6C3E7BB}"/>
                  </a:ext>
                </a:extLst>
              </p:cNvPr>
              <p:cNvSpPr txBox="1">
                <a:spLocks noRot="1" noChangeAspect="1" noMove="1" noResize="1" noEditPoints="1" noAdjustHandles="1" noChangeArrowheads="1" noChangeShapeType="1" noTextEdit="1"/>
              </p:cNvSpPr>
              <p:nvPr/>
            </p:nvSpPr>
            <p:spPr>
              <a:xfrm>
                <a:off x="8980951" y="1758852"/>
                <a:ext cx="1980699" cy="512576"/>
              </a:xfrm>
              <a:prstGeom prst="rect">
                <a:avLst/>
              </a:prstGeom>
              <a:blipFill>
                <a:blip r:embed="rId5"/>
                <a:stretch>
                  <a:fillRect l="-1911" b="-119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Content Placeholder 2">
                <a:extLst>
                  <a:ext uri="{FF2B5EF4-FFF2-40B4-BE49-F238E27FC236}">
                    <a16:creationId xmlns:a16="http://schemas.microsoft.com/office/drawing/2014/main" id="{668CE95F-1C08-1B23-4D57-2B285D39F26D}"/>
                  </a:ext>
                </a:extLst>
              </p:cNvPr>
              <p:cNvSpPr>
                <a:spLocks noGrp="1"/>
              </p:cNvSpPr>
              <p:nvPr>
                <p:ph idx="1"/>
              </p:nvPr>
            </p:nvSpPr>
            <p:spPr>
              <a:xfrm>
                <a:off x="838200" y="1698547"/>
                <a:ext cx="4959284" cy="4478416"/>
              </a:xfrm>
            </p:spPr>
            <p:txBody>
              <a:bodyPr>
                <a:normAutofit fontScale="85000" lnSpcReduction="20000"/>
              </a:bodyPr>
              <a:lstStyle/>
              <a:p>
                <a:r>
                  <a:rPr lang="en-US" dirty="0"/>
                  <a:t>Predictor 1: Age</a:t>
                </a:r>
              </a:p>
              <a:p>
                <a:pPr lvl="1"/>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i="1" dirty="0" smtClean="0">
                        <a:latin typeface="Cambria Math" panose="02040503050406030204" pitchFamily="18" charset="0"/>
                      </a:rPr>
                      <m:t>=1 </m:t>
                    </m:r>
                  </m:oMath>
                </a14:m>
                <a:r>
                  <a:rPr lang="en-US" dirty="0"/>
                  <a:t>if age &gt; 60</a:t>
                </a:r>
              </a:p>
              <a:p>
                <a:pPr lvl="1"/>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i="1" dirty="0" smtClean="0">
                        <a:latin typeface="Cambria Math" panose="02040503050406030204" pitchFamily="18" charset="0"/>
                      </a:rPr>
                      <m:t>=0 </m:t>
                    </m:r>
                  </m:oMath>
                </a14:m>
                <a:r>
                  <a:rPr lang="en-US" dirty="0"/>
                  <a:t>if age </a:t>
                </a:r>
                <a14:m>
                  <m:oMath xmlns:m="http://schemas.openxmlformats.org/officeDocument/2006/math">
                    <m:r>
                      <a:rPr lang="en-US" i="1" dirty="0" smtClean="0">
                        <a:latin typeface="Cambria Math" panose="02040503050406030204" pitchFamily="18" charset="0"/>
                      </a:rPr>
                      <m:t>≤</m:t>
                    </m:r>
                  </m:oMath>
                </a14:m>
                <a:r>
                  <a:rPr lang="en-US" dirty="0"/>
                  <a:t>60</a:t>
                </a:r>
              </a:p>
              <a:p>
                <a:pPr lvl="1"/>
                <a:endParaRPr lang="en-US" dirty="0"/>
              </a:p>
              <a:p>
                <a:r>
                  <a:rPr lang="en-US" dirty="0"/>
                  <a:t>Predictor 2: Sex</a:t>
                </a:r>
              </a:p>
              <a:p>
                <a:pPr lvl="1"/>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b="0" i="1" dirty="0" smtClean="0">
                        <a:latin typeface="Cambria Math" panose="02040503050406030204" pitchFamily="18" charset="0"/>
                      </a:rPr>
                      <m:t>1</m:t>
                    </m:r>
                    <m:r>
                      <a:rPr lang="en-US" i="1" dirty="0" smtClean="0">
                        <a:latin typeface="Cambria Math" panose="02040503050406030204" pitchFamily="18" charset="0"/>
                      </a:rPr>
                      <m:t> </m:t>
                    </m:r>
                  </m:oMath>
                </a14:m>
                <a:r>
                  <a:rPr lang="en-US" dirty="0"/>
                  <a:t>if female</a:t>
                </a:r>
              </a:p>
              <a:p>
                <a:pPr lvl="1"/>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b="0" i="1" dirty="0" smtClean="0">
                        <a:latin typeface="Cambria Math" panose="02040503050406030204" pitchFamily="18" charset="0"/>
                      </a:rPr>
                      <m:t>0</m:t>
                    </m:r>
                    <m:r>
                      <a:rPr lang="en-US" i="1" dirty="0" smtClean="0">
                        <a:latin typeface="Cambria Math" panose="02040503050406030204" pitchFamily="18" charset="0"/>
                      </a:rPr>
                      <m:t> </m:t>
                    </m:r>
                  </m:oMath>
                </a14:m>
                <a:r>
                  <a:rPr lang="en-US" dirty="0"/>
                  <a:t>if male</a:t>
                </a:r>
              </a:p>
              <a:p>
                <a:endParaRPr lang="en-US" dirty="0"/>
              </a:p>
              <a:p>
                <a:r>
                  <a:rPr lang="en-US" dirty="0"/>
                  <a:t>Goal: predict high log-odds only for</a:t>
                </a:r>
              </a:p>
              <a:p>
                <a:pPr lvl="1"/>
                <a:r>
                  <a:rPr lang="en-US" dirty="0"/>
                  <a:t>Females under 60</a:t>
                </a:r>
              </a:p>
              <a:p>
                <a:pPr lvl="1"/>
                <a:r>
                  <a:rPr lang="en-US" dirty="0"/>
                  <a:t>Males over 60</a:t>
                </a:r>
              </a:p>
              <a:p>
                <a:pPr lvl="1"/>
                <a:endParaRPr lang="en-US" dirty="0"/>
              </a:p>
              <a:p>
                <a:r>
                  <a:rPr lang="en-US" dirty="0"/>
                  <a:t>What should the parameters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1</m:t>
                        </m:r>
                      </m:sub>
                    </m:sSub>
                  </m:oMath>
                </a14:m>
                <a:r>
                  <a:rPr lang="en-US" dirty="0"/>
                  <a:t>,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2</m:t>
                        </m:r>
                      </m:sub>
                    </m:sSub>
                  </m:oMath>
                </a14:m>
                <a:r>
                  <a:rPr lang="en-US" dirty="0"/>
                  <a:t>, and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3</m:t>
                        </m:r>
                      </m:sub>
                    </m:sSub>
                  </m:oMath>
                </a14:m>
                <a:r>
                  <a:rPr lang="en-US" dirty="0"/>
                  <a:t>) be?</a:t>
                </a:r>
              </a:p>
            </p:txBody>
          </p:sp>
        </mc:Choice>
        <mc:Fallback>
          <p:sp>
            <p:nvSpPr>
              <p:cNvPr id="33" name="Content Placeholder 2">
                <a:extLst>
                  <a:ext uri="{FF2B5EF4-FFF2-40B4-BE49-F238E27FC236}">
                    <a16:creationId xmlns:a16="http://schemas.microsoft.com/office/drawing/2014/main" id="{668CE95F-1C08-1B23-4D57-2B285D39F26D}"/>
                  </a:ext>
                </a:extLst>
              </p:cNvPr>
              <p:cNvSpPr>
                <a:spLocks noGrp="1" noRot="1" noChangeAspect="1" noMove="1" noResize="1" noEditPoints="1" noAdjustHandles="1" noChangeArrowheads="1" noChangeShapeType="1" noTextEdit="1"/>
              </p:cNvSpPr>
              <p:nvPr>
                <p:ph idx="1"/>
              </p:nvPr>
            </p:nvSpPr>
            <p:spPr>
              <a:xfrm>
                <a:off x="838200" y="1698547"/>
                <a:ext cx="4959284" cy="4478416"/>
              </a:xfrm>
              <a:blipFill>
                <a:blip r:embed="rId6"/>
                <a:stretch>
                  <a:fillRect l="-1790" t="-3107" r="-2558" b="-565"/>
                </a:stretch>
              </a:blipFill>
            </p:spPr>
            <p:txBody>
              <a:bodyPr/>
              <a:lstStyle/>
              <a:p>
                <a:r>
                  <a:rPr lang="en-US">
                    <a:noFill/>
                  </a:rPr>
                  <a:t> </a:t>
                </a:r>
              </a:p>
            </p:txBody>
          </p:sp>
        </mc:Fallback>
      </mc:AlternateContent>
    </p:spTree>
    <p:extLst>
      <p:ext uri="{BB962C8B-B14F-4D97-AF65-F5344CB8AC3E}">
        <p14:creationId xmlns:p14="http://schemas.microsoft.com/office/powerpoint/2010/main" val="1288365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479B41-4663-0458-2611-883354CFA912}"/>
              </a:ext>
            </a:extLst>
          </p:cNvPr>
          <p:cNvPicPr>
            <a:picLocks noChangeAspect="1"/>
          </p:cNvPicPr>
          <p:nvPr/>
        </p:nvPicPr>
        <p:blipFill>
          <a:blip r:embed="rId2"/>
          <a:stretch>
            <a:fillRect/>
          </a:stretch>
        </p:blipFill>
        <p:spPr>
          <a:xfrm>
            <a:off x="1523709" y="2729551"/>
            <a:ext cx="3952217" cy="3763324"/>
          </a:xfrm>
          <a:prstGeom prst="rect">
            <a:avLst/>
          </a:prstGeom>
        </p:spPr>
      </p:pic>
      <p:sp>
        <p:nvSpPr>
          <p:cNvPr id="8" name="Title 1">
            <a:extLst>
              <a:ext uri="{FF2B5EF4-FFF2-40B4-BE49-F238E27FC236}">
                <a16:creationId xmlns:a16="http://schemas.microsoft.com/office/drawing/2014/main" id="{686756F1-9EAC-1623-6990-6099D3FDD8DE}"/>
              </a:ext>
            </a:extLst>
          </p:cNvPr>
          <p:cNvSpPr>
            <a:spLocks noGrp="1"/>
          </p:cNvSpPr>
          <p:nvPr>
            <p:ph type="title"/>
          </p:nvPr>
        </p:nvSpPr>
        <p:spPr>
          <a:xfrm>
            <a:off x="838200" y="365125"/>
            <a:ext cx="10515600" cy="1325563"/>
          </a:xfrm>
        </p:spPr>
        <p:txBody>
          <a:bodyPr/>
          <a:lstStyle/>
          <a:p>
            <a:r>
              <a:rPr lang="en-US" dirty="0"/>
              <a:t>Breaking logistic regression: simple example 1</a:t>
            </a:r>
          </a:p>
        </p:txBody>
      </p:sp>
      <p:pic>
        <p:nvPicPr>
          <p:cNvPr id="9" name="Content Placeholder 7">
            <a:extLst>
              <a:ext uri="{FF2B5EF4-FFF2-40B4-BE49-F238E27FC236}">
                <a16:creationId xmlns:a16="http://schemas.microsoft.com/office/drawing/2014/main" id="{9C9C1853-0B70-97F0-3AAE-94F95744644C}"/>
              </a:ext>
            </a:extLst>
          </p:cNvPr>
          <p:cNvPicPr>
            <a:picLocks noChangeAspect="1"/>
          </p:cNvPicPr>
          <p:nvPr/>
        </p:nvPicPr>
        <p:blipFill>
          <a:blip r:embed="rId3"/>
          <a:stretch>
            <a:fillRect/>
          </a:stretch>
        </p:blipFill>
        <p:spPr>
          <a:xfrm>
            <a:off x="6895186" y="1690688"/>
            <a:ext cx="5077151" cy="5077151"/>
          </a:xfrm>
          <a:prstGeom prst="rect">
            <a:avLst/>
          </a:prstGeom>
        </p:spPr>
      </p:pic>
      <p:sp>
        <p:nvSpPr>
          <p:cNvPr id="10" name="TextBox 9">
            <a:extLst>
              <a:ext uri="{FF2B5EF4-FFF2-40B4-BE49-F238E27FC236}">
                <a16:creationId xmlns:a16="http://schemas.microsoft.com/office/drawing/2014/main" id="{1DA6BDC2-26C7-9F9A-3D3D-A54CEDB2F88F}"/>
              </a:ext>
            </a:extLst>
          </p:cNvPr>
          <p:cNvSpPr txBox="1"/>
          <p:nvPr/>
        </p:nvSpPr>
        <p:spPr>
          <a:xfrm>
            <a:off x="7832681" y="1690688"/>
            <a:ext cx="3202159" cy="646331"/>
          </a:xfrm>
          <a:prstGeom prst="rect">
            <a:avLst/>
          </a:prstGeom>
          <a:noFill/>
        </p:spPr>
        <p:txBody>
          <a:bodyPr wrap="none" rtlCol="0">
            <a:spAutoFit/>
          </a:bodyPr>
          <a:lstStyle/>
          <a:p>
            <a:r>
              <a:rPr lang="en-US" dirty="0"/>
              <a:t>Example of a Logistic Regression</a:t>
            </a:r>
          </a:p>
          <a:p>
            <a:pPr algn="ctr"/>
            <a:r>
              <a:rPr lang="en-US" dirty="0"/>
              <a:t>Decision Boundary</a:t>
            </a:r>
          </a:p>
        </p:txBody>
      </p:sp>
      <p:sp>
        <p:nvSpPr>
          <p:cNvPr id="11" name="Rectangle 10">
            <a:extLst>
              <a:ext uri="{FF2B5EF4-FFF2-40B4-BE49-F238E27FC236}">
                <a16:creationId xmlns:a16="http://schemas.microsoft.com/office/drawing/2014/main" id="{7C769E8F-0DDB-815C-6062-24F7B3177F6F}"/>
              </a:ext>
            </a:extLst>
          </p:cNvPr>
          <p:cNvSpPr/>
          <p:nvPr/>
        </p:nvSpPr>
        <p:spPr>
          <a:xfrm>
            <a:off x="1048455" y="1736854"/>
            <a:ext cx="4902724" cy="1200329"/>
          </a:xfrm>
          <a:prstGeom prst="rect">
            <a:avLst/>
          </a:prstGeom>
        </p:spPr>
        <p:txBody>
          <a:bodyPr wrap="square">
            <a:spAutoFit/>
          </a:bodyPr>
          <a:lstStyle/>
          <a:p>
            <a:r>
              <a:rPr lang="en-US" dirty="0"/>
              <a:t>Can we solve this with a linear decision boundary?</a:t>
            </a:r>
          </a:p>
          <a:p>
            <a:endParaRPr lang="en-US" dirty="0"/>
          </a:p>
          <a:p>
            <a:r>
              <a:rPr lang="en-US" dirty="0"/>
              <a:t>In other words, </a:t>
            </a:r>
            <a:r>
              <a:rPr lang="en-US" b="1" dirty="0"/>
              <a:t>can we draw a line separating those who lived from those who died?</a:t>
            </a:r>
          </a:p>
        </p:txBody>
      </p:sp>
    </p:spTree>
    <p:extLst>
      <p:ext uri="{BB962C8B-B14F-4D97-AF65-F5344CB8AC3E}">
        <p14:creationId xmlns:p14="http://schemas.microsoft.com/office/powerpoint/2010/main" val="4288768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D283D-96A7-9B87-85B4-3B17E0111AFC}"/>
              </a:ext>
            </a:extLst>
          </p:cNvPr>
          <p:cNvSpPr>
            <a:spLocks noGrp="1"/>
          </p:cNvSpPr>
          <p:nvPr>
            <p:ph type="title"/>
          </p:nvPr>
        </p:nvSpPr>
        <p:spPr/>
        <p:txBody>
          <a:bodyPr/>
          <a:lstStyle/>
          <a:p>
            <a:r>
              <a:rPr lang="en-US" dirty="0"/>
              <a:t>Breaking logistic regression: simple example 2</a:t>
            </a:r>
          </a:p>
        </p:txBody>
      </p:sp>
      <p:sp>
        <p:nvSpPr>
          <p:cNvPr id="3" name="Content Placeholder 2">
            <a:extLst>
              <a:ext uri="{FF2B5EF4-FFF2-40B4-BE49-F238E27FC236}">
                <a16:creationId xmlns:a16="http://schemas.microsoft.com/office/drawing/2014/main" id="{1A9E38A3-B8E3-A020-E090-8D439D4A6F5D}"/>
              </a:ext>
            </a:extLst>
          </p:cNvPr>
          <p:cNvSpPr>
            <a:spLocks noGrp="1"/>
          </p:cNvSpPr>
          <p:nvPr>
            <p:ph idx="1"/>
          </p:nvPr>
        </p:nvSpPr>
        <p:spPr/>
        <p:txBody>
          <a:bodyPr/>
          <a:lstStyle/>
          <a:p>
            <a:r>
              <a:rPr lang="en-US" dirty="0"/>
              <a:t>In the ED, we’re trying to develop a model that predicts mortality from systolic blood pressure upon arrival.</a:t>
            </a:r>
          </a:p>
          <a:p>
            <a:endParaRPr lang="en-US" dirty="0"/>
          </a:p>
          <a:p>
            <a:r>
              <a:rPr lang="en-US" dirty="0"/>
              <a:t>It turns out, you’re at high risk of dying if you:</a:t>
            </a:r>
          </a:p>
          <a:p>
            <a:pPr marL="914400" lvl="1" indent="-457200">
              <a:buFont typeface="+mj-lt"/>
              <a:buAutoNum type="alphaLcParenR"/>
            </a:pPr>
            <a:r>
              <a:rPr lang="en-US" dirty="0"/>
              <a:t>You have very </a:t>
            </a:r>
            <a:r>
              <a:rPr lang="en-US" u="sng" dirty="0"/>
              <a:t>high</a:t>
            </a:r>
            <a:r>
              <a:rPr lang="en-US" dirty="0"/>
              <a:t> blood pressure, OR</a:t>
            </a:r>
          </a:p>
          <a:p>
            <a:pPr marL="914400" lvl="1" indent="-457200">
              <a:buFont typeface="+mj-lt"/>
              <a:buAutoNum type="alphaLcParenR"/>
            </a:pPr>
            <a:r>
              <a:rPr lang="en-US" dirty="0"/>
              <a:t>You have very </a:t>
            </a:r>
            <a:r>
              <a:rPr lang="en-US" u="sng" dirty="0"/>
              <a:t>low</a:t>
            </a:r>
            <a:r>
              <a:rPr lang="en-US" dirty="0"/>
              <a:t> blood pressure</a:t>
            </a:r>
          </a:p>
          <a:p>
            <a:pPr marL="457200" lvl="1" indent="0">
              <a:buNone/>
            </a:pPr>
            <a:endParaRPr lang="en-US" dirty="0"/>
          </a:p>
          <a:p>
            <a:r>
              <a:rPr lang="en-US" dirty="0"/>
              <a:t>Can logistic regression learn to predict this?</a:t>
            </a:r>
          </a:p>
        </p:txBody>
      </p:sp>
    </p:spTree>
    <p:extLst>
      <p:ext uri="{BB962C8B-B14F-4D97-AF65-F5344CB8AC3E}">
        <p14:creationId xmlns:p14="http://schemas.microsoft.com/office/powerpoint/2010/main" val="12775709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7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TotalTime>
  <Words>4713</Words>
  <Application>Microsoft Macintosh PowerPoint</Application>
  <PresentationFormat>Widescreen</PresentationFormat>
  <Paragraphs>584</Paragraphs>
  <Slides>43</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Calibri Light</vt:lpstr>
      <vt:lpstr>Cambria Math</vt:lpstr>
      <vt:lpstr>Helvetica</vt:lpstr>
      <vt:lpstr>Times New Roman</vt:lpstr>
      <vt:lpstr>Office Theme</vt:lpstr>
      <vt:lpstr>The Multilayer Perceptron </vt:lpstr>
      <vt:lpstr>Today: How can we modify logistic regression to learn complex, nonlinear relationships?</vt:lpstr>
      <vt:lpstr>We need more flexible, non-linear classifiers</vt:lpstr>
      <vt:lpstr>We need more flexible, non-linear classifiers</vt:lpstr>
      <vt:lpstr>Let’s break logistic regression.</vt:lpstr>
      <vt:lpstr>Breaking logistic regression: simple example 1</vt:lpstr>
      <vt:lpstr>Breaking logistic regression: simple example 1</vt:lpstr>
      <vt:lpstr>Breaking logistic regression: simple example 1</vt:lpstr>
      <vt:lpstr>Breaking logistic regression: simple example 2</vt:lpstr>
      <vt:lpstr>Breaking logistic regression: simple example 2</vt:lpstr>
      <vt:lpstr>Breaking logistic regression: simple example 2</vt:lpstr>
      <vt:lpstr>In general, there can be:</vt:lpstr>
      <vt:lpstr>How can we modify logistic regression to learn complex, nonlinear relationships?</vt:lpstr>
      <vt:lpstr>Let’s break the problem into simpler pieces.</vt:lpstr>
      <vt:lpstr>Let’s break the problem into simpler pieces.</vt:lpstr>
      <vt:lpstr>Now, use these predictions to make predictions</vt:lpstr>
      <vt:lpstr>This is a neural network, or MLP.</vt:lpstr>
      <vt:lpstr>This is a neural network, or MLP.</vt:lpstr>
      <vt:lpstr>This is a neural network, or MLP.</vt:lpstr>
      <vt:lpstr>Neural networks provide unlimited flexibility.</vt:lpstr>
      <vt:lpstr>To show multiple layers of neurons, we need to simplify our logistic regression graph.</vt:lpstr>
      <vt:lpstr>To show multiple layers of neurons, we need to simplify our logistic regression graph.</vt:lpstr>
      <vt:lpstr>To show multiple layers of neurons, we need to simplify our logistic regression graph.</vt:lpstr>
      <vt:lpstr>PowerPoint Presentation</vt:lpstr>
      <vt:lpstr>Instead of predicting p_i directly from our feature vector x, introduce a vector of “latent” features ζ (zeta) that we will use to predict p_i  </vt:lpstr>
      <vt:lpstr>Instead of predicting p_i directly from our feature vector x, introduce a vector of “latent” features ζ (zeta) that we will use to predict p_i</vt:lpstr>
      <vt:lpstr>Instead of predicting p_i directly from our feature vector x, introduce a vector of “latent” features ζ (zeta) that we will use to predict p_i</vt:lpstr>
      <vt:lpstr>Instead of predicting p_i directly from our feature vector x, introduce a vector of “latent” features ζ (zeta) that we will use to predict p_i</vt:lpstr>
      <vt:lpstr>Instead of predicting p_i directly from our feature vector x, introduce a vector of “latent” features ζ (zeta) that we will use to predict p_i</vt:lpstr>
      <vt:lpstr>One last example: computer vision</vt:lpstr>
      <vt:lpstr>Why Limit Ourselves to Only One Filter?</vt:lpstr>
      <vt:lpstr>Return to MNIST:  Many ways of writing “4”</vt:lpstr>
      <vt:lpstr>Return to MNIST:  Many ways of writing “4”</vt:lpstr>
      <vt:lpstr>Return to MNIST:  Many ways of writing “4”</vt:lpstr>
      <vt:lpstr>PowerPoint Presentation</vt:lpstr>
      <vt:lpstr>PowerPoint Presentation</vt:lpstr>
      <vt:lpstr>Extended logistic regression  a.k.a.  An MLP with 1 hidden layer "ζ"</vt:lpstr>
      <vt:lpstr>An MLP with 2 hidden layers (η and "ζ")</vt:lpstr>
      <vt:lpstr>A deep MLP with many hidden layers  “deep learning”</vt:lpstr>
      <vt:lpstr>PowerPoint Presentation</vt:lpstr>
      <vt:lpstr>Does this work with MNIST?</vt:lpstr>
      <vt:lpstr>Does this work with MNIST?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Multilayer Perceptron </dc:title>
  <dc:creator>Matthew Engelhard, M.D., Ph.D.</dc:creator>
  <cp:lastModifiedBy>Matthew Engelhard, M.D., Ph.D.</cp:lastModifiedBy>
  <cp:revision>28</cp:revision>
  <dcterms:created xsi:type="dcterms:W3CDTF">2021-05-04T01:14:45Z</dcterms:created>
  <dcterms:modified xsi:type="dcterms:W3CDTF">2022-05-20T01:44:46Z</dcterms:modified>
</cp:coreProperties>
</file>