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41"/>
  </p:notesMasterIdLst>
  <p:sldIdLst>
    <p:sldId id="297" r:id="rId3"/>
    <p:sldId id="846" r:id="rId4"/>
    <p:sldId id="881" r:id="rId5"/>
    <p:sldId id="882" r:id="rId6"/>
    <p:sldId id="883" r:id="rId7"/>
    <p:sldId id="848" r:id="rId8"/>
    <p:sldId id="845" r:id="rId9"/>
    <p:sldId id="849" r:id="rId10"/>
    <p:sldId id="880" r:id="rId11"/>
    <p:sldId id="871" r:id="rId12"/>
    <p:sldId id="870" r:id="rId13"/>
    <p:sldId id="865" r:id="rId14"/>
    <p:sldId id="869" r:id="rId15"/>
    <p:sldId id="873" r:id="rId16"/>
    <p:sldId id="884" r:id="rId17"/>
    <p:sldId id="886" r:id="rId18"/>
    <p:sldId id="885" r:id="rId19"/>
    <p:sldId id="874" r:id="rId20"/>
    <p:sldId id="875" r:id="rId21"/>
    <p:sldId id="877" r:id="rId22"/>
    <p:sldId id="887" r:id="rId23"/>
    <p:sldId id="853" r:id="rId24"/>
    <p:sldId id="850" r:id="rId25"/>
    <p:sldId id="854" r:id="rId26"/>
    <p:sldId id="851" r:id="rId27"/>
    <p:sldId id="855" r:id="rId28"/>
    <p:sldId id="852" r:id="rId29"/>
    <p:sldId id="888" r:id="rId30"/>
    <p:sldId id="892" r:id="rId31"/>
    <p:sldId id="889" r:id="rId32"/>
    <p:sldId id="890" r:id="rId33"/>
    <p:sldId id="891" r:id="rId34"/>
    <p:sldId id="879" r:id="rId35"/>
    <p:sldId id="864" r:id="rId36"/>
    <p:sldId id="857" r:id="rId37"/>
    <p:sldId id="858" r:id="rId38"/>
    <p:sldId id="859" r:id="rId39"/>
    <p:sldId id="86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60"/>
    <a:srgbClr val="001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2"/>
    <p:restoredTop sz="77747" autoAdjust="0"/>
  </p:normalViewPr>
  <p:slideViewPr>
    <p:cSldViewPr snapToGrid="0" snapToObjects="1">
      <p:cViewPr varScale="1">
        <p:scale>
          <a:sx n="116" d="100"/>
          <a:sy n="116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8A03-F245-1B43-8CDE-3B0275888050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BF740-D535-F744-89A8-4E42B3D6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25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we have a raincloud plot as before</a:t>
            </a:r>
          </a:p>
          <a:p>
            <a:r>
              <a:rPr lang="en-US" dirty="0"/>
              <a:t>The smoothed histogram would be a flat line in this case, so I’ve omitted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8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They’ll give you a rule of thumb. AUC=.7 – something like that.</a:t>
            </a:r>
          </a:p>
          <a:p>
            <a:endParaRPr lang="en-US" dirty="0"/>
          </a:p>
          <a:p>
            <a:r>
              <a:rPr lang="en-US" dirty="0"/>
              <a:t>EXAMPLES for each of these</a:t>
            </a:r>
          </a:p>
          <a:p>
            <a:endParaRPr lang="en-US" dirty="0"/>
          </a:p>
          <a:p>
            <a:r>
              <a:rPr lang="en-US" dirty="0"/>
              <a:t>TESTS for each of these.</a:t>
            </a:r>
          </a:p>
          <a:p>
            <a:r>
              <a:rPr lang="en-US" dirty="0"/>
              <a:t>Delong</a:t>
            </a:r>
          </a:p>
          <a:p>
            <a:r>
              <a:rPr lang="en-US" dirty="0"/>
              <a:t>Two-sample proportion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15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all elements of the curve.</a:t>
            </a:r>
          </a:p>
          <a:p>
            <a:r>
              <a:rPr lang="en-US" dirty="0"/>
              <a:t>Start at a threshold of zero (top right)</a:t>
            </a:r>
          </a:p>
          <a:p>
            <a:r>
              <a:rPr lang="en-US" dirty="0"/>
              <a:t>Move to a threshold of one (bottom left)</a:t>
            </a:r>
          </a:p>
          <a:p>
            <a:endParaRPr lang="en-US" dirty="0"/>
          </a:p>
          <a:p>
            <a:r>
              <a:rPr lang="en-US" dirty="0"/>
              <a:t>What is the range of the AUC?</a:t>
            </a:r>
          </a:p>
          <a:p>
            <a:pPr marL="171450" indent="-171450">
              <a:buFontTx/>
              <a:buChar char="-"/>
            </a:pPr>
            <a:r>
              <a:rPr lang="en-US" dirty="0"/>
              <a:t>Max = 1</a:t>
            </a:r>
          </a:p>
          <a:p>
            <a:pPr marL="171450" indent="-171450">
              <a:buFontTx/>
              <a:buChar char="-"/>
            </a:pPr>
            <a:r>
              <a:rPr lang="en-US" dirty="0"/>
              <a:t>Min = we’ll come back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we hope for so that the model would be useful?</a:t>
            </a:r>
          </a:p>
          <a:p>
            <a:r>
              <a:rPr lang="en-US" dirty="0"/>
              <a:t>Start with the benign cases. Would we hope that the predicted probabilities would be high, low, or somewhere in between?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6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what about the malignant cases.</a:t>
            </a:r>
          </a:p>
          <a:p>
            <a:r>
              <a:rPr lang="en-US" dirty="0"/>
              <a:t>Would we hope that the predicted probabilities would be high, low, or somewhere in between?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0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what about the malignant cases.</a:t>
            </a:r>
          </a:p>
          <a:p>
            <a:r>
              <a:rPr lang="en-US" dirty="0"/>
              <a:t>Would we hope that the predicted probabilities would be high, low, or somewhere in between?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04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 (recall, </a:t>
            </a:r>
            <a:r>
              <a:rPr lang="en-US" dirty="0" err="1"/>
              <a:t>tpr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 (1-fpr)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Positive predictive value (precision)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Negative predictive value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Dependence on prevalence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Sensitivity: no (we draw more samples, but the TP/P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Specificity: no (we draw more samples, but the TN/N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PPV: yes (we draw more positive samples, and the TP/(TP+FP) ratio increases)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NPV: yes (we draw more positive samples, and the TN/(TN+FN) ratio decreases)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7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 (recall, </a:t>
            </a:r>
            <a:r>
              <a:rPr lang="en-US" dirty="0" err="1"/>
              <a:t>tpr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 (1-fpr)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Positive predictive value (precision)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Negative predictive value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Dependence on prevalence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Sensitivity: no (we draw more samples, but the TP/P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Specificity: no (we draw more samples, but the TN/N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PPV: yes (we draw more positive samples, and the TP/(TP+FP) ratio increases)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NPV: yes (we draw more positive samples, and the TN/(TN+FN) ratio decreases)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91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all elements of the curve.</a:t>
            </a:r>
          </a:p>
          <a:p>
            <a:r>
              <a:rPr lang="en-US" dirty="0"/>
              <a:t>Start at a threshold of zero (top right)</a:t>
            </a:r>
          </a:p>
          <a:p>
            <a:r>
              <a:rPr lang="en-US" dirty="0"/>
              <a:t>Move to a threshold of one (bottom left)</a:t>
            </a:r>
          </a:p>
          <a:p>
            <a:endParaRPr lang="en-US" dirty="0"/>
          </a:p>
          <a:p>
            <a:r>
              <a:rPr lang="en-US" dirty="0"/>
              <a:t>What is the range of the AUC?</a:t>
            </a:r>
          </a:p>
          <a:p>
            <a:pPr marL="171450" indent="-171450">
              <a:buFontTx/>
              <a:buChar char="-"/>
            </a:pPr>
            <a:r>
              <a:rPr lang="en-US" dirty="0"/>
              <a:t>Max = 1</a:t>
            </a:r>
          </a:p>
          <a:p>
            <a:pPr marL="171450" indent="-171450">
              <a:buFontTx/>
              <a:buChar char="-"/>
            </a:pPr>
            <a:r>
              <a:rPr lang="en-US" dirty="0"/>
              <a:t>Min = we’ll come back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4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They’ll give you a rule of thumb. AUC=.7 – something like that.</a:t>
            </a:r>
          </a:p>
          <a:p>
            <a:endParaRPr lang="en-US" dirty="0"/>
          </a:p>
          <a:p>
            <a:r>
              <a:rPr lang="en-US" dirty="0"/>
              <a:t>TESTS for each of these.</a:t>
            </a:r>
          </a:p>
          <a:p>
            <a:r>
              <a:rPr lang="en-US" dirty="0"/>
              <a:t>Delong</a:t>
            </a:r>
          </a:p>
          <a:p>
            <a:r>
              <a:rPr lang="en-US" dirty="0"/>
              <a:t>Two-sample proportion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5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they’re all uncorrelated with the label.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3A43-F82E-B147-8DF7-E30EBDC68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FB749-B07A-014F-A625-64EA0047C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18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0DB0-37D1-C640-A2CF-93C08571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65811-D78F-1446-8FC3-5F966FEA8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707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B7866-69EC-A64F-9054-67C54ECE8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0830B-04B9-6D49-B206-DD4D3E90F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3773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4AB1-0C04-DC44-9EEF-8E14DD897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DCB5C-883D-464A-85B5-94A64540B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DD80-7258-1147-97E6-50E68284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76BB2-C111-8B4C-A55D-4FD06080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82394-004D-F941-9DAC-EBFCAD16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A131-316C-2A4C-95A5-3D479346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E04FB-C251-8A46-943C-964C7096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0D18-C996-E044-9A16-CDCD43FA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B45F-FCB2-F044-B9A6-AF935666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1D59-CE8A-E148-9E12-FED7EE5B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6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35AB-2CDA-3249-A6D4-71407E4E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ECBB5-1AFA-0E45-A30A-00D2FE26E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AFF8-57F4-234C-A166-CD3BCBD3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41F54-B893-2442-823E-4B817B42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3932-63CB-4744-A4D8-1562B62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E19A-C751-654D-813E-0AA2C132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EBD8-0473-AE4E-B9F4-DA8E9DB91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AFC0E-366A-DE4F-8757-5A90469D1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D127C-99E3-EC4E-BE83-6FC704CD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A5F9-7AAA-5C4C-BBF9-FE6E8070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6BC17-1DF5-174C-AEC7-F573DB30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7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02D1-A8E4-7F4A-B653-A58A574F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BB65-1985-0C4F-87F8-3E943F6AC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AE1D3-A324-7440-AB0A-FE955F27E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8D628-E295-B24E-A469-702561F19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D6856-C209-C94B-97AE-B6C4D5D92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B9280-3798-6049-A2D6-CE8B90AE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EAD4F-BC0E-D044-88BE-C971EAD1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22D64-60F4-6540-B6DA-E419057B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98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10F8-34E4-CB40-B16B-65D31A1B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78D02-2377-9041-ADA1-AAC35FFC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8A61B-C4A7-6C49-BD33-AEF38B5D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1C4B9-E98C-3D48-AFA2-14A187F4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63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4A8FD-65F6-FA42-9AD0-A3237FC4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35DF8-DBEB-7548-81AE-FE53C0D2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725E4-8CD1-7E40-832E-C8F06B5A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9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C070-B14E-F54B-93BC-9C5A961C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039AB-549A-1648-AFD2-F7F2ED20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6C557-EA84-D041-820E-1C1E4FDAF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CAF55-B519-B249-9894-73D3F80C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9DBD-641D-4E4A-992F-8B9CE801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81C7E-9B6E-B845-85FE-0139AA2E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87DF-4D61-FC47-8963-BB9B1D2F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CEC4-0379-ED49-A0DF-EF465D712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5897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0705-F835-6243-96AF-6D5F64D5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C2E4D-D0E5-CA41-9938-B42CD7352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4724-9188-A741-8F65-2C3D66105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160DB-1CA0-2347-B617-DFE9C058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0710B-54D6-E948-92A7-B495259B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2D966-5ABB-D940-A93B-DAD597C1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4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2310-C834-F043-8BFC-6383ED6D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E4889-9B9A-204A-8E49-02D1849CE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01086-F1DC-E64F-ABC5-D8CDDA0A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9A71-87B8-EE4A-BA0E-4DA1B84B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7298-A28E-E84F-99C3-824A660B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4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1D5A9-8816-104A-8302-9FD95D3A8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3D286-A494-D44B-BD51-1FF8AEB93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BE192-8E6E-0147-B28E-63F4F299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DEEAE-58E8-B74F-A1BF-C289E8F7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3F2D-31BD-A24A-9623-8D4A9873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1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0213-97C2-934A-932B-185137EC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C884-A283-2E48-932F-C511F8B9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57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75BB-EF23-594F-BE5F-F6E8D48D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35E4-86E3-7644-BC9B-017DF9C87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B17C-35A9-7F4F-9AAF-A8705BAF9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419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6B5D-6E7D-7D45-B1BB-D206FDF0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86358-255C-7D46-84C2-DECB2761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3F162-02D2-2F4D-9BB4-E11914902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1AF6D-8A9B-5D4A-B03F-8199C9E1B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DD9DC-0E4B-B34D-B231-519E6D983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00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CB05-9B9C-DE47-B374-AECF7D39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197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4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3EA2-E3D2-7241-9CCB-7FF3A4F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15F9-8FBD-D749-AECC-E1E975BAC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91BB2-2C27-2243-9CCA-38E6E0774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00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93A1-2DF5-7245-B0A3-1335BA0B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6260C-AB0A-C649-AE78-695BC97C9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95834-A2CC-6549-BFAB-4AC2DDDF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63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20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B42BD-C1A2-6C48-A3BB-59F3FAA0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61113-E58A-664C-8B45-42B385F2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E4C48-9EE8-DC4A-A8E4-F0ABD8D70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73F10-24B0-F241-BAFD-0430E6089C9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A4D5-A81F-B849-81B2-916D55BDD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2172-55CB-CE4B-AC88-924D9206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7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7900"/>
            <a:ext cx="10363200" cy="318972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Performance Measures</a:t>
            </a:r>
            <a:br>
              <a:rPr lang="en-US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7218" y="4276881"/>
            <a:ext cx="6137564" cy="1655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319356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CEA-C913-1D48-BDC5-FE38B25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82"/>
            <a:ext cx="12192000" cy="1325563"/>
          </a:xfrm>
        </p:spPr>
        <p:txBody>
          <a:bodyPr/>
          <a:lstStyle/>
          <a:p>
            <a:pPr algn="ctr"/>
            <a:r>
              <a:rPr lang="en-US" sz="3600" dirty="0"/>
              <a:t>Suppose our features contain </a:t>
            </a:r>
            <a:r>
              <a:rPr lang="en-US" sz="3600" i="1" dirty="0"/>
              <a:t>no information </a:t>
            </a:r>
            <a:r>
              <a:rPr lang="en-US" sz="3600" dirty="0"/>
              <a:t>about the label. What might our model’s predictions look like?</a:t>
            </a:r>
          </a:p>
        </p:txBody>
      </p:sp>
      <p:pic>
        <p:nvPicPr>
          <p:cNvPr id="7" name="Picture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DD91A6B7-E6E9-4A82-D616-36E01F411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35" y="1244055"/>
            <a:ext cx="11237867" cy="49891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B2713E-5C50-1193-E353-074DBB585B35}"/>
              </a:ext>
            </a:extLst>
          </p:cNvPr>
          <p:cNvSpPr/>
          <p:nvPr/>
        </p:nvSpPr>
        <p:spPr>
          <a:xfrm>
            <a:off x="3108959" y="1877968"/>
            <a:ext cx="8543109" cy="3735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977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CEA-C913-1D48-BDC5-FE38B25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82"/>
            <a:ext cx="12192000" cy="1325563"/>
          </a:xfrm>
        </p:spPr>
        <p:txBody>
          <a:bodyPr/>
          <a:lstStyle/>
          <a:p>
            <a:pPr algn="ctr"/>
            <a:r>
              <a:rPr lang="en-US" sz="3600" dirty="0"/>
              <a:t>Suppose our features contain no information about the label. What might our model’s predictions look like?</a:t>
            </a:r>
          </a:p>
        </p:txBody>
      </p:sp>
      <p:pic>
        <p:nvPicPr>
          <p:cNvPr id="7" name="Picture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DD91A6B7-E6E9-4A82-D616-36E01F411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35" y="1244055"/>
            <a:ext cx="11237867" cy="49891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FB108C-9819-F691-FEE5-C6C3797A8CBD}"/>
              </a:ext>
            </a:extLst>
          </p:cNvPr>
          <p:cNvSpPr txBox="1"/>
          <p:nvPr/>
        </p:nvSpPr>
        <p:spPr>
          <a:xfrm>
            <a:off x="130630" y="3268798"/>
            <a:ext cx="210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distributions between positive and negative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predicted value tells you nothing about which one it’s more likely to be.</a:t>
            </a:r>
          </a:p>
        </p:txBody>
      </p:sp>
    </p:spTree>
    <p:extLst>
      <p:ext uri="{BB962C8B-B14F-4D97-AF65-F5344CB8AC3E}">
        <p14:creationId xmlns:p14="http://schemas.microsoft.com/office/powerpoint/2010/main" val="53814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CEA-C913-1D48-BDC5-FE38B25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43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We’ll try placing a threshold just like before</a:t>
            </a:r>
          </a:p>
        </p:txBody>
      </p:sp>
      <p:pic>
        <p:nvPicPr>
          <p:cNvPr id="7" name="Picture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DD91A6B7-E6E9-4A82-D616-36E01F411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35" y="1244055"/>
            <a:ext cx="11237867" cy="498915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53139D-7B53-3193-1B2E-84C712EC14FA}"/>
              </a:ext>
            </a:extLst>
          </p:cNvPr>
          <p:cNvCxnSpPr/>
          <p:nvPr/>
        </p:nvCxnSpPr>
        <p:spPr>
          <a:xfrm>
            <a:off x="5855346" y="1266738"/>
            <a:ext cx="0" cy="5527964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7DB007-921B-A090-7DE3-B9EFB47D0435}"/>
              </a:ext>
            </a:extLst>
          </p:cNvPr>
          <p:cNvSpPr txBox="1"/>
          <p:nvPr/>
        </p:nvSpPr>
        <p:spPr>
          <a:xfrm>
            <a:off x="2512313" y="1360545"/>
            <a:ext cx="334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below threshold: predict 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E4078-F382-6337-8DF9-876B6822D642}"/>
              </a:ext>
            </a:extLst>
          </p:cNvPr>
          <p:cNvSpPr txBox="1"/>
          <p:nvPr/>
        </p:nvSpPr>
        <p:spPr>
          <a:xfrm>
            <a:off x="5855343" y="1360545"/>
            <a:ext cx="394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above threshold: predict cancer 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47416-6505-31DD-A486-66B6A6D7A353}"/>
              </a:ext>
            </a:extLst>
          </p:cNvPr>
          <p:cNvSpPr txBox="1"/>
          <p:nvPr/>
        </p:nvSpPr>
        <p:spPr>
          <a:xfrm>
            <a:off x="511627" y="2861469"/>
            <a:ext cx="1674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the:</a:t>
            </a:r>
          </a:p>
          <a:p>
            <a:pPr marL="342900" indent="-342900">
              <a:buAutoNum type="alphaLcParenBoth"/>
            </a:pPr>
            <a:r>
              <a:rPr lang="en-US" dirty="0"/>
              <a:t>Sensitivity?</a:t>
            </a:r>
          </a:p>
          <a:p>
            <a:pPr marL="342900" indent="-342900">
              <a:buAutoNum type="alphaLcParenBoth"/>
            </a:pPr>
            <a:r>
              <a:rPr lang="en-US" dirty="0"/>
              <a:t>Specificity?</a:t>
            </a:r>
          </a:p>
          <a:p>
            <a:pPr marL="342900" indent="-342900">
              <a:buAutoNum type="alphaLcParenBoth"/>
            </a:pPr>
            <a:r>
              <a:rPr lang="en-US" dirty="0"/>
              <a:t>Positive predictive value?</a:t>
            </a:r>
          </a:p>
        </p:txBody>
      </p:sp>
    </p:spTree>
    <p:extLst>
      <p:ext uri="{BB962C8B-B14F-4D97-AF65-F5344CB8AC3E}">
        <p14:creationId xmlns:p14="http://schemas.microsoft.com/office/powerpoint/2010/main" val="207704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CEA-C913-1D48-BDC5-FE38B25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43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We’ll try placing a threshold just like before</a:t>
            </a:r>
          </a:p>
        </p:txBody>
      </p:sp>
      <p:pic>
        <p:nvPicPr>
          <p:cNvPr id="7" name="Picture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DD91A6B7-E6E9-4A82-D616-36E01F411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35" y="1244055"/>
            <a:ext cx="11237867" cy="498915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53139D-7B53-3193-1B2E-84C712EC14FA}"/>
              </a:ext>
            </a:extLst>
          </p:cNvPr>
          <p:cNvCxnSpPr/>
          <p:nvPr/>
        </p:nvCxnSpPr>
        <p:spPr>
          <a:xfrm>
            <a:off x="8154410" y="1266738"/>
            <a:ext cx="0" cy="5527964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7DB007-921B-A090-7DE3-B9EFB47D0435}"/>
              </a:ext>
            </a:extLst>
          </p:cNvPr>
          <p:cNvSpPr txBox="1"/>
          <p:nvPr/>
        </p:nvSpPr>
        <p:spPr>
          <a:xfrm>
            <a:off x="4811377" y="1360545"/>
            <a:ext cx="334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below threshold: predict 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E4078-F382-6337-8DF9-876B6822D642}"/>
              </a:ext>
            </a:extLst>
          </p:cNvPr>
          <p:cNvSpPr txBox="1"/>
          <p:nvPr/>
        </p:nvSpPr>
        <p:spPr>
          <a:xfrm>
            <a:off x="8154407" y="1360545"/>
            <a:ext cx="394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above threshold: predict cancer 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9B9FD-3375-33B2-0575-2C7834DE164C}"/>
              </a:ext>
            </a:extLst>
          </p:cNvPr>
          <p:cNvSpPr txBox="1"/>
          <p:nvPr/>
        </p:nvSpPr>
        <p:spPr>
          <a:xfrm>
            <a:off x="511627" y="2861469"/>
            <a:ext cx="1674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the:</a:t>
            </a:r>
          </a:p>
          <a:p>
            <a:pPr marL="342900" indent="-342900">
              <a:buAutoNum type="alphaLcParenBoth"/>
            </a:pPr>
            <a:r>
              <a:rPr lang="en-US" dirty="0"/>
              <a:t>Sensitivity?</a:t>
            </a:r>
          </a:p>
          <a:p>
            <a:pPr marL="342900" indent="-342900">
              <a:buAutoNum type="alphaLcParenBoth"/>
            </a:pPr>
            <a:r>
              <a:rPr lang="en-US" dirty="0"/>
              <a:t>Specificity?</a:t>
            </a:r>
          </a:p>
          <a:p>
            <a:pPr marL="342900" indent="-342900">
              <a:buAutoNum type="alphaLcParenBoth"/>
            </a:pPr>
            <a:r>
              <a:rPr lang="en-US" dirty="0"/>
              <a:t>Positive predictive value?</a:t>
            </a:r>
          </a:p>
        </p:txBody>
      </p:sp>
    </p:spTree>
    <p:extLst>
      <p:ext uri="{BB962C8B-B14F-4D97-AF65-F5344CB8AC3E}">
        <p14:creationId xmlns:p14="http://schemas.microsoft.com/office/powerpoint/2010/main" val="373616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0B5-4A65-E95A-089B-060816A7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i="1" dirty="0"/>
              <a:t>no information </a:t>
            </a:r>
            <a:r>
              <a:rPr lang="en-US" dirty="0"/>
              <a:t>predictive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183F-3DF8-76AD-8725-282881EF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threshold at .3</a:t>
            </a:r>
          </a:p>
          <a:p>
            <a:pPr lvl="1"/>
            <a:r>
              <a:rPr lang="en-US" dirty="0"/>
              <a:t>Sensitivity = .7</a:t>
            </a:r>
          </a:p>
          <a:p>
            <a:pPr lvl="1"/>
            <a:r>
              <a:rPr lang="en-US" dirty="0"/>
              <a:t>False positive rate = .7</a:t>
            </a:r>
          </a:p>
          <a:p>
            <a:pPr lvl="1"/>
            <a:r>
              <a:rPr lang="en-US" dirty="0"/>
              <a:t>Specificity = 1-.7</a:t>
            </a:r>
          </a:p>
          <a:p>
            <a:endParaRPr lang="en-US" dirty="0"/>
          </a:p>
          <a:p>
            <a:r>
              <a:rPr lang="en-US" dirty="0"/>
              <a:t>Place threshold at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Sensitivity =</a:t>
            </a:r>
            <a:r>
              <a:rPr lang="en-US" i="1" dirty="0"/>
              <a:t> 1-p</a:t>
            </a:r>
          </a:p>
          <a:p>
            <a:pPr lvl="1"/>
            <a:r>
              <a:rPr lang="en-US" dirty="0"/>
              <a:t>False positive rate = 1-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Specificity =</a:t>
            </a:r>
            <a:r>
              <a:rPr lang="en-US" i="1" dirty="0"/>
              <a:t> p</a:t>
            </a:r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F8E8EBF-BD1A-81F5-122C-235682E5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618" y="1533934"/>
            <a:ext cx="5307874" cy="50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8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33F2-3373-3314-6328-E89764C4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think about it a different way.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056D-D37E-64A6-D4F7-822790525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27"/>
            <a:ext cx="10515600" cy="4351338"/>
          </a:xfrm>
        </p:spPr>
        <p:txBody>
          <a:bodyPr/>
          <a:lstStyle/>
          <a:p>
            <a:r>
              <a:rPr lang="en-US" dirty="0"/>
              <a:t>Suppose we have no predictors – again, no information – so we decide we’ll just flip a coin instead of building a model. </a:t>
            </a:r>
          </a:p>
          <a:p>
            <a:pPr lvl="1"/>
            <a:r>
              <a:rPr lang="en-US" dirty="0"/>
              <a:t>If the coin comes up </a:t>
            </a:r>
            <a:r>
              <a:rPr lang="en-US" i="1" dirty="0"/>
              <a:t>heads</a:t>
            </a:r>
            <a:r>
              <a:rPr lang="en-US" dirty="0"/>
              <a:t>, we’ll predict </a:t>
            </a:r>
            <a:r>
              <a:rPr lang="en-US" i="1" dirty="0"/>
              <a:t>positive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coin comes up </a:t>
            </a:r>
            <a:r>
              <a:rPr lang="en-US" i="1" dirty="0"/>
              <a:t>tails</a:t>
            </a:r>
            <a:r>
              <a:rPr lang="en-US" dirty="0"/>
              <a:t>, we’ll predict </a:t>
            </a:r>
            <a:r>
              <a:rPr lang="en-US" i="1" dirty="0"/>
              <a:t>negative</a:t>
            </a:r>
            <a:r>
              <a:rPr lang="en-US" dirty="0"/>
              <a:t>.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226A0C1D-450D-FCB6-068E-89E9EEED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3866605"/>
            <a:ext cx="2325189" cy="23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BF219-28F1-B48B-33BA-921ECC0E5E40}"/>
                  </a:ext>
                </a:extLst>
              </p:cNvPr>
              <p:cNvSpPr txBox="1"/>
              <p:nvPr/>
            </p:nvSpPr>
            <p:spPr>
              <a:xfrm>
                <a:off x="3141617" y="4290535"/>
                <a:ext cx="255050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Fair Coin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heads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)=.5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Sensitivity =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False positive rate =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Specificity = 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BF219-28F1-B48B-33BA-921ECC0E5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617" y="4290535"/>
                <a:ext cx="2550506" cy="1477328"/>
              </a:xfrm>
              <a:prstGeom prst="rect">
                <a:avLst/>
              </a:prstGeom>
              <a:blipFill>
                <a:blip r:embed="rId3"/>
                <a:stretch>
                  <a:fillRect l="-1980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09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33F2-3373-3314-6328-E89764C4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think about it a different way.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056D-D37E-64A6-D4F7-822790525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27"/>
            <a:ext cx="10515600" cy="4351338"/>
          </a:xfrm>
        </p:spPr>
        <p:txBody>
          <a:bodyPr/>
          <a:lstStyle/>
          <a:p>
            <a:r>
              <a:rPr lang="en-US" dirty="0"/>
              <a:t>Suppose we have no predictors – again, no information – so we decide we’ll just flip a coin instead of building a model. </a:t>
            </a:r>
          </a:p>
          <a:p>
            <a:pPr lvl="1"/>
            <a:r>
              <a:rPr lang="en-US" dirty="0"/>
              <a:t>If the coin comes up </a:t>
            </a:r>
            <a:r>
              <a:rPr lang="en-US" i="1" dirty="0"/>
              <a:t>heads</a:t>
            </a:r>
            <a:r>
              <a:rPr lang="en-US" dirty="0"/>
              <a:t>, we’ll predict </a:t>
            </a:r>
            <a:r>
              <a:rPr lang="en-US" i="1" dirty="0"/>
              <a:t>positive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coin comes up </a:t>
            </a:r>
            <a:r>
              <a:rPr lang="en-US" i="1" dirty="0"/>
              <a:t>tails</a:t>
            </a:r>
            <a:r>
              <a:rPr lang="en-US" dirty="0"/>
              <a:t>, we’ll predict </a:t>
            </a:r>
            <a:r>
              <a:rPr lang="en-US" i="1" dirty="0"/>
              <a:t>negative</a:t>
            </a:r>
            <a:r>
              <a:rPr lang="en-US" dirty="0"/>
              <a:t>.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226A0C1D-450D-FCB6-068E-89E9EEED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3866605"/>
            <a:ext cx="2325189" cy="23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BF219-28F1-B48B-33BA-921ECC0E5E40}"/>
                  </a:ext>
                </a:extLst>
              </p:cNvPr>
              <p:cNvSpPr txBox="1"/>
              <p:nvPr/>
            </p:nvSpPr>
            <p:spPr>
              <a:xfrm>
                <a:off x="3141617" y="4290535"/>
                <a:ext cx="255050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Fair Coin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heads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)=.5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Sensitivity = 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False positive rate = 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Specificity = .5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BF219-28F1-B48B-33BA-921ECC0E5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617" y="4290535"/>
                <a:ext cx="2550506" cy="1477328"/>
              </a:xfrm>
              <a:prstGeom prst="rect">
                <a:avLst/>
              </a:prstGeom>
              <a:blipFill>
                <a:blip r:embed="rId3"/>
                <a:stretch>
                  <a:fillRect l="-1980" t="-1695" r="-990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41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33F2-3373-3314-6328-E89764C4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think about it a different way.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056D-D37E-64A6-D4F7-822790525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27"/>
            <a:ext cx="10515600" cy="4351338"/>
          </a:xfrm>
        </p:spPr>
        <p:txBody>
          <a:bodyPr/>
          <a:lstStyle/>
          <a:p>
            <a:r>
              <a:rPr lang="en-US" dirty="0"/>
              <a:t>Suppose we have no predictors – again, no information – so we decide we’ll just flip a coin instead of building a model. </a:t>
            </a:r>
          </a:p>
          <a:p>
            <a:pPr lvl="1"/>
            <a:r>
              <a:rPr lang="en-US" dirty="0"/>
              <a:t>If the coin comes up </a:t>
            </a:r>
            <a:r>
              <a:rPr lang="en-US" i="1" dirty="0"/>
              <a:t>heads</a:t>
            </a:r>
            <a:r>
              <a:rPr lang="en-US" dirty="0"/>
              <a:t>, we’ll predict </a:t>
            </a:r>
            <a:r>
              <a:rPr lang="en-US" i="1" dirty="0"/>
              <a:t>positive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coin comes up </a:t>
            </a:r>
            <a:r>
              <a:rPr lang="en-US" i="1" dirty="0"/>
              <a:t>tails</a:t>
            </a:r>
            <a:r>
              <a:rPr lang="en-US" dirty="0"/>
              <a:t>, we’ll predict </a:t>
            </a:r>
            <a:r>
              <a:rPr lang="en-US" i="1" dirty="0"/>
              <a:t>negative</a:t>
            </a:r>
            <a:r>
              <a:rPr lang="en-US" dirty="0"/>
              <a:t>.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226A0C1D-450D-FCB6-068E-89E9EEED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3866605"/>
            <a:ext cx="2325189" cy="23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BF219-28F1-B48B-33BA-921ECC0E5E40}"/>
                  </a:ext>
                </a:extLst>
              </p:cNvPr>
              <p:cNvSpPr txBox="1"/>
              <p:nvPr/>
            </p:nvSpPr>
            <p:spPr>
              <a:xfrm>
                <a:off x="3141617" y="4290535"/>
                <a:ext cx="255050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Fair Coin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heads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)=.5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Sensitivity = 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False positive rate = 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Specificity = .5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BF219-28F1-B48B-33BA-921ECC0E5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617" y="4290535"/>
                <a:ext cx="2550506" cy="1477328"/>
              </a:xfrm>
              <a:prstGeom prst="rect">
                <a:avLst/>
              </a:prstGeom>
              <a:blipFill>
                <a:blip r:embed="rId3"/>
                <a:stretch>
                  <a:fillRect l="-1980" t="-1695" r="-990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Julius Caesar Roman Gold Coin Fridge Magnet 5cm Diameter image 1">
            <a:extLst>
              <a:ext uri="{FF2B5EF4-FFF2-40B4-BE49-F238E27FC236}">
                <a16:creationId xmlns:a16="http://schemas.microsoft.com/office/drawing/2014/main" id="{579716FD-7A1A-E0E9-66EF-AA7761E53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t="27493" r="9562" b="8630"/>
          <a:stretch/>
        </p:blipFill>
        <p:spPr bwMode="auto">
          <a:xfrm>
            <a:off x="6084009" y="3866605"/>
            <a:ext cx="2429691" cy="23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CD8A68-166B-8EDC-6CCB-A2CEA52B3E26}"/>
                  </a:ext>
                </a:extLst>
              </p:cNvPr>
              <p:cNvSpPr txBox="1"/>
              <p:nvPr/>
            </p:nvSpPr>
            <p:spPr>
              <a:xfrm>
                <a:off x="8905586" y="4290535"/>
                <a:ext cx="274030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Biased Coin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heads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Sensitivity =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False positive rate =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Specificity = ?</a:t>
                </a:r>
                <a:endParaRPr lang="en-US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CD8A68-166B-8EDC-6CCB-A2CEA52B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586" y="4290535"/>
                <a:ext cx="2740302" cy="1477328"/>
              </a:xfrm>
              <a:prstGeom prst="rect">
                <a:avLst/>
              </a:prstGeom>
              <a:blipFill>
                <a:blip r:embed="rId5"/>
                <a:stretch>
                  <a:fillRect l="-2315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934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33F2-3373-3314-6328-E89764C4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think about it a different way.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056D-D37E-64A6-D4F7-822790525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27"/>
            <a:ext cx="10515600" cy="4351338"/>
          </a:xfrm>
        </p:spPr>
        <p:txBody>
          <a:bodyPr/>
          <a:lstStyle/>
          <a:p>
            <a:r>
              <a:rPr lang="en-US" dirty="0"/>
              <a:t>Suppose we have no predictors – again, no information – so we decide we’ll just flip a coin instead of building a model. </a:t>
            </a:r>
          </a:p>
          <a:p>
            <a:pPr lvl="1"/>
            <a:r>
              <a:rPr lang="en-US" dirty="0"/>
              <a:t>If the coin comes up </a:t>
            </a:r>
            <a:r>
              <a:rPr lang="en-US" i="1" dirty="0"/>
              <a:t>heads</a:t>
            </a:r>
            <a:r>
              <a:rPr lang="en-US" dirty="0"/>
              <a:t>, we’ll predict </a:t>
            </a:r>
            <a:r>
              <a:rPr lang="en-US" i="1" dirty="0"/>
              <a:t>positive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coin comes up </a:t>
            </a:r>
            <a:r>
              <a:rPr lang="en-US" i="1" dirty="0"/>
              <a:t>tails</a:t>
            </a:r>
            <a:r>
              <a:rPr lang="en-US" dirty="0"/>
              <a:t>, we’ll predict </a:t>
            </a:r>
            <a:r>
              <a:rPr lang="en-US" i="1" dirty="0"/>
              <a:t>negative</a:t>
            </a:r>
            <a:r>
              <a:rPr lang="en-US" dirty="0"/>
              <a:t>.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226A0C1D-450D-FCB6-068E-89E9EEED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3866605"/>
            <a:ext cx="2325189" cy="23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BF219-28F1-B48B-33BA-921ECC0E5E40}"/>
                  </a:ext>
                </a:extLst>
              </p:cNvPr>
              <p:cNvSpPr txBox="1"/>
              <p:nvPr/>
            </p:nvSpPr>
            <p:spPr>
              <a:xfrm>
                <a:off x="3141617" y="4290535"/>
                <a:ext cx="255050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Fair Coin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heads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)=.5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Sensitivity = 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False positive rate = 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Specificity = .5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BF219-28F1-B48B-33BA-921ECC0E5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617" y="4290535"/>
                <a:ext cx="2550506" cy="1477328"/>
              </a:xfrm>
              <a:prstGeom prst="rect">
                <a:avLst/>
              </a:prstGeom>
              <a:blipFill>
                <a:blip r:embed="rId3"/>
                <a:stretch>
                  <a:fillRect l="-1980" t="-1695" r="-990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Julius Caesar Roman Gold Coin Fridge Magnet 5cm Diameter image 1">
            <a:extLst>
              <a:ext uri="{FF2B5EF4-FFF2-40B4-BE49-F238E27FC236}">
                <a16:creationId xmlns:a16="http://schemas.microsoft.com/office/drawing/2014/main" id="{579716FD-7A1A-E0E9-66EF-AA7761E53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t="27493" r="9562" b="8630"/>
          <a:stretch/>
        </p:blipFill>
        <p:spPr bwMode="auto">
          <a:xfrm>
            <a:off x="6084009" y="3866605"/>
            <a:ext cx="2429691" cy="23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CD8A68-166B-8EDC-6CCB-A2CEA52B3E26}"/>
                  </a:ext>
                </a:extLst>
              </p:cNvPr>
              <p:cNvSpPr txBox="1"/>
              <p:nvPr/>
            </p:nvSpPr>
            <p:spPr>
              <a:xfrm>
                <a:off x="8905586" y="4290535"/>
                <a:ext cx="274030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Biased Coin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heads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Sensitivity = 1-</a:t>
                </a:r>
                <a:r>
                  <a:rPr lang="en-US" i="1" dirty="0"/>
                  <a:t>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False positive rate = 1-</a:t>
                </a:r>
                <a:r>
                  <a:rPr lang="en-US" i="1" dirty="0"/>
                  <a:t>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Specificity = </a:t>
                </a:r>
                <a:r>
                  <a:rPr lang="en-US" i="1" dirty="0"/>
                  <a:t>p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CD8A68-166B-8EDC-6CCB-A2CEA52B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586" y="4290535"/>
                <a:ext cx="2740302" cy="1477328"/>
              </a:xfrm>
              <a:prstGeom prst="rect">
                <a:avLst/>
              </a:prstGeom>
              <a:blipFill>
                <a:blip r:embed="rId5"/>
                <a:stretch>
                  <a:fillRect l="-2315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973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0B5-4A65-E95A-089B-060816A7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Again, we arrive at the following </a:t>
            </a:r>
            <a:r>
              <a:rPr lang="en-US" i="1" dirty="0"/>
              <a:t>no information</a:t>
            </a:r>
            <a:r>
              <a:rPr lang="en-US" dirty="0"/>
              <a:t>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183F-3DF8-76AD-8725-282881EF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0810"/>
            <a:ext cx="4643846" cy="3934320"/>
          </a:xfrm>
        </p:spPr>
        <p:txBody>
          <a:bodyPr/>
          <a:lstStyle/>
          <a:p>
            <a:r>
              <a:rPr lang="en-US" dirty="0"/>
              <a:t>We may choose any </a:t>
            </a:r>
            <a:r>
              <a:rPr lang="en-US" i="1" dirty="0"/>
              <a:t>p </a:t>
            </a:r>
            <a:r>
              <a:rPr lang="en-US" dirty="0"/>
              <a:t>between 0 and 1 to get:</a:t>
            </a:r>
          </a:p>
          <a:p>
            <a:endParaRPr lang="en-US" dirty="0"/>
          </a:p>
          <a:p>
            <a:pPr lvl="1"/>
            <a:r>
              <a:rPr lang="en-US" dirty="0"/>
              <a:t>Sensitivity =</a:t>
            </a:r>
            <a:r>
              <a:rPr lang="en-US" i="1" dirty="0"/>
              <a:t> p</a:t>
            </a:r>
          </a:p>
          <a:p>
            <a:pPr lvl="1"/>
            <a:r>
              <a:rPr lang="en-US" dirty="0"/>
              <a:t>False positive rate =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Specificity =</a:t>
            </a:r>
            <a:r>
              <a:rPr lang="en-US" i="1" dirty="0"/>
              <a:t> 1-p</a:t>
            </a:r>
          </a:p>
          <a:p>
            <a:pPr lvl="1"/>
            <a:endParaRPr lang="en-US" i="1" dirty="0"/>
          </a:p>
          <a:p>
            <a:r>
              <a:rPr lang="en-US" dirty="0"/>
              <a:t>What’s the area under this curve (AUC)? --&gt; 0.5</a:t>
            </a:r>
          </a:p>
        </p:txBody>
      </p:sp>
      <p:pic>
        <p:nvPicPr>
          <p:cNvPr id="6" name="Picture 5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7429A8F6-BE74-75C2-0D36-8B220E85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618" y="1533934"/>
            <a:ext cx="5307874" cy="50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1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13A8-35E9-0A4B-BD2D-5C0540EB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F77C-D784-8549-9139-5EA7547C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and calculate common performance measures </a:t>
            </a:r>
            <a:r>
              <a:rPr lang="en-US" u="sng" dirty="0"/>
              <a:t>for binary classification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Contextualize performance against that of a </a:t>
            </a:r>
            <a:r>
              <a:rPr lang="en-US" i="1" dirty="0"/>
              <a:t>no information</a:t>
            </a:r>
            <a:r>
              <a:rPr lang="en-US" dirty="0"/>
              <a:t> classifier</a:t>
            </a:r>
          </a:p>
          <a:p>
            <a:endParaRPr lang="en-US" dirty="0"/>
          </a:p>
          <a:p>
            <a:r>
              <a:rPr lang="en-US" dirty="0"/>
              <a:t>Recognize that </a:t>
            </a:r>
            <a:r>
              <a:rPr lang="en-US" i="1" dirty="0"/>
              <a:t>good</a:t>
            </a:r>
            <a:r>
              <a:rPr lang="en-US" dirty="0"/>
              <a:t> performance depends on existing alternatives</a:t>
            </a:r>
          </a:p>
          <a:p>
            <a:endParaRPr lang="en-US" dirty="0"/>
          </a:p>
          <a:p>
            <a:r>
              <a:rPr lang="en-US" dirty="0"/>
              <a:t>Match clinical scenarios to performance measures important in that scenario</a:t>
            </a:r>
          </a:p>
        </p:txBody>
      </p:sp>
    </p:spTree>
    <p:extLst>
      <p:ext uri="{BB962C8B-B14F-4D97-AF65-F5344CB8AC3E}">
        <p14:creationId xmlns:p14="http://schemas.microsoft.com/office/powerpoint/2010/main" val="3691798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9AEF-C5E6-CA2C-A9D1-D8BAE97A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what’s a </a:t>
            </a:r>
            <a:r>
              <a:rPr lang="en-US" i="1" dirty="0"/>
              <a:t>good</a:t>
            </a:r>
            <a:r>
              <a:rPr lang="en-US" dirty="0"/>
              <a:t> AUC value?</a:t>
            </a:r>
            <a:br>
              <a:rPr lang="en-US" dirty="0"/>
            </a:br>
            <a:r>
              <a:rPr lang="en-US" sz="3200" dirty="0"/>
              <a:t>(i.e., </a:t>
            </a:r>
            <a:r>
              <a:rPr lang="en-US" sz="3200" i="1" dirty="0"/>
              <a:t>good</a:t>
            </a:r>
            <a:r>
              <a:rPr lang="en-US" sz="3200" dirty="0"/>
              <a:t> performance)?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A9CD-6B0E-233F-23CC-053E0213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27"/>
            <a:ext cx="10515600" cy="484949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depends.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Are predictions better than random?</a:t>
            </a:r>
          </a:p>
          <a:p>
            <a:r>
              <a:rPr lang="en-US" dirty="0"/>
              <a:t>Are predictions than the previous best performing model?</a:t>
            </a:r>
          </a:p>
          <a:p>
            <a:r>
              <a:rPr lang="en-US" dirty="0"/>
              <a:t>Are predictions better than expert performance?</a:t>
            </a:r>
          </a:p>
          <a:p>
            <a:r>
              <a:rPr lang="en-US" dirty="0"/>
              <a:t>Does performance exceed our (informed) expectations?</a:t>
            </a:r>
          </a:p>
          <a:p>
            <a:endParaRPr lang="en-US" dirty="0"/>
          </a:p>
          <a:p>
            <a:r>
              <a:rPr lang="en-US" b="1" u="sng" dirty="0"/>
              <a:t>Is the model clinically useful?</a:t>
            </a:r>
          </a:p>
        </p:txBody>
      </p:sp>
    </p:spTree>
    <p:extLst>
      <p:ext uri="{BB962C8B-B14F-4D97-AF65-F5344CB8AC3E}">
        <p14:creationId xmlns:p14="http://schemas.microsoft.com/office/powerpoint/2010/main" val="916074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E06-6EE7-2044-9326-D9806054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OK, we’ve quantified performance across all thresholds. But how do we use the model?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D34D2-540F-0447-B227-F95E5D773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483534" y="1822268"/>
            <a:ext cx="4670607" cy="46706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58CFB-0C09-253E-AA29-6E1CCF62AF5D}"/>
              </a:ext>
            </a:extLst>
          </p:cNvPr>
          <p:cNvSpPr txBox="1"/>
          <p:nvPr/>
        </p:nvSpPr>
        <p:spPr>
          <a:xfrm>
            <a:off x="1037859" y="1822268"/>
            <a:ext cx="42824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Sometimes the predicted probability really is what we care about.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Example</a:t>
            </a:r>
            <a:r>
              <a:rPr lang="en-US" sz="2000" dirty="0"/>
              <a:t>: probability of heart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so, we need to make sure our model is </a:t>
            </a:r>
            <a:r>
              <a:rPr lang="en-US" sz="2000" i="1" dirty="0"/>
              <a:t>calibrated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r>
              <a:rPr lang="en-US" sz="2000" dirty="0"/>
              <a:t>More often, we need to pick a threshold so we can decide whether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Alert a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 a biopsy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Refer the 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etc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What threshold should we pick? What’s the right tradeoff?</a:t>
            </a:r>
          </a:p>
        </p:txBody>
      </p:sp>
    </p:spTree>
    <p:extLst>
      <p:ext uri="{BB962C8B-B14F-4D97-AF65-F5344CB8AC3E}">
        <p14:creationId xmlns:p14="http://schemas.microsoft.com/office/powerpoint/2010/main" val="1774557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3A3-7A9E-0C45-9780-C41A9E76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Scenarios</a:t>
            </a:r>
            <a:br>
              <a:rPr lang="en-US" dirty="0"/>
            </a:br>
            <a:r>
              <a:rPr lang="en-US" sz="3600" i="1" dirty="0"/>
              <a:t>Which performance measure is most important?</a:t>
            </a:r>
            <a:endParaRPr lang="en-US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4CE05D-B083-6933-46FB-097FF7CD928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 computer vision model that detects carcinoma</a:t>
            </a:r>
          </a:p>
        </p:txBody>
      </p:sp>
    </p:spTree>
    <p:extLst>
      <p:ext uri="{BB962C8B-B14F-4D97-AF65-F5344CB8AC3E}">
        <p14:creationId xmlns:p14="http://schemas.microsoft.com/office/powerpoint/2010/main" val="4093246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47"/>
          <a:stretch/>
        </p:blipFill>
        <p:spPr>
          <a:xfrm>
            <a:off x="3894267" y="2666577"/>
            <a:ext cx="4061013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high sensitivity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6427037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5658864" y="2864697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8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3A3-7A9E-0C45-9780-C41A9E76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73A7-560F-214F-84CC-6DA04B1F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computer vision model that detects carcinoma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An algorithm that detects atrial fibrillation in Apple Watch users</a:t>
            </a:r>
          </a:p>
        </p:txBody>
      </p:sp>
    </p:spTree>
    <p:extLst>
      <p:ext uri="{BB962C8B-B14F-4D97-AF65-F5344CB8AC3E}">
        <p14:creationId xmlns:p14="http://schemas.microsoft.com/office/powerpoint/2010/main" val="34421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86"/>
          <a:stretch/>
        </p:blipFill>
        <p:spPr>
          <a:xfrm>
            <a:off x="3894268" y="2666577"/>
            <a:ext cx="4074076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high specificity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9954007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4570292" y="3880694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6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3A3-7A9E-0C45-9780-C41A9E76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73A7-560F-214F-84CC-6DA04B1F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computer vision model that detects carcinoma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algorithm that detects atrial fibrillation in Apple Watch users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An EHR-based model that monitors autism risk</a:t>
            </a:r>
          </a:p>
        </p:txBody>
      </p:sp>
    </p:spTree>
    <p:extLst>
      <p:ext uri="{BB962C8B-B14F-4D97-AF65-F5344CB8AC3E}">
        <p14:creationId xmlns:p14="http://schemas.microsoft.com/office/powerpoint/2010/main" val="1358883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47"/>
          <a:stretch/>
        </p:blipFill>
        <p:spPr>
          <a:xfrm>
            <a:off x="3894267" y="2666577"/>
            <a:ext cx="4061013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balanced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8183266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4889606" y="3217092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24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3A3-7A9E-0C45-9780-C41A9E76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73A7-560F-214F-84CC-6DA04B1F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computer vision model that detects carcinoma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algorithm that detects atrial fibrillation in Apple Watch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EHR-based model that monitors autism risk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Sometimes specificity and sensitivity are difficult to interpret, particularly for </a:t>
            </a:r>
            <a:r>
              <a:rPr lang="en-US" u="sng" dirty="0">
                <a:solidFill>
                  <a:schemeClr val="tx2"/>
                </a:solidFill>
              </a:rPr>
              <a:t>rare conditions or events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>The most clinically relevant measure is often the </a:t>
            </a:r>
            <a:r>
              <a:rPr lang="en-US" u="sng" dirty="0">
                <a:solidFill>
                  <a:schemeClr val="tx2"/>
                </a:solidFill>
              </a:rPr>
              <a:t>positive predictive value</a:t>
            </a:r>
            <a:r>
              <a:rPr lang="en-US" dirty="0">
                <a:solidFill>
                  <a:schemeClr val="tx2"/>
                </a:solidFill>
              </a:rPr>
              <a:t> (or negative predictive value).</a:t>
            </a:r>
          </a:p>
        </p:txBody>
      </p:sp>
    </p:spTree>
    <p:extLst>
      <p:ext uri="{BB962C8B-B14F-4D97-AF65-F5344CB8AC3E}">
        <p14:creationId xmlns:p14="http://schemas.microsoft.com/office/powerpoint/2010/main" val="1260681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C668-9497-86E2-A1A6-C91697A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Precision-Recall Curve</a:t>
            </a:r>
            <a:br>
              <a:rPr lang="en-US" dirty="0"/>
            </a:br>
            <a:r>
              <a:rPr lang="en-US" sz="3200" dirty="0"/>
              <a:t>(i.e., PPV-Sensitivity Curve)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CAC0-E156-9EFB-42F0-090E9D686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21825"/>
            <a:ext cx="4739640" cy="4351338"/>
          </a:xfrm>
        </p:spPr>
        <p:txBody>
          <a:bodyPr/>
          <a:lstStyle/>
          <a:p>
            <a:r>
              <a:rPr lang="en-US" sz="2400" dirty="0"/>
              <a:t>Often has greater direct clinical relevance than the ROC curve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i="1" dirty="0"/>
              <a:t>no information </a:t>
            </a:r>
            <a:r>
              <a:rPr lang="en-US" sz="2400" dirty="0"/>
              <a:t>classifier always achieves PPV equal to the </a:t>
            </a:r>
            <a:r>
              <a:rPr lang="en-US" sz="2400" i="1" dirty="0"/>
              <a:t>base rate</a:t>
            </a:r>
            <a:r>
              <a:rPr lang="en-US" sz="2400" dirty="0"/>
              <a:t>, or </a:t>
            </a:r>
            <a:r>
              <a:rPr lang="en-US" sz="2400" i="1" dirty="0"/>
              <a:t>prevalence </a:t>
            </a:r>
            <a:r>
              <a:rPr lang="en-US" sz="2400" dirty="0"/>
              <a:t>(why?)</a:t>
            </a:r>
          </a:p>
          <a:p>
            <a:endParaRPr lang="en-US" sz="2400" dirty="0"/>
          </a:p>
          <a:p>
            <a:r>
              <a:rPr lang="en-US" sz="2400" dirty="0"/>
              <a:t>PPV as well as the area under this curve (average precision) must be interpreted relative to prevalence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51E2A-5A3A-6218-E39D-802C767BB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87"/>
          <a:stretch/>
        </p:blipFill>
        <p:spPr>
          <a:xfrm>
            <a:off x="6256407" y="1498288"/>
            <a:ext cx="5097393" cy="50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CEA-C913-1D48-BDC5-FE38B25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82"/>
            <a:ext cx="12192000" cy="1325563"/>
          </a:xfrm>
        </p:spPr>
        <p:txBody>
          <a:bodyPr/>
          <a:lstStyle/>
          <a:p>
            <a:pPr algn="ctr"/>
            <a:r>
              <a:rPr lang="en-US" sz="3600" u="sng" dirty="0"/>
              <a:t>Back to cancer prediction</a:t>
            </a:r>
            <a:r>
              <a:rPr lang="en-US" sz="3600" dirty="0"/>
              <a:t>. Suppose our features are highly informative. What might our model’s predictions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792F2-EC6C-A6E1-D456-1BE3218C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2168"/>
            <a:ext cx="10972800" cy="548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5A1D9A-0F90-1B20-A1DD-867DFA1BD3E5}"/>
              </a:ext>
            </a:extLst>
          </p:cNvPr>
          <p:cNvSpPr/>
          <p:nvPr/>
        </p:nvSpPr>
        <p:spPr>
          <a:xfrm>
            <a:off x="1867990" y="1360545"/>
            <a:ext cx="9548948" cy="47006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4389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7" y="2666577"/>
            <a:ext cx="8113377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high sensitivity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6427037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5658864" y="2864697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00B6C1-790E-214F-B195-1B9CEE53D153}"/>
              </a:ext>
            </a:extLst>
          </p:cNvPr>
          <p:cNvSpPr/>
          <p:nvPr/>
        </p:nvSpPr>
        <p:spPr>
          <a:xfrm>
            <a:off x="11643082" y="3916978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43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7" y="2666577"/>
            <a:ext cx="8113377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high specificity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9954007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4570292" y="3880694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00B6C1-790E-214F-B195-1B9CEE53D153}"/>
              </a:ext>
            </a:extLst>
          </p:cNvPr>
          <p:cNvSpPr/>
          <p:nvPr/>
        </p:nvSpPr>
        <p:spPr>
          <a:xfrm>
            <a:off x="10598056" y="2988067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14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7" y="2666577"/>
            <a:ext cx="8113377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balanced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8183266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4889606" y="3217092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00B6C1-790E-214F-B195-1B9CEE53D153}"/>
              </a:ext>
            </a:extLst>
          </p:cNvPr>
          <p:cNvSpPr/>
          <p:nvPr/>
        </p:nvSpPr>
        <p:spPr>
          <a:xfrm>
            <a:off x="11265712" y="3278347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1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C450-3A45-A033-538E-F51C5D65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A09E-34B6-ABB5-3BE5-E2ABFBA4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40"/>
            <a:ext cx="10515600" cy="4351338"/>
          </a:xfrm>
        </p:spPr>
        <p:txBody>
          <a:bodyPr/>
          <a:lstStyle/>
          <a:p>
            <a:r>
              <a:rPr lang="en-US" dirty="0"/>
              <a:t>It is critical to understand performance measures in order to critically evaluate models and put them to clinical/healthcare use.</a:t>
            </a:r>
          </a:p>
          <a:p>
            <a:endParaRPr lang="en-US" dirty="0"/>
          </a:p>
          <a:p>
            <a:r>
              <a:rPr lang="en-US" dirty="0"/>
              <a:t>To contextualize performance, we often compare models to a </a:t>
            </a:r>
            <a:r>
              <a:rPr lang="en-US" i="1" dirty="0"/>
              <a:t>no information </a:t>
            </a:r>
            <a:r>
              <a:rPr lang="en-US" dirty="0"/>
              <a:t>model whose predictions are random.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i="1" dirty="0"/>
              <a:t>good</a:t>
            </a:r>
            <a:r>
              <a:rPr lang="en-US" dirty="0"/>
              <a:t> performance depends on existing alternative approaches, both tech- and non-tech-based, and the clinical scenario.</a:t>
            </a:r>
          </a:p>
          <a:p>
            <a:endParaRPr lang="en-US" dirty="0"/>
          </a:p>
          <a:p>
            <a:r>
              <a:rPr lang="en-US" dirty="0"/>
              <a:t>Which measure is most important also depends on the clinical scenario.</a:t>
            </a:r>
          </a:p>
        </p:txBody>
      </p:sp>
    </p:spTree>
    <p:extLst>
      <p:ext uri="{BB962C8B-B14F-4D97-AF65-F5344CB8AC3E}">
        <p14:creationId xmlns:p14="http://schemas.microsoft.com/office/powerpoint/2010/main" val="671421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D052-40A6-0077-B306-7AD68C4D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for Multi-Class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F7BE0-F2D9-1D55-FC8E-D29AEB508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 allows.</a:t>
            </a:r>
          </a:p>
        </p:txBody>
      </p:sp>
    </p:spTree>
    <p:extLst>
      <p:ext uri="{BB962C8B-B14F-4D97-AF65-F5344CB8AC3E}">
        <p14:creationId xmlns:p14="http://schemas.microsoft.com/office/powerpoint/2010/main" val="1150910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8466-7B1E-BA46-A508-2EBCADFA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Multi-class problems: “Confusion Matrix”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7C9BEA-74BA-4948-92E9-E7728BEF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87352"/>
              </p:ext>
            </p:extLst>
          </p:nvPr>
        </p:nvGraphicFramePr>
        <p:xfrm>
          <a:off x="3590470" y="1690688"/>
          <a:ext cx="5011060" cy="465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12">
                  <a:extLst>
                    <a:ext uri="{9D8B030D-6E8A-4147-A177-3AD203B41FA5}">
                      <a16:colId xmlns:a16="http://schemas.microsoft.com/office/drawing/2014/main" val="2769383140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723352028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339604044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1934251026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935223234"/>
                    </a:ext>
                  </a:extLst>
                </a:gridCol>
              </a:tblGrid>
              <a:tr h="93112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137502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10915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95813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59697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14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96FFAE-7028-7E41-A6B7-D0D9E56A0392}"/>
              </a:ext>
            </a:extLst>
          </p:cNvPr>
          <p:cNvSpPr txBox="1"/>
          <p:nvPr/>
        </p:nvSpPr>
        <p:spPr>
          <a:xfrm>
            <a:off x="5040743" y="1229023"/>
            <a:ext cx="2110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Predicted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5FB58-6841-8749-9968-6DB30F2B13BF}"/>
              </a:ext>
            </a:extLst>
          </p:cNvPr>
          <p:cNvSpPr txBox="1"/>
          <p:nvPr/>
        </p:nvSpPr>
        <p:spPr>
          <a:xfrm rot="16200000">
            <a:off x="2448068" y="3791401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4217298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8466-7B1E-BA46-A508-2EBCADFA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Multi-class problems: Binary for Label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7C9BEA-74BA-4948-92E9-E7728BEF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92778"/>
              </p:ext>
            </p:extLst>
          </p:nvPr>
        </p:nvGraphicFramePr>
        <p:xfrm>
          <a:off x="3590470" y="1690688"/>
          <a:ext cx="5011060" cy="465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12">
                  <a:extLst>
                    <a:ext uri="{9D8B030D-6E8A-4147-A177-3AD203B41FA5}">
                      <a16:colId xmlns:a16="http://schemas.microsoft.com/office/drawing/2014/main" val="2769383140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723352028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339604044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1934251026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935223234"/>
                    </a:ext>
                  </a:extLst>
                </a:gridCol>
              </a:tblGrid>
              <a:tr h="93112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137502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10915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95813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59697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14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96FFAE-7028-7E41-A6B7-D0D9E56A0392}"/>
              </a:ext>
            </a:extLst>
          </p:cNvPr>
          <p:cNvSpPr txBox="1"/>
          <p:nvPr/>
        </p:nvSpPr>
        <p:spPr>
          <a:xfrm>
            <a:off x="5040743" y="1229023"/>
            <a:ext cx="2110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Predicted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5FB58-6841-8749-9968-6DB30F2B13BF}"/>
              </a:ext>
            </a:extLst>
          </p:cNvPr>
          <p:cNvSpPr txBox="1"/>
          <p:nvPr/>
        </p:nvSpPr>
        <p:spPr>
          <a:xfrm rot="16200000">
            <a:off x="2448068" y="3791401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3114613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8466-7B1E-BA46-A508-2EBCADFA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Multi-class problems: Binary for Label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7C9BEA-74BA-4948-92E9-E7728BEF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88417"/>
              </p:ext>
            </p:extLst>
          </p:nvPr>
        </p:nvGraphicFramePr>
        <p:xfrm>
          <a:off x="3590470" y="1690688"/>
          <a:ext cx="5011060" cy="465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12">
                  <a:extLst>
                    <a:ext uri="{9D8B030D-6E8A-4147-A177-3AD203B41FA5}">
                      <a16:colId xmlns:a16="http://schemas.microsoft.com/office/drawing/2014/main" val="2769383140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723352028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339604044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1934251026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935223234"/>
                    </a:ext>
                  </a:extLst>
                </a:gridCol>
              </a:tblGrid>
              <a:tr h="93112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137502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10915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95813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59697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14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96FFAE-7028-7E41-A6B7-D0D9E56A0392}"/>
              </a:ext>
            </a:extLst>
          </p:cNvPr>
          <p:cNvSpPr txBox="1"/>
          <p:nvPr/>
        </p:nvSpPr>
        <p:spPr>
          <a:xfrm>
            <a:off x="5040743" y="1229023"/>
            <a:ext cx="2110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Predicted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5FB58-6841-8749-9968-6DB30F2B13BF}"/>
              </a:ext>
            </a:extLst>
          </p:cNvPr>
          <p:cNvSpPr txBox="1"/>
          <p:nvPr/>
        </p:nvSpPr>
        <p:spPr>
          <a:xfrm rot="16200000">
            <a:off x="2448068" y="3791401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3892427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7222-E041-6A44-B792-900BB6BC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Mean squared error (MSE)</a:t>
            </a:r>
          </a:p>
          <a:p>
            <a:pPr lvl="1"/>
            <a:r>
              <a:rPr lang="en-US" dirty="0"/>
              <a:t>Mean absolute error (MAE)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</a:p>
          <a:p>
            <a:pPr lvl="1"/>
            <a:endParaRPr lang="en-US" dirty="0"/>
          </a:p>
          <a:p>
            <a:r>
              <a:rPr lang="en-US" dirty="0"/>
              <a:t>Survival Analysis (i.e. failure time)</a:t>
            </a:r>
          </a:p>
          <a:p>
            <a:pPr lvl="1"/>
            <a:r>
              <a:rPr lang="en-US" dirty="0"/>
              <a:t>Concordance index</a:t>
            </a:r>
          </a:p>
          <a:p>
            <a:pPr lvl="1"/>
            <a:r>
              <a:rPr lang="en-US" dirty="0"/>
              <a:t>MSE, MAE</a:t>
            </a:r>
          </a:p>
          <a:p>
            <a:pPr lvl="1"/>
            <a:r>
              <a:rPr lang="en-US" dirty="0"/>
              <a:t>Brier Score</a:t>
            </a:r>
          </a:p>
          <a:p>
            <a:pPr lvl="1"/>
            <a:r>
              <a:rPr lang="en-US" dirty="0" err="1"/>
              <a:t>AUC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4F3D17-A3B9-134E-9BCF-17815E65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There are many more, of course, but classification metrics go a long way.</a:t>
            </a:r>
          </a:p>
        </p:txBody>
      </p:sp>
    </p:spTree>
    <p:extLst>
      <p:ext uri="{BB962C8B-B14F-4D97-AF65-F5344CB8AC3E}">
        <p14:creationId xmlns:p14="http://schemas.microsoft.com/office/powerpoint/2010/main" val="187580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CEA-C913-1D48-BDC5-FE38B25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82"/>
            <a:ext cx="12192000" cy="1325563"/>
          </a:xfrm>
        </p:spPr>
        <p:txBody>
          <a:bodyPr/>
          <a:lstStyle/>
          <a:p>
            <a:pPr algn="ctr"/>
            <a:r>
              <a:rPr lang="en-US" sz="3600" u="sng" dirty="0"/>
              <a:t>Back to cancer prediction</a:t>
            </a:r>
            <a:r>
              <a:rPr lang="en-US" sz="3600" dirty="0"/>
              <a:t>. Suppose our features are highly informative. What might our model’s predictions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792F2-EC6C-A6E1-D456-1BE3218C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2168"/>
            <a:ext cx="10972800" cy="548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5A1D9A-0F90-1B20-A1DD-867DFA1BD3E5}"/>
              </a:ext>
            </a:extLst>
          </p:cNvPr>
          <p:cNvSpPr/>
          <p:nvPr/>
        </p:nvSpPr>
        <p:spPr>
          <a:xfrm>
            <a:off x="1867990" y="3827417"/>
            <a:ext cx="9548948" cy="22337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854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CEA-C913-1D48-BDC5-FE38B25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82"/>
            <a:ext cx="12192000" cy="1325563"/>
          </a:xfrm>
        </p:spPr>
        <p:txBody>
          <a:bodyPr/>
          <a:lstStyle/>
          <a:p>
            <a:pPr algn="ctr"/>
            <a:r>
              <a:rPr lang="en-US" sz="3600" u="sng" dirty="0"/>
              <a:t>Back to cancer prediction</a:t>
            </a:r>
            <a:r>
              <a:rPr lang="en-US" sz="3600" dirty="0"/>
              <a:t>. Suppose our features are highly informative. What might our model’s predictions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792F2-EC6C-A6E1-D456-1BE3218C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2168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0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51073-2C38-CC4F-BEE8-FD5B2116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2168"/>
            <a:ext cx="10972800" cy="5486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58389D-67D9-3444-8B91-2A2420986DB2}"/>
              </a:ext>
            </a:extLst>
          </p:cNvPr>
          <p:cNvCxnSpPr/>
          <p:nvPr/>
        </p:nvCxnSpPr>
        <p:spPr>
          <a:xfrm>
            <a:off x="5254453" y="665018"/>
            <a:ext cx="0" cy="5527964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38FFD-2292-5B45-8959-8320FB68CC70}"/>
              </a:ext>
            </a:extLst>
          </p:cNvPr>
          <p:cNvSpPr txBox="1"/>
          <p:nvPr/>
        </p:nvSpPr>
        <p:spPr>
          <a:xfrm>
            <a:off x="1911420" y="628195"/>
            <a:ext cx="334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below threshold: predict 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78FAF8-D29D-1B4E-B9F9-1DE57893A364}"/>
              </a:ext>
            </a:extLst>
          </p:cNvPr>
          <p:cNvSpPr txBox="1"/>
          <p:nvPr/>
        </p:nvSpPr>
        <p:spPr>
          <a:xfrm>
            <a:off x="5254450" y="628195"/>
            <a:ext cx="394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above threshold: predict cancer positive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D8BEC-5813-1E49-B5AF-1FE8E1837411}"/>
              </a:ext>
            </a:extLst>
          </p:cNvPr>
          <p:cNvSpPr txBox="1"/>
          <p:nvPr/>
        </p:nvSpPr>
        <p:spPr>
          <a:xfrm>
            <a:off x="549059" y="294759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(NEGATIVES)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2FE3F-E4A4-954F-8A4F-199C707C9501}"/>
              </a:ext>
            </a:extLst>
          </p:cNvPr>
          <p:cNvSpPr txBox="1"/>
          <p:nvPr/>
        </p:nvSpPr>
        <p:spPr>
          <a:xfrm>
            <a:off x="634147" y="5117025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(POSITIVES)</a:t>
            </a:r>
          </a:p>
        </p:txBody>
      </p:sp>
    </p:spTree>
    <p:extLst>
      <p:ext uri="{BB962C8B-B14F-4D97-AF65-F5344CB8AC3E}">
        <p14:creationId xmlns:p14="http://schemas.microsoft.com/office/powerpoint/2010/main" val="12531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51073-2C38-CC4F-BEE8-FD5B2116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2168"/>
            <a:ext cx="10972800" cy="5486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58389D-67D9-3444-8B91-2A2420986DB2}"/>
              </a:ext>
            </a:extLst>
          </p:cNvPr>
          <p:cNvCxnSpPr/>
          <p:nvPr/>
        </p:nvCxnSpPr>
        <p:spPr>
          <a:xfrm>
            <a:off x="5254453" y="665018"/>
            <a:ext cx="0" cy="5527964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8C83EB-B77C-AF42-988C-57787F10B6DB}"/>
              </a:ext>
            </a:extLst>
          </p:cNvPr>
          <p:cNvSpPr/>
          <p:nvPr/>
        </p:nvSpPr>
        <p:spPr>
          <a:xfrm>
            <a:off x="2086989" y="1000461"/>
            <a:ext cx="3167464" cy="282926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TRUE NEGATIVES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F9AE66-93A9-2643-BFBC-DD2417BC7F93}"/>
              </a:ext>
            </a:extLst>
          </p:cNvPr>
          <p:cNvSpPr/>
          <p:nvPr/>
        </p:nvSpPr>
        <p:spPr>
          <a:xfrm>
            <a:off x="5254454" y="1000461"/>
            <a:ext cx="5804408" cy="2829261"/>
          </a:xfrm>
          <a:prstGeom prst="round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FALSE POSITIVES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C362BF6-E242-8145-BBB3-52DB72B323B6}"/>
              </a:ext>
            </a:extLst>
          </p:cNvPr>
          <p:cNvSpPr/>
          <p:nvPr/>
        </p:nvSpPr>
        <p:spPr>
          <a:xfrm>
            <a:off x="2086988" y="3832656"/>
            <a:ext cx="3167462" cy="2360326"/>
          </a:xfrm>
          <a:prstGeom prst="round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FALSE NEGATIVES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478F55C-76D1-DD40-AEDB-F89B2D516051}"/>
              </a:ext>
            </a:extLst>
          </p:cNvPr>
          <p:cNvSpPr/>
          <p:nvPr/>
        </p:nvSpPr>
        <p:spPr>
          <a:xfrm>
            <a:off x="5254450" y="3832656"/>
            <a:ext cx="5804408" cy="236032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TRUE POSITIVES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38FFD-2292-5B45-8959-8320FB68CC70}"/>
              </a:ext>
            </a:extLst>
          </p:cNvPr>
          <p:cNvSpPr txBox="1"/>
          <p:nvPr/>
        </p:nvSpPr>
        <p:spPr>
          <a:xfrm>
            <a:off x="1911420" y="628195"/>
            <a:ext cx="334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below threshold: predict 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78FAF8-D29D-1B4E-B9F9-1DE57893A364}"/>
              </a:ext>
            </a:extLst>
          </p:cNvPr>
          <p:cNvSpPr txBox="1"/>
          <p:nvPr/>
        </p:nvSpPr>
        <p:spPr>
          <a:xfrm>
            <a:off x="5254450" y="628195"/>
            <a:ext cx="394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above threshold: predict cancer positive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D8BEC-5813-1E49-B5AF-1FE8E1837411}"/>
              </a:ext>
            </a:extLst>
          </p:cNvPr>
          <p:cNvSpPr txBox="1"/>
          <p:nvPr/>
        </p:nvSpPr>
        <p:spPr>
          <a:xfrm>
            <a:off x="549059" y="294759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(NEGATIVES)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2FE3F-E4A4-954F-8A4F-199C707C9501}"/>
              </a:ext>
            </a:extLst>
          </p:cNvPr>
          <p:cNvSpPr txBox="1"/>
          <p:nvPr/>
        </p:nvSpPr>
        <p:spPr>
          <a:xfrm>
            <a:off x="634147" y="5117025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(POSITIVES)</a:t>
            </a:r>
          </a:p>
        </p:txBody>
      </p:sp>
    </p:spTree>
    <p:extLst>
      <p:ext uri="{BB962C8B-B14F-4D97-AF65-F5344CB8AC3E}">
        <p14:creationId xmlns:p14="http://schemas.microsoft.com/office/powerpoint/2010/main" val="225412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E06-6EE7-2044-9326-D9806054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Receiver Operating Characteristic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D34D2-540F-0447-B227-F95E5D773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5417756" y="1234440"/>
            <a:ext cx="5343344" cy="5343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58CFB-0C09-253E-AA29-6E1CCF62AF5D}"/>
              </a:ext>
            </a:extLst>
          </p:cNvPr>
          <p:cNvSpPr txBox="1"/>
          <p:nvPr/>
        </p:nvSpPr>
        <p:spPr>
          <a:xfrm>
            <a:off x="838200" y="1690688"/>
            <a:ext cx="37468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Illustrates the tradeoff between the true positive rate (i.e., sensitivity) and the false positive rate (i.e., 1– specificity) as we vary the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area under this curve (AUC) provides a single summarizing this tradeoff.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to get the sensitivity versus specificity curve, we simply rotate the ROC curve clockwise by 90 degrees. The areas under the two curves are the same.</a:t>
            </a:r>
          </a:p>
        </p:txBody>
      </p:sp>
    </p:spTree>
    <p:extLst>
      <p:ext uri="{BB962C8B-B14F-4D97-AF65-F5344CB8AC3E}">
        <p14:creationId xmlns:p14="http://schemas.microsoft.com/office/powerpoint/2010/main" val="173943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9AEF-C5E6-CA2C-A9D1-D8BAE97A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what’s a </a:t>
            </a:r>
            <a:r>
              <a:rPr lang="en-US" i="1" dirty="0"/>
              <a:t>good</a:t>
            </a:r>
            <a:r>
              <a:rPr lang="en-US" dirty="0"/>
              <a:t> AUC value?</a:t>
            </a:r>
            <a:br>
              <a:rPr lang="en-US" dirty="0"/>
            </a:br>
            <a:r>
              <a:rPr lang="en-US" sz="3200" dirty="0"/>
              <a:t>(i.e., </a:t>
            </a:r>
            <a:r>
              <a:rPr lang="en-US" sz="3200" i="1" dirty="0"/>
              <a:t>good</a:t>
            </a:r>
            <a:r>
              <a:rPr lang="en-US" sz="3200" dirty="0"/>
              <a:t> performance)?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A9CD-6B0E-233F-23CC-053E0213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27"/>
            <a:ext cx="10515600" cy="484949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start to answer this question by taking a look at </a:t>
            </a:r>
            <a:r>
              <a:rPr lang="en-US" i="1" dirty="0"/>
              <a:t>bad</a:t>
            </a:r>
            <a:r>
              <a:rPr lang="en-US" dirty="0"/>
              <a:t> performance.</a:t>
            </a:r>
          </a:p>
        </p:txBody>
      </p:sp>
    </p:spTree>
    <p:extLst>
      <p:ext uri="{BB962C8B-B14F-4D97-AF65-F5344CB8AC3E}">
        <p14:creationId xmlns:p14="http://schemas.microsoft.com/office/powerpoint/2010/main" val="38654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</TotalTime>
  <Words>1832</Words>
  <Application>Microsoft Macintosh PowerPoint</Application>
  <PresentationFormat>Widescreen</PresentationFormat>
  <Paragraphs>290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2_Office Theme</vt:lpstr>
      <vt:lpstr>Performance Measures </vt:lpstr>
      <vt:lpstr>Goals</vt:lpstr>
      <vt:lpstr>Back to cancer prediction. Suppose our features are highly informative. What might our model’s predictions look like?</vt:lpstr>
      <vt:lpstr>Back to cancer prediction. Suppose our features are highly informative. What might our model’s predictions look like?</vt:lpstr>
      <vt:lpstr>Back to cancer prediction. Suppose our features are highly informative. What might our model’s predictions look like?</vt:lpstr>
      <vt:lpstr>PowerPoint Presentation</vt:lpstr>
      <vt:lpstr>PowerPoint Presentation</vt:lpstr>
      <vt:lpstr>Receiver Operating Characteristic Curve</vt:lpstr>
      <vt:lpstr>So, what’s a good AUC value? (i.e., good performance)?</vt:lpstr>
      <vt:lpstr>Suppose our features contain no information about the label. What might our model’s predictions look like?</vt:lpstr>
      <vt:lpstr>Suppose our features contain no information about the label. What might our model’s predictions look like?</vt:lpstr>
      <vt:lpstr>We’ll try placing a threshold just like before</vt:lpstr>
      <vt:lpstr>We’ll try placing a threshold just like before</vt:lpstr>
      <vt:lpstr>Our no information predictive model:</vt:lpstr>
      <vt:lpstr>Let’s think about it a different way.</vt:lpstr>
      <vt:lpstr>Let’s think about it a different way.</vt:lpstr>
      <vt:lpstr>Let’s think about it a different way.</vt:lpstr>
      <vt:lpstr>Let’s think about it a different way.</vt:lpstr>
      <vt:lpstr>Again, we arrive at the following no information curve</vt:lpstr>
      <vt:lpstr>So, what’s a good AUC value? (i.e., good performance)?</vt:lpstr>
      <vt:lpstr>OK, we’ve quantified performance across all thresholds. But how do we use the model?</vt:lpstr>
      <vt:lpstr>Healthcare Scenarios Which performance measure is most important?</vt:lpstr>
      <vt:lpstr>Operating Point:  high sensitivity</vt:lpstr>
      <vt:lpstr>Healthcare Scenarios</vt:lpstr>
      <vt:lpstr>Operating Point:  high specificity</vt:lpstr>
      <vt:lpstr>Healthcare Scenarios</vt:lpstr>
      <vt:lpstr>Operating Point:  balanced</vt:lpstr>
      <vt:lpstr>Healthcare Scenarios</vt:lpstr>
      <vt:lpstr>The Precision-Recall Curve (i.e., PPV-Sensitivity Curve)</vt:lpstr>
      <vt:lpstr>Operating Point:  high sensitivity</vt:lpstr>
      <vt:lpstr>Operating Point:  high specificity</vt:lpstr>
      <vt:lpstr>Operating Point:  balanced</vt:lpstr>
      <vt:lpstr>Summary</vt:lpstr>
      <vt:lpstr>Confusion Matrix for Multi-Class Problems</vt:lpstr>
      <vt:lpstr>Multi-class problems: “Confusion Matrix”</vt:lpstr>
      <vt:lpstr>Multi-class problems: Binary for Label 1</vt:lpstr>
      <vt:lpstr>Multi-class problems: Binary for Label 2</vt:lpstr>
      <vt:lpstr>There are many more, of course, but classification metrics go a long way.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Science  May 24, 2019</dc:title>
  <dc:creator>Matthew Engelhard, M.D., Ph.D.</dc:creator>
  <cp:lastModifiedBy>Matthew Engelhard, M.D., Ph.D.</cp:lastModifiedBy>
  <cp:revision>76</cp:revision>
  <dcterms:created xsi:type="dcterms:W3CDTF">2019-05-17T00:10:36Z</dcterms:created>
  <dcterms:modified xsi:type="dcterms:W3CDTF">2022-05-07T14:45:52Z</dcterms:modified>
</cp:coreProperties>
</file>