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2"/>
  </p:notesMasterIdLst>
  <p:sldIdLst>
    <p:sldId id="506" r:id="rId2"/>
    <p:sldId id="830" r:id="rId3"/>
    <p:sldId id="831" r:id="rId4"/>
    <p:sldId id="832" r:id="rId5"/>
    <p:sldId id="833" r:id="rId6"/>
    <p:sldId id="834" r:id="rId7"/>
    <p:sldId id="835" r:id="rId8"/>
    <p:sldId id="836" r:id="rId9"/>
    <p:sldId id="837" r:id="rId10"/>
    <p:sldId id="838" r:id="rId11"/>
    <p:sldId id="839" r:id="rId12"/>
    <p:sldId id="840" r:id="rId13"/>
    <p:sldId id="841" r:id="rId14"/>
    <p:sldId id="842" r:id="rId15"/>
    <p:sldId id="510" r:id="rId16"/>
    <p:sldId id="511" r:id="rId17"/>
    <p:sldId id="512" r:id="rId18"/>
    <p:sldId id="843" r:id="rId19"/>
    <p:sldId id="844" r:id="rId20"/>
    <p:sldId id="845" r:id="rId21"/>
    <p:sldId id="846" r:id="rId22"/>
    <p:sldId id="847" r:id="rId23"/>
    <p:sldId id="848" r:id="rId24"/>
    <p:sldId id="849" r:id="rId25"/>
    <p:sldId id="850" r:id="rId26"/>
    <p:sldId id="851" r:id="rId27"/>
    <p:sldId id="852" r:id="rId28"/>
    <p:sldId id="853" r:id="rId29"/>
    <p:sldId id="854" r:id="rId30"/>
    <p:sldId id="855" r:id="rId31"/>
    <p:sldId id="856" r:id="rId32"/>
    <p:sldId id="857" r:id="rId33"/>
    <p:sldId id="858" r:id="rId34"/>
    <p:sldId id="859" r:id="rId35"/>
    <p:sldId id="860" r:id="rId36"/>
    <p:sldId id="861" r:id="rId37"/>
    <p:sldId id="862" r:id="rId38"/>
    <p:sldId id="863" r:id="rId39"/>
    <p:sldId id="626" r:id="rId40"/>
    <p:sldId id="627" r:id="rId41"/>
    <p:sldId id="628" r:id="rId42"/>
    <p:sldId id="629" r:id="rId43"/>
    <p:sldId id="584" r:id="rId44"/>
    <p:sldId id="624" r:id="rId45"/>
    <p:sldId id="601" r:id="rId46"/>
    <p:sldId id="570" r:id="rId47"/>
    <p:sldId id="621" r:id="rId48"/>
    <p:sldId id="573" r:id="rId49"/>
    <p:sldId id="574" r:id="rId50"/>
    <p:sldId id="575" r:id="rId51"/>
    <p:sldId id="576" r:id="rId52"/>
    <p:sldId id="572" r:id="rId53"/>
    <p:sldId id="578" r:id="rId54"/>
    <p:sldId id="579" r:id="rId55"/>
    <p:sldId id="580" r:id="rId56"/>
    <p:sldId id="593" r:id="rId57"/>
    <p:sldId id="583" r:id="rId58"/>
    <p:sldId id="589" r:id="rId59"/>
    <p:sldId id="590" r:id="rId60"/>
    <p:sldId id="591" r:id="rId61"/>
    <p:sldId id="592" r:id="rId62"/>
    <p:sldId id="588" r:id="rId63"/>
    <p:sldId id="594" r:id="rId64"/>
    <p:sldId id="595" r:id="rId65"/>
    <p:sldId id="596" r:id="rId66"/>
    <p:sldId id="597" r:id="rId67"/>
    <p:sldId id="598" r:id="rId68"/>
    <p:sldId id="599" r:id="rId69"/>
    <p:sldId id="600" r:id="rId70"/>
    <p:sldId id="569" r:id="rId7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75170" autoAdjust="0"/>
  </p:normalViewPr>
  <p:slideViewPr>
    <p:cSldViewPr snapToGrid="0">
      <p:cViewPr varScale="1">
        <p:scale>
          <a:sx n="94" d="100"/>
          <a:sy n="94" d="100"/>
        </p:scale>
        <p:origin x="1528" y="2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80BB8C7-C9FE-451A-AFD5-884AA006ED43}" type="datetimeFigureOut">
              <a:rPr lang="en-US" smtClean="0"/>
              <a:t>6/23/21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223B2E0-F841-4DF0-86E7-486D3B83D04F}" type="slidenum">
              <a:rPr lang="en-US" smtClean="0"/>
              <a:t>‹#›</a:t>
            </a:fld>
            <a:endParaRPr lang="en-US"/>
          </a:p>
        </p:txBody>
      </p:sp>
    </p:spTree>
    <p:extLst>
      <p:ext uri="{BB962C8B-B14F-4D97-AF65-F5344CB8AC3E}">
        <p14:creationId xmlns:p14="http://schemas.microsoft.com/office/powerpoint/2010/main" val="3879414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NEED</a:t>
            </a:r>
            <a:r>
              <a:rPr lang="en-US" baseline="0" dirty="0"/>
              <a:t> INFO ABOUT ROC, CONFUSION MATRIX, ETC HERE</a:t>
            </a:r>
            <a:endParaRPr lang="en-US" dirty="0"/>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93630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additionally, the important part is that we have an understanding of what these models can and can’t do, and know how to evaluate them.</a:t>
            </a:r>
          </a:p>
        </p:txBody>
      </p:sp>
      <p:sp>
        <p:nvSpPr>
          <p:cNvPr id="4" name="Slide Number Placeholder 3"/>
          <p:cNvSpPr>
            <a:spLocks noGrp="1"/>
          </p:cNvSpPr>
          <p:nvPr>
            <p:ph type="sldNum" sz="quarter" idx="5"/>
          </p:nvPr>
        </p:nvSpPr>
        <p:spPr/>
        <p:txBody>
          <a:bodyPr/>
          <a:lstStyle/>
          <a:p>
            <a:fld id="{DB333E9F-084A-8543-BC6F-0AE70009C29B}" type="slidenum">
              <a:rPr lang="en-US" smtClean="0"/>
              <a:t>43</a:t>
            </a:fld>
            <a:endParaRPr lang="en-US"/>
          </a:p>
        </p:txBody>
      </p:sp>
    </p:spTree>
    <p:extLst>
      <p:ext uri="{BB962C8B-B14F-4D97-AF65-F5344CB8AC3E}">
        <p14:creationId xmlns:p14="http://schemas.microsoft.com/office/powerpoint/2010/main" val="1889548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52</a:t>
            </a:fld>
            <a:endParaRPr lang="en-US"/>
          </a:p>
        </p:txBody>
      </p:sp>
    </p:spTree>
    <p:extLst>
      <p:ext uri="{BB962C8B-B14F-4D97-AF65-F5344CB8AC3E}">
        <p14:creationId xmlns:p14="http://schemas.microsoft.com/office/powerpoint/2010/main" val="1085535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53</a:t>
            </a:fld>
            <a:endParaRPr lang="en-US"/>
          </a:p>
        </p:txBody>
      </p:sp>
    </p:spTree>
    <p:extLst>
      <p:ext uri="{BB962C8B-B14F-4D97-AF65-F5344CB8AC3E}">
        <p14:creationId xmlns:p14="http://schemas.microsoft.com/office/powerpoint/2010/main" val="3348668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54</a:t>
            </a:fld>
            <a:endParaRPr lang="en-US"/>
          </a:p>
        </p:txBody>
      </p:sp>
    </p:spTree>
    <p:extLst>
      <p:ext uri="{BB962C8B-B14F-4D97-AF65-F5344CB8AC3E}">
        <p14:creationId xmlns:p14="http://schemas.microsoft.com/office/powerpoint/2010/main" val="3776496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55</a:t>
            </a:fld>
            <a:endParaRPr lang="en-US"/>
          </a:p>
        </p:txBody>
      </p:sp>
    </p:spTree>
    <p:extLst>
      <p:ext uri="{BB962C8B-B14F-4D97-AF65-F5344CB8AC3E}">
        <p14:creationId xmlns:p14="http://schemas.microsoft.com/office/powerpoint/2010/main" val="2371205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56</a:t>
            </a:fld>
            <a:endParaRPr lang="en-US"/>
          </a:p>
        </p:txBody>
      </p:sp>
    </p:spTree>
    <p:extLst>
      <p:ext uri="{BB962C8B-B14F-4D97-AF65-F5344CB8AC3E}">
        <p14:creationId xmlns:p14="http://schemas.microsoft.com/office/powerpoint/2010/main" val="398087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57</a:t>
            </a:fld>
            <a:endParaRPr lang="en-US"/>
          </a:p>
        </p:txBody>
      </p:sp>
    </p:spTree>
    <p:extLst>
      <p:ext uri="{BB962C8B-B14F-4D97-AF65-F5344CB8AC3E}">
        <p14:creationId xmlns:p14="http://schemas.microsoft.com/office/powerpoint/2010/main" val="207709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58</a:t>
            </a:fld>
            <a:endParaRPr lang="en-US"/>
          </a:p>
        </p:txBody>
      </p:sp>
    </p:spTree>
    <p:extLst>
      <p:ext uri="{BB962C8B-B14F-4D97-AF65-F5344CB8AC3E}">
        <p14:creationId xmlns:p14="http://schemas.microsoft.com/office/powerpoint/2010/main" val="1610426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59</a:t>
            </a:fld>
            <a:endParaRPr lang="en-US"/>
          </a:p>
        </p:txBody>
      </p:sp>
    </p:spTree>
    <p:extLst>
      <p:ext uri="{BB962C8B-B14F-4D97-AF65-F5344CB8AC3E}">
        <p14:creationId xmlns:p14="http://schemas.microsoft.com/office/powerpoint/2010/main" val="255326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60</a:t>
            </a:fld>
            <a:endParaRPr lang="en-US"/>
          </a:p>
        </p:txBody>
      </p:sp>
    </p:spTree>
    <p:extLst>
      <p:ext uri="{BB962C8B-B14F-4D97-AF65-F5344CB8AC3E}">
        <p14:creationId xmlns:p14="http://schemas.microsoft.com/office/powerpoint/2010/main" val="190534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2</a:t>
            </a:fld>
            <a:endParaRPr lang="en-US"/>
          </a:p>
        </p:txBody>
      </p:sp>
    </p:spTree>
    <p:extLst>
      <p:ext uri="{BB962C8B-B14F-4D97-AF65-F5344CB8AC3E}">
        <p14:creationId xmlns:p14="http://schemas.microsoft.com/office/powerpoint/2010/main" val="560026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61</a:t>
            </a:fld>
            <a:endParaRPr lang="en-US"/>
          </a:p>
        </p:txBody>
      </p:sp>
    </p:spTree>
    <p:extLst>
      <p:ext uri="{BB962C8B-B14F-4D97-AF65-F5344CB8AC3E}">
        <p14:creationId xmlns:p14="http://schemas.microsoft.com/office/powerpoint/2010/main" val="4133952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62</a:t>
            </a:fld>
            <a:endParaRPr lang="en-US"/>
          </a:p>
        </p:txBody>
      </p:sp>
    </p:spTree>
    <p:extLst>
      <p:ext uri="{BB962C8B-B14F-4D97-AF65-F5344CB8AC3E}">
        <p14:creationId xmlns:p14="http://schemas.microsoft.com/office/powerpoint/2010/main" val="3244375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63</a:t>
            </a:fld>
            <a:endParaRPr lang="en-US"/>
          </a:p>
        </p:txBody>
      </p:sp>
    </p:spTree>
    <p:extLst>
      <p:ext uri="{BB962C8B-B14F-4D97-AF65-F5344CB8AC3E}">
        <p14:creationId xmlns:p14="http://schemas.microsoft.com/office/powerpoint/2010/main" val="1439101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64</a:t>
            </a:fld>
            <a:endParaRPr lang="en-US"/>
          </a:p>
        </p:txBody>
      </p:sp>
    </p:spTree>
    <p:extLst>
      <p:ext uri="{BB962C8B-B14F-4D97-AF65-F5344CB8AC3E}">
        <p14:creationId xmlns:p14="http://schemas.microsoft.com/office/powerpoint/2010/main" val="1992224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65</a:t>
            </a:fld>
            <a:endParaRPr lang="en-US"/>
          </a:p>
        </p:txBody>
      </p:sp>
    </p:spTree>
    <p:extLst>
      <p:ext uri="{BB962C8B-B14F-4D97-AF65-F5344CB8AC3E}">
        <p14:creationId xmlns:p14="http://schemas.microsoft.com/office/powerpoint/2010/main" val="1400928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66</a:t>
            </a:fld>
            <a:endParaRPr lang="en-US"/>
          </a:p>
        </p:txBody>
      </p:sp>
    </p:spTree>
    <p:extLst>
      <p:ext uri="{BB962C8B-B14F-4D97-AF65-F5344CB8AC3E}">
        <p14:creationId xmlns:p14="http://schemas.microsoft.com/office/powerpoint/2010/main" val="302101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67</a:t>
            </a:fld>
            <a:endParaRPr lang="en-US"/>
          </a:p>
        </p:txBody>
      </p:sp>
    </p:spTree>
    <p:extLst>
      <p:ext uri="{BB962C8B-B14F-4D97-AF65-F5344CB8AC3E}">
        <p14:creationId xmlns:p14="http://schemas.microsoft.com/office/powerpoint/2010/main" val="488127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68</a:t>
            </a:fld>
            <a:endParaRPr lang="en-US"/>
          </a:p>
        </p:txBody>
      </p:sp>
    </p:spTree>
    <p:extLst>
      <p:ext uri="{BB962C8B-B14F-4D97-AF65-F5344CB8AC3E}">
        <p14:creationId xmlns:p14="http://schemas.microsoft.com/office/powerpoint/2010/main" val="3589583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69</a:t>
            </a:fld>
            <a:endParaRPr lang="en-US"/>
          </a:p>
        </p:txBody>
      </p:sp>
    </p:spTree>
    <p:extLst>
      <p:ext uri="{BB962C8B-B14F-4D97-AF65-F5344CB8AC3E}">
        <p14:creationId xmlns:p14="http://schemas.microsoft.com/office/powerpoint/2010/main" val="2974419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3</a:t>
            </a:fld>
            <a:endParaRPr lang="en-US"/>
          </a:p>
        </p:txBody>
      </p:sp>
    </p:spTree>
    <p:extLst>
      <p:ext uri="{BB962C8B-B14F-4D97-AF65-F5344CB8AC3E}">
        <p14:creationId xmlns:p14="http://schemas.microsoft.com/office/powerpoint/2010/main" val="44059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4</a:t>
            </a:fld>
            <a:endParaRPr lang="en-US"/>
          </a:p>
        </p:txBody>
      </p:sp>
    </p:spTree>
    <p:extLst>
      <p:ext uri="{BB962C8B-B14F-4D97-AF65-F5344CB8AC3E}">
        <p14:creationId xmlns:p14="http://schemas.microsoft.com/office/powerpoint/2010/main" val="2124118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33E9F-084A-8543-BC6F-0AE70009C29B}" type="slidenum">
              <a:rPr lang="en-US" smtClean="0"/>
              <a:t>5</a:t>
            </a:fld>
            <a:endParaRPr lang="en-US"/>
          </a:p>
        </p:txBody>
      </p:sp>
    </p:spTree>
    <p:extLst>
      <p:ext uri="{BB962C8B-B14F-4D97-AF65-F5344CB8AC3E}">
        <p14:creationId xmlns:p14="http://schemas.microsoft.com/office/powerpoint/2010/main" val="154005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ACUTE PHYSIOLOGY AND CHRONIC HEALTH EVALUATION</a:t>
            </a:r>
          </a:p>
          <a:p>
            <a:pPr marL="171450" indent="-171450">
              <a:buFontTx/>
              <a:buChar char="-"/>
            </a:pPr>
            <a:endParaRPr lang="en-US" dirty="0"/>
          </a:p>
          <a:p>
            <a:pPr marL="171450" indent="-171450">
              <a:buFontTx/>
              <a:buChar char="-"/>
            </a:pPr>
            <a:r>
              <a:rPr lang="en-US" dirty="0"/>
              <a:t>Predictive models are nothing new in medicine – APACHE, for instance – this is to predict mortality in ICU setting – has been around since the 70s.</a:t>
            </a:r>
          </a:p>
          <a:p>
            <a:pPr marL="171450" indent="-171450">
              <a:buFontTx/>
              <a:buChar char="-"/>
            </a:pPr>
            <a:endParaRPr lang="en-US" dirty="0"/>
          </a:p>
          <a:p>
            <a:pPr marL="171450" indent="-171450">
              <a:buFontTx/>
              <a:buChar char="-"/>
            </a:pPr>
            <a:r>
              <a:rPr lang="en-US" dirty="0"/>
              <a:t>In an ICU setting, we might want a model that takes a bunch of measurements about a patient -- their age (demographics), vitals, lab values, and some information about chronic health conditions and predicts their risk of dying (or likelihood of surviving…)</a:t>
            </a:r>
          </a:p>
        </p:txBody>
      </p:sp>
      <p:sp>
        <p:nvSpPr>
          <p:cNvPr id="4" name="Slide Number Placeholder 3"/>
          <p:cNvSpPr>
            <a:spLocks noGrp="1"/>
          </p:cNvSpPr>
          <p:nvPr>
            <p:ph type="sldNum" sz="quarter" idx="5"/>
          </p:nvPr>
        </p:nvSpPr>
        <p:spPr/>
        <p:txBody>
          <a:bodyPr/>
          <a:lstStyle/>
          <a:p>
            <a:fld id="{9FCDE58F-843A-8447-AF7F-7BD31329CDC1}" type="slidenum">
              <a:rPr lang="en-US" smtClean="0"/>
              <a:t>6</a:t>
            </a:fld>
            <a:endParaRPr lang="en-US"/>
          </a:p>
        </p:txBody>
      </p:sp>
    </p:spTree>
    <p:extLst>
      <p:ext uri="{BB962C8B-B14F-4D97-AF65-F5344CB8AC3E}">
        <p14:creationId xmlns:p14="http://schemas.microsoft.com/office/powerpoint/2010/main" val="6264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33E9F-084A-8543-BC6F-0AE70009C29B}" type="slidenum">
              <a:rPr lang="en-US" smtClean="0"/>
              <a:t>16</a:t>
            </a:fld>
            <a:endParaRPr lang="en-US"/>
          </a:p>
        </p:txBody>
      </p:sp>
    </p:spTree>
    <p:extLst>
      <p:ext uri="{BB962C8B-B14F-4D97-AF65-F5344CB8AC3E}">
        <p14:creationId xmlns:p14="http://schemas.microsoft.com/office/powerpoint/2010/main" val="3712132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Losing: information about distinct</a:t>
            </a:r>
            <a:r>
              <a:rPr lang="en-US" baseline="0" dirty="0"/>
              <a:t> words!</a:t>
            </a:r>
          </a:p>
          <a:p>
            <a:r>
              <a:rPr lang="en-US" baseline="0" dirty="0"/>
              <a:t>Different from bag of words, where we have no info about relationships between words.</a:t>
            </a:r>
            <a:endParaRPr lang="en-US" dirty="0"/>
          </a:p>
        </p:txBody>
      </p:sp>
      <p:sp>
        <p:nvSpPr>
          <p:cNvPr id="4" name="Slide Number Placeholder 3"/>
          <p:cNvSpPr>
            <a:spLocks noGrp="1"/>
          </p:cNvSpPr>
          <p:nvPr>
            <p:ph type="sldNum" sz="quarter" idx="10"/>
          </p:nvPr>
        </p:nvSpPr>
        <p:spPr/>
        <p:txBody>
          <a:bodyPr/>
          <a:lstStyle/>
          <a:p>
            <a:fld id="{1223B2E0-F841-4DF0-86E7-486D3B83D04F}" type="slidenum">
              <a:rPr lang="en-US" smtClean="0"/>
              <a:t>36</a:t>
            </a:fld>
            <a:endParaRPr lang="en-US"/>
          </a:p>
        </p:txBody>
      </p:sp>
    </p:spTree>
    <p:extLst>
      <p:ext uri="{BB962C8B-B14F-4D97-AF65-F5344CB8AC3E}">
        <p14:creationId xmlns:p14="http://schemas.microsoft.com/office/powerpoint/2010/main" val="316292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 architecture</a:t>
            </a:r>
          </a:p>
          <a:p>
            <a:r>
              <a:rPr lang="en-US" dirty="0"/>
              <a:t>Huge numbers of parameters</a:t>
            </a:r>
          </a:p>
          <a:p>
            <a:r>
              <a:rPr lang="en-US" dirty="0"/>
              <a:t>Trained on the whole internet</a:t>
            </a:r>
          </a:p>
          <a:p>
            <a:r>
              <a:rPr lang="en-US" dirty="0"/>
              <a:t>But the principles are very simple.</a:t>
            </a:r>
          </a:p>
        </p:txBody>
      </p:sp>
      <p:sp>
        <p:nvSpPr>
          <p:cNvPr id="4" name="Slide Number Placeholder 3"/>
          <p:cNvSpPr>
            <a:spLocks noGrp="1"/>
          </p:cNvSpPr>
          <p:nvPr>
            <p:ph type="sldNum" sz="quarter" idx="5"/>
          </p:nvPr>
        </p:nvSpPr>
        <p:spPr/>
        <p:txBody>
          <a:bodyPr/>
          <a:lstStyle/>
          <a:p>
            <a:fld id="{DB333E9F-084A-8543-BC6F-0AE70009C29B}" type="slidenum">
              <a:rPr lang="en-US" smtClean="0"/>
              <a:t>38</a:t>
            </a:fld>
            <a:endParaRPr lang="en-US"/>
          </a:p>
        </p:txBody>
      </p:sp>
    </p:spTree>
    <p:extLst>
      <p:ext uri="{BB962C8B-B14F-4D97-AF65-F5344CB8AC3E}">
        <p14:creationId xmlns:p14="http://schemas.microsoft.com/office/powerpoint/2010/main" val="65987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23D3-97BA-8344-B77C-C3C47F735D9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DBA69F-5897-5F44-92BC-479B55DE9F72}"/>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Tree>
    <p:extLst>
      <p:ext uri="{BB962C8B-B14F-4D97-AF65-F5344CB8AC3E}">
        <p14:creationId xmlns:p14="http://schemas.microsoft.com/office/powerpoint/2010/main" val="418372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A9F9-9678-2743-B0D7-2303C7428EE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13DE2-E1E8-8C40-8B00-91EF68139310}"/>
              </a:ext>
            </a:extLst>
          </p:cNvPr>
          <p:cNvSpPr>
            <a:spLocks noGrp="1"/>
          </p:cNvSpPr>
          <p:nvPr>
            <p:ph type="body" orient="vert" idx="1"/>
          </p:nvPr>
        </p:nvSpPr>
        <p:spPr>
          <a:xfrm>
            <a:off x="838200" y="1825625"/>
            <a:ext cx="10515600" cy="43513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348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45086-DAA8-FA49-915F-8B28AFD11691}"/>
              </a:ext>
            </a:extLst>
          </p:cNvPr>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C3AEF-AC20-C245-8112-195AA156825C}"/>
              </a:ext>
            </a:extLst>
          </p:cNvPr>
          <p:cNvSpPr>
            <a:spLocks noGrp="1"/>
          </p:cNvSpPr>
          <p:nvPr>
            <p:ph type="body" orient="vert" idx="1"/>
          </p:nvPr>
        </p:nvSpPr>
        <p:spPr>
          <a:xfrm>
            <a:off x="838201" y="365126"/>
            <a:ext cx="7734300" cy="581183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3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44FE-227B-BB4B-AFCB-C70369A59A9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3E786AE-9738-E14C-9B4A-B463D9070E75}"/>
              </a:ext>
            </a:extLst>
          </p:cNvPr>
          <p:cNvSpPr>
            <a:spLocks noGrp="1"/>
          </p:cNvSpPr>
          <p:nvPr>
            <p:ph idx="1"/>
          </p:nvPr>
        </p:nvSpPr>
        <p:spPr>
          <a:xfrm>
            <a:off x="838200" y="1825625"/>
            <a:ext cx="10515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DC07-CABA-9E4D-9E3A-95E05BCB87D8}"/>
              </a:ext>
            </a:extLst>
          </p:cNvPr>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8BD0F8-3355-CA42-8F79-D8191E4962BE}"/>
              </a:ext>
            </a:extLst>
          </p:cNvPr>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8637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6984-E4BA-284B-B7AF-D51BD0BDCBE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F353D1B-9EE2-4E4F-B36A-F0F237B8A8E4}"/>
              </a:ext>
            </a:extLst>
          </p:cNvPr>
          <p:cNvSpPr>
            <a:spLocks noGrp="1"/>
          </p:cNvSpPr>
          <p:nvPr>
            <p:ph sz="half" idx="1"/>
          </p:nvPr>
        </p:nvSpPr>
        <p:spPr>
          <a:xfrm>
            <a:off x="838200" y="1825625"/>
            <a:ext cx="5181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8FBE0A-D618-A548-B1F3-E7BCD2D5715F}"/>
              </a:ext>
            </a:extLst>
          </p:cNvPr>
          <p:cNvSpPr>
            <a:spLocks noGrp="1"/>
          </p:cNvSpPr>
          <p:nvPr>
            <p:ph sz="half" idx="2"/>
          </p:nvPr>
        </p:nvSpPr>
        <p:spPr>
          <a:xfrm>
            <a:off x="6172200" y="1825625"/>
            <a:ext cx="5181600" cy="43513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99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D306-FDF6-DE45-90F3-DD6E0A2416E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EE7B324-C8C1-B34B-93B4-5E52FB3E7B79}"/>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5C052-E346-7A4E-A53F-178DCAB9D312}"/>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0F207E-CBC1-6444-AE32-2D03AB9BEB81}"/>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86491-5FF8-E448-A837-D74C6F85ECFD}"/>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73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2B47-C6F1-2C47-83A6-7C9765DBB8C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17330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39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967C-A2EB-A742-BD60-241901035A2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84264-1CC0-ED47-9FC4-17EA9AEE949C}"/>
              </a:ext>
            </a:extLst>
          </p:cNvPr>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82311-296D-B54E-84F6-B91B4D004E05}"/>
              </a:ext>
            </a:extLst>
          </p:cNvPr>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6460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9CE1-388E-D644-BFC2-E3BA89CDFE7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9288A-BC67-054C-8D82-B775C7F3F0B2}"/>
              </a:ext>
            </a:extLst>
          </p:cNvPr>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FB7354F2-00A4-E440-B3B4-24D0906C1040}"/>
              </a:ext>
            </a:extLst>
          </p:cNvPr>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9193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3737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figs\roboshop_embedding.emf" TargetMode="Externa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emf"/><Relationship Id="rId10" Type="http://schemas.openxmlformats.org/officeDocument/2006/relationships/image" Target="../media/image130.png"/><Relationship Id="rId4" Type="http://schemas.openxmlformats.org/officeDocument/2006/relationships/image" Target="../media/image15.png"/><Relationship Id="rId9"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images\retail-robot-hospitality-1.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C:\Local-Documents\git-docs\CI-Fellowship\Presentations\COVID-JC\2_pipeline\images\noun_carrot%20vegetables_2996790.p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2"/>
            <a:ext cx="10363200" cy="3189721"/>
          </a:xfrm>
        </p:spPr>
        <p:txBody>
          <a:bodyPr>
            <a:normAutofit fontScale="90000"/>
          </a:bodyPr>
          <a:lstStyle/>
          <a:p>
            <a:pPr>
              <a:spcAft>
                <a:spcPts val="1200"/>
              </a:spcAft>
            </a:pPr>
            <a:r>
              <a:rPr lang="en-US" dirty="0"/>
              <a:t>Word Embeddings and </a:t>
            </a:r>
            <a:br>
              <a:rPr lang="en-US" dirty="0"/>
            </a:br>
            <a:r>
              <a:rPr lang="en-US" dirty="0"/>
              <a:t>A Very Simple Word Embedding Based Model</a:t>
            </a:r>
            <a:br>
              <a:rPr lang="en-US" dirty="0"/>
            </a:br>
            <a:br>
              <a:rPr lang="en-US" sz="3600" dirty="0"/>
            </a:br>
            <a:r>
              <a:rPr lang="en-US" sz="3600" dirty="0"/>
              <a:t>July 10, 2020</a:t>
            </a:r>
            <a:endParaRPr lang="en-US" sz="4800" dirty="0"/>
          </a:p>
        </p:txBody>
      </p:sp>
      <p:sp>
        <p:nvSpPr>
          <p:cNvPr id="3" name="Subtitle 2"/>
          <p:cNvSpPr>
            <a:spLocks noGrp="1"/>
          </p:cNvSpPr>
          <p:nvPr>
            <p:ph type="subTitle" idx="1"/>
          </p:nvPr>
        </p:nvSpPr>
        <p:spPr>
          <a:xfrm>
            <a:off x="3027219" y="4276881"/>
            <a:ext cx="6137564" cy="1655763"/>
          </a:xfrm>
        </p:spPr>
        <p:txBody>
          <a:bodyPr>
            <a:normAutofit lnSpcReduction="10000"/>
          </a:bodyPr>
          <a:lstStyle/>
          <a:p>
            <a:r>
              <a:rPr lang="en-US" sz="2400" dirty="0"/>
              <a:t>Applied Data Science</a:t>
            </a:r>
          </a:p>
          <a:p>
            <a:r>
              <a:rPr lang="en-US" sz="2400" dirty="0" err="1"/>
              <a:t>MMCi</a:t>
            </a:r>
            <a:r>
              <a:rPr lang="en-US" sz="2400" dirty="0"/>
              <a:t> Term 4</a:t>
            </a:r>
          </a:p>
          <a:p>
            <a:endParaRPr lang="en-US" sz="2400" dirty="0"/>
          </a:p>
          <a:p>
            <a:r>
              <a:rPr lang="en-US" sz="2400" dirty="0"/>
              <a:t>Matthew Engelhard</a:t>
            </a:r>
          </a:p>
        </p:txBody>
      </p:sp>
    </p:spTree>
    <p:extLst>
      <p:ext uri="{BB962C8B-B14F-4D97-AF65-F5344CB8AC3E}">
        <p14:creationId xmlns:p14="http://schemas.microsoft.com/office/powerpoint/2010/main" val="179683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dirty="0"/>
              <a:t>Five dimensions</a:t>
            </a:r>
          </a:p>
        </p:txBody>
      </p:sp>
      <p:pic>
        <p:nvPicPr>
          <p:cNvPr id="4" name="Content Placeholder 3"/>
          <p:cNvPicPr>
            <a:picLocks noGrp="1" noChangeAspect="1"/>
          </p:cNvPicPr>
          <p:nvPr>
            <p:ph idx="1"/>
          </p:nvPr>
        </p:nvPicPr>
        <p:blipFill>
          <a:blip r:embed="rId2" r:link="rId3">
            <a:extLst>
              <a:ext uri="{28A0092B-C50C-407E-A947-70E740481C1C}">
                <a14:useLocalDpi xmlns:a14="http://schemas.microsoft.com/office/drawing/2010/main"/>
              </a:ext>
            </a:extLst>
          </a:blip>
          <a:stretch>
            <a:fillRect/>
          </a:stretch>
        </p:blipFill>
        <p:spPr>
          <a:xfrm>
            <a:off x="124171" y="956480"/>
            <a:ext cx="11943659" cy="5410200"/>
          </a:xfrm>
        </p:spPr>
      </p:pic>
    </p:spTree>
    <p:extLst>
      <p:ext uri="{BB962C8B-B14F-4D97-AF65-F5344CB8AC3E}">
        <p14:creationId xmlns:p14="http://schemas.microsoft.com/office/powerpoint/2010/main" val="53221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12192000" cy="1143000"/>
          </a:xfrm>
        </p:spPr>
        <p:txBody>
          <a:bodyPr>
            <a:normAutofit/>
          </a:bodyPr>
          <a:lstStyle/>
          <a:p>
            <a:r>
              <a:rPr lang="en-US" dirty="0"/>
              <a:t>Make Sense of Items not Seen Before</a:t>
            </a:r>
          </a:p>
        </p:txBody>
      </p:sp>
      <p:graphicFrame>
        <p:nvGraphicFramePr>
          <p:cNvPr id="4" name="Table 3"/>
          <p:cNvGraphicFramePr>
            <a:graphicFrameLocks noGrp="1"/>
          </p:cNvGraphicFramePr>
          <p:nvPr/>
        </p:nvGraphicFramePr>
        <p:xfrm>
          <a:off x="1074307" y="2020419"/>
          <a:ext cx="10043388" cy="3397660"/>
        </p:xfrm>
        <a:graphic>
          <a:graphicData uri="http://schemas.openxmlformats.org/drawingml/2006/table">
            <a:tbl>
              <a:tblPr firstRow="1" bandRow="1">
                <a:tableStyleId>{5C22544A-7EE6-4342-B048-85BDC9FD1C3A}</a:tableStyleId>
              </a:tblPr>
              <a:tblGrid>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r>
                        <a:rPr lang="en-US" sz="2800" dirty="0"/>
                        <a:t>???</a:t>
                      </a:r>
                    </a:p>
                  </a:txBody>
                  <a:tcPr anchor="ctr"/>
                </a:tc>
                <a:tc>
                  <a:txBody>
                    <a:bodyPr/>
                    <a:lstStyle/>
                    <a:p>
                      <a:pPr algn="r"/>
                      <a:r>
                        <a:rPr lang="en-US" sz="2800" dirty="0"/>
                        <a:t>0</a:t>
                      </a:r>
                    </a:p>
                  </a:txBody>
                  <a:tcPr anchor="ctr"/>
                </a:tc>
                <a:tc>
                  <a:txBody>
                    <a:bodyPr/>
                    <a:lstStyle/>
                    <a:p>
                      <a:pPr algn="r"/>
                      <a:r>
                        <a:rPr lang="en-US" sz="2800" dirty="0"/>
                        <a:t>8</a:t>
                      </a:r>
                    </a:p>
                  </a:txBody>
                  <a:tcPr anchor="ctr"/>
                </a:tc>
                <a:tc>
                  <a:txBody>
                    <a:bodyPr/>
                    <a:lstStyle/>
                    <a:p>
                      <a:pPr algn="r"/>
                      <a:r>
                        <a:rPr lang="en-US" sz="2800" dirty="0"/>
                        <a:t>7</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2964276696"/>
                  </a:ext>
                </a:extLst>
              </a:tr>
              <a:tr h="679532">
                <a:tc>
                  <a:txBody>
                    <a:bodyPr/>
                    <a:lstStyle/>
                    <a:p>
                      <a:r>
                        <a:rPr lang="en-US" sz="2800" dirty="0"/>
                        <a:t>???</a:t>
                      </a:r>
                    </a:p>
                  </a:txBody>
                  <a:tcPr anchor="ctr"/>
                </a:tc>
                <a:tc>
                  <a:txBody>
                    <a:bodyPr/>
                    <a:lstStyle/>
                    <a:p>
                      <a:pPr algn="r"/>
                      <a:r>
                        <a:rPr lang="en-US" sz="2800" dirty="0"/>
                        <a:t>0</a:t>
                      </a:r>
                    </a:p>
                  </a:txBody>
                  <a:tcPr anchor="ctr"/>
                </a:tc>
                <a:tc>
                  <a:txBody>
                    <a:bodyPr/>
                    <a:lstStyle/>
                    <a:p>
                      <a:pPr algn="r"/>
                      <a:r>
                        <a:rPr lang="en-US" sz="2800" dirty="0"/>
                        <a:t>0</a:t>
                      </a:r>
                    </a:p>
                  </a:txBody>
                  <a:tcPr anchor="ctr"/>
                </a:tc>
                <a:tc>
                  <a:txBody>
                    <a:bodyPr/>
                    <a:lstStyle/>
                    <a:p>
                      <a:pPr algn="r"/>
                      <a:r>
                        <a:rPr lang="en-US" sz="2800" dirty="0"/>
                        <a:t>10</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1158385891"/>
                  </a:ext>
                </a:extLst>
              </a:tr>
              <a:tr h="679532">
                <a:tc>
                  <a:txBody>
                    <a:bodyPr/>
                    <a:lstStyle/>
                    <a:p>
                      <a:r>
                        <a:rPr lang="en-US" sz="2800" dirty="0"/>
                        <a:t>???</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9</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3</a:t>
                      </a:r>
                      <a:endParaRPr lang="en-US" sz="2800" dirty="0">
                        <a:solidFill>
                          <a:schemeClr val="bg1"/>
                        </a:solidFill>
                      </a:endParaRPr>
                    </a:p>
                  </a:txBody>
                  <a:tcPr anchor="ctr"/>
                </a:tc>
                <a:tc>
                  <a:txBody>
                    <a:bodyPr/>
                    <a:lstStyle/>
                    <a:p>
                      <a:pPr algn="r"/>
                      <a:r>
                        <a:rPr lang="en-US" sz="2800" dirty="0"/>
                        <a:t>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r>
                        <a:rPr lang="en-US" sz="2800" dirty="0">
                          <a:solidFill>
                            <a:sysClr val="windowText" lastClr="000000"/>
                          </a:solidFill>
                        </a:rPr>
                        <a:t>???</a:t>
                      </a:r>
                    </a:p>
                  </a:txBody>
                  <a:tcPr anchor="ctr"/>
                </a:tc>
                <a:tc>
                  <a:txBody>
                    <a:bodyPr/>
                    <a:lstStyle/>
                    <a:p>
                      <a:pPr algn="r"/>
                      <a:r>
                        <a:rPr lang="en-US" sz="2800" dirty="0">
                          <a:solidFill>
                            <a:sysClr val="windowText" lastClr="000000"/>
                          </a:solidFill>
                        </a:rPr>
                        <a:t>0</a:t>
                      </a:r>
                    </a:p>
                  </a:txBody>
                  <a:tcPr anchor="ctr"/>
                </a:tc>
                <a:tc>
                  <a:txBody>
                    <a:bodyPr/>
                    <a:lstStyle/>
                    <a:p>
                      <a:pPr algn="r"/>
                      <a:r>
                        <a:rPr lang="en-US" sz="2800" dirty="0">
                          <a:solidFill>
                            <a:sysClr val="windowText" lastClr="000000"/>
                          </a:solidFill>
                        </a:rPr>
                        <a:t>5</a:t>
                      </a:r>
                    </a:p>
                  </a:txBody>
                  <a:tcPr anchor="ctr"/>
                </a:tc>
                <a:tc>
                  <a:txBody>
                    <a:bodyPr/>
                    <a:lstStyle/>
                    <a:p>
                      <a:pPr algn="r"/>
                      <a:r>
                        <a:rPr lang="en-US" sz="2800" dirty="0">
                          <a:solidFill>
                            <a:sysClr val="windowText" lastClr="000000"/>
                          </a:solidFill>
                        </a:rPr>
                        <a:t>3</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391861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9"/>
            <a:ext cx="12192000" cy="1143000"/>
          </a:xfrm>
        </p:spPr>
        <p:txBody>
          <a:bodyPr>
            <a:normAutofit/>
          </a:bodyPr>
          <a:lstStyle/>
          <a:p>
            <a:r>
              <a:rPr lang="en-US" dirty="0"/>
              <a:t>Make Sense of Items not Seen Before</a:t>
            </a:r>
          </a:p>
        </p:txBody>
      </p:sp>
      <p:graphicFrame>
        <p:nvGraphicFramePr>
          <p:cNvPr id="4" name="Table 3"/>
          <p:cNvGraphicFramePr>
            <a:graphicFrameLocks noGrp="1"/>
          </p:cNvGraphicFramePr>
          <p:nvPr/>
        </p:nvGraphicFramePr>
        <p:xfrm>
          <a:off x="1074307" y="2020419"/>
          <a:ext cx="10043388" cy="3397660"/>
        </p:xfrm>
        <a:graphic>
          <a:graphicData uri="http://schemas.openxmlformats.org/drawingml/2006/table">
            <a:tbl>
              <a:tblPr firstRow="1" bandRow="1">
                <a:tableStyleId>{5C22544A-7EE6-4342-B048-85BDC9FD1C3A}</a:tableStyleId>
              </a:tblPr>
              <a:tblGrid>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r>
                        <a:rPr lang="en-US" sz="2800" dirty="0"/>
                        <a:t>Soda / Sweet Tea</a:t>
                      </a:r>
                    </a:p>
                  </a:txBody>
                  <a:tcPr anchor="ctr"/>
                </a:tc>
                <a:tc>
                  <a:txBody>
                    <a:bodyPr/>
                    <a:lstStyle/>
                    <a:p>
                      <a:pPr algn="r"/>
                      <a:r>
                        <a:rPr lang="en-US" sz="2800" dirty="0"/>
                        <a:t>0</a:t>
                      </a:r>
                    </a:p>
                  </a:txBody>
                  <a:tcPr anchor="ctr"/>
                </a:tc>
                <a:tc>
                  <a:txBody>
                    <a:bodyPr/>
                    <a:lstStyle/>
                    <a:p>
                      <a:pPr algn="r"/>
                      <a:r>
                        <a:rPr lang="en-US" sz="2800" dirty="0"/>
                        <a:t>8</a:t>
                      </a:r>
                    </a:p>
                  </a:txBody>
                  <a:tcPr anchor="ctr"/>
                </a:tc>
                <a:tc>
                  <a:txBody>
                    <a:bodyPr/>
                    <a:lstStyle/>
                    <a:p>
                      <a:pPr algn="r"/>
                      <a:r>
                        <a:rPr lang="en-US" sz="2800" dirty="0"/>
                        <a:t>7</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2964276696"/>
                  </a:ext>
                </a:extLst>
              </a:tr>
              <a:tr h="679532">
                <a:tc>
                  <a:txBody>
                    <a:bodyPr/>
                    <a:lstStyle/>
                    <a:p>
                      <a:r>
                        <a:rPr lang="en-US" sz="2800" dirty="0"/>
                        <a:t>Black Coffee</a:t>
                      </a:r>
                    </a:p>
                  </a:txBody>
                  <a:tcPr anchor="ctr"/>
                </a:tc>
                <a:tc>
                  <a:txBody>
                    <a:bodyPr/>
                    <a:lstStyle/>
                    <a:p>
                      <a:pPr algn="r"/>
                      <a:r>
                        <a:rPr lang="en-US" sz="2800" dirty="0"/>
                        <a:t>0</a:t>
                      </a:r>
                    </a:p>
                  </a:txBody>
                  <a:tcPr anchor="ctr"/>
                </a:tc>
                <a:tc>
                  <a:txBody>
                    <a:bodyPr/>
                    <a:lstStyle/>
                    <a:p>
                      <a:pPr algn="r"/>
                      <a:r>
                        <a:rPr lang="en-US" sz="2800" dirty="0"/>
                        <a:t>0</a:t>
                      </a:r>
                    </a:p>
                  </a:txBody>
                  <a:tcPr anchor="ctr"/>
                </a:tc>
                <a:tc>
                  <a:txBody>
                    <a:bodyPr/>
                    <a:lstStyle/>
                    <a:p>
                      <a:pPr algn="r"/>
                      <a:r>
                        <a:rPr lang="en-US" sz="2800" dirty="0"/>
                        <a:t>10</a:t>
                      </a:r>
                    </a:p>
                  </a:txBody>
                  <a:tcPr anchor="ctr"/>
                </a:tc>
                <a:tc>
                  <a:txBody>
                    <a:bodyPr/>
                    <a:lstStyle/>
                    <a:p>
                      <a:pPr algn="r"/>
                      <a:r>
                        <a:rPr lang="en-US" sz="2800" dirty="0"/>
                        <a:t>6</a:t>
                      </a:r>
                    </a:p>
                  </a:txBody>
                  <a:tcPr anchor="ctr"/>
                </a:tc>
                <a:tc>
                  <a:txBody>
                    <a:bodyPr/>
                    <a:lstStyle/>
                    <a:p>
                      <a:pPr algn="r"/>
                      <a:r>
                        <a:rPr lang="en-US" sz="2800" dirty="0"/>
                        <a:t>0</a:t>
                      </a:r>
                    </a:p>
                  </a:txBody>
                  <a:tcPr anchor="ctr"/>
                </a:tc>
                <a:extLst>
                  <a:ext uri="{0D108BD9-81ED-4DB2-BD59-A6C34878D82A}">
                    <a16:rowId xmlns:a16="http://schemas.microsoft.com/office/drawing/2014/main" val="1158385891"/>
                  </a:ext>
                </a:extLst>
              </a:tr>
              <a:tr h="679532">
                <a:tc>
                  <a:txBody>
                    <a:bodyPr/>
                    <a:lstStyle/>
                    <a:p>
                      <a:r>
                        <a:rPr lang="en-US" sz="2800" dirty="0"/>
                        <a:t>Chocolate</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9</a:t>
                      </a:r>
                      <a:endParaRPr lang="en-US" sz="2800" dirty="0">
                        <a:solidFill>
                          <a:schemeClr val="bg1"/>
                        </a:solidFill>
                      </a:endParaRPr>
                    </a:p>
                  </a:txBody>
                  <a:tcPr anchor="ctr"/>
                </a:tc>
                <a:tc>
                  <a:txBody>
                    <a:bodyPr/>
                    <a:lstStyle/>
                    <a:p>
                      <a:pPr algn="r"/>
                      <a:r>
                        <a:rPr lang="en-US" sz="2800" dirty="0"/>
                        <a:t>8</a:t>
                      </a:r>
                      <a:endParaRPr lang="en-US" sz="2800" dirty="0">
                        <a:solidFill>
                          <a:schemeClr val="bg1"/>
                        </a:solidFill>
                      </a:endParaRPr>
                    </a:p>
                  </a:txBody>
                  <a:tcPr anchor="ctr"/>
                </a:tc>
                <a:tc>
                  <a:txBody>
                    <a:bodyPr/>
                    <a:lstStyle/>
                    <a:p>
                      <a:pPr algn="r"/>
                      <a:r>
                        <a:rPr lang="en-US" sz="2800" dirty="0"/>
                        <a:t>3</a:t>
                      </a:r>
                      <a:endParaRPr lang="en-US" sz="2800" dirty="0">
                        <a:solidFill>
                          <a:schemeClr val="bg1"/>
                        </a:solidFill>
                      </a:endParaRPr>
                    </a:p>
                  </a:txBody>
                  <a:tcPr anchor="ctr"/>
                </a:tc>
                <a:tc>
                  <a:txBody>
                    <a:bodyPr/>
                    <a:lstStyle/>
                    <a:p>
                      <a:pPr algn="r"/>
                      <a:r>
                        <a:rPr lang="en-US" sz="2800" dirty="0"/>
                        <a:t>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r>
                        <a:rPr lang="en-US" sz="2800" dirty="0">
                          <a:solidFill>
                            <a:sysClr val="windowText" lastClr="000000"/>
                          </a:solidFill>
                        </a:rPr>
                        <a:t>Carrot Juice</a:t>
                      </a:r>
                    </a:p>
                  </a:txBody>
                  <a:tcPr anchor="ctr"/>
                </a:tc>
                <a:tc>
                  <a:txBody>
                    <a:bodyPr/>
                    <a:lstStyle/>
                    <a:p>
                      <a:pPr algn="r"/>
                      <a:r>
                        <a:rPr lang="en-US" sz="2800" dirty="0">
                          <a:solidFill>
                            <a:sysClr val="windowText" lastClr="000000"/>
                          </a:solidFill>
                        </a:rPr>
                        <a:t>0</a:t>
                      </a:r>
                    </a:p>
                  </a:txBody>
                  <a:tcPr anchor="ctr"/>
                </a:tc>
                <a:tc>
                  <a:txBody>
                    <a:bodyPr/>
                    <a:lstStyle/>
                    <a:p>
                      <a:pPr algn="r"/>
                      <a:r>
                        <a:rPr lang="en-US" sz="2800" dirty="0">
                          <a:solidFill>
                            <a:sysClr val="windowText" lastClr="000000"/>
                          </a:solidFill>
                        </a:rPr>
                        <a:t>5</a:t>
                      </a:r>
                    </a:p>
                  </a:txBody>
                  <a:tcPr anchor="ctr"/>
                </a:tc>
                <a:tc>
                  <a:txBody>
                    <a:bodyPr/>
                    <a:lstStyle/>
                    <a:p>
                      <a:pPr algn="r"/>
                      <a:r>
                        <a:rPr lang="en-US" sz="2800" dirty="0">
                          <a:solidFill>
                            <a:sysClr val="windowText" lastClr="000000"/>
                          </a:solidFill>
                        </a:rPr>
                        <a:t>3</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415492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a:t>
            </a:r>
          </a:p>
        </p:txBody>
      </p:sp>
      <p:sp>
        <p:nvSpPr>
          <p:cNvPr id="3" name="Content Placeholder 2"/>
          <p:cNvSpPr>
            <a:spLocks noGrp="1"/>
          </p:cNvSpPr>
          <p:nvPr>
            <p:ph idx="1"/>
          </p:nvPr>
        </p:nvSpPr>
        <p:spPr>
          <a:xfrm>
            <a:off x="609600" y="1417639"/>
            <a:ext cx="10972800" cy="697764"/>
          </a:xfrm>
        </p:spPr>
        <p:txBody>
          <a:bodyPr>
            <a:normAutofit/>
          </a:bodyPr>
          <a:lstStyle/>
          <a:p>
            <a:pPr marL="0" indent="0" algn="ctr">
              <a:buNone/>
            </a:pPr>
            <a:r>
              <a:rPr lang="en-US" sz="3600" dirty="0"/>
              <a:t>Dark Brown Sugar – Granulated Sugar + Carrots</a:t>
            </a:r>
          </a:p>
        </p:txBody>
      </p:sp>
      <p:graphicFrame>
        <p:nvGraphicFramePr>
          <p:cNvPr id="4" name="Table 3"/>
          <p:cNvGraphicFramePr>
            <a:graphicFrameLocks noGrp="1"/>
          </p:cNvGraphicFramePr>
          <p:nvPr/>
        </p:nvGraphicFramePr>
        <p:xfrm>
          <a:off x="592521" y="2334318"/>
          <a:ext cx="11006961" cy="3397660"/>
        </p:xfrm>
        <a:graphic>
          <a:graphicData uri="http://schemas.openxmlformats.org/drawingml/2006/table">
            <a:tbl>
              <a:tblPr firstRow="1" bandRow="1">
                <a:tableStyleId>{5C22544A-7EE6-4342-B048-85BDC9FD1C3A}</a:tableStyleId>
              </a:tblPr>
              <a:tblGrid>
                <a:gridCol w="963573">
                  <a:extLst>
                    <a:ext uri="{9D8B030D-6E8A-4147-A177-3AD203B41FA5}">
                      <a16:colId xmlns:a16="http://schemas.microsoft.com/office/drawing/2014/main" val="3326034854"/>
                    </a:ext>
                  </a:extLst>
                </a:gridCol>
                <a:gridCol w="3001291">
                  <a:extLst>
                    <a:ext uri="{9D8B030D-6E8A-4147-A177-3AD203B41FA5}">
                      <a16:colId xmlns:a16="http://schemas.microsoft.com/office/drawing/2014/main" val="1953005585"/>
                    </a:ext>
                  </a:extLst>
                </a:gridCol>
                <a:gridCol w="1089943">
                  <a:extLst>
                    <a:ext uri="{9D8B030D-6E8A-4147-A177-3AD203B41FA5}">
                      <a16:colId xmlns:a16="http://schemas.microsoft.com/office/drawing/2014/main" val="57771719"/>
                    </a:ext>
                  </a:extLst>
                </a:gridCol>
                <a:gridCol w="2000456">
                  <a:extLst>
                    <a:ext uri="{9D8B030D-6E8A-4147-A177-3AD203B41FA5}">
                      <a16:colId xmlns:a16="http://schemas.microsoft.com/office/drawing/2014/main" val="452911924"/>
                    </a:ext>
                  </a:extLst>
                </a:gridCol>
                <a:gridCol w="1026757">
                  <a:extLst>
                    <a:ext uri="{9D8B030D-6E8A-4147-A177-3AD203B41FA5}">
                      <a16:colId xmlns:a16="http://schemas.microsoft.com/office/drawing/2014/main" val="2775034696"/>
                    </a:ext>
                  </a:extLst>
                </a:gridCol>
                <a:gridCol w="1026757">
                  <a:extLst>
                    <a:ext uri="{9D8B030D-6E8A-4147-A177-3AD203B41FA5}">
                      <a16:colId xmlns:a16="http://schemas.microsoft.com/office/drawing/2014/main" val="1261190932"/>
                    </a:ext>
                  </a:extLst>
                </a:gridCol>
                <a:gridCol w="1898184">
                  <a:extLst>
                    <a:ext uri="{9D8B030D-6E8A-4147-A177-3AD203B41FA5}">
                      <a16:colId xmlns:a16="http://schemas.microsoft.com/office/drawing/2014/main" val="2000076075"/>
                    </a:ext>
                  </a:extLst>
                </a:gridCol>
              </a:tblGrid>
              <a:tr h="679532">
                <a:tc>
                  <a:txBody>
                    <a:bodyPr/>
                    <a:lstStyle/>
                    <a:p>
                      <a:endParaRPr lang="en-US" sz="2800" dirty="0"/>
                    </a:p>
                  </a:txBody>
                  <a:tcPr anchor="ctr"/>
                </a:tc>
                <a:tc>
                  <a:txBody>
                    <a:bodyPr/>
                    <a:lstStyle/>
                    <a:p>
                      <a:r>
                        <a:rPr lang="en-US" sz="2800" dirty="0"/>
                        <a:t>Item</a:t>
                      </a:r>
                    </a:p>
                  </a:txBody>
                  <a:tcPr anchor="ctr"/>
                </a:tc>
                <a:tc>
                  <a:txBody>
                    <a:bodyPr/>
                    <a:lstStyle/>
                    <a:p>
                      <a:pPr algn="r"/>
                      <a:r>
                        <a:rPr lang="en-US" sz="2800" dirty="0"/>
                        <a:t>State</a:t>
                      </a:r>
                    </a:p>
                  </a:txBody>
                  <a:tcPr anchor="ctr"/>
                </a:tc>
                <a:tc>
                  <a:txBody>
                    <a:bodyPr/>
                    <a:lstStyle/>
                    <a:p>
                      <a:pPr algn="r"/>
                      <a:r>
                        <a:rPr lang="en-US" sz="2800" dirty="0"/>
                        <a:t>Sweetness</a:t>
                      </a:r>
                    </a:p>
                  </a:txBody>
                  <a:tcPr anchor="ctr"/>
                </a:tc>
                <a:tc>
                  <a:txBody>
                    <a:bodyPr/>
                    <a:lstStyle/>
                    <a:p>
                      <a:pPr algn="r"/>
                      <a:r>
                        <a:rPr lang="en-US" sz="2800" dirty="0"/>
                        <a:t>Color</a:t>
                      </a:r>
                    </a:p>
                  </a:txBody>
                  <a:tcPr anchor="ctr"/>
                </a:tc>
                <a:tc>
                  <a:txBody>
                    <a:bodyPr/>
                    <a:lstStyle/>
                    <a:p>
                      <a:pPr algn="r"/>
                      <a:r>
                        <a:rPr lang="en-US" sz="2800" dirty="0"/>
                        <a:t>Size</a:t>
                      </a:r>
                    </a:p>
                  </a:txBody>
                  <a:tcPr anchor="ctr"/>
                </a:tc>
                <a:tc>
                  <a:txBody>
                    <a:bodyPr/>
                    <a:lstStyle/>
                    <a:p>
                      <a:pPr algn="r"/>
                      <a:r>
                        <a:rPr lang="en-US" sz="2800" dirty="0"/>
                        <a:t>Carrotness</a:t>
                      </a:r>
                    </a:p>
                  </a:txBody>
                  <a:tcPr anchor="ctr"/>
                </a:tc>
                <a:extLst>
                  <a:ext uri="{0D108BD9-81ED-4DB2-BD59-A6C34878D82A}">
                    <a16:rowId xmlns:a16="http://schemas.microsoft.com/office/drawing/2014/main" val="1822843325"/>
                  </a:ext>
                </a:extLst>
              </a:tr>
              <a:tr h="679532">
                <a:tc>
                  <a:txBody>
                    <a:bodyPr/>
                    <a:lstStyle/>
                    <a:p>
                      <a:pPr algn="ctr"/>
                      <a:endParaRPr lang="en-US" sz="2800" dirty="0"/>
                    </a:p>
                  </a:txBody>
                  <a:tcPr anchor="ctr"/>
                </a:tc>
                <a:tc>
                  <a:txBody>
                    <a:bodyPr/>
                    <a:lstStyle/>
                    <a:p>
                      <a:r>
                        <a:rPr lang="en-US" sz="2800" dirty="0"/>
                        <a:t>Dark Brown</a:t>
                      </a:r>
                      <a:r>
                        <a:rPr lang="en-US" sz="2800" baseline="0" dirty="0"/>
                        <a:t> Sugar</a:t>
                      </a:r>
                      <a:endParaRPr lang="en-US" sz="2800" dirty="0"/>
                    </a:p>
                  </a:txBody>
                  <a:tcPr anchor="ctr"/>
                </a:tc>
                <a:tc>
                  <a:txBody>
                    <a:bodyPr/>
                    <a:lstStyle/>
                    <a:p>
                      <a:pPr algn="r"/>
                      <a:r>
                        <a:rPr lang="en-US" sz="2800" dirty="0"/>
                        <a:t>10</a:t>
                      </a:r>
                    </a:p>
                  </a:txBody>
                  <a:tcPr anchor="ctr"/>
                </a:tc>
                <a:tc>
                  <a:txBody>
                    <a:bodyPr/>
                    <a:lstStyle/>
                    <a:p>
                      <a:pPr algn="r"/>
                      <a:r>
                        <a:rPr lang="en-US" sz="2800" dirty="0"/>
                        <a:t>8</a:t>
                      </a:r>
                    </a:p>
                  </a:txBody>
                  <a:tcPr anchor="ctr"/>
                </a:tc>
                <a:tc>
                  <a:txBody>
                    <a:bodyPr/>
                    <a:lstStyle/>
                    <a:p>
                      <a:pPr algn="r"/>
                      <a:r>
                        <a:rPr lang="en-US" sz="2800" dirty="0"/>
                        <a:t>8</a:t>
                      </a:r>
                    </a:p>
                  </a:txBody>
                  <a:tcPr anchor="ctr"/>
                </a:tc>
                <a:tc>
                  <a:txBody>
                    <a:bodyPr/>
                    <a:lstStyle/>
                    <a:p>
                      <a:pPr algn="r"/>
                      <a:r>
                        <a:rPr lang="en-US" sz="2800" dirty="0"/>
                        <a:t>1</a:t>
                      </a:r>
                    </a:p>
                  </a:txBody>
                  <a:tcPr anchor="ctr"/>
                </a:tc>
                <a:tc>
                  <a:txBody>
                    <a:bodyPr/>
                    <a:lstStyle/>
                    <a:p>
                      <a:pPr algn="r"/>
                      <a:r>
                        <a:rPr lang="en-US" sz="2800" dirty="0"/>
                        <a:t>1</a:t>
                      </a:r>
                    </a:p>
                  </a:txBody>
                  <a:tcPr anchor="ctr"/>
                </a:tc>
                <a:extLst>
                  <a:ext uri="{0D108BD9-81ED-4DB2-BD59-A6C34878D82A}">
                    <a16:rowId xmlns:a16="http://schemas.microsoft.com/office/drawing/2014/main" val="2964276696"/>
                  </a:ext>
                </a:extLst>
              </a:tr>
              <a:tr h="679532">
                <a:tc>
                  <a:txBody>
                    <a:bodyPr/>
                    <a:lstStyle/>
                    <a:p>
                      <a:pPr algn="ctr"/>
                      <a:r>
                        <a:rPr lang="en-US" sz="2800" dirty="0"/>
                        <a:t>-</a:t>
                      </a:r>
                    </a:p>
                  </a:txBody>
                  <a:tcPr anchor="ctr"/>
                </a:tc>
                <a:tc>
                  <a:txBody>
                    <a:bodyPr/>
                    <a:lstStyle/>
                    <a:p>
                      <a:r>
                        <a:rPr lang="en-US" sz="2800" dirty="0"/>
                        <a:t>Granulated Sugar</a:t>
                      </a:r>
                    </a:p>
                  </a:txBody>
                  <a:tcPr anchor="ctr"/>
                </a:tc>
                <a:tc>
                  <a:txBody>
                    <a:bodyPr/>
                    <a:lstStyle/>
                    <a:p>
                      <a:pPr algn="r"/>
                      <a:r>
                        <a:rPr lang="en-US" sz="2800" dirty="0"/>
                        <a:t>10</a:t>
                      </a:r>
                    </a:p>
                  </a:txBody>
                  <a:tcPr anchor="ctr"/>
                </a:tc>
                <a:tc>
                  <a:txBody>
                    <a:bodyPr/>
                    <a:lstStyle/>
                    <a:p>
                      <a:pPr algn="r"/>
                      <a:r>
                        <a:rPr lang="en-US" sz="2800" dirty="0"/>
                        <a:t>10</a:t>
                      </a:r>
                    </a:p>
                  </a:txBody>
                  <a:tcPr anchor="ctr"/>
                </a:tc>
                <a:tc>
                  <a:txBody>
                    <a:bodyPr/>
                    <a:lstStyle/>
                    <a:p>
                      <a:pPr algn="r"/>
                      <a:r>
                        <a:rPr lang="en-US" sz="2800" dirty="0"/>
                        <a:t>1</a:t>
                      </a:r>
                    </a:p>
                  </a:txBody>
                  <a:tcPr anchor="ctr"/>
                </a:tc>
                <a:tc>
                  <a:txBody>
                    <a:bodyPr/>
                    <a:lstStyle/>
                    <a:p>
                      <a:pPr algn="r"/>
                      <a:r>
                        <a:rPr lang="en-US" sz="2800" dirty="0"/>
                        <a:t>1</a:t>
                      </a:r>
                    </a:p>
                  </a:txBody>
                  <a:tcPr anchor="ctr"/>
                </a:tc>
                <a:tc>
                  <a:txBody>
                    <a:bodyPr/>
                    <a:lstStyle/>
                    <a:p>
                      <a:pPr algn="r"/>
                      <a:r>
                        <a:rPr lang="en-US" sz="2800" dirty="0"/>
                        <a:t>1</a:t>
                      </a:r>
                    </a:p>
                  </a:txBody>
                  <a:tcPr anchor="ctr"/>
                </a:tc>
                <a:extLst>
                  <a:ext uri="{0D108BD9-81ED-4DB2-BD59-A6C34878D82A}">
                    <a16:rowId xmlns:a16="http://schemas.microsoft.com/office/drawing/2014/main" val="1158385891"/>
                  </a:ext>
                </a:extLst>
              </a:tr>
              <a:tr h="679532">
                <a:tc>
                  <a:txBody>
                    <a:bodyPr/>
                    <a:lstStyle/>
                    <a:p>
                      <a:pPr algn="ctr"/>
                      <a:r>
                        <a:rPr lang="en-US" sz="2800" dirty="0"/>
                        <a:t>+</a:t>
                      </a:r>
                      <a:endParaRPr lang="en-US" sz="2800" dirty="0">
                        <a:solidFill>
                          <a:schemeClr val="bg1"/>
                        </a:solidFill>
                      </a:endParaRPr>
                    </a:p>
                  </a:txBody>
                  <a:tcPr anchor="ctr"/>
                </a:tc>
                <a:tc>
                  <a:txBody>
                    <a:bodyPr/>
                    <a:lstStyle/>
                    <a:p>
                      <a:r>
                        <a:rPr lang="en-US" sz="2800" dirty="0"/>
                        <a:t>Carrots</a:t>
                      </a:r>
                      <a:endParaRPr lang="en-US" sz="2800" dirty="0">
                        <a:solidFill>
                          <a:schemeClr val="bg1"/>
                        </a:solidFill>
                      </a:endParaRPr>
                    </a:p>
                  </a:txBody>
                  <a:tcPr anchor="ctr"/>
                </a:tc>
                <a:tc>
                  <a:txBody>
                    <a:bodyPr/>
                    <a:lstStyle/>
                    <a:p>
                      <a:pPr algn="r"/>
                      <a:r>
                        <a:rPr lang="en-US" sz="2800" dirty="0"/>
                        <a:t>10</a:t>
                      </a:r>
                      <a:endParaRPr lang="en-US" sz="2800" dirty="0">
                        <a:solidFill>
                          <a:schemeClr val="bg1"/>
                        </a:solidFill>
                      </a:endParaRPr>
                    </a:p>
                  </a:txBody>
                  <a:tcPr anchor="ctr"/>
                </a:tc>
                <a:tc>
                  <a:txBody>
                    <a:bodyPr/>
                    <a:lstStyle/>
                    <a:p>
                      <a:pPr algn="r"/>
                      <a:r>
                        <a:rPr lang="en-US" sz="2800" dirty="0"/>
                        <a:t>6</a:t>
                      </a:r>
                      <a:endParaRPr lang="en-US" sz="2800" dirty="0">
                        <a:solidFill>
                          <a:schemeClr val="bg1"/>
                        </a:solidFill>
                      </a:endParaRPr>
                    </a:p>
                  </a:txBody>
                  <a:tcPr anchor="ctr"/>
                </a:tc>
                <a:tc>
                  <a:txBody>
                    <a:bodyPr/>
                    <a:lstStyle/>
                    <a:p>
                      <a:pPr algn="r"/>
                      <a:r>
                        <a:rPr lang="en-US" sz="2800" dirty="0"/>
                        <a:t>4</a:t>
                      </a:r>
                      <a:endParaRPr lang="en-US" sz="2800" dirty="0">
                        <a:solidFill>
                          <a:schemeClr val="bg1"/>
                        </a:solidFill>
                      </a:endParaRPr>
                    </a:p>
                  </a:txBody>
                  <a:tcPr anchor="ctr"/>
                </a:tc>
                <a:tc>
                  <a:txBody>
                    <a:bodyPr/>
                    <a:lstStyle/>
                    <a:p>
                      <a:pPr algn="r"/>
                      <a:r>
                        <a:rPr lang="en-US" sz="2800" dirty="0"/>
                        <a:t>6</a:t>
                      </a:r>
                      <a:endParaRPr lang="en-US" sz="2800" dirty="0">
                        <a:solidFill>
                          <a:schemeClr val="bg1"/>
                        </a:solidFill>
                      </a:endParaRPr>
                    </a:p>
                  </a:txBody>
                  <a:tcPr anchor="ctr"/>
                </a:tc>
                <a:tc>
                  <a:txBody>
                    <a:bodyPr/>
                    <a:lstStyle/>
                    <a:p>
                      <a:pPr algn="r"/>
                      <a:r>
                        <a:rPr lang="en-US" sz="2800" dirty="0"/>
                        <a:t>10</a:t>
                      </a:r>
                      <a:endParaRPr lang="en-US" sz="2800" dirty="0">
                        <a:solidFill>
                          <a:schemeClr val="bg1"/>
                        </a:solidFill>
                      </a:endParaRPr>
                    </a:p>
                  </a:txBody>
                  <a:tcPr anchor="ctr"/>
                </a:tc>
                <a:extLst>
                  <a:ext uri="{0D108BD9-81ED-4DB2-BD59-A6C34878D82A}">
                    <a16:rowId xmlns:a16="http://schemas.microsoft.com/office/drawing/2014/main" val="2346163351"/>
                  </a:ext>
                </a:extLst>
              </a:tr>
              <a:tr h="679532">
                <a:tc>
                  <a:txBody>
                    <a:bodyPr/>
                    <a:lstStyle/>
                    <a:p>
                      <a:pPr algn="ctr"/>
                      <a:r>
                        <a:rPr lang="en-US" sz="2800" dirty="0">
                          <a:solidFill>
                            <a:sysClr val="windowText" lastClr="000000"/>
                          </a:solidFill>
                        </a:rPr>
                        <a:t>=</a:t>
                      </a:r>
                    </a:p>
                  </a:txBody>
                  <a:tcPr anchor="ctr"/>
                </a:tc>
                <a:tc>
                  <a:txBody>
                    <a:bodyPr/>
                    <a:lstStyle/>
                    <a:p>
                      <a:r>
                        <a:rPr lang="en-US" sz="2800" dirty="0">
                          <a:solidFill>
                            <a:sysClr val="windowText" lastClr="000000"/>
                          </a:solidFill>
                        </a:rPr>
                        <a:t>???</a:t>
                      </a:r>
                    </a:p>
                  </a:txBody>
                  <a:tcPr anchor="ctr"/>
                </a:tc>
                <a:tc>
                  <a:txBody>
                    <a:bodyPr/>
                    <a:lstStyle/>
                    <a:p>
                      <a:pPr algn="r"/>
                      <a:r>
                        <a:rPr lang="en-US" sz="2800" dirty="0">
                          <a:solidFill>
                            <a:sysClr val="windowText" lastClr="000000"/>
                          </a:solidFill>
                        </a:rPr>
                        <a:t>10</a:t>
                      </a:r>
                    </a:p>
                  </a:txBody>
                  <a:tcPr anchor="ctr"/>
                </a:tc>
                <a:tc>
                  <a:txBody>
                    <a:bodyPr/>
                    <a:lstStyle/>
                    <a:p>
                      <a:pPr algn="r"/>
                      <a:r>
                        <a:rPr lang="en-US" sz="2800" dirty="0">
                          <a:solidFill>
                            <a:sysClr val="windowText" lastClr="000000"/>
                          </a:solidFill>
                        </a:rPr>
                        <a:t>4</a:t>
                      </a:r>
                    </a:p>
                  </a:txBody>
                  <a:tcPr anchor="ctr"/>
                </a:tc>
                <a:tc>
                  <a:txBody>
                    <a:bodyPr/>
                    <a:lstStyle/>
                    <a:p>
                      <a:pPr algn="r"/>
                      <a:r>
                        <a:rPr lang="en-US" sz="2800" dirty="0">
                          <a:solidFill>
                            <a:sysClr val="windowText" lastClr="000000"/>
                          </a:solidFill>
                        </a:rPr>
                        <a:t>11</a:t>
                      </a:r>
                    </a:p>
                  </a:txBody>
                  <a:tcPr anchor="ctr"/>
                </a:tc>
                <a:tc>
                  <a:txBody>
                    <a:bodyPr/>
                    <a:lstStyle/>
                    <a:p>
                      <a:pPr algn="r"/>
                      <a:r>
                        <a:rPr lang="en-US" sz="2800" dirty="0">
                          <a:solidFill>
                            <a:sysClr val="windowText" lastClr="000000"/>
                          </a:solidFill>
                        </a:rPr>
                        <a:t>6</a:t>
                      </a:r>
                    </a:p>
                  </a:txBody>
                  <a:tcPr anchor="ctr"/>
                </a:tc>
                <a:tc>
                  <a:txBody>
                    <a:bodyPr/>
                    <a:lstStyle/>
                    <a:p>
                      <a:pPr algn="r"/>
                      <a:r>
                        <a:rPr lang="en-US" sz="2800" dirty="0">
                          <a:solidFill>
                            <a:sysClr val="windowText" lastClr="000000"/>
                          </a:solidFill>
                        </a:rPr>
                        <a:t>10</a:t>
                      </a:r>
                    </a:p>
                  </a:txBody>
                  <a:tcPr anchor="ctr"/>
                </a:tc>
                <a:extLst>
                  <a:ext uri="{0D108BD9-81ED-4DB2-BD59-A6C34878D82A}">
                    <a16:rowId xmlns:a16="http://schemas.microsoft.com/office/drawing/2014/main" val="2159191450"/>
                  </a:ext>
                </a:extLst>
              </a:tr>
            </a:tbl>
          </a:graphicData>
        </a:graphic>
      </p:graphicFrame>
    </p:spTree>
    <p:extLst>
      <p:ext uri="{BB962C8B-B14F-4D97-AF65-F5344CB8AC3E}">
        <p14:creationId xmlns:p14="http://schemas.microsoft.com/office/powerpoint/2010/main" val="7204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211C-B529-483B-88DF-E83EC483B61E}"/>
              </a:ext>
            </a:extLst>
          </p:cNvPr>
          <p:cNvSpPr>
            <a:spLocks noGrp="1"/>
          </p:cNvSpPr>
          <p:nvPr>
            <p:ph type="title"/>
          </p:nvPr>
        </p:nvSpPr>
        <p:spPr>
          <a:xfrm>
            <a:off x="0" y="218364"/>
            <a:ext cx="12192000" cy="1143000"/>
          </a:xfrm>
        </p:spPr>
        <p:txBody>
          <a:bodyPr>
            <a:noAutofit/>
          </a:bodyPr>
          <a:lstStyle/>
          <a:p>
            <a:pPr algn="ctr"/>
            <a:r>
              <a:rPr lang="en-US" sz="4000" dirty="0">
                <a:latin typeface="Helvetica" panose="020B0604020202020204" pitchFamily="34" charset="0"/>
                <a:cs typeface="Helvetica" panose="020B0604020202020204" pitchFamily="34" charset="0"/>
              </a:rPr>
              <a:t>Word Embeddings: Assign Each Word in our Vocabulary to a Numeric Vector (of characteristics)</a:t>
            </a:r>
          </a:p>
        </p:txBody>
      </p:sp>
      <p:graphicFrame>
        <p:nvGraphicFramePr>
          <p:cNvPr id="7" name="Table 6">
            <a:extLst>
              <a:ext uri="{FF2B5EF4-FFF2-40B4-BE49-F238E27FC236}">
                <a16:creationId xmlns:a16="http://schemas.microsoft.com/office/drawing/2014/main" id="{8649E1F2-F1DB-AE4F-B01D-D667A368DBE3}"/>
              </a:ext>
            </a:extLst>
          </p:cNvPr>
          <p:cNvGraphicFramePr>
            <a:graphicFrameLocks noGrp="1"/>
          </p:cNvGraphicFramePr>
          <p:nvPr/>
        </p:nvGraphicFramePr>
        <p:xfrm>
          <a:off x="838199" y="3997320"/>
          <a:ext cx="10515603" cy="2072640"/>
        </p:xfrm>
        <a:graphic>
          <a:graphicData uri="http://schemas.openxmlformats.org/drawingml/2006/table">
            <a:tbl>
              <a:tblPr firstRow="1" bandRow="1">
                <a:tableStyleId>{5C22544A-7EE6-4342-B048-85BDC9FD1C3A}</a:tableStyleId>
              </a:tblPr>
              <a:tblGrid>
                <a:gridCol w="5287299">
                  <a:extLst>
                    <a:ext uri="{9D8B030D-6E8A-4147-A177-3AD203B41FA5}">
                      <a16:colId xmlns:a16="http://schemas.microsoft.com/office/drawing/2014/main" val="3653376953"/>
                    </a:ext>
                  </a:extLst>
                </a:gridCol>
                <a:gridCol w="2614152">
                  <a:extLst>
                    <a:ext uri="{9D8B030D-6E8A-4147-A177-3AD203B41FA5}">
                      <a16:colId xmlns:a16="http://schemas.microsoft.com/office/drawing/2014/main" val="4122058366"/>
                    </a:ext>
                  </a:extLst>
                </a:gridCol>
                <a:gridCol w="2614152">
                  <a:extLst>
                    <a:ext uri="{9D8B030D-6E8A-4147-A177-3AD203B41FA5}">
                      <a16:colId xmlns:a16="http://schemas.microsoft.com/office/drawing/2014/main" val="4069419051"/>
                    </a:ext>
                  </a:extLst>
                </a:gridCol>
              </a:tblGrid>
              <a:tr h="518160">
                <a:tc>
                  <a:txBody>
                    <a:bodyPr/>
                    <a:lstStyle/>
                    <a:p>
                      <a:r>
                        <a:rPr lang="en-US" sz="2800" dirty="0"/>
                        <a:t>Dimension</a:t>
                      </a:r>
                    </a:p>
                  </a:txBody>
                  <a:tcPr/>
                </a:tc>
                <a:tc>
                  <a:txBody>
                    <a:bodyPr/>
                    <a:lstStyle/>
                    <a:p>
                      <a:r>
                        <a:rPr lang="en-US" sz="2800" dirty="0"/>
                        <a:t>1</a:t>
                      </a:r>
                    </a:p>
                  </a:txBody>
                  <a:tcPr/>
                </a:tc>
                <a:tc>
                  <a:txBody>
                    <a:bodyPr/>
                    <a:lstStyle/>
                    <a:p>
                      <a:r>
                        <a:rPr lang="en-US" sz="2800" dirty="0"/>
                        <a:t>10</a:t>
                      </a:r>
                    </a:p>
                  </a:txBody>
                  <a:tcPr/>
                </a:tc>
                <a:extLst>
                  <a:ext uri="{0D108BD9-81ED-4DB2-BD59-A6C34878D82A}">
                    <a16:rowId xmlns:a16="http://schemas.microsoft.com/office/drawing/2014/main" val="440159440"/>
                  </a:ext>
                </a:extLst>
              </a:tr>
              <a:tr h="518160">
                <a:tc>
                  <a:txBody>
                    <a:bodyPr/>
                    <a:lstStyle/>
                    <a:p>
                      <a:r>
                        <a:rPr lang="en-US" sz="2800" dirty="0"/>
                        <a:t>Gender</a:t>
                      </a:r>
                    </a:p>
                  </a:txBody>
                  <a:tcPr/>
                </a:tc>
                <a:tc>
                  <a:txBody>
                    <a:bodyPr/>
                    <a:lstStyle/>
                    <a:p>
                      <a:r>
                        <a:rPr lang="en-US" sz="2800" dirty="0"/>
                        <a:t>Male</a:t>
                      </a:r>
                    </a:p>
                  </a:txBody>
                  <a:tcPr/>
                </a:tc>
                <a:tc>
                  <a:txBody>
                    <a:bodyPr/>
                    <a:lstStyle/>
                    <a:p>
                      <a:r>
                        <a:rPr lang="en-US" sz="2800" dirty="0"/>
                        <a:t>Female</a:t>
                      </a:r>
                    </a:p>
                  </a:txBody>
                  <a:tcPr/>
                </a:tc>
                <a:extLst>
                  <a:ext uri="{0D108BD9-81ED-4DB2-BD59-A6C34878D82A}">
                    <a16:rowId xmlns:a16="http://schemas.microsoft.com/office/drawing/2014/main" val="3135632019"/>
                  </a:ext>
                </a:extLst>
              </a:tr>
              <a:tr h="518160">
                <a:tc>
                  <a:txBody>
                    <a:bodyPr/>
                    <a:lstStyle/>
                    <a:p>
                      <a:r>
                        <a:rPr lang="en-US" sz="2800" dirty="0"/>
                        <a:t>Class</a:t>
                      </a:r>
                    </a:p>
                  </a:txBody>
                  <a:tcPr/>
                </a:tc>
                <a:tc>
                  <a:txBody>
                    <a:bodyPr/>
                    <a:lstStyle/>
                    <a:p>
                      <a:r>
                        <a:rPr lang="en-US" sz="2800" dirty="0"/>
                        <a:t>Commoner</a:t>
                      </a:r>
                    </a:p>
                  </a:txBody>
                  <a:tcPr/>
                </a:tc>
                <a:tc>
                  <a:txBody>
                    <a:bodyPr/>
                    <a:lstStyle/>
                    <a:p>
                      <a:r>
                        <a:rPr lang="en-US" sz="2800" dirty="0"/>
                        <a:t>Royalty</a:t>
                      </a:r>
                    </a:p>
                  </a:txBody>
                  <a:tcPr/>
                </a:tc>
                <a:extLst>
                  <a:ext uri="{0D108BD9-81ED-4DB2-BD59-A6C34878D82A}">
                    <a16:rowId xmlns:a16="http://schemas.microsoft.com/office/drawing/2014/main" val="3282743723"/>
                  </a:ext>
                </a:extLst>
              </a:tr>
              <a:tr h="518160">
                <a:tc>
                  <a:txBody>
                    <a:bodyPr/>
                    <a:lstStyle/>
                    <a:p>
                      <a:r>
                        <a:rPr lang="en-US" sz="2800" dirty="0"/>
                        <a:t>Plural</a:t>
                      </a:r>
                    </a:p>
                  </a:txBody>
                  <a:tcPr/>
                </a:tc>
                <a:tc>
                  <a:txBody>
                    <a:bodyPr/>
                    <a:lstStyle/>
                    <a:p>
                      <a:r>
                        <a:rPr lang="en-US" sz="2800" dirty="0"/>
                        <a:t>One</a:t>
                      </a:r>
                    </a:p>
                  </a:txBody>
                  <a:tcPr/>
                </a:tc>
                <a:tc>
                  <a:txBody>
                    <a:bodyPr/>
                    <a:lstStyle/>
                    <a:p>
                      <a:r>
                        <a:rPr lang="en-US" sz="2800" dirty="0"/>
                        <a:t>Many</a:t>
                      </a:r>
                    </a:p>
                  </a:txBody>
                  <a:tcPr/>
                </a:tc>
                <a:extLst>
                  <a:ext uri="{0D108BD9-81ED-4DB2-BD59-A6C34878D82A}">
                    <a16:rowId xmlns:a16="http://schemas.microsoft.com/office/drawing/2014/main" val="3011567883"/>
                  </a:ext>
                </a:extLst>
              </a:tr>
            </a:tbl>
          </a:graphicData>
        </a:graphic>
      </p:graphicFrame>
      <p:pic>
        <p:nvPicPr>
          <p:cNvPr id="8" name="Picture 7">
            <a:extLst>
              <a:ext uri="{FF2B5EF4-FFF2-40B4-BE49-F238E27FC236}">
                <a16:creationId xmlns:a16="http://schemas.microsoft.com/office/drawing/2014/main" id="{C8DA33E4-EE17-7F4C-8D80-43B7B16FEECC}"/>
              </a:ext>
            </a:extLst>
          </p:cNvPr>
          <p:cNvPicPr>
            <a:picLocks noChangeAspect="1"/>
          </p:cNvPicPr>
          <p:nvPr/>
        </p:nvPicPr>
        <p:blipFill>
          <a:blip r:embed="rId2"/>
          <a:stretch>
            <a:fillRect/>
          </a:stretch>
        </p:blipFill>
        <p:spPr>
          <a:xfrm>
            <a:off x="2849612" y="1361365"/>
            <a:ext cx="6492776" cy="2635956"/>
          </a:xfrm>
          <a:prstGeom prst="rect">
            <a:avLst/>
          </a:prstGeom>
        </p:spPr>
      </p:pic>
    </p:spTree>
    <p:extLst>
      <p:ext uri="{BB962C8B-B14F-4D97-AF65-F5344CB8AC3E}">
        <p14:creationId xmlns:p14="http://schemas.microsoft.com/office/powerpoint/2010/main" val="74046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07C9-ED62-284B-87CA-FC0E1FC2755C}"/>
              </a:ext>
            </a:extLst>
          </p:cNvPr>
          <p:cNvSpPr>
            <a:spLocks noGrp="1"/>
          </p:cNvSpPr>
          <p:nvPr>
            <p:ph type="title"/>
          </p:nvPr>
        </p:nvSpPr>
        <p:spPr/>
        <p:txBody>
          <a:bodyPr/>
          <a:lstStyle/>
          <a:p>
            <a:r>
              <a:rPr lang="en-US" dirty="0"/>
              <a:t>Visualizing Word Embeddings</a:t>
            </a:r>
          </a:p>
        </p:txBody>
      </p:sp>
      <p:pic>
        <p:nvPicPr>
          <p:cNvPr id="5" name="Picture 2" descr="Image result for word embeddings">
            <a:extLst>
              <a:ext uri="{FF2B5EF4-FFF2-40B4-BE49-F238E27FC236}">
                <a16:creationId xmlns:a16="http://schemas.microsoft.com/office/drawing/2014/main" id="{E91ABECA-B73E-4342-B151-EA1D5D607FD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5405438" y="1182687"/>
            <a:ext cx="5727700" cy="4483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7664DBC-50FB-274F-9C21-A83759BF9F3E}"/>
              </a:ext>
            </a:extLst>
          </p:cNvPr>
          <p:cNvSpPr>
            <a:spLocks noGrp="1"/>
          </p:cNvSpPr>
          <p:nvPr>
            <p:ph type="body" sz="half" idx="2"/>
          </p:nvPr>
        </p:nvSpPr>
        <p:spPr>
          <a:xfrm>
            <a:off x="609602" y="1869743"/>
            <a:ext cx="4011084" cy="4256422"/>
          </a:xfrm>
        </p:spPr>
        <p:txBody>
          <a:bodyPr/>
          <a:lstStyle/>
          <a:p>
            <a:endParaRPr lang="en-US" dirty="0"/>
          </a:p>
          <a:p>
            <a:endParaRPr lang="en-US" dirty="0"/>
          </a:p>
          <a:p>
            <a:r>
              <a:rPr lang="en-US" dirty="0"/>
              <a:t>Here we show the learned numeric representations (limited here to 2 dimensions) of many different vocabulary words </a:t>
            </a:r>
          </a:p>
          <a:p>
            <a:br>
              <a:rPr lang="en-US" dirty="0"/>
            </a:br>
            <a:r>
              <a:rPr lang="en-US" dirty="0"/>
              <a:t>Too many words here to see! Let’s zoom in on a smaller section.</a:t>
            </a:r>
          </a:p>
        </p:txBody>
      </p:sp>
    </p:spTree>
    <p:extLst>
      <p:ext uri="{BB962C8B-B14F-4D97-AF65-F5344CB8AC3E}">
        <p14:creationId xmlns:p14="http://schemas.microsoft.com/office/powerpoint/2010/main" val="198307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07C9-ED62-284B-87CA-FC0E1FC2755C}"/>
              </a:ext>
            </a:extLst>
          </p:cNvPr>
          <p:cNvSpPr>
            <a:spLocks noGrp="1"/>
          </p:cNvSpPr>
          <p:nvPr>
            <p:ph type="title"/>
          </p:nvPr>
        </p:nvSpPr>
        <p:spPr/>
        <p:txBody>
          <a:bodyPr/>
          <a:lstStyle/>
          <a:p>
            <a:r>
              <a:rPr lang="en-US" dirty="0"/>
              <a:t>Visualizing Word Embeddings</a:t>
            </a:r>
          </a:p>
        </p:txBody>
      </p:sp>
      <p:pic>
        <p:nvPicPr>
          <p:cNvPr id="8" name="Content Placeholder 7">
            <a:extLst>
              <a:ext uri="{FF2B5EF4-FFF2-40B4-BE49-F238E27FC236}">
                <a16:creationId xmlns:a16="http://schemas.microsoft.com/office/drawing/2014/main" id="{8FCCF9A3-E571-D146-9272-BAAA99AFD384}"/>
              </a:ext>
            </a:extLst>
          </p:cNvPr>
          <p:cNvPicPr>
            <a:picLocks noGrp="1" noChangeAspect="1"/>
          </p:cNvPicPr>
          <p:nvPr>
            <p:ph idx="1"/>
          </p:nvPr>
        </p:nvPicPr>
        <p:blipFill>
          <a:blip r:embed="rId3"/>
          <a:stretch>
            <a:fillRect/>
          </a:stretch>
        </p:blipFill>
        <p:spPr>
          <a:xfrm>
            <a:off x="5477211" y="987425"/>
            <a:ext cx="5584153" cy="4873625"/>
          </a:xfrm>
          <a:prstGeom prst="rect">
            <a:avLst/>
          </a:prstGeom>
        </p:spPr>
      </p:pic>
      <p:sp>
        <p:nvSpPr>
          <p:cNvPr id="4" name="Text Placeholder 3">
            <a:extLst>
              <a:ext uri="{FF2B5EF4-FFF2-40B4-BE49-F238E27FC236}">
                <a16:creationId xmlns:a16="http://schemas.microsoft.com/office/drawing/2014/main" id="{97664DBC-50FB-274F-9C21-A83759BF9F3E}"/>
              </a:ext>
            </a:extLst>
          </p:cNvPr>
          <p:cNvSpPr>
            <a:spLocks noGrp="1"/>
          </p:cNvSpPr>
          <p:nvPr>
            <p:ph type="body" sz="half" idx="2"/>
          </p:nvPr>
        </p:nvSpPr>
        <p:spPr>
          <a:xfrm>
            <a:off x="609602" y="2074460"/>
            <a:ext cx="4011084" cy="4051705"/>
          </a:xfrm>
        </p:spPr>
        <p:txBody>
          <a:bodyPr/>
          <a:lstStyle/>
          <a:p>
            <a:endParaRPr lang="en-US" dirty="0"/>
          </a:p>
          <a:p>
            <a:endParaRPr lang="en-US" dirty="0"/>
          </a:p>
          <a:p>
            <a:r>
              <a:rPr lang="en-US" dirty="0"/>
              <a:t>If we zoom in on a small region of our word map, it’s all related words.</a:t>
            </a:r>
          </a:p>
          <a:p>
            <a:endParaRPr lang="en-US" dirty="0"/>
          </a:p>
          <a:p>
            <a:r>
              <a:rPr lang="en-US" dirty="0"/>
              <a:t>Note the similarity of all the words as a whole, but also of the individual neighbors.</a:t>
            </a:r>
          </a:p>
          <a:p>
            <a:endParaRPr lang="en-US" dirty="0"/>
          </a:p>
          <a:p>
            <a:r>
              <a:rPr lang="en-US" dirty="0"/>
              <a:t>“Lawyer” and “attorney” are right next to each other – they have almost identical characteristics!</a:t>
            </a:r>
          </a:p>
        </p:txBody>
      </p:sp>
    </p:spTree>
    <p:extLst>
      <p:ext uri="{BB962C8B-B14F-4D97-AF65-F5344CB8AC3E}">
        <p14:creationId xmlns:p14="http://schemas.microsoft.com/office/powerpoint/2010/main" val="180594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5549-3B89-0B4B-B4E4-AA6490925594}"/>
              </a:ext>
            </a:extLst>
          </p:cNvPr>
          <p:cNvSpPr>
            <a:spLocks noGrp="1"/>
          </p:cNvSpPr>
          <p:nvPr>
            <p:ph type="title"/>
          </p:nvPr>
        </p:nvSpPr>
        <p:spPr/>
        <p:txBody>
          <a:bodyPr/>
          <a:lstStyle/>
          <a:p>
            <a:r>
              <a:rPr lang="en-US" dirty="0"/>
              <a:t>Word Recipes</a:t>
            </a:r>
          </a:p>
        </p:txBody>
      </p:sp>
      <p:sp>
        <p:nvSpPr>
          <p:cNvPr id="5" name="Text Placeholder 4">
            <a:extLst>
              <a:ext uri="{FF2B5EF4-FFF2-40B4-BE49-F238E27FC236}">
                <a16:creationId xmlns:a16="http://schemas.microsoft.com/office/drawing/2014/main" id="{013BD39A-2F0B-B74A-85C6-BF22001334CD}"/>
              </a:ext>
            </a:extLst>
          </p:cNvPr>
          <p:cNvSpPr>
            <a:spLocks noGrp="1"/>
          </p:cNvSpPr>
          <p:nvPr>
            <p:ph type="body" sz="half" idx="2"/>
          </p:nvPr>
        </p:nvSpPr>
        <p:spPr>
          <a:xfrm>
            <a:off x="609602" y="2033516"/>
            <a:ext cx="4011084" cy="4092649"/>
          </a:xfrm>
        </p:spPr>
        <p:txBody>
          <a:bodyPr/>
          <a:lstStyle/>
          <a:p>
            <a:endParaRPr lang="en-US" dirty="0"/>
          </a:p>
          <a:p>
            <a:endParaRPr lang="en-US" dirty="0"/>
          </a:p>
          <a:p>
            <a:r>
              <a:rPr lang="en-US" dirty="0"/>
              <a:t>The relationship between words can be maintained, we can do mathematical operations on these word vectors.</a:t>
            </a:r>
          </a:p>
          <a:p>
            <a:endParaRPr lang="en-US" dirty="0"/>
          </a:p>
          <a:p>
            <a:r>
              <a:rPr lang="en-US" dirty="0"/>
              <a:t>Add the same vector distance between man and woman will convert uncle to aunt and king to queen.</a:t>
            </a:r>
          </a:p>
          <a:p>
            <a:endParaRPr lang="en-US" dirty="0"/>
          </a:p>
          <a:p>
            <a:r>
              <a:rPr lang="en-US" dirty="0"/>
              <a:t>Plural relationships are also maintained.</a:t>
            </a:r>
          </a:p>
        </p:txBody>
      </p:sp>
      <p:pic>
        <p:nvPicPr>
          <p:cNvPr id="8" name="Picture 7">
            <a:extLst>
              <a:ext uri="{FF2B5EF4-FFF2-40B4-BE49-F238E27FC236}">
                <a16:creationId xmlns:a16="http://schemas.microsoft.com/office/drawing/2014/main" id="{4C8F6B62-57C9-D842-89E8-982A1C04E36D}"/>
              </a:ext>
            </a:extLst>
          </p:cNvPr>
          <p:cNvPicPr>
            <a:picLocks noChangeAspect="1"/>
          </p:cNvPicPr>
          <p:nvPr/>
        </p:nvPicPr>
        <p:blipFill>
          <a:blip r:embed="rId2"/>
          <a:stretch>
            <a:fillRect/>
          </a:stretch>
        </p:blipFill>
        <p:spPr>
          <a:xfrm>
            <a:off x="5130800" y="1744133"/>
            <a:ext cx="6492776" cy="2635956"/>
          </a:xfrm>
          <a:prstGeom prst="rect">
            <a:avLst/>
          </a:prstGeom>
        </p:spPr>
      </p:pic>
    </p:spTree>
    <p:extLst>
      <p:ext uri="{BB962C8B-B14F-4D97-AF65-F5344CB8AC3E}">
        <p14:creationId xmlns:p14="http://schemas.microsoft.com/office/powerpoint/2010/main" val="291718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What happens when we embed all words in a sentence?</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1143000"/>
            <a:ext cx="10972800" cy="968008"/>
          </a:xfrm>
        </p:spPr>
        <p:txBody>
          <a:bodyPr>
            <a:normAutofit/>
          </a:bodyPr>
          <a:lstStyle/>
          <a:p>
            <a:r>
              <a:rPr lang="en-US" sz="2400" dirty="0"/>
              <a:t>Look up words individually to obtain their vectors</a:t>
            </a:r>
          </a:p>
          <a:p>
            <a:r>
              <a:rPr lang="en-US" sz="2400" dirty="0"/>
              <a:t>Construct a sequence of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C32AC06-632F-43A5-BCC3-B6853BF55ED1}"/>
              </a:ext>
            </a:extLst>
          </p:cNvPr>
          <p:cNvSpPr txBox="1"/>
          <p:nvPr/>
        </p:nvSpPr>
        <p:spPr>
          <a:xfrm>
            <a:off x="609602" y="4259199"/>
            <a:ext cx="543479" cy="522772"/>
          </a:xfrm>
          <a:prstGeom prst="rect">
            <a:avLst/>
          </a:prstGeom>
          <a:noFill/>
        </p:spPr>
        <p:txBody>
          <a:bodyPr wrap="square" rtlCol="0">
            <a:spAutoFit/>
          </a:bodyPr>
          <a:lstStyle/>
          <a:p>
            <a:r>
              <a:rPr lang="en-US" sz="2797" i="1" dirty="0">
                <a:solidFill>
                  <a:schemeClr val="accent1"/>
                </a:solidFill>
                <a:latin typeface="Times New Roman" panose="02020603050405020304" pitchFamily="18" charset="0"/>
                <a:cs typeface="Times New Roman" panose="02020603050405020304" pitchFamily="18" charset="0"/>
              </a:rPr>
              <a:t>x</a:t>
            </a:r>
            <a:r>
              <a:rPr lang="en-US" sz="2797" i="1" baseline="-25000" dirty="0">
                <a:solidFill>
                  <a:schemeClr val="accent1"/>
                </a:solidFill>
                <a:latin typeface="Times New Roman" panose="02020603050405020304" pitchFamily="18" charset="0"/>
                <a:cs typeface="Times New Roman" panose="02020603050405020304" pitchFamily="18" charset="0"/>
              </a:rPr>
              <a:t>i</a:t>
            </a:r>
            <a:endParaRPr lang="en-US" sz="2797" baseline="-25000" dirty="0">
              <a:solidFill>
                <a:schemeClr val="accent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105188" y="3184585"/>
            <a:ext cx="6362409" cy="3194775"/>
          </a:xfrm>
          <a:prstGeom prst="rect">
            <a:avLst/>
          </a:prstGeom>
          <a:noFill/>
          <a:ln>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p:cNvCxnSpPr>
            <a:stCxn id="19" idx="3"/>
          </p:cNvCxnSpPr>
          <p:nvPr/>
        </p:nvCxnSpPr>
        <p:spPr>
          <a:xfrm>
            <a:off x="1153081" y="4520585"/>
            <a:ext cx="952106" cy="3"/>
          </a:xfrm>
          <a:prstGeom prst="line">
            <a:avLst/>
          </a:prstGeom>
          <a:ln>
            <a:solidFill>
              <a:schemeClr val="tx2">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33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A brief note on how word embeddings are learned…</a:t>
            </a:r>
          </a:p>
        </p:txBody>
      </p:sp>
      <p:sp>
        <p:nvSpPr>
          <p:cNvPr id="5" name="TextBox 4"/>
          <p:cNvSpPr txBox="1"/>
          <p:nvPr/>
        </p:nvSpPr>
        <p:spPr>
          <a:xfrm>
            <a:off x="621169" y="1363851"/>
            <a:ext cx="10949664" cy="584775"/>
          </a:xfrm>
          <a:prstGeom prst="rect">
            <a:avLst/>
          </a:prstGeom>
          <a:noFill/>
        </p:spPr>
        <p:txBody>
          <a:bodyPr wrap="none" rtlCol="0">
            <a:spAutoFit/>
          </a:bodyPr>
          <a:lstStyle/>
          <a:p>
            <a:r>
              <a:rPr lang="en-US" sz="3200" dirty="0">
                <a:solidFill>
                  <a:schemeClr val="accent2"/>
                </a:solidFill>
              </a:rPr>
              <a:t>KEY IDEA: words are </a:t>
            </a:r>
            <a:r>
              <a:rPr lang="en-US" sz="3200" i="1" dirty="0">
                <a:solidFill>
                  <a:schemeClr val="accent2"/>
                </a:solidFill>
              </a:rPr>
              <a:t>defined</a:t>
            </a:r>
            <a:r>
              <a:rPr lang="en-US" sz="3200" dirty="0">
                <a:solidFill>
                  <a:schemeClr val="accent2"/>
                </a:solidFill>
              </a:rPr>
              <a:t> by the </a:t>
            </a:r>
            <a:r>
              <a:rPr lang="en-US" sz="3200" u="sng" dirty="0">
                <a:solidFill>
                  <a:schemeClr val="accent2"/>
                </a:solidFill>
              </a:rPr>
              <a:t>context</a:t>
            </a:r>
            <a:r>
              <a:rPr lang="en-US" sz="3200" dirty="0">
                <a:solidFill>
                  <a:schemeClr val="accent2"/>
                </a:solidFill>
              </a:rPr>
              <a:t> in which they appear</a:t>
            </a:r>
          </a:p>
        </p:txBody>
      </p:sp>
      <p:sp>
        <p:nvSpPr>
          <p:cNvPr id="7" name="TextBox 6"/>
          <p:cNvSpPr txBox="1"/>
          <p:nvPr/>
        </p:nvSpPr>
        <p:spPr>
          <a:xfrm>
            <a:off x="4021329" y="2386086"/>
            <a:ext cx="3955698" cy="461665"/>
          </a:xfrm>
          <a:prstGeom prst="rect">
            <a:avLst/>
          </a:prstGeom>
          <a:noFill/>
        </p:spPr>
        <p:txBody>
          <a:bodyPr wrap="none" rtlCol="0">
            <a:spAutoFit/>
          </a:bodyPr>
          <a:lstStyle/>
          <a:p>
            <a:r>
              <a:rPr lang="en-US" sz="2400" b="1" dirty="0"/>
              <a:t>A </a:t>
            </a:r>
            <a:r>
              <a:rPr lang="en-US" sz="2400" b="1" dirty="0">
                <a:solidFill>
                  <a:schemeClr val="accent2">
                    <a:lumMod val="50000"/>
                  </a:schemeClr>
                </a:solidFill>
              </a:rPr>
              <a:t>man</a:t>
            </a:r>
            <a:r>
              <a:rPr lang="en-US" sz="2400" b="1" dirty="0"/>
              <a:t> strolls down the street</a:t>
            </a:r>
          </a:p>
        </p:txBody>
      </p:sp>
      <p:sp>
        <p:nvSpPr>
          <p:cNvPr id="9" name="TextBox 8"/>
          <p:cNvSpPr txBox="1"/>
          <p:nvPr/>
        </p:nvSpPr>
        <p:spPr>
          <a:xfrm>
            <a:off x="4021330" y="2982260"/>
            <a:ext cx="4347472" cy="461665"/>
          </a:xfrm>
          <a:prstGeom prst="rect">
            <a:avLst/>
          </a:prstGeom>
          <a:noFill/>
        </p:spPr>
        <p:txBody>
          <a:bodyPr wrap="none" rtlCol="0">
            <a:spAutoFit/>
          </a:bodyPr>
          <a:lstStyle/>
          <a:p>
            <a:r>
              <a:rPr lang="en-US" sz="2400" b="1" dirty="0"/>
              <a:t>A </a:t>
            </a:r>
            <a:r>
              <a:rPr lang="en-US" sz="2400" b="1" dirty="0">
                <a:solidFill>
                  <a:schemeClr val="accent2">
                    <a:lumMod val="50000"/>
                  </a:schemeClr>
                </a:solidFill>
              </a:rPr>
              <a:t>woman</a:t>
            </a:r>
            <a:r>
              <a:rPr lang="en-US" sz="2400" b="1" dirty="0"/>
              <a:t> strolls down the street</a:t>
            </a:r>
          </a:p>
        </p:txBody>
      </p:sp>
      <p:sp>
        <p:nvSpPr>
          <p:cNvPr id="10" name="TextBox 9"/>
          <p:cNvSpPr txBox="1"/>
          <p:nvPr/>
        </p:nvSpPr>
        <p:spPr>
          <a:xfrm>
            <a:off x="4021329" y="3578434"/>
            <a:ext cx="3997376" cy="461665"/>
          </a:xfrm>
          <a:prstGeom prst="rect">
            <a:avLst/>
          </a:prstGeom>
          <a:noFill/>
        </p:spPr>
        <p:txBody>
          <a:bodyPr wrap="none" rtlCol="0">
            <a:spAutoFit/>
          </a:bodyPr>
          <a:lstStyle/>
          <a:p>
            <a:r>
              <a:rPr lang="en-US" sz="2400" b="1" dirty="0"/>
              <a:t>A </a:t>
            </a:r>
            <a:r>
              <a:rPr lang="en-US" sz="2400" b="1" dirty="0">
                <a:solidFill>
                  <a:schemeClr val="accent2">
                    <a:lumMod val="75000"/>
                  </a:schemeClr>
                </a:solidFill>
              </a:rPr>
              <a:t>child</a:t>
            </a:r>
            <a:r>
              <a:rPr lang="en-US" sz="2400" b="1" dirty="0"/>
              <a:t> strolls down the street</a:t>
            </a:r>
          </a:p>
        </p:txBody>
      </p:sp>
      <p:sp>
        <p:nvSpPr>
          <p:cNvPr id="11" name="TextBox 10"/>
          <p:cNvSpPr txBox="1"/>
          <p:nvPr/>
        </p:nvSpPr>
        <p:spPr>
          <a:xfrm>
            <a:off x="4021329" y="4174608"/>
            <a:ext cx="4549964" cy="461665"/>
          </a:xfrm>
          <a:prstGeom prst="rect">
            <a:avLst/>
          </a:prstGeom>
          <a:noFill/>
        </p:spPr>
        <p:txBody>
          <a:bodyPr wrap="none" rtlCol="0">
            <a:spAutoFit/>
          </a:bodyPr>
          <a:lstStyle/>
          <a:p>
            <a:r>
              <a:rPr lang="en-US" sz="2400" b="1" dirty="0"/>
              <a:t>A </a:t>
            </a:r>
            <a:r>
              <a:rPr lang="en-US" sz="2400" b="1" dirty="0">
                <a:solidFill>
                  <a:schemeClr val="accent2">
                    <a:lumMod val="60000"/>
                    <a:lumOff val="40000"/>
                  </a:schemeClr>
                </a:solidFill>
              </a:rPr>
              <a:t>crocodile</a:t>
            </a:r>
            <a:r>
              <a:rPr lang="en-US" sz="2400" b="1" dirty="0">
                <a:solidFill>
                  <a:schemeClr val="accent5">
                    <a:lumMod val="60000"/>
                    <a:lumOff val="40000"/>
                  </a:schemeClr>
                </a:solidFill>
              </a:rPr>
              <a:t> </a:t>
            </a:r>
            <a:r>
              <a:rPr lang="en-US" sz="2400" b="1" dirty="0"/>
              <a:t>strolls down the street</a:t>
            </a:r>
          </a:p>
        </p:txBody>
      </p:sp>
      <p:sp>
        <p:nvSpPr>
          <p:cNvPr id="12" name="TextBox 11"/>
          <p:cNvSpPr txBox="1"/>
          <p:nvPr/>
        </p:nvSpPr>
        <p:spPr>
          <a:xfrm>
            <a:off x="4021330" y="4770782"/>
            <a:ext cx="4340419" cy="461665"/>
          </a:xfrm>
          <a:prstGeom prst="rect">
            <a:avLst/>
          </a:prstGeom>
          <a:noFill/>
        </p:spPr>
        <p:txBody>
          <a:bodyPr wrap="none" rtlCol="0">
            <a:spAutoFit/>
          </a:bodyPr>
          <a:lstStyle/>
          <a:p>
            <a:r>
              <a:rPr lang="en-US" sz="2400" b="1" dirty="0"/>
              <a:t>A </a:t>
            </a:r>
            <a:r>
              <a:rPr lang="en-US" sz="2400" b="1" dirty="0">
                <a:solidFill>
                  <a:schemeClr val="accent2">
                    <a:lumMod val="40000"/>
                    <a:lumOff val="60000"/>
                  </a:schemeClr>
                </a:solidFill>
              </a:rPr>
              <a:t>banana</a:t>
            </a:r>
            <a:r>
              <a:rPr lang="en-US" sz="2400" b="1" dirty="0">
                <a:solidFill>
                  <a:schemeClr val="accent5">
                    <a:lumMod val="60000"/>
                    <a:lumOff val="40000"/>
                  </a:schemeClr>
                </a:solidFill>
              </a:rPr>
              <a:t> </a:t>
            </a:r>
            <a:r>
              <a:rPr lang="en-US" sz="2400" b="1" dirty="0"/>
              <a:t>strolls down the street</a:t>
            </a:r>
          </a:p>
        </p:txBody>
      </p:sp>
      <p:sp>
        <p:nvSpPr>
          <p:cNvPr id="13" name="TextBox 12"/>
          <p:cNvSpPr txBox="1"/>
          <p:nvPr/>
        </p:nvSpPr>
        <p:spPr>
          <a:xfrm>
            <a:off x="4021328" y="5366956"/>
            <a:ext cx="4400244" cy="461665"/>
          </a:xfrm>
          <a:prstGeom prst="rect">
            <a:avLst/>
          </a:prstGeom>
          <a:noFill/>
        </p:spPr>
        <p:txBody>
          <a:bodyPr wrap="none" rtlCol="0">
            <a:spAutoFit/>
          </a:bodyPr>
          <a:lstStyle/>
          <a:p>
            <a:r>
              <a:rPr lang="en-US" sz="2400" b="1" dirty="0"/>
              <a:t>A </a:t>
            </a:r>
            <a:r>
              <a:rPr lang="en-US" sz="2400" b="1" dirty="0">
                <a:solidFill>
                  <a:schemeClr val="accent2">
                    <a:lumMod val="20000"/>
                    <a:lumOff val="80000"/>
                  </a:schemeClr>
                </a:solidFill>
              </a:rPr>
              <a:t>concept</a:t>
            </a:r>
            <a:r>
              <a:rPr lang="en-US" sz="2400" b="1" dirty="0">
                <a:solidFill>
                  <a:schemeClr val="accent5">
                    <a:lumMod val="60000"/>
                    <a:lumOff val="40000"/>
                  </a:schemeClr>
                </a:solidFill>
              </a:rPr>
              <a:t> </a:t>
            </a:r>
            <a:r>
              <a:rPr lang="en-US" sz="2400" b="1" dirty="0"/>
              <a:t>strolls down the street</a:t>
            </a:r>
          </a:p>
        </p:txBody>
      </p:sp>
    </p:spTree>
    <p:extLst>
      <p:ext uri="{BB962C8B-B14F-4D97-AF65-F5344CB8AC3E}">
        <p14:creationId xmlns:p14="http://schemas.microsoft.com/office/powerpoint/2010/main" val="208818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16959"/>
            <a:ext cx="10972800" cy="1143000"/>
          </a:xfrm>
        </p:spPr>
        <p:txBody>
          <a:bodyPr>
            <a:noAutofit/>
          </a:bodyPr>
          <a:lstStyle/>
          <a:p>
            <a:r>
              <a:rPr lang="en-US" sz="4000" dirty="0"/>
              <a:t>Problem: our model counts words, </a:t>
            </a:r>
            <a:br>
              <a:rPr lang="en-US" sz="4000" dirty="0"/>
            </a:br>
            <a:r>
              <a:rPr lang="en-US" sz="4000" dirty="0"/>
              <a:t>but has no understanding of their meaning</a:t>
            </a:r>
          </a:p>
        </p:txBody>
      </p:sp>
      <p:sp>
        <p:nvSpPr>
          <p:cNvPr id="11" name="TextBox 10">
            <a:extLst>
              <a:ext uri="{FF2B5EF4-FFF2-40B4-BE49-F238E27FC236}">
                <a16:creationId xmlns:a16="http://schemas.microsoft.com/office/drawing/2014/main" id="{3522C4F1-C657-EA47-A958-6BC9C8AFC8F6}"/>
              </a:ext>
            </a:extLst>
          </p:cNvPr>
          <p:cNvSpPr txBox="1"/>
          <p:nvPr/>
        </p:nvSpPr>
        <p:spPr>
          <a:xfrm>
            <a:off x="3283037" y="5753289"/>
            <a:ext cx="6071406" cy="497957"/>
          </a:xfrm>
          <a:prstGeom prst="rect">
            <a:avLst/>
          </a:prstGeom>
          <a:noFill/>
        </p:spPr>
        <p:txBody>
          <a:bodyPr wrap="none" rtlCol="0">
            <a:spAutoFit/>
          </a:bodyPr>
          <a:lstStyle/>
          <a:p>
            <a:r>
              <a:rPr lang="en-US" sz="2636" dirty="0"/>
              <a:t>Goal: predict sentiment (positive/negative)</a:t>
            </a:r>
          </a:p>
        </p:txBody>
      </p:sp>
      <p:graphicFrame>
        <p:nvGraphicFramePr>
          <p:cNvPr id="12" name="Table 11">
            <a:extLst>
              <a:ext uri="{FF2B5EF4-FFF2-40B4-BE49-F238E27FC236}">
                <a16:creationId xmlns:a16="http://schemas.microsoft.com/office/drawing/2014/main" id="{7330BF0F-64E0-9F47-A64C-360C3C7ED0DD}"/>
              </a:ext>
            </a:extLst>
          </p:cNvPr>
          <p:cNvGraphicFramePr>
            <a:graphicFrameLocks noGrp="1"/>
          </p:cNvGraphicFramePr>
          <p:nvPr/>
        </p:nvGraphicFramePr>
        <p:xfrm>
          <a:off x="3338991" y="2333508"/>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6" name="TextBox 15">
            <a:extLst>
              <a:ext uri="{FF2B5EF4-FFF2-40B4-BE49-F238E27FC236}">
                <a16:creationId xmlns:a16="http://schemas.microsoft.com/office/drawing/2014/main" id="{45F1BB00-7856-7446-8C5E-2FBA67162D88}"/>
              </a:ext>
            </a:extLst>
          </p:cNvPr>
          <p:cNvSpPr txBox="1"/>
          <p:nvPr/>
        </p:nvSpPr>
        <p:spPr>
          <a:xfrm rot="18054908">
            <a:off x="1785081" y="3992782"/>
            <a:ext cx="2507683" cy="497957"/>
          </a:xfrm>
          <a:prstGeom prst="rect">
            <a:avLst/>
          </a:prstGeom>
          <a:noFill/>
        </p:spPr>
        <p:txBody>
          <a:bodyPr wrap="square" rtlCol="0">
            <a:spAutoFit/>
          </a:bodyPr>
          <a:lstStyle/>
          <a:p>
            <a:pPr algn="r"/>
            <a:r>
              <a:rPr lang="en-US" sz="2636" dirty="0"/>
              <a:t>happy</a:t>
            </a:r>
          </a:p>
        </p:txBody>
      </p:sp>
      <p:sp>
        <p:nvSpPr>
          <p:cNvPr id="17" name="TextBox 16">
            <a:extLst>
              <a:ext uri="{FF2B5EF4-FFF2-40B4-BE49-F238E27FC236}">
                <a16:creationId xmlns:a16="http://schemas.microsoft.com/office/drawing/2014/main" id="{98BFDD58-EB3C-C34E-BB34-451CCAD8F698}"/>
              </a:ext>
            </a:extLst>
          </p:cNvPr>
          <p:cNvSpPr txBox="1"/>
          <p:nvPr/>
        </p:nvSpPr>
        <p:spPr>
          <a:xfrm rot="18054908">
            <a:off x="2508325" y="3992782"/>
            <a:ext cx="2507683" cy="497957"/>
          </a:xfrm>
          <a:prstGeom prst="rect">
            <a:avLst/>
          </a:prstGeom>
          <a:noFill/>
        </p:spPr>
        <p:txBody>
          <a:bodyPr wrap="square" rtlCol="0">
            <a:spAutoFit/>
          </a:bodyPr>
          <a:lstStyle/>
          <a:p>
            <a:pPr algn="r"/>
            <a:r>
              <a:rPr lang="en-US" sz="2636" dirty="0"/>
              <a:t>content</a:t>
            </a:r>
          </a:p>
        </p:txBody>
      </p:sp>
      <p:sp>
        <p:nvSpPr>
          <p:cNvPr id="18" name="TextBox 17">
            <a:extLst>
              <a:ext uri="{FF2B5EF4-FFF2-40B4-BE49-F238E27FC236}">
                <a16:creationId xmlns:a16="http://schemas.microsoft.com/office/drawing/2014/main" id="{13818781-A770-454B-80A9-94744A7FF37F}"/>
              </a:ext>
            </a:extLst>
          </p:cNvPr>
          <p:cNvSpPr txBox="1"/>
          <p:nvPr/>
        </p:nvSpPr>
        <p:spPr>
          <a:xfrm rot="18054908">
            <a:off x="3231569" y="3990288"/>
            <a:ext cx="2507683" cy="497957"/>
          </a:xfrm>
          <a:prstGeom prst="rect">
            <a:avLst/>
          </a:prstGeom>
          <a:noFill/>
        </p:spPr>
        <p:txBody>
          <a:bodyPr wrap="square" rtlCol="0">
            <a:spAutoFit/>
          </a:bodyPr>
          <a:lstStyle/>
          <a:p>
            <a:pPr algn="r"/>
            <a:r>
              <a:rPr lang="en-US" sz="2636" dirty="0"/>
              <a:t>joyful</a:t>
            </a:r>
          </a:p>
        </p:txBody>
      </p:sp>
      <p:sp>
        <p:nvSpPr>
          <p:cNvPr id="19" name="TextBox 18">
            <a:extLst>
              <a:ext uri="{FF2B5EF4-FFF2-40B4-BE49-F238E27FC236}">
                <a16:creationId xmlns:a16="http://schemas.microsoft.com/office/drawing/2014/main" id="{171F8335-ECB2-7A4D-82D0-3DCE61D73934}"/>
              </a:ext>
            </a:extLst>
          </p:cNvPr>
          <p:cNvSpPr txBox="1"/>
          <p:nvPr/>
        </p:nvSpPr>
        <p:spPr>
          <a:xfrm rot="18054908">
            <a:off x="3954813" y="3990288"/>
            <a:ext cx="2507683" cy="497957"/>
          </a:xfrm>
          <a:prstGeom prst="rect">
            <a:avLst/>
          </a:prstGeom>
          <a:noFill/>
        </p:spPr>
        <p:txBody>
          <a:bodyPr wrap="square" rtlCol="0">
            <a:spAutoFit/>
          </a:bodyPr>
          <a:lstStyle/>
          <a:p>
            <a:pPr algn="r"/>
            <a:r>
              <a:rPr lang="en-US" sz="2636" dirty="0"/>
              <a:t>satisfied</a:t>
            </a:r>
          </a:p>
        </p:txBody>
      </p:sp>
      <p:sp>
        <p:nvSpPr>
          <p:cNvPr id="20" name="TextBox 19">
            <a:extLst>
              <a:ext uri="{FF2B5EF4-FFF2-40B4-BE49-F238E27FC236}">
                <a16:creationId xmlns:a16="http://schemas.microsoft.com/office/drawing/2014/main" id="{39A63E6B-5114-B340-BC65-DBD86141279A}"/>
              </a:ext>
            </a:extLst>
          </p:cNvPr>
          <p:cNvSpPr txBox="1"/>
          <p:nvPr/>
        </p:nvSpPr>
        <p:spPr>
          <a:xfrm rot="18054908">
            <a:off x="4678057" y="3990287"/>
            <a:ext cx="2507683" cy="497957"/>
          </a:xfrm>
          <a:prstGeom prst="rect">
            <a:avLst/>
          </a:prstGeom>
          <a:noFill/>
        </p:spPr>
        <p:txBody>
          <a:bodyPr wrap="square" rtlCol="0">
            <a:spAutoFit/>
          </a:bodyPr>
          <a:lstStyle/>
          <a:p>
            <a:pPr algn="r"/>
            <a:r>
              <a:rPr lang="en-US" sz="2636" dirty="0"/>
              <a:t>merry</a:t>
            </a:r>
          </a:p>
        </p:txBody>
      </p:sp>
      <p:sp>
        <p:nvSpPr>
          <p:cNvPr id="21" name="TextBox 20">
            <a:extLst>
              <a:ext uri="{FF2B5EF4-FFF2-40B4-BE49-F238E27FC236}">
                <a16:creationId xmlns:a16="http://schemas.microsoft.com/office/drawing/2014/main" id="{403C6FED-0EF4-B34D-9DD5-ED78AC7B4C80}"/>
              </a:ext>
            </a:extLst>
          </p:cNvPr>
          <p:cNvSpPr txBox="1"/>
          <p:nvPr/>
        </p:nvSpPr>
        <p:spPr>
          <a:xfrm rot="18054908">
            <a:off x="5401301" y="3990287"/>
            <a:ext cx="2507683" cy="497957"/>
          </a:xfrm>
          <a:prstGeom prst="rect">
            <a:avLst/>
          </a:prstGeom>
          <a:noFill/>
        </p:spPr>
        <p:txBody>
          <a:bodyPr wrap="square" rtlCol="0">
            <a:spAutoFit/>
          </a:bodyPr>
          <a:lstStyle/>
          <a:p>
            <a:pPr algn="r"/>
            <a:r>
              <a:rPr lang="en-US" sz="2636" dirty="0"/>
              <a:t>ecstatic</a:t>
            </a:r>
          </a:p>
        </p:txBody>
      </p:sp>
      <p:sp>
        <p:nvSpPr>
          <p:cNvPr id="22" name="TextBox 21">
            <a:extLst>
              <a:ext uri="{FF2B5EF4-FFF2-40B4-BE49-F238E27FC236}">
                <a16:creationId xmlns:a16="http://schemas.microsoft.com/office/drawing/2014/main" id="{B763DE9A-E18E-2C45-B7B8-FB7AB28B149B}"/>
              </a:ext>
            </a:extLst>
          </p:cNvPr>
          <p:cNvSpPr txBox="1"/>
          <p:nvPr/>
        </p:nvSpPr>
        <p:spPr>
          <a:xfrm rot="18054908">
            <a:off x="6124545" y="3987794"/>
            <a:ext cx="2507683" cy="497957"/>
          </a:xfrm>
          <a:prstGeom prst="rect">
            <a:avLst/>
          </a:prstGeom>
          <a:noFill/>
        </p:spPr>
        <p:txBody>
          <a:bodyPr wrap="square" rtlCol="0">
            <a:spAutoFit/>
          </a:bodyPr>
          <a:lstStyle/>
          <a:p>
            <a:pPr algn="r"/>
            <a:r>
              <a:rPr lang="en-US" sz="2636" dirty="0"/>
              <a:t>gleeful</a:t>
            </a:r>
          </a:p>
        </p:txBody>
      </p:sp>
      <p:sp>
        <p:nvSpPr>
          <p:cNvPr id="23" name="TextBox 22">
            <a:extLst>
              <a:ext uri="{FF2B5EF4-FFF2-40B4-BE49-F238E27FC236}">
                <a16:creationId xmlns:a16="http://schemas.microsoft.com/office/drawing/2014/main" id="{A174C37D-8A18-434E-873B-38FBA9E7BABB}"/>
              </a:ext>
            </a:extLst>
          </p:cNvPr>
          <p:cNvSpPr txBox="1"/>
          <p:nvPr/>
        </p:nvSpPr>
        <p:spPr>
          <a:xfrm rot="18054908">
            <a:off x="6847793" y="3990286"/>
            <a:ext cx="2507683" cy="497957"/>
          </a:xfrm>
          <a:prstGeom prst="rect">
            <a:avLst/>
          </a:prstGeom>
          <a:noFill/>
        </p:spPr>
        <p:txBody>
          <a:bodyPr wrap="square" rtlCol="0">
            <a:spAutoFit/>
          </a:bodyPr>
          <a:lstStyle/>
          <a:p>
            <a:pPr algn="r"/>
            <a:r>
              <a:rPr lang="en-US" sz="2636" dirty="0"/>
              <a:t>euphoric</a:t>
            </a:r>
          </a:p>
        </p:txBody>
      </p:sp>
    </p:spTree>
    <p:extLst>
      <p:ext uri="{BB962C8B-B14F-4D97-AF65-F5344CB8AC3E}">
        <p14:creationId xmlns:p14="http://schemas.microsoft.com/office/powerpoint/2010/main" val="1037507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6667" y="293907"/>
            <a:ext cx="10949664" cy="584775"/>
          </a:xfrm>
          <a:prstGeom prst="rect">
            <a:avLst/>
          </a:prstGeom>
          <a:noFill/>
        </p:spPr>
        <p:txBody>
          <a:bodyPr wrap="none" rtlCol="0">
            <a:spAutoFit/>
          </a:bodyPr>
          <a:lstStyle/>
          <a:p>
            <a:r>
              <a:rPr lang="en-US" sz="3200" dirty="0">
                <a:solidFill>
                  <a:schemeClr val="accent2"/>
                </a:solidFill>
              </a:rPr>
              <a:t>KEY IDEA: words are </a:t>
            </a:r>
            <a:r>
              <a:rPr lang="en-US" sz="3200" i="1" dirty="0">
                <a:solidFill>
                  <a:schemeClr val="accent2"/>
                </a:solidFill>
              </a:rPr>
              <a:t>defined</a:t>
            </a:r>
            <a:r>
              <a:rPr lang="en-US" sz="3200" dirty="0">
                <a:solidFill>
                  <a:schemeClr val="accent2"/>
                </a:solidFill>
              </a:rPr>
              <a:t> by the </a:t>
            </a:r>
            <a:r>
              <a:rPr lang="en-US" sz="3200" u="sng" dirty="0">
                <a:solidFill>
                  <a:schemeClr val="accent2"/>
                </a:solidFill>
              </a:rPr>
              <a:t>context</a:t>
            </a:r>
            <a:r>
              <a:rPr lang="en-US" sz="3200" dirty="0">
                <a:solidFill>
                  <a:schemeClr val="accent2"/>
                </a:solidFill>
              </a:rPr>
              <a:t> in which they appear</a:t>
            </a:r>
          </a:p>
        </p:txBody>
      </p:sp>
      <p:pic>
        <p:nvPicPr>
          <p:cNvPr id="1028" name="Picture 4" descr="Image result for looking up a word in a dictionary"/>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05405" y="1774557"/>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430675" y="5065378"/>
            <a:ext cx="4359463" cy="830997"/>
          </a:xfrm>
          <a:prstGeom prst="rect">
            <a:avLst/>
          </a:prstGeom>
          <a:noFill/>
        </p:spPr>
        <p:txBody>
          <a:bodyPr wrap="none" rtlCol="0">
            <a:spAutoFit/>
          </a:bodyPr>
          <a:lstStyle/>
          <a:p>
            <a:pPr algn="ctr"/>
            <a:r>
              <a:rPr lang="en-US" sz="2400" dirty="0"/>
              <a:t>learn word meaning like an adult:</a:t>
            </a:r>
          </a:p>
          <a:p>
            <a:pPr algn="ctr"/>
            <a:r>
              <a:rPr lang="en-US" sz="2400" dirty="0"/>
              <a:t>explicit definitions</a:t>
            </a:r>
          </a:p>
        </p:txBody>
      </p:sp>
      <p:sp>
        <p:nvSpPr>
          <p:cNvPr id="17" name="TextBox 16"/>
          <p:cNvSpPr txBox="1"/>
          <p:nvPr/>
        </p:nvSpPr>
        <p:spPr>
          <a:xfrm>
            <a:off x="6427895" y="5065378"/>
            <a:ext cx="4309770" cy="830997"/>
          </a:xfrm>
          <a:prstGeom prst="rect">
            <a:avLst/>
          </a:prstGeom>
          <a:noFill/>
        </p:spPr>
        <p:txBody>
          <a:bodyPr wrap="none" rtlCol="0">
            <a:spAutoFit/>
          </a:bodyPr>
          <a:lstStyle/>
          <a:p>
            <a:pPr algn="ctr"/>
            <a:r>
              <a:rPr lang="en-US" sz="2400" dirty="0"/>
              <a:t>learn word meaning like an child:</a:t>
            </a:r>
          </a:p>
          <a:p>
            <a:pPr algn="ctr"/>
            <a:r>
              <a:rPr lang="en-US" sz="2400" u="sng" dirty="0"/>
              <a:t>implicit definitions from context</a:t>
            </a:r>
          </a:p>
        </p:txBody>
      </p:sp>
      <p:pic>
        <p:nvPicPr>
          <p:cNvPr id="1030" name="Picture 6" descr="Image result for speech immersion child"/>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85989" y="1774557"/>
            <a:ext cx="3793579" cy="2857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5" name="Rectangle 14"/>
          <p:cNvSpPr/>
          <p:nvPr/>
        </p:nvSpPr>
        <p:spPr>
          <a:xfrm>
            <a:off x="6427893" y="1527216"/>
            <a:ext cx="4309771" cy="276999"/>
          </a:xfrm>
          <a:prstGeom prst="rect">
            <a:avLst/>
          </a:prstGeom>
        </p:spPr>
        <p:txBody>
          <a:bodyPr wrap="square">
            <a:spAutoFit/>
          </a:bodyPr>
          <a:lstStyle/>
          <a:p>
            <a:pPr algn="ctr"/>
            <a:r>
              <a:rPr lang="en-US" sz="1200" dirty="0"/>
              <a:t>https://www.parenting.com/activities/baby/teach-baby-to-talk/</a:t>
            </a:r>
          </a:p>
        </p:txBody>
      </p:sp>
      <p:sp>
        <p:nvSpPr>
          <p:cNvPr id="18" name="Multiply 17"/>
          <p:cNvSpPr/>
          <p:nvPr/>
        </p:nvSpPr>
        <p:spPr>
          <a:xfrm>
            <a:off x="985394" y="1527215"/>
            <a:ext cx="5250023" cy="4369160"/>
          </a:xfrm>
          <a:prstGeom prst="mathMultiply">
            <a:avLst>
              <a:gd name="adj1" fmla="val 118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p:cNvSpPr txBox="1"/>
          <p:nvPr/>
        </p:nvSpPr>
        <p:spPr>
          <a:xfrm>
            <a:off x="1424735" y="908498"/>
            <a:ext cx="9373528" cy="461665"/>
          </a:xfrm>
          <a:prstGeom prst="rect">
            <a:avLst/>
          </a:prstGeom>
          <a:noFill/>
        </p:spPr>
        <p:txBody>
          <a:bodyPr wrap="none" rtlCol="0">
            <a:spAutoFit/>
          </a:bodyPr>
          <a:lstStyle/>
          <a:p>
            <a:r>
              <a:rPr lang="en-US" sz="2400" dirty="0"/>
              <a:t>-&gt; if words are always exchangeable, they must have very similar meaning</a:t>
            </a:r>
          </a:p>
        </p:txBody>
      </p:sp>
    </p:spTree>
    <p:extLst>
      <p:ext uri="{BB962C8B-B14F-4D97-AF65-F5344CB8AC3E}">
        <p14:creationId xmlns:p14="http://schemas.microsoft.com/office/powerpoint/2010/main" val="3490862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4BA-2B1C-8D4A-9D8E-8B8640CF2B2A}"/>
              </a:ext>
            </a:extLst>
          </p:cNvPr>
          <p:cNvSpPr>
            <a:spLocks noGrp="1"/>
          </p:cNvSpPr>
          <p:nvPr>
            <p:ph type="title"/>
          </p:nvPr>
        </p:nvSpPr>
        <p:spPr/>
        <p:txBody>
          <a:bodyPr>
            <a:normAutofit/>
          </a:bodyPr>
          <a:lstStyle/>
          <a:p>
            <a:r>
              <a:rPr lang="en-US" dirty="0"/>
              <a:t>A Very Simple Word Embedding-Based Model</a:t>
            </a:r>
          </a:p>
        </p:txBody>
      </p:sp>
      <p:sp>
        <p:nvSpPr>
          <p:cNvPr id="3" name="Text Placeholder 2">
            <a:extLst>
              <a:ext uri="{FF2B5EF4-FFF2-40B4-BE49-F238E27FC236}">
                <a16:creationId xmlns:a16="http://schemas.microsoft.com/office/drawing/2014/main" id="{13A6791F-1ACA-C440-B5F4-B9EC9E29B7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1547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VSWEM Step 1: Convert sentence to vectors</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1143000"/>
            <a:ext cx="10972800" cy="968008"/>
          </a:xfrm>
        </p:spPr>
        <p:txBody>
          <a:bodyPr>
            <a:normAutofit/>
          </a:bodyPr>
          <a:lstStyle/>
          <a:p>
            <a:r>
              <a:rPr lang="en-US" sz="2400" dirty="0"/>
              <a:t>Look up words individually to obtain their vectors</a:t>
            </a:r>
          </a:p>
          <a:p>
            <a:r>
              <a:rPr lang="en-US" sz="2400" dirty="0"/>
              <a:t>Construct a </a:t>
            </a:r>
            <a:r>
              <a:rPr lang="en-US" sz="2400" u="sng" dirty="0"/>
              <a:t>sequence</a:t>
            </a:r>
            <a:r>
              <a:rPr lang="en-US" sz="2400" dirty="0"/>
              <a:t> of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15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VSWEM Step 1: Convert sentence to vectors</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Left Brace 5"/>
          <p:cNvSpPr/>
          <p:nvPr/>
        </p:nvSpPr>
        <p:spPr>
          <a:xfrm rot="10800000">
            <a:off x="8643668" y="3254007"/>
            <a:ext cx="564707" cy="305592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TextBox 10"/>
          <p:cNvSpPr txBox="1"/>
          <p:nvPr/>
        </p:nvSpPr>
        <p:spPr>
          <a:xfrm>
            <a:off x="9380561" y="4581916"/>
            <a:ext cx="2078711" cy="400110"/>
          </a:xfrm>
          <a:prstGeom prst="rect">
            <a:avLst/>
          </a:prstGeom>
          <a:noFill/>
        </p:spPr>
        <p:txBody>
          <a:bodyPr wrap="none" rtlCol="0">
            <a:spAutoFit/>
          </a:bodyPr>
          <a:lstStyle/>
          <a:p>
            <a:r>
              <a:rPr lang="en-US" sz="2000" dirty="0">
                <a:solidFill>
                  <a:schemeClr val="accent1"/>
                </a:solidFill>
              </a:rPr>
              <a:t>Embedding length</a:t>
            </a:r>
          </a:p>
        </p:txBody>
      </p:sp>
      <p:sp>
        <p:nvSpPr>
          <p:cNvPr id="20" name="Left Brace 19"/>
          <p:cNvSpPr/>
          <p:nvPr/>
        </p:nvSpPr>
        <p:spPr>
          <a:xfrm rot="5400000">
            <a:off x="5012680" y="-1253183"/>
            <a:ext cx="564707" cy="597550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2" name="TextBox 21"/>
          <p:cNvSpPr txBox="1"/>
          <p:nvPr/>
        </p:nvSpPr>
        <p:spPr>
          <a:xfrm>
            <a:off x="4362546" y="971072"/>
            <a:ext cx="1865191" cy="400110"/>
          </a:xfrm>
          <a:prstGeom prst="rect">
            <a:avLst/>
          </a:prstGeom>
          <a:noFill/>
        </p:spPr>
        <p:txBody>
          <a:bodyPr wrap="none" rtlCol="0">
            <a:spAutoFit/>
          </a:bodyPr>
          <a:lstStyle/>
          <a:p>
            <a:r>
              <a:rPr lang="en-US" sz="2000" dirty="0">
                <a:solidFill>
                  <a:schemeClr val="accent1"/>
                </a:solidFill>
              </a:rPr>
              <a:t>Sentence length</a:t>
            </a:r>
          </a:p>
        </p:txBody>
      </p:sp>
    </p:spTree>
    <p:extLst>
      <p:ext uri="{BB962C8B-B14F-4D97-AF65-F5344CB8AC3E}">
        <p14:creationId xmlns:p14="http://schemas.microsoft.com/office/powerpoint/2010/main" val="3034970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124809"/>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3268714"/>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3499547"/>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3782138"/>
            <a:ext cx="845389" cy="25795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1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642392"/>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3786296"/>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4017129"/>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299719"/>
            <a:ext cx="845389" cy="211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281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159977"/>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4303882"/>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4534715"/>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800052"/>
            <a:ext cx="845389" cy="15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286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660309"/>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4804214"/>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5035047"/>
            <a:ext cx="1220135" cy="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317639"/>
            <a:ext cx="845389" cy="10440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177893"/>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5321797"/>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5552630"/>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817968"/>
            <a:ext cx="845389" cy="5782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719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2: Take the MAX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678224"/>
            <a:ext cx="6245524" cy="749475"/>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5" y="5822128"/>
            <a:ext cx="785793" cy="461665"/>
          </a:xfrm>
          <a:prstGeom prst="rect">
            <a:avLst/>
          </a:prstGeom>
          <a:noFill/>
        </p:spPr>
        <p:txBody>
          <a:bodyPr wrap="none" rtlCol="0">
            <a:spAutoFit/>
          </a:bodyPr>
          <a:lstStyle/>
          <a:p>
            <a:r>
              <a:rPr lang="en-US" sz="2400">
                <a:solidFill>
                  <a:schemeClr val="accent2"/>
                </a:solidFill>
              </a:rPr>
              <a:t>MAX</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338598" y="6052961"/>
            <a:ext cx="1220135"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2630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16959"/>
            <a:ext cx="10972800" cy="1143000"/>
          </a:xfrm>
        </p:spPr>
        <p:txBody>
          <a:bodyPr>
            <a:noAutofit/>
          </a:bodyPr>
          <a:lstStyle/>
          <a:p>
            <a:r>
              <a:rPr lang="en-US" sz="4000" dirty="0"/>
              <a:t>Problem: our model counts words, </a:t>
            </a:r>
            <a:br>
              <a:rPr lang="en-US" sz="4000" dirty="0"/>
            </a:br>
            <a:r>
              <a:rPr lang="en-US" sz="4000" dirty="0"/>
              <a:t>but has no understanding of their meaning</a:t>
            </a:r>
          </a:p>
        </p:txBody>
      </p:sp>
      <p:sp>
        <p:nvSpPr>
          <p:cNvPr id="11" name="TextBox 10">
            <a:extLst>
              <a:ext uri="{FF2B5EF4-FFF2-40B4-BE49-F238E27FC236}">
                <a16:creationId xmlns:a16="http://schemas.microsoft.com/office/drawing/2014/main" id="{3522C4F1-C657-EA47-A958-6BC9C8AFC8F6}"/>
              </a:ext>
            </a:extLst>
          </p:cNvPr>
          <p:cNvSpPr txBox="1"/>
          <p:nvPr/>
        </p:nvSpPr>
        <p:spPr>
          <a:xfrm>
            <a:off x="3283037" y="5753289"/>
            <a:ext cx="6071406" cy="497957"/>
          </a:xfrm>
          <a:prstGeom prst="rect">
            <a:avLst/>
          </a:prstGeom>
          <a:noFill/>
        </p:spPr>
        <p:txBody>
          <a:bodyPr wrap="none" rtlCol="0">
            <a:spAutoFit/>
          </a:bodyPr>
          <a:lstStyle/>
          <a:p>
            <a:r>
              <a:rPr lang="en-US" sz="2636" dirty="0"/>
              <a:t>Goal: predict sentiment (positive/negative)</a:t>
            </a:r>
          </a:p>
        </p:txBody>
      </p:sp>
      <p:graphicFrame>
        <p:nvGraphicFramePr>
          <p:cNvPr id="12" name="Table 11">
            <a:extLst>
              <a:ext uri="{FF2B5EF4-FFF2-40B4-BE49-F238E27FC236}">
                <a16:creationId xmlns:a16="http://schemas.microsoft.com/office/drawing/2014/main" id="{7330BF0F-64E0-9F47-A64C-360C3C7ED0DD}"/>
              </a:ext>
            </a:extLst>
          </p:cNvPr>
          <p:cNvGraphicFramePr>
            <a:graphicFrameLocks noGrp="1"/>
          </p:cNvGraphicFramePr>
          <p:nvPr/>
        </p:nvGraphicFramePr>
        <p:xfrm>
          <a:off x="3338991" y="2333508"/>
          <a:ext cx="5784248"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gridCol w="723031">
                  <a:extLst>
                    <a:ext uri="{9D8B030D-6E8A-4147-A177-3AD203B41FA5}">
                      <a16:colId xmlns:a16="http://schemas.microsoft.com/office/drawing/2014/main" val="387841067"/>
                    </a:ext>
                  </a:extLst>
                </a:gridCol>
                <a:gridCol w="723031">
                  <a:extLst>
                    <a:ext uri="{9D8B030D-6E8A-4147-A177-3AD203B41FA5}">
                      <a16:colId xmlns:a16="http://schemas.microsoft.com/office/drawing/2014/main" val="2317106339"/>
                    </a:ext>
                  </a:extLst>
                </a:gridCol>
                <a:gridCol w="723031">
                  <a:extLst>
                    <a:ext uri="{9D8B030D-6E8A-4147-A177-3AD203B41FA5}">
                      <a16:colId xmlns:a16="http://schemas.microsoft.com/office/drawing/2014/main" val="3112262120"/>
                    </a:ext>
                  </a:extLst>
                </a:gridCol>
                <a:gridCol w="723031">
                  <a:extLst>
                    <a:ext uri="{9D8B030D-6E8A-4147-A177-3AD203B41FA5}">
                      <a16:colId xmlns:a16="http://schemas.microsoft.com/office/drawing/2014/main" val="1492693499"/>
                    </a:ext>
                  </a:extLst>
                </a:gridCol>
                <a:gridCol w="723031">
                  <a:extLst>
                    <a:ext uri="{9D8B030D-6E8A-4147-A177-3AD203B41FA5}">
                      <a16:colId xmlns:a16="http://schemas.microsoft.com/office/drawing/2014/main" val="4043894517"/>
                    </a:ext>
                  </a:extLst>
                </a:gridCol>
              </a:tblGrid>
              <a:tr h="707853">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sz="1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sp>
        <p:nvSpPr>
          <p:cNvPr id="16" name="TextBox 15">
            <a:extLst>
              <a:ext uri="{FF2B5EF4-FFF2-40B4-BE49-F238E27FC236}">
                <a16:creationId xmlns:a16="http://schemas.microsoft.com/office/drawing/2014/main" id="{45F1BB00-7856-7446-8C5E-2FBA67162D88}"/>
              </a:ext>
            </a:extLst>
          </p:cNvPr>
          <p:cNvSpPr txBox="1"/>
          <p:nvPr/>
        </p:nvSpPr>
        <p:spPr>
          <a:xfrm rot="18054908">
            <a:off x="1785081" y="3992782"/>
            <a:ext cx="2507683" cy="497957"/>
          </a:xfrm>
          <a:prstGeom prst="rect">
            <a:avLst/>
          </a:prstGeom>
          <a:noFill/>
        </p:spPr>
        <p:txBody>
          <a:bodyPr wrap="square" rtlCol="0">
            <a:spAutoFit/>
          </a:bodyPr>
          <a:lstStyle/>
          <a:p>
            <a:pPr algn="r"/>
            <a:r>
              <a:rPr lang="en-US" sz="2636" dirty="0"/>
              <a:t>sad</a:t>
            </a:r>
          </a:p>
        </p:txBody>
      </p:sp>
      <p:sp>
        <p:nvSpPr>
          <p:cNvPr id="17" name="TextBox 16">
            <a:extLst>
              <a:ext uri="{FF2B5EF4-FFF2-40B4-BE49-F238E27FC236}">
                <a16:creationId xmlns:a16="http://schemas.microsoft.com/office/drawing/2014/main" id="{98BFDD58-EB3C-C34E-BB34-451CCAD8F698}"/>
              </a:ext>
            </a:extLst>
          </p:cNvPr>
          <p:cNvSpPr txBox="1"/>
          <p:nvPr/>
        </p:nvSpPr>
        <p:spPr>
          <a:xfrm rot="18054908">
            <a:off x="2508325" y="3992782"/>
            <a:ext cx="2507683" cy="497957"/>
          </a:xfrm>
          <a:prstGeom prst="rect">
            <a:avLst/>
          </a:prstGeom>
          <a:noFill/>
        </p:spPr>
        <p:txBody>
          <a:bodyPr wrap="square" rtlCol="0">
            <a:spAutoFit/>
          </a:bodyPr>
          <a:lstStyle/>
          <a:p>
            <a:pPr algn="r"/>
            <a:r>
              <a:rPr lang="en-US" sz="2636" dirty="0"/>
              <a:t>unhappy</a:t>
            </a:r>
          </a:p>
        </p:txBody>
      </p:sp>
      <p:sp>
        <p:nvSpPr>
          <p:cNvPr id="18" name="TextBox 17">
            <a:extLst>
              <a:ext uri="{FF2B5EF4-FFF2-40B4-BE49-F238E27FC236}">
                <a16:creationId xmlns:a16="http://schemas.microsoft.com/office/drawing/2014/main" id="{13818781-A770-454B-80A9-94744A7FF37F}"/>
              </a:ext>
            </a:extLst>
          </p:cNvPr>
          <p:cNvSpPr txBox="1"/>
          <p:nvPr/>
        </p:nvSpPr>
        <p:spPr>
          <a:xfrm rot="18054908">
            <a:off x="3231569" y="3990288"/>
            <a:ext cx="2507683" cy="497957"/>
          </a:xfrm>
          <a:prstGeom prst="rect">
            <a:avLst/>
          </a:prstGeom>
          <a:noFill/>
        </p:spPr>
        <p:txBody>
          <a:bodyPr wrap="square" rtlCol="0">
            <a:spAutoFit/>
          </a:bodyPr>
          <a:lstStyle/>
          <a:p>
            <a:pPr algn="r"/>
            <a:r>
              <a:rPr lang="en-US" sz="2636" dirty="0"/>
              <a:t>melancholy</a:t>
            </a:r>
          </a:p>
        </p:txBody>
      </p:sp>
      <p:sp>
        <p:nvSpPr>
          <p:cNvPr id="19" name="TextBox 18">
            <a:extLst>
              <a:ext uri="{FF2B5EF4-FFF2-40B4-BE49-F238E27FC236}">
                <a16:creationId xmlns:a16="http://schemas.microsoft.com/office/drawing/2014/main" id="{171F8335-ECB2-7A4D-82D0-3DCE61D73934}"/>
              </a:ext>
            </a:extLst>
          </p:cNvPr>
          <p:cNvSpPr txBox="1"/>
          <p:nvPr/>
        </p:nvSpPr>
        <p:spPr>
          <a:xfrm rot="18054908">
            <a:off x="3954813" y="3990288"/>
            <a:ext cx="2507683" cy="497957"/>
          </a:xfrm>
          <a:prstGeom prst="rect">
            <a:avLst/>
          </a:prstGeom>
          <a:noFill/>
        </p:spPr>
        <p:txBody>
          <a:bodyPr wrap="square" rtlCol="0">
            <a:spAutoFit/>
          </a:bodyPr>
          <a:lstStyle/>
          <a:p>
            <a:pPr algn="r"/>
            <a:r>
              <a:rPr lang="en-US" sz="2636" dirty="0"/>
              <a:t>depressed</a:t>
            </a:r>
          </a:p>
        </p:txBody>
      </p:sp>
      <p:sp>
        <p:nvSpPr>
          <p:cNvPr id="20" name="TextBox 19">
            <a:extLst>
              <a:ext uri="{FF2B5EF4-FFF2-40B4-BE49-F238E27FC236}">
                <a16:creationId xmlns:a16="http://schemas.microsoft.com/office/drawing/2014/main" id="{39A63E6B-5114-B340-BC65-DBD86141279A}"/>
              </a:ext>
            </a:extLst>
          </p:cNvPr>
          <p:cNvSpPr txBox="1"/>
          <p:nvPr/>
        </p:nvSpPr>
        <p:spPr>
          <a:xfrm rot="18054908">
            <a:off x="4678057" y="3990287"/>
            <a:ext cx="2507683" cy="497957"/>
          </a:xfrm>
          <a:prstGeom prst="rect">
            <a:avLst/>
          </a:prstGeom>
          <a:noFill/>
        </p:spPr>
        <p:txBody>
          <a:bodyPr wrap="square" rtlCol="0">
            <a:spAutoFit/>
          </a:bodyPr>
          <a:lstStyle/>
          <a:p>
            <a:pPr algn="r"/>
            <a:r>
              <a:rPr lang="en-US" sz="2636" dirty="0"/>
              <a:t>upset</a:t>
            </a:r>
          </a:p>
        </p:txBody>
      </p:sp>
      <p:sp>
        <p:nvSpPr>
          <p:cNvPr id="21" name="TextBox 20">
            <a:extLst>
              <a:ext uri="{FF2B5EF4-FFF2-40B4-BE49-F238E27FC236}">
                <a16:creationId xmlns:a16="http://schemas.microsoft.com/office/drawing/2014/main" id="{403C6FED-0EF4-B34D-9DD5-ED78AC7B4C80}"/>
              </a:ext>
            </a:extLst>
          </p:cNvPr>
          <p:cNvSpPr txBox="1"/>
          <p:nvPr/>
        </p:nvSpPr>
        <p:spPr>
          <a:xfrm rot="18054908">
            <a:off x="5401301" y="3990287"/>
            <a:ext cx="2507683" cy="497957"/>
          </a:xfrm>
          <a:prstGeom prst="rect">
            <a:avLst/>
          </a:prstGeom>
          <a:noFill/>
        </p:spPr>
        <p:txBody>
          <a:bodyPr wrap="square" rtlCol="0">
            <a:spAutoFit/>
          </a:bodyPr>
          <a:lstStyle/>
          <a:p>
            <a:pPr algn="r"/>
            <a:r>
              <a:rPr lang="en-US" sz="2636" dirty="0"/>
              <a:t>down</a:t>
            </a:r>
          </a:p>
        </p:txBody>
      </p:sp>
      <p:sp>
        <p:nvSpPr>
          <p:cNvPr id="22" name="TextBox 21">
            <a:extLst>
              <a:ext uri="{FF2B5EF4-FFF2-40B4-BE49-F238E27FC236}">
                <a16:creationId xmlns:a16="http://schemas.microsoft.com/office/drawing/2014/main" id="{B763DE9A-E18E-2C45-B7B8-FB7AB28B149B}"/>
              </a:ext>
            </a:extLst>
          </p:cNvPr>
          <p:cNvSpPr txBox="1"/>
          <p:nvPr/>
        </p:nvSpPr>
        <p:spPr>
          <a:xfrm rot="18054908">
            <a:off x="6124545" y="3987794"/>
            <a:ext cx="2507683" cy="497957"/>
          </a:xfrm>
          <a:prstGeom prst="rect">
            <a:avLst/>
          </a:prstGeom>
          <a:noFill/>
        </p:spPr>
        <p:txBody>
          <a:bodyPr wrap="square" rtlCol="0">
            <a:spAutoFit/>
          </a:bodyPr>
          <a:lstStyle/>
          <a:p>
            <a:pPr algn="r"/>
            <a:r>
              <a:rPr lang="en-US" sz="2636" dirty="0"/>
              <a:t>miserable</a:t>
            </a:r>
          </a:p>
        </p:txBody>
      </p:sp>
      <p:sp>
        <p:nvSpPr>
          <p:cNvPr id="23" name="TextBox 22">
            <a:extLst>
              <a:ext uri="{FF2B5EF4-FFF2-40B4-BE49-F238E27FC236}">
                <a16:creationId xmlns:a16="http://schemas.microsoft.com/office/drawing/2014/main" id="{A174C37D-8A18-434E-873B-38FBA9E7BABB}"/>
              </a:ext>
            </a:extLst>
          </p:cNvPr>
          <p:cNvSpPr txBox="1"/>
          <p:nvPr/>
        </p:nvSpPr>
        <p:spPr>
          <a:xfrm rot="18054908">
            <a:off x="6847793" y="3990286"/>
            <a:ext cx="2507683" cy="497957"/>
          </a:xfrm>
          <a:prstGeom prst="rect">
            <a:avLst/>
          </a:prstGeom>
          <a:noFill/>
        </p:spPr>
        <p:txBody>
          <a:bodyPr wrap="square" rtlCol="0">
            <a:spAutoFit/>
          </a:bodyPr>
          <a:lstStyle/>
          <a:p>
            <a:pPr algn="r"/>
            <a:r>
              <a:rPr lang="en-US" sz="2636" dirty="0"/>
              <a:t>sorrowful</a:t>
            </a:r>
          </a:p>
        </p:txBody>
      </p:sp>
    </p:spTree>
    <p:extLst>
      <p:ext uri="{BB962C8B-B14F-4D97-AF65-F5344CB8AC3E}">
        <p14:creationId xmlns:p14="http://schemas.microsoft.com/office/powerpoint/2010/main" val="2818534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124809"/>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3268714"/>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3499547"/>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3782138"/>
            <a:ext cx="845389" cy="25795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883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3642392"/>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3786296"/>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4017129"/>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299719"/>
            <a:ext cx="845389" cy="211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25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159977"/>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4303882"/>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4534715"/>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4800052"/>
            <a:ext cx="845389" cy="15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016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4660309"/>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4804214"/>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5035047"/>
            <a:ext cx="1291822" cy="3"/>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317639"/>
            <a:ext cx="845389" cy="10440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171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177893"/>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5321797"/>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5552630"/>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10558732" y="5817968"/>
            <a:ext cx="845389" cy="5782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791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3600" dirty="0"/>
              <a:t>VSWEM Step 3: Take the AVERAGE over the </a:t>
            </a:r>
            <a:br>
              <a:rPr lang="en-US" sz="3600" dirty="0"/>
            </a:br>
            <a:r>
              <a:rPr lang="en-US" sz="3600" dirty="0"/>
              <a:t>sentence for each embedding dimension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2173858" y="5678224"/>
            <a:ext cx="6245524" cy="749475"/>
          </a:xfrm>
          <a:prstGeom prst="rect">
            <a:avLst/>
          </a:prstGeom>
          <a:noFill/>
          <a:ln w="38100">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8552806" y="5822128"/>
            <a:ext cx="714106" cy="461665"/>
          </a:xfrm>
          <a:prstGeom prst="rect">
            <a:avLst/>
          </a:prstGeom>
          <a:noFill/>
        </p:spPr>
        <p:txBody>
          <a:bodyPr wrap="none" rtlCol="0">
            <a:spAutoFit/>
          </a:bodyPr>
          <a:lstStyle/>
          <a:p>
            <a:r>
              <a:rPr lang="en-US" sz="2400" dirty="0">
                <a:solidFill>
                  <a:schemeClr val="accent5"/>
                </a:solidFill>
              </a:rPr>
              <a:t>AVG</a:t>
            </a:r>
          </a:p>
        </p:txBody>
      </p:sp>
      <p:graphicFrame>
        <p:nvGraphicFramePr>
          <p:cNvPr id="19" name="Table 18"/>
          <p:cNvGraphicFramePr>
            <a:graphicFrameLocks noGrp="1"/>
          </p:cNvGraphicFramePr>
          <p:nvPr/>
        </p:nvGraphicFramePr>
        <p:xfrm>
          <a:off x="10690165"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8" name="Straight Arrow Connector 17"/>
          <p:cNvCxnSpPr>
            <a:stCxn id="12" idx="3"/>
          </p:cNvCxnSpPr>
          <p:nvPr/>
        </p:nvCxnSpPr>
        <p:spPr>
          <a:xfrm>
            <a:off x="9266912" y="6052961"/>
            <a:ext cx="1291822" cy="2"/>
          </a:xfrm>
          <a:prstGeom prst="straightConnector1">
            <a:avLst/>
          </a:prstGeom>
          <a:ln>
            <a:solidFill>
              <a:schemeClr val="accent5"/>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57797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5811864" y="0"/>
            <a:ext cx="6380136" cy="1143000"/>
          </a:xfrm>
        </p:spPr>
        <p:txBody>
          <a:bodyPr>
            <a:noAutofit/>
          </a:bodyPr>
          <a:lstStyle/>
          <a:p>
            <a:r>
              <a:rPr lang="en-US" sz="3600" dirty="0"/>
              <a:t>VSWEM Step 4: </a:t>
            </a:r>
            <a:br>
              <a:rPr lang="en-US" sz="3600" dirty="0"/>
            </a:br>
            <a:r>
              <a:rPr lang="en-US" sz="3600" dirty="0"/>
              <a:t>Concatenate MAX and AVG</a:t>
            </a:r>
          </a:p>
        </p:txBody>
      </p:sp>
      <p:graphicFrame>
        <p:nvGraphicFramePr>
          <p:cNvPr id="19" name="Table 18"/>
          <p:cNvGraphicFramePr>
            <a:graphicFrameLocks noGrp="1"/>
          </p:cNvGraphicFramePr>
          <p:nvPr/>
        </p:nvGraphicFramePr>
        <p:xfrm>
          <a:off x="2724035" y="3254009"/>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2" name="TextBox 21"/>
          <p:cNvSpPr txBox="1"/>
          <p:nvPr/>
        </p:nvSpPr>
        <p:spPr>
          <a:xfrm>
            <a:off x="1066119" y="1413234"/>
            <a:ext cx="884601" cy="584775"/>
          </a:xfrm>
          <a:prstGeom prst="rect">
            <a:avLst/>
          </a:prstGeom>
          <a:noFill/>
        </p:spPr>
        <p:txBody>
          <a:bodyPr wrap="none" rtlCol="0">
            <a:spAutoFit/>
          </a:bodyPr>
          <a:lstStyle/>
          <a:p>
            <a:r>
              <a:rPr lang="en-US" sz="3200" dirty="0"/>
              <a:t>max</a:t>
            </a:r>
          </a:p>
        </p:txBody>
      </p:sp>
      <p:sp>
        <p:nvSpPr>
          <p:cNvPr id="21" name="Left Brace 20"/>
          <p:cNvSpPr/>
          <p:nvPr/>
        </p:nvSpPr>
        <p:spPr>
          <a:xfrm>
            <a:off x="1950720" y="3254009"/>
            <a:ext cx="564707" cy="3055927"/>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aphicFrame>
        <p:nvGraphicFramePr>
          <p:cNvPr id="23" name="Table 22"/>
          <p:cNvGraphicFramePr>
            <a:graphicFrameLocks noGrp="1"/>
          </p:cNvGraphicFramePr>
          <p:nvPr/>
        </p:nvGraphicFramePr>
        <p:xfrm>
          <a:off x="2724035" y="198081"/>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4" name="TextBox 23"/>
          <p:cNvSpPr txBox="1"/>
          <p:nvPr/>
        </p:nvSpPr>
        <p:spPr>
          <a:xfrm>
            <a:off x="1201412" y="4489585"/>
            <a:ext cx="749308" cy="584775"/>
          </a:xfrm>
          <a:prstGeom prst="rect">
            <a:avLst/>
          </a:prstGeom>
          <a:noFill/>
        </p:spPr>
        <p:txBody>
          <a:bodyPr wrap="none" rtlCol="0">
            <a:spAutoFit/>
          </a:bodyPr>
          <a:lstStyle/>
          <a:p>
            <a:r>
              <a:rPr lang="en-US" sz="3200" dirty="0" err="1"/>
              <a:t>avg</a:t>
            </a:r>
            <a:endParaRPr lang="en-US" sz="3200" dirty="0"/>
          </a:p>
        </p:txBody>
      </p:sp>
      <p:sp>
        <p:nvSpPr>
          <p:cNvPr id="25" name="Left Brace 24"/>
          <p:cNvSpPr/>
          <p:nvPr/>
        </p:nvSpPr>
        <p:spPr>
          <a:xfrm>
            <a:off x="1950720" y="198082"/>
            <a:ext cx="564707" cy="3055927"/>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6" name="TextBox 25"/>
          <p:cNvSpPr txBox="1"/>
          <p:nvPr/>
        </p:nvSpPr>
        <p:spPr>
          <a:xfrm>
            <a:off x="8632841" y="1726187"/>
            <a:ext cx="3093924" cy="584775"/>
          </a:xfrm>
          <a:prstGeom prst="rect">
            <a:avLst/>
          </a:prstGeom>
          <a:noFill/>
          <a:ln>
            <a:solidFill>
              <a:schemeClr val="tx1"/>
            </a:solidFill>
          </a:ln>
        </p:spPr>
        <p:txBody>
          <a:bodyPr wrap="none" rtlCol="0">
            <a:spAutoFit/>
          </a:bodyPr>
          <a:lstStyle/>
          <a:p>
            <a:r>
              <a:rPr lang="en-US" sz="3200" dirty="0"/>
              <a:t>This is a sentence</a:t>
            </a:r>
          </a:p>
        </p:txBody>
      </p:sp>
      <mc:AlternateContent xmlns:mc="http://schemas.openxmlformats.org/markup-compatibility/2006">
        <mc:Choice xmlns:a14="http://schemas.microsoft.com/office/drawing/2010/main" Requires="a14">
          <p:sp>
            <p:nvSpPr>
              <p:cNvPr id="14" name="TextBox 13"/>
              <p:cNvSpPr txBox="1"/>
              <p:nvPr/>
            </p:nvSpPr>
            <p:spPr>
              <a:xfrm>
                <a:off x="5247159" y="1901960"/>
                <a:ext cx="1955984" cy="1569660"/>
              </a:xfrm>
              <a:prstGeom prst="rect">
                <a:avLst/>
              </a:prstGeom>
              <a:noFill/>
            </p:spPr>
            <p:txBody>
              <a:bodyPr wrap="none" rtlCol="0">
                <a:spAutoFit/>
              </a:bodyPr>
              <a:lstStyle/>
              <a:p>
                <a:pPr algn="ctr"/>
                <a:r>
                  <a:rPr lang="en-US" sz="3200" dirty="0"/>
                  <a:t>Sentence </a:t>
                </a:r>
                <a14:m>
                  <m:oMath xmlns:m="http://schemas.openxmlformats.org/officeDocument/2006/math">
                    <m:r>
                      <a:rPr lang="en-US" sz="3200" i="1" dirty="0">
                        <a:latin typeface="Cambria Math" panose="02040503050406030204" pitchFamily="18" charset="0"/>
                      </a:rPr>
                      <m:t>𝑖</m:t>
                    </m:r>
                  </m:oMath>
                </a14:m>
                <a:endParaRPr lang="en-US" sz="3200" dirty="0"/>
              </a:p>
              <a:p>
                <a:pPr algn="ctr"/>
                <a:endParaRPr lang="en-US" sz="32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oMath>
                  </m:oMathPara>
                </a14:m>
                <a:endParaRPr lang="en-US" sz="3200" dirty="0"/>
              </a:p>
            </p:txBody>
          </p:sp>
        </mc:Choice>
        <mc:Fallback>
          <p:sp>
            <p:nvSpPr>
              <p:cNvPr id="14" name="TextBox 13"/>
              <p:cNvSpPr txBox="1">
                <a:spLocks noRot="1" noChangeAspect="1" noMove="1" noResize="1" noEditPoints="1" noAdjustHandles="1" noChangeArrowheads="1" noChangeShapeType="1" noTextEdit="1"/>
              </p:cNvSpPr>
              <p:nvPr/>
            </p:nvSpPr>
            <p:spPr>
              <a:xfrm>
                <a:off x="5247159" y="1901960"/>
                <a:ext cx="1955984" cy="1569660"/>
              </a:xfrm>
              <a:prstGeom prst="rect">
                <a:avLst/>
              </a:prstGeom>
              <a:blipFill>
                <a:blip r:embed="rId3"/>
                <a:stretch>
                  <a:fillRect l="-7742" t="-4800" r="-645" b="-2400"/>
                </a:stretch>
              </a:blipFill>
            </p:spPr>
            <p:txBody>
              <a:bodyPr/>
              <a:lstStyle/>
              <a:p>
                <a:r>
                  <a:rPr lang="en-US">
                    <a:noFill/>
                  </a:rPr>
                  <a:t> </a:t>
                </a:r>
              </a:p>
            </p:txBody>
          </p:sp>
        </mc:Fallback>
      </mc:AlternateContent>
      <p:cxnSp>
        <p:nvCxnSpPr>
          <p:cNvPr id="28" name="Straight Arrow Connector 27"/>
          <p:cNvCxnSpPr/>
          <p:nvPr/>
        </p:nvCxnSpPr>
        <p:spPr>
          <a:xfrm flipV="1">
            <a:off x="7359395" y="2018574"/>
            <a:ext cx="1118179" cy="1938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4014062" y="3254007"/>
            <a:ext cx="17978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247159" y="4029561"/>
            <a:ext cx="4649492" cy="1815882"/>
          </a:xfrm>
          <a:prstGeom prst="rect">
            <a:avLst/>
          </a:prstGeom>
          <a:noFill/>
        </p:spPr>
        <p:txBody>
          <a:bodyPr wrap="square" rtlCol="0">
            <a:spAutoFit/>
          </a:bodyPr>
          <a:lstStyle/>
          <a:p>
            <a:r>
              <a:rPr lang="en-US" sz="2800" u="sng" dirty="0">
                <a:solidFill>
                  <a:schemeClr val="accent2"/>
                </a:solidFill>
              </a:rPr>
              <a:t>Question</a:t>
            </a:r>
            <a:r>
              <a:rPr lang="en-US" sz="2800" dirty="0">
                <a:solidFill>
                  <a:schemeClr val="accent2"/>
                </a:solidFill>
              </a:rPr>
              <a:t>:</a:t>
            </a:r>
          </a:p>
          <a:p>
            <a:endParaRPr lang="en-US" sz="2800" dirty="0">
              <a:solidFill>
                <a:schemeClr val="accent2"/>
              </a:solidFill>
            </a:endParaRPr>
          </a:p>
          <a:p>
            <a:r>
              <a:rPr lang="en-US" sz="2800" dirty="0">
                <a:solidFill>
                  <a:schemeClr val="accent2"/>
                </a:solidFill>
              </a:rPr>
              <a:t>What information are we </a:t>
            </a:r>
            <a:r>
              <a:rPr lang="en-US" sz="2800" i="1" dirty="0">
                <a:solidFill>
                  <a:schemeClr val="accent2"/>
                </a:solidFill>
              </a:rPr>
              <a:t>losing</a:t>
            </a:r>
            <a:r>
              <a:rPr lang="en-US" sz="2800" dirty="0">
                <a:solidFill>
                  <a:schemeClr val="accent2"/>
                </a:solidFill>
              </a:rPr>
              <a:t> when we do this?</a:t>
            </a:r>
          </a:p>
        </p:txBody>
      </p:sp>
    </p:spTree>
    <p:extLst>
      <p:ext uri="{BB962C8B-B14F-4D97-AF65-F5344CB8AC3E}">
        <p14:creationId xmlns:p14="http://schemas.microsoft.com/office/powerpoint/2010/main" val="128670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r>
              <a:rPr lang="en-US" sz="4000" dirty="0"/>
              <a:t>Much more complex models…</a:t>
            </a:r>
          </a:p>
        </p:txBody>
      </p:sp>
      <p:sp>
        <p:nvSpPr>
          <p:cNvPr id="3" name="Content Placeholder 2">
            <a:extLst>
              <a:ext uri="{FF2B5EF4-FFF2-40B4-BE49-F238E27FC236}">
                <a16:creationId xmlns:a16="http://schemas.microsoft.com/office/drawing/2014/main" id="{51322223-D0C8-6644-A01C-7C0BE1C48093}"/>
              </a:ext>
            </a:extLst>
          </p:cNvPr>
          <p:cNvSpPr>
            <a:spLocks noGrp="1"/>
          </p:cNvSpPr>
          <p:nvPr>
            <p:ph idx="1"/>
          </p:nvPr>
        </p:nvSpPr>
        <p:spPr>
          <a:xfrm>
            <a:off x="609600" y="708298"/>
            <a:ext cx="10972800" cy="1402711"/>
          </a:xfrm>
        </p:spPr>
        <p:txBody>
          <a:bodyPr>
            <a:normAutofit/>
          </a:bodyPr>
          <a:lstStyle/>
          <a:p>
            <a:r>
              <a:rPr lang="en-US" sz="2400" dirty="0"/>
              <a:t>Look up words individually to obtain their vectors</a:t>
            </a:r>
          </a:p>
          <a:p>
            <a:r>
              <a:rPr lang="en-US" sz="2400" dirty="0"/>
              <a:t>Construct a sequence of vectors</a:t>
            </a:r>
          </a:p>
          <a:p>
            <a:r>
              <a:rPr lang="en-US" sz="2400" dirty="0"/>
              <a:t>Then, apply an NN-based model designed for sequences (e.g. transformer, RNN)</a:t>
            </a:r>
          </a:p>
        </p:txBody>
      </p:sp>
      <p:sp>
        <p:nvSpPr>
          <p:cNvPr id="5" name="TextBox 4"/>
          <p:cNvSpPr txBox="1"/>
          <p:nvPr/>
        </p:nvSpPr>
        <p:spPr>
          <a:xfrm>
            <a:off x="2391168" y="2249293"/>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1"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9"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7"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sz="13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C32AC06-632F-43A5-BCC3-B6853BF55ED1}"/>
              </a:ext>
            </a:extLst>
          </p:cNvPr>
          <p:cNvSpPr txBox="1"/>
          <p:nvPr/>
        </p:nvSpPr>
        <p:spPr>
          <a:xfrm>
            <a:off x="609602" y="4259199"/>
            <a:ext cx="543479" cy="522772"/>
          </a:xfrm>
          <a:prstGeom prst="rect">
            <a:avLst/>
          </a:prstGeom>
          <a:noFill/>
        </p:spPr>
        <p:txBody>
          <a:bodyPr wrap="square" rtlCol="0">
            <a:spAutoFit/>
          </a:bodyPr>
          <a:lstStyle/>
          <a:p>
            <a:r>
              <a:rPr lang="en-US" sz="2797" i="1" dirty="0">
                <a:solidFill>
                  <a:schemeClr val="accent1"/>
                </a:solidFill>
                <a:latin typeface="Times New Roman" panose="02020603050405020304" pitchFamily="18" charset="0"/>
                <a:cs typeface="Times New Roman" panose="02020603050405020304" pitchFamily="18" charset="0"/>
              </a:rPr>
              <a:t>x</a:t>
            </a:r>
            <a:r>
              <a:rPr lang="en-US" sz="2797" i="1" baseline="-25000" dirty="0">
                <a:solidFill>
                  <a:schemeClr val="accent1"/>
                </a:solidFill>
                <a:latin typeface="Times New Roman" panose="02020603050405020304" pitchFamily="18" charset="0"/>
                <a:cs typeface="Times New Roman" panose="02020603050405020304" pitchFamily="18" charset="0"/>
              </a:rPr>
              <a:t>i</a:t>
            </a:r>
            <a:endParaRPr lang="en-US" sz="2797" baseline="-25000" dirty="0">
              <a:solidFill>
                <a:schemeClr val="accent1"/>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105188" y="3184585"/>
            <a:ext cx="6362409" cy="3194775"/>
          </a:xfrm>
          <a:prstGeom prst="rect">
            <a:avLst/>
          </a:prstGeom>
          <a:noFill/>
          <a:ln>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 name="Straight Connector 22"/>
          <p:cNvCxnSpPr>
            <a:stCxn id="19" idx="3"/>
          </p:cNvCxnSpPr>
          <p:nvPr/>
        </p:nvCxnSpPr>
        <p:spPr>
          <a:xfrm>
            <a:off x="1153081" y="4520585"/>
            <a:ext cx="952106" cy="3"/>
          </a:xfrm>
          <a:prstGeom prst="line">
            <a:avLst/>
          </a:prstGeom>
          <a:ln>
            <a:solidFill>
              <a:schemeClr val="tx2">
                <a:lumMod val="40000"/>
                <a:lumOff val="60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646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CB927-EC0E-3446-BA82-0CB3A3013532}"/>
              </a:ext>
            </a:extLst>
          </p:cNvPr>
          <p:cNvSpPr/>
          <p:nvPr/>
        </p:nvSpPr>
        <p:spPr>
          <a:xfrm>
            <a:off x="4441445" y="1358272"/>
            <a:ext cx="7445755" cy="4832092"/>
          </a:xfrm>
          <a:prstGeom prst="rect">
            <a:avLst/>
          </a:prstGeom>
        </p:spPr>
        <p:txBody>
          <a:bodyPr wrap="square">
            <a:spAutoFit/>
          </a:bodyPr>
          <a:lstStyle/>
          <a:p>
            <a:pPr fontAlgn="base"/>
            <a:r>
              <a:rPr lang="en-US" sz="1400" b="1" cap="all" dirty="0">
                <a:latin typeface="Helvetica Neue" panose="02000503000000020004" pitchFamily="2" charset="0"/>
                <a:ea typeface="Helvetica Neue" panose="02000503000000020004" pitchFamily="2" charset="0"/>
                <a:cs typeface="Helvetica Neue" panose="02000503000000020004" pitchFamily="2" charset="0"/>
              </a:rPr>
              <a:t>MODEL COMPLETION (MACHINE-WRITTEN, FIRST TRY)</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incident occurred on the downtown train line, which runs from Covington and Ashland stations.</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In an email to Ohio news outlets, the U.S. Department of Energy said it is working with the Federal Railroad Administration to find the thief.</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theft of this nuclear material will have significant negative consequences on public and environmental health, our workforce and the economy of our nation,” said Tom Hicks, the U.S. Energy Secretary, in a statement. “Our top priority is to secure the theft and ensure it doesn’t happen again.”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stolen material was taken from the University of Cincinnati’s Research Triangle Park nuclear research site, according to a news release from Department officials.</a:t>
            </a: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Nuclear Regulatory Commission did not immediately release any information.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According to the release, the U.S. Department of Energy’s Office of Nuclear Material Safety and Security is leading that team’s investigation.</a:t>
            </a:r>
          </a:p>
          <a:p>
            <a:pPr fontAlgn="base"/>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dirty="0">
                <a:latin typeface="Helvetica Neue" panose="02000503000000020004" pitchFamily="2" charset="0"/>
                <a:ea typeface="Helvetica Neue" panose="02000503000000020004" pitchFamily="2" charset="0"/>
                <a:cs typeface="Helvetica Neue" panose="02000503000000020004" pitchFamily="2" charset="0"/>
              </a:rPr>
              <a:t>“The safety of people, the environment and the nation’s nuclear stockpile is our highest priority,” Hicks said. “We will get to the bottom of this and make no excuses.</a:t>
            </a:r>
          </a:p>
        </p:txBody>
      </p:sp>
      <p:sp>
        <p:nvSpPr>
          <p:cNvPr id="3" name="Rectangle 2">
            <a:extLst>
              <a:ext uri="{FF2B5EF4-FFF2-40B4-BE49-F238E27FC236}">
                <a16:creationId xmlns:a16="http://schemas.microsoft.com/office/drawing/2014/main" id="{2B98FB9E-0220-F34D-8519-58B10DA37D8A}"/>
              </a:ext>
            </a:extLst>
          </p:cNvPr>
          <p:cNvSpPr/>
          <p:nvPr/>
        </p:nvSpPr>
        <p:spPr>
          <a:xfrm>
            <a:off x="424875" y="1358272"/>
            <a:ext cx="2844800" cy="1600438"/>
          </a:xfrm>
          <a:prstGeom prst="rect">
            <a:avLst/>
          </a:prstGeom>
        </p:spPr>
        <p:txBody>
          <a:bodyPr wrap="square">
            <a:spAutoFit/>
          </a:bodyPr>
          <a:lstStyle/>
          <a:p>
            <a:pPr fontAlgn="base"/>
            <a:r>
              <a:rPr lang="en-US" sz="1400" b="1" cap="all" dirty="0">
                <a:latin typeface="Helvetica Neue" panose="02000503000000020004" pitchFamily="2" charset="0"/>
                <a:ea typeface="Helvetica Neue" panose="02000503000000020004" pitchFamily="2" charset="0"/>
                <a:cs typeface="Helvetica Neue" panose="02000503000000020004" pitchFamily="2" charset="0"/>
              </a:rPr>
              <a:t>SYSTEM PROMPT (HUMAN-WRITTEN)</a:t>
            </a:r>
          </a:p>
          <a:p>
            <a:pPr fontAlgn="base"/>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pPr fontAlgn="base"/>
            <a:r>
              <a:rPr lang="en-US" sz="1400" i="1" dirty="0">
                <a:latin typeface="Helvetica Neue" panose="02000503000000020004" pitchFamily="2" charset="0"/>
                <a:ea typeface="Helvetica Neue" panose="02000503000000020004" pitchFamily="2" charset="0"/>
                <a:cs typeface="Helvetica Neue" panose="02000503000000020004" pitchFamily="2" charset="0"/>
              </a:rPr>
              <a:t>A train carriage containing controlled nuclear materials was stolen in Cincinnati today. Its whereabouts are unknown.</a:t>
            </a:r>
          </a:p>
        </p:txBody>
      </p:sp>
      <p:sp>
        <p:nvSpPr>
          <p:cNvPr id="4" name="Rectangle 3">
            <a:extLst>
              <a:ext uri="{FF2B5EF4-FFF2-40B4-BE49-F238E27FC236}">
                <a16:creationId xmlns:a16="http://schemas.microsoft.com/office/drawing/2014/main" id="{C2CD7BA3-28DB-0E47-8EDD-72FF45B5975C}"/>
              </a:ext>
            </a:extLst>
          </p:cNvPr>
          <p:cNvSpPr/>
          <p:nvPr/>
        </p:nvSpPr>
        <p:spPr>
          <a:xfrm>
            <a:off x="424876" y="5236257"/>
            <a:ext cx="2863273" cy="954107"/>
          </a:xfrm>
          <a:prstGeom prst="rect">
            <a:avLst/>
          </a:prstGeom>
        </p:spPr>
        <p:txBody>
          <a:bodyPr wrap="square">
            <a:spAutoFit/>
          </a:bodyPr>
          <a:lstStyle/>
          <a:p>
            <a:pPr fontAlgn="base"/>
            <a:r>
              <a:rPr lang="en-US" sz="1400" b="1" dirty="0">
                <a:latin typeface="Helvetica Neue" panose="02000503000000020004"/>
              </a:rPr>
              <a:t>“Better Language Models</a:t>
            </a:r>
            <a:br>
              <a:rPr lang="en-US" sz="1400" b="1" dirty="0">
                <a:latin typeface="Helvetica Neue" panose="02000503000000020004"/>
              </a:rPr>
            </a:br>
            <a:r>
              <a:rPr lang="en-US" sz="1400" b="1" dirty="0">
                <a:latin typeface="Helvetica Neue" panose="02000503000000020004"/>
              </a:rPr>
              <a:t>and Their Implications”</a:t>
            </a:r>
          </a:p>
          <a:p>
            <a:pPr fontAlgn="base"/>
            <a:r>
              <a:rPr lang="en-US" sz="1400" cap="all" dirty="0">
                <a:latin typeface="Helvetica Neue" panose="02000503000000020004"/>
              </a:rPr>
              <a:t>2/14/19</a:t>
            </a:r>
          </a:p>
          <a:p>
            <a:pPr fontAlgn="base"/>
            <a:r>
              <a:rPr lang="en-US" sz="1400" cap="all" dirty="0" err="1">
                <a:latin typeface="Helvetica Neue" panose="02000503000000020004"/>
              </a:rPr>
              <a:t>OpenAI</a:t>
            </a:r>
            <a:endParaRPr lang="en-US" sz="1400" cap="all" dirty="0">
              <a:latin typeface="Helvetica Neue" panose="02000503000000020004"/>
            </a:endParaRPr>
          </a:p>
        </p:txBody>
      </p:sp>
      <p:sp>
        <p:nvSpPr>
          <p:cNvPr id="6" name="Title 4">
            <a:extLst>
              <a:ext uri="{FF2B5EF4-FFF2-40B4-BE49-F238E27FC236}">
                <a16:creationId xmlns:a16="http://schemas.microsoft.com/office/drawing/2014/main" id="{4CD21619-D80B-4040-9393-F4E8AD158CD7}"/>
              </a:ext>
            </a:extLst>
          </p:cNvPr>
          <p:cNvSpPr txBox="1">
            <a:spLocks/>
          </p:cNvSpPr>
          <p:nvPr/>
        </p:nvSpPr>
        <p:spPr>
          <a:xfrm>
            <a:off x="838200" y="365126"/>
            <a:ext cx="10515600" cy="807629"/>
          </a:xfrm>
          <a:prstGeom prst="rect">
            <a:avLst/>
          </a:prstGeom>
        </p:spPr>
        <p:txBody>
          <a:bodyPr>
            <a:normAutofit fontScale="5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5333" dirty="0"/>
              <a:t>State of the art NLP models have </a:t>
            </a:r>
            <a:r>
              <a:rPr lang="en-US" sz="5333" i="1" dirty="0"/>
              <a:t>billions</a:t>
            </a:r>
            <a:r>
              <a:rPr lang="en-US" sz="5333" dirty="0"/>
              <a:t> of parameters (up to 1T).</a:t>
            </a:r>
            <a:endParaRPr lang="en-US" sz="4267" dirty="0"/>
          </a:p>
        </p:txBody>
      </p:sp>
    </p:spTree>
    <p:extLst>
      <p:ext uri="{BB962C8B-B14F-4D97-AF65-F5344CB8AC3E}">
        <p14:creationId xmlns:p14="http://schemas.microsoft.com/office/powerpoint/2010/main" val="1271565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0" y="0"/>
            <a:ext cx="12192000" cy="1143000"/>
          </a:xfrm>
        </p:spPr>
        <p:txBody>
          <a:bodyPr>
            <a:noAutofit/>
          </a:bodyPr>
          <a:lstStyle/>
          <a:p>
            <a:pPr algn="ctr"/>
            <a:r>
              <a:rPr lang="en-US" sz="3600" dirty="0"/>
              <a:t>With word vectors, methods for text vs sequences are similar:</a:t>
            </a:r>
            <a:br>
              <a:rPr lang="en-US" sz="3600" dirty="0"/>
            </a:br>
            <a:br>
              <a:rPr lang="en-US" sz="3600" dirty="0"/>
            </a:br>
            <a:r>
              <a:rPr lang="en-US" sz="3600" dirty="0"/>
              <a:t>A sequence of word vectors…</a:t>
            </a:r>
          </a:p>
        </p:txBody>
      </p:sp>
      <p:sp>
        <p:nvSpPr>
          <p:cNvPr id="5" name="TextBox 4"/>
          <p:cNvSpPr txBox="1"/>
          <p:nvPr/>
        </p:nvSpPr>
        <p:spPr>
          <a:xfrm>
            <a:off x="2391167" y="2249292"/>
            <a:ext cx="7231275" cy="584775"/>
          </a:xfrm>
          <a:prstGeom prst="rect">
            <a:avLst/>
          </a:prstGeom>
          <a:noFill/>
        </p:spPr>
        <p:txBody>
          <a:bodyPr wrap="none" rtlCol="0">
            <a:spAutoFit/>
          </a:bodyPr>
          <a:lstStyle/>
          <a:p>
            <a:r>
              <a:rPr lang="en-US" sz="3200" dirty="0"/>
              <a:t>This 			is 				a 				sentence</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5668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0" y="16959"/>
            <a:ext cx="12192000" cy="1143000"/>
          </a:xfrm>
        </p:spPr>
        <p:txBody>
          <a:bodyPr>
            <a:noAutofit/>
          </a:bodyPr>
          <a:lstStyle/>
          <a:p>
            <a:r>
              <a:rPr lang="en-US" sz="4000" dirty="0"/>
              <a:t>To effectively predict sentiment, it would be helpful to understand which words have similar meaning</a:t>
            </a:r>
          </a:p>
        </p:txBody>
      </p:sp>
      <p:sp>
        <p:nvSpPr>
          <p:cNvPr id="16" name="TextBox 15">
            <a:extLst>
              <a:ext uri="{FF2B5EF4-FFF2-40B4-BE49-F238E27FC236}">
                <a16:creationId xmlns:a16="http://schemas.microsoft.com/office/drawing/2014/main" id="{45F1BB00-7856-7446-8C5E-2FBA67162D88}"/>
              </a:ext>
            </a:extLst>
          </p:cNvPr>
          <p:cNvSpPr txBox="1"/>
          <p:nvPr/>
        </p:nvSpPr>
        <p:spPr>
          <a:xfrm>
            <a:off x="959939" y="1283490"/>
            <a:ext cx="2507683" cy="497957"/>
          </a:xfrm>
          <a:prstGeom prst="rect">
            <a:avLst/>
          </a:prstGeom>
          <a:noFill/>
        </p:spPr>
        <p:txBody>
          <a:bodyPr wrap="square" rtlCol="0">
            <a:spAutoFit/>
          </a:bodyPr>
          <a:lstStyle/>
          <a:p>
            <a:r>
              <a:rPr lang="en-US" sz="2636" dirty="0"/>
              <a:t>I am sad</a:t>
            </a:r>
          </a:p>
        </p:txBody>
      </p:sp>
      <p:sp>
        <p:nvSpPr>
          <p:cNvPr id="20" name="TextBox 19">
            <a:extLst>
              <a:ext uri="{FF2B5EF4-FFF2-40B4-BE49-F238E27FC236}">
                <a16:creationId xmlns:a16="http://schemas.microsoft.com/office/drawing/2014/main" id="{39A63E6B-5114-B340-BC65-DBD86141279A}"/>
              </a:ext>
            </a:extLst>
          </p:cNvPr>
          <p:cNvSpPr txBox="1"/>
          <p:nvPr/>
        </p:nvSpPr>
        <p:spPr>
          <a:xfrm>
            <a:off x="959939" y="2186411"/>
            <a:ext cx="2507683" cy="497957"/>
          </a:xfrm>
          <a:prstGeom prst="rect">
            <a:avLst/>
          </a:prstGeom>
          <a:noFill/>
        </p:spPr>
        <p:txBody>
          <a:bodyPr wrap="square" rtlCol="0">
            <a:spAutoFit/>
          </a:bodyPr>
          <a:lstStyle/>
          <a:p>
            <a:r>
              <a:rPr lang="en-US" sz="2636" dirty="0"/>
              <a:t>I am upset</a:t>
            </a:r>
          </a:p>
        </p:txBody>
      </p:sp>
      <p:sp>
        <p:nvSpPr>
          <p:cNvPr id="21" name="TextBox 20">
            <a:extLst>
              <a:ext uri="{FF2B5EF4-FFF2-40B4-BE49-F238E27FC236}">
                <a16:creationId xmlns:a16="http://schemas.microsoft.com/office/drawing/2014/main" id="{403C6FED-0EF4-B34D-9DD5-ED78AC7B4C80}"/>
              </a:ext>
            </a:extLst>
          </p:cNvPr>
          <p:cNvSpPr txBox="1"/>
          <p:nvPr/>
        </p:nvSpPr>
        <p:spPr>
          <a:xfrm>
            <a:off x="959939" y="2487386"/>
            <a:ext cx="2507683" cy="497957"/>
          </a:xfrm>
          <a:prstGeom prst="rect">
            <a:avLst/>
          </a:prstGeom>
          <a:noFill/>
        </p:spPr>
        <p:txBody>
          <a:bodyPr wrap="square" rtlCol="0">
            <a:spAutoFit/>
          </a:bodyPr>
          <a:lstStyle/>
          <a:p>
            <a:r>
              <a:rPr lang="en-US" sz="2636" dirty="0"/>
              <a:t>I am down</a:t>
            </a:r>
          </a:p>
        </p:txBody>
      </p:sp>
      <p:sp>
        <p:nvSpPr>
          <p:cNvPr id="22" name="TextBox 21">
            <a:extLst>
              <a:ext uri="{FF2B5EF4-FFF2-40B4-BE49-F238E27FC236}">
                <a16:creationId xmlns:a16="http://schemas.microsoft.com/office/drawing/2014/main" id="{B763DE9A-E18E-2C45-B7B8-FB7AB28B149B}"/>
              </a:ext>
            </a:extLst>
          </p:cNvPr>
          <p:cNvSpPr txBox="1"/>
          <p:nvPr/>
        </p:nvSpPr>
        <p:spPr>
          <a:xfrm>
            <a:off x="959939" y="1584463"/>
            <a:ext cx="2507683" cy="497957"/>
          </a:xfrm>
          <a:prstGeom prst="rect">
            <a:avLst/>
          </a:prstGeom>
          <a:noFill/>
        </p:spPr>
        <p:txBody>
          <a:bodyPr wrap="square" rtlCol="0">
            <a:spAutoFit/>
          </a:bodyPr>
          <a:lstStyle/>
          <a:p>
            <a:r>
              <a:rPr lang="en-US" sz="2636" dirty="0"/>
              <a:t>I am miserable</a:t>
            </a:r>
          </a:p>
        </p:txBody>
      </p:sp>
      <p:sp>
        <p:nvSpPr>
          <p:cNvPr id="23" name="TextBox 22">
            <a:extLst>
              <a:ext uri="{FF2B5EF4-FFF2-40B4-BE49-F238E27FC236}">
                <a16:creationId xmlns:a16="http://schemas.microsoft.com/office/drawing/2014/main" id="{A174C37D-8A18-434E-873B-38FBA9E7BABB}"/>
              </a:ext>
            </a:extLst>
          </p:cNvPr>
          <p:cNvSpPr txBox="1"/>
          <p:nvPr/>
        </p:nvSpPr>
        <p:spPr>
          <a:xfrm>
            <a:off x="959939" y="1885438"/>
            <a:ext cx="2507683" cy="497957"/>
          </a:xfrm>
          <a:prstGeom prst="rect">
            <a:avLst/>
          </a:prstGeom>
          <a:noFill/>
        </p:spPr>
        <p:txBody>
          <a:bodyPr wrap="square" rtlCol="0">
            <a:spAutoFit/>
          </a:bodyPr>
          <a:lstStyle/>
          <a:p>
            <a:r>
              <a:rPr lang="en-US" sz="2636" dirty="0"/>
              <a:t>I am sorrowful</a:t>
            </a:r>
          </a:p>
        </p:txBody>
      </p:sp>
      <p:sp>
        <p:nvSpPr>
          <p:cNvPr id="14" name="TextBox 13">
            <a:extLst>
              <a:ext uri="{FF2B5EF4-FFF2-40B4-BE49-F238E27FC236}">
                <a16:creationId xmlns:a16="http://schemas.microsoft.com/office/drawing/2014/main" id="{98BFDD58-EB3C-C34E-BB34-451CCAD8F698}"/>
              </a:ext>
            </a:extLst>
          </p:cNvPr>
          <p:cNvSpPr txBox="1"/>
          <p:nvPr/>
        </p:nvSpPr>
        <p:spPr>
          <a:xfrm>
            <a:off x="959716" y="2773653"/>
            <a:ext cx="2507683" cy="497957"/>
          </a:xfrm>
          <a:prstGeom prst="rect">
            <a:avLst/>
          </a:prstGeom>
          <a:noFill/>
        </p:spPr>
        <p:txBody>
          <a:bodyPr wrap="square" rtlCol="0">
            <a:spAutoFit/>
          </a:bodyPr>
          <a:lstStyle/>
          <a:p>
            <a:r>
              <a:rPr lang="en-US" sz="2636" dirty="0"/>
              <a:t>I am content</a:t>
            </a:r>
          </a:p>
        </p:txBody>
      </p:sp>
      <p:sp>
        <p:nvSpPr>
          <p:cNvPr id="15" name="TextBox 14">
            <a:extLst>
              <a:ext uri="{FF2B5EF4-FFF2-40B4-BE49-F238E27FC236}">
                <a16:creationId xmlns:a16="http://schemas.microsoft.com/office/drawing/2014/main" id="{13818781-A770-454B-80A9-94744A7FF37F}"/>
              </a:ext>
            </a:extLst>
          </p:cNvPr>
          <p:cNvSpPr txBox="1"/>
          <p:nvPr/>
        </p:nvSpPr>
        <p:spPr>
          <a:xfrm>
            <a:off x="959716" y="3074626"/>
            <a:ext cx="2507683" cy="497957"/>
          </a:xfrm>
          <a:prstGeom prst="rect">
            <a:avLst/>
          </a:prstGeom>
          <a:noFill/>
        </p:spPr>
        <p:txBody>
          <a:bodyPr wrap="square" rtlCol="0">
            <a:spAutoFit/>
          </a:bodyPr>
          <a:lstStyle/>
          <a:p>
            <a:r>
              <a:rPr lang="en-US" sz="2636" dirty="0"/>
              <a:t>I am joyful</a:t>
            </a:r>
          </a:p>
        </p:txBody>
      </p:sp>
      <p:sp>
        <p:nvSpPr>
          <p:cNvPr id="24" name="TextBox 23">
            <a:extLst>
              <a:ext uri="{FF2B5EF4-FFF2-40B4-BE49-F238E27FC236}">
                <a16:creationId xmlns:a16="http://schemas.microsoft.com/office/drawing/2014/main" id="{171F8335-ECB2-7A4D-82D0-3DCE61D73934}"/>
              </a:ext>
            </a:extLst>
          </p:cNvPr>
          <p:cNvSpPr txBox="1"/>
          <p:nvPr/>
        </p:nvSpPr>
        <p:spPr>
          <a:xfrm>
            <a:off x="959716" y="3676574"/>
            <a:ext cx="2507683" cy="497957"/>
          </a:xfrm>
          <a:prstGeom prst="rect">
            <a:avLst/>
          </a:prstGeom>
          <a:noFill/>
        </p:spPr>
        <p:txBody>
          <a:bodyPr wrap="square" rtlCol="0">
            <a:spAutoFit/>
          </a:bodyPr>
          <a:lstStyle/>
          <a:p>
            <a:r>
              <a:rPr lang="en-US" sz="2636" dirty="0"/>
              <a:t>I am satisfied</a:t>
            </a:r>
          </a:p>
        </p:txBody>
      </p:sp>
      <p:sp>
        <p:nvSpPr>
          <p:cNvPr id="25" name="TextBox 24">
            <a:extLst>
              <a:ext uri="{FF2B5EF4-FFF2-40B4-BE49-F238E27FC236}">
                <a16:creationId xmlns:a16="http://schemas.microsoft.com/office/drawing/2014/main" id="{39A63E6B-5114-B340-BC65-DBD86141279A}"/>
              </a:ext>
            </a:extLst>
          </p:cNvPr>
          <p:cNvSpPr txBox="1"/>
          <p:nvPr/>
        </p:nvSpPr>
        <p:spPr>
          <a:xfrm>
            <a:off x="959716" y="3375601"/>
            <a:ext cx="2507683" cy="497957"/>
          </a:xfrm>
          <a:prstGeom prst="rect">
            <a:avLst/>
          </a:prstGeom>
          <a:noFill/>
        </p:spPr>
        <p:txBody>
          <a:bodyPr wrap="square" rtlCol="0">
            <a:spAutoFit/>
          </a:bodyPr>
          <a:lstStyle/>
          <a:p>
            <a:r>
              <a:rPr lang="en-US" sz="2636" dirty="0"/>
              <a:t>I am merry</a:t>
            </a:r>
          </a:p>
        </p:txBody>
      </p:sp>
      <p:sp>
        <p:nvSpPr>
          <p:cNvPr id="28" name="TextBox 27">
            <a:extLst>
              <a:ext uri="{FF2B5EF4-FFF2-40B4-BE49-F238E27FC236}">
                <a16:creationId xmlns:a16="http://schemas.microsoft.com/office/drawing/2014/main" id="{A174C37D-8A18-434E-873B-38FBA9E7BABB}"/>
              </a:ext>
            </a:extLst>
          </p:cNvPr>
          <p:cNvSpPr txBox="1"/>
          <p:nvPr/>
        </p:nvSpPr>
        <p:spPr>
          <a:xfrm>
            <a:off x="959716" y="3977546"/>
            <a:ext cx="2507683" cy="497957"/>
          </a:xfrm>
          <a:prstGeom prst="rect">
            <a:avLst/>
          </a:prstGeom>
          <a:noFill/>
        </p:spPr>
        <p:txBody>
          <a:bodyPr wrap="square" rtlCol="0">
            <a:spAutoFit/>
          </a:bodyPr>
          <a:lstStyle/>
          <a:p>
            <a:r>
              <a:rPr lang="en-US" sz="2636" dirty="0"/>
              <a:t>I am euphoric</a:t>
            </a:r>
          </a:p>
        </p:txBody>
      </p:sp>
      <p:pic>
        <p:nvPicPr>
          <p:cNvPr id="44" name="Picture 43">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283489"/>
            <a:ext cx="296787" cy="330857"/>
          </a:xfrm>
          <a:prstGeom prst="rect">
            <a:avLst/>
          </a:prstGeom>
        </p:spPr>
      </p:pic>
      <p:pic>
        <p:nvPicPr>
          <p:cNvPr id="48" name="Picture 47">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2857121"/>
            <a:ext cx="296787" cy="330857"/>
          </a:xfrm>
          <a:prstGeom prst="rect">
            <a:avLst/>
          </a:prstGeom>
        </p:spPr>
      </p:pic>
      <p:pic>
        <p:nvPicPr>
          <p:cNvPr id="49" name="Picture 48">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165682"/>
            <a:ext cx="296787" cy="330857"/>
          </a:xfrm>
          <a:prstGeom prst="rect">
            <a:avLst/>
          </a:prstGeom>
        </p:spPr>
      </p:pic>
      <p:pic>
        <p:nvPicPr>
          <p:cNvPr id="50" name="Picture 49">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474245"/>
            <a:ext cx="296787" cy="330857"/>
          </a:xfrm>
          <a:prstGeom prst="rect">
            <a:avLst/>
          </a:prstGeom>
        </p:spPr>
      </p:pic>
      <p:pic>
        <p:nvPicPr>
          <p:cNvPr id="51" name="Picture 50">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869" y="3782806"/>
            <a:ext cx="296787" cy="330857"/>
          </a:xfrm>
          <a:prstGeom prst="rect">
            <a:avLst/>
          </a:prstGeom>
        </p:spPr>
      </p:pic>
      <p:pic>
        <p:nvPicPr>
          <p:cNvPr id="52" name="Picture 51">
            <a:extLst>
              <a:ext uri="{FF2B5EF4-FFF2-40B4-BE49-F238E27FC236}">
                <a16:creationId xmlns:a16="http://schemas.microsoft.com/office/drawing/2014/main" id="{EDB2C466-9360-664B-B9F0-15748445461F}"/>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6202645" y="4091361"/>
            <a:ext cx="296787" cy="330857"/>
          </a:xfrm>
          <a:prstGeom prst="rect">
            <a:avLst/>
          </a:prstGeom>
        </p:spPr>
      </p:pic>
      <p:pic>
        <p:nvPicPr>
          <p:cNvPr id="53" name="Picture 52">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592052"/>
            <a:ext cx="296787" cy="330857"/>
          </a:xfrm>
          <a:prstGeom prst="rect">
            <a:avLst/>
          </a:prstGeom>
        </p:spPr>
      </p:pic>
      <p:pic>
        <p:nvPicPr>
          <p:cNvPr id="54" name="Picture 53">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1900613"/>
            <a:ext cx="296787" cy="330857"/>
          </a:xfrm>
          <a:prstGeom prst="rect">
            <a:avLst/>
          </a:prstGeom>
        </p:spPr>
      </p:pic>
      <p:pic>
        <p:nvPicPr>
          <p:cNvPr id="55" name="Picture 54">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2209176"/>
            <a:ext cx="296787" cy="330857"/>
          </a:xfrm>
          <a:prstGeom prst="rect">
            <a:avLst/>
          </a:prstGeom>
        </p:spPr>
      </p:pic>
      <p:pic>
        <p:nvPicPr>
          <p:cNvPr id="56" name="Picture 55">
            <a:extLst>
              <a:ext uri="{FF2B5EF4-FFF2-40B4-BE49-F238E27FC236}">
                <a16:creationId xmlns:a16="http://schemas.microsoft.com/office/drawing/2014/main" id="{33B40F67-E1F3-B149-ABFE-EE533945557B}"/>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6202869" y="2517737"/>
            <a:ext cx="296787" cy="330857"/>
          </a:xfrm>
          <a:prstGeom prst="rect">
            <a:avLst/>
          </a:prstGeom>
        </p:spPr>
      </p:pic>
      <p:sp>
        <p:nvSpPr>
          <p:cNvPr id="66" name="TextBox 65">
            <a:extLst>
              <a:ext uri="{FF2B5EF4-FFF2-40B4-BE49-F238E27FC236}">
                <a16:creationId xmlns:a16="http://schemas.microsoft.com/office/drawing/2014/main" id="{171F8335-ECB2-7A4D-82D0-3DCE61D73934}"/>
              </a:ext>
            </a:extLst>
          </p:cNvPr>
          <p:cNvSpPr txBox="1"/>
          <p:nvPr/>
        </p:nvSpPr>
        <p:spPr>
          <a:xfrm>
            <a:off x="959493" y="4967478"/>
            <a:ext cx="2507683" cy="497957"/>
          </a:xfrm>
          <a:prstGeom prst="rect">
            <a:avLst/>
          </a:prstGeom>
          <a:noFill/>
        </p:spPr>
        <p:txBody>
          <a:bodyPr wrap="square" rtlCol="0">
            <a:spAutoFit/>
          </a:bodyPr>
          <a:lstStyle/>
          <a:p>
            <a:r>
              <a:rPr lang="en-US" sz="2636" dirty="0"/>
              <a:t>I am depressed</a:t>
            </a:r>
          </a:p>
        </p:txBody>
      </p:sp>
      <p:sp>
        <p:nvSpPr>
          <p:cNvPr id="68" name="TextBox 67">
            <a:extLst>
              <a:ext uri="{FF2B5EF4-FFF2-40B4-BE49-F238E27FC236}">
                <a16:creationId xmlns:a16="http://schemas.microsoft.com/office/drawing/2014/main" id="{98BFDD58-EB3C-C34E-BB34-451CCAD8F698}"/>
              </a:ext>
            </a:extLst>
          </p:cNvPr>
          <p:cNvSpPr txBox="1"/>
          <p:nvPr/>
        </p:nvSpPr>
        <p:spPr>
          <a:xfrm>
            <a:off x="959493" y="5268453"/>
            <a:ext cx="2507683" cy="497957"/>
          </a:xfrm>
          <a:prstGeom prst="rect">
            <a:avLst/>
          </a:prstGeom>
          <a:noFill/>
        </p:spPr>
        <p:txBody>
          <a:bodyPr wrap="square" rtlCol="0">
            <a:spAutoFit/>
          </a:bodyPr>
          <a:lstStyle/>
          <a:p>
            <a:r>
              <a:rPr lang="en-US" sz="2636" dirty="0"/>
              <a:t>I am unhappy</a:t>
            </a:r>
          </a:p>
        </p:txBody>
      </p:sp>
      <p:sp>
        <p:nvSpPr>
          <p:cNvPr id="69" name="TextBox 68">
            <a:extLst>
              <a:ext uri="{FF2B5EF4-FFF2-40B4-BE49-F238E27FC236}">
                <a16:creationId xmlns:a16="http://schemas.microsoft.com/office/drawing/2014/main" id="{45F1BB00-7856-7446-8C5E-2FBA67162D88}"/>
              </a:ext>
            </a:extLst>
          </p:cNvPr>
          <p:cNvSpPr txBox="1"/>
          <p:nvPr/>
        </p:nvSpPr>
        <p:spPr>
          <a:xfrm>
            <a:off x="959493" y="5569426"/>
            <a:ext cx="2507683" cy="497957"/>
          </a:xfrm>
          <a:prstGeom prst="rect">
            <a:avLst/>
          </a:prstGeom>
          <a:noFill/>
        </p:spPr>
        <p:txBody>
          <a:bodyPr wrap="square" rtlCol="0">
            <a:spAutoFit/>
          </a:bodyPr>
          <a:lstStyle/>
          <a:p>
            <a:r>
              <a:rPr lang="en-US" sz="2636" dirty="0"/>
              <a:t>I am happy</a:t>
            </a:r>
          </a:p>
        </p:txBody>
      </p:sp>
      <p:sp>
        <p:nvSpPr>
          <p:cNvPr id="70" name="TextBox 69">
            <a:extLst>
              <a:ext uri="{FF2B5EF4-FFF2-40B4-BE49-F238E27FC236}">
                <a16:creationId xmlns:a16="http://schemas.microsoft.com/office/drawing/2014/main" id="{B763DE9A-E18E-2C45-B7B8-FB7AB28B149B}"/>
              </a:ext>
            </a:extLst>
          </p:cNvPr>
          <p:cNvSpPr txBox="1"/>
          <p:nvPr/>
        </p:nvSpPr>
        <p:spPr>
          <a:xfrm>
            <a:off x="959493" y="5870401"/>
            <a:ext cx="2507683" cy="497957"/>
          </a:xfrm>
          <a:prstGeom prst="rect">
            <a:avLst/>
          </a:prstGeom>
          <a:noFill/>
        </p:spPr>
        <p:txBody>
          <a:bodyPr wrap="square" rtlCol="0">
            <a:spAutoFit/>
          </a:bodyPr>
          <a:lstStyle/>
          <a:p>
            <a:r>
              <a:rPr lang="en-US" sz="2636" dirty="0"/>
              <a:t>I am gleeful</a:t>
            </a:r>
          </a:p>
        </p:txBody>
      </p:sp>
      <p:sp>
        <p:nvSpPr>
          <p:cNvPr id="3" name="Right Brace 2"/>
          <p:cNvSpPr/>
          <p:nvPr/>
        </p:nvSpPr>
        <p:spPr>
          <a:xfrm>
            <a:off x="7239001" y="1283489"/>
            <a:ext cx="952500" cy="3138729"/>
          </a:xfrm>
          <a:prstGeom prst="rightBrace">
            <a:avLst>
              <a:gd name="adj1" fmla="val 6433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8307805" y="2602053"/>
            <a:ext cx="1588961" cy="461665"/>
          </a:xfrm>
          <a:prstGeom prst="rect">
            <a:avLst/>
          </a:prstGeom>
          <a:noFill/>
        </p:spPr>
        <p:txBody>
          <a:bodyPr wrap="none" rtlCol="0">
            <a:spAutoFit/>
          </a:bodyPr>
          <a:lstStyle/>
          <a:p>
            <a:r>
              <a:rPr lang="en-US" sz="2400" dirty="0"/>
              <a:t>training set</a:t>
            </a:r>
          </a:p>
        </p:txBody>
      </p:sp>
      <p:sp>
        <p:nvSpPr>
          <p:cNvPr id="75" name="Right Brace 74"/>
          <p:cNvSpPr/>
          <p:nvPr/>
        </p:nvSpPr>
        <p:spPr>
          <a:xfrm>
            <a:off x="7239001" y="5013005"/>
            <a:ext cx="952500" cy="1230291"/>
          </a:xfrm>
          <a:prstGeom prst="rightBrace">
            <a:avLst>
              <a:gd name="adj1" fmla="val 17624"/>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6" name="TextBox 75"/>
          <p:cNvSpPr txBox="1"/>
          <p:nvPr/>
        </p:nvSpPr>
        <p:spPr>
          <a:xfrm>
            <a:off x="8307805" y="5397318"/>
            <a:ext cx="1101135" cy="461665"/>
          </a:xfrm>
          <a:prstGeom prst="rect">
            <a:avLst/>
          </a:prstGeom>
          <a:noFill/>
        </p:spPr>
        <p:txBody>
          <a:bodyPr wrap="none" rtlCol="0">
            <a:spAutoFit/>
          </a:bodyPr>
          <a:lstStyle/>
          <a:p>
            <a:r>
              <a:rPr lang="en-US" sz="2400" dirty="0"/>
              <a:t>test set</a:t>
            </a:r>
          </a:p>
        </p:txBody>
      </p:sp>
      <p:sp>
        <p:nvSpPr>
          <p:cNvPr id="5" name="TextBox 4"/>
          <p:cNvSpPr txBox="1"/>
          <p:nvPr/>
        </p:nvSpPr>
        <p:spPr>
          <a:xfrm>
            <a:off x="6202645" y="5003266"/>
            <a:ext cx="303288" cy="1323439"/>
          </a:xfrm>
          <a:prstGeom prst="rect">
            <a:avLst/>
          </a:prstGeom>
          <a:noFill/>
        </p:spPr>
        <p:txBody>
          <a:bodyPr wrap="none" rtlCol="0">
            <a:spAutoFit/>
          </a:bodyPr>
          <a:lstStyle/>
          <a:p>
            <a:r>
              <a:rPr lang="en-US" sz="2000" b="1" dirty="0">
                <a:solidFill>
                  <a:schemeClr val="accent2"/>
                </a:solidFill>
              </a:rPr>
              <a:t>?</a:t>
            </a:r>
          </a:p>
          <a:p>
            <a:r>
              <a:rPr lang="en-US" sz="2000" b="1" dirty="0">
                <a:solidFill>
                  <a:schemeClr val="accent2"/>
                </a:solidFill>
              </a:rPr>
              <a:t>?</a:t>
            </a:r>
          </a:p>
          <a:p>
            <a:r>
              <a:rPr lang="en-US" sz="2000" b="1" dirty="0">
                <a:solidFill>
                  <a:schemeClr val="accent2"/>
                </a:solidFill>
              </a:rPr>
              <a:t>?</a:t>
            </a:r>
          </a:p>
          <a:p>
            <a:r>
              <a:rPr lang="en-US" sz="2000" b="1" dirty="0">
                <a:solidFill>
                  <a:schemeClr val="accent2"/>
                </a:solidFill>
              </a:rPr>
              <a:t>?</a:t>
            </a:r>
          </a:p>
        </p:txBody>
      </p:sp>
    </p:spTree>
    <p:extLst>
      <p:ext uri="{BB962C8B-B14F-4D97-AF65-F5344CB8AC3E}">
        <p14:creationId xmlns:p14="http://schemas.microsoft.com/office/powerpoint/2010/main" val="1942978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
        <p:nvSpPr>
          <p:cNvPr id="18" name="Title 1">
            <a:extLst>
              <a:ext uri="{FF2B5EF4-FFF2-40B4-BE49-F238E27FC236}">
                <a16:creationId xmlns:a16="http://schemas.microsoft.com/office/drawing/2014/main" id="{439D623C-CF67-0B44-8B2B-D01DBE4B554F}"/>
              </a:ext>
            </a:extLst>
          </p:cNvPr>
          <p:cNvSpPr>
            <a:spLocks noGrp="1"/>
          </p:cNvSpPr>
          <p:nvPr>
            <p:ph type="title"/>
          </p:nvPr>
        </p:nvSpPr>
        <p:spPr>
          <a:xfrm>
            <a:off x="0" y="0"/>
            <a:ext cx="12192000" cy="1143000"/>
          </a:xfrm>
        </p:spPr>
        <p:txBody>
          <a:bodyPr>
            <a:noAutofit/>
          </a:bodyPr>
          <a:lstStyle/>
          <a:p>
            <a:pPr algn="ctr"/>
            <a:r>
              <a:rPr lang="en-US" sz="3600" dirty="0"/>
              <a:t>With word vectors, methods for text vs sequences are similar:</a:t>
            </a:r>
            <a:br>
              <a:rPr lang="en-US" sz="3600" dirty="0"/>
            </a:br>
            <a:br>
              <a:rPr lang="en-US" sz="3600" dirty="0"/>
            </a:br>
            <a:r>
              <a:rPr lang="en-US" sz="3600" dirty="0"/>
              <a:t>…now looks just like a sequence of measurements.</a:t>
            </a:r>
          </a:p>
        </p:txBody>
      </p:sp>
    </p:spTree>
    <p:extLst>
      <p:ext uri="{BB962C8B-B14F-4D97-AF65-F5344CB8AC3E}">
        <p14:creationId xmlns:p14="http://schemas.microsoft.com/office/powerpoint/2010/main" val="3311672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131736" y="185973"/>
            <a:ext cx="11891942" cy="1643378"/>
          </a:xfrm>
        </p:spPr>
        <p:txBody>
          <a:bodyPr>
            <a:noAutofit/>
          </a:bodyPr>
          <a:lstStyle/>
          <a:p>
            <a:pPr algn="ctr"/>
            <a:r>
              <a:rPr lang="en-US" sz="3600" dirty="0"/>
              <a:t>In this case, too, we can get a </a:t>
            </a:r>
            <a:r>
              <a:rPr lang="en-US" sz="3600" u="sng" dirty="0"/>
              <a:t>single numeric vector</a:t>
            </a:r>
            <a:r>
              <a:rPr lang="en-US" sz="3600" dirty="0"/>
              <a:t> for our predictive models by taking a max and average</a:t>
            </a:r>
            <a:br>
              <a:rPr lang="en-US" sz="3600" dirty="0"/>
            </a:br>
            <a:r>
              <a:rPr lang="en-US" sz="3600" dirty="0"/>
              <a:t>(or any other summary statistics we’d like)</a:t>
            </a:r>
          </a:p>
        </p:txBody>
      </p:sp>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Tree>
    <p:extLst>
      <p:ext uri="{BB962C8B-B14F-4D97-AF65-F5344CB8AC3E}">
        <p14:creationId xmlns:p14="http://schemas.microsoft.com/office/powerpoint/2010/main" val="777392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F95-43DA-264A-B38E-BD98E500861C}"/>
              </a:ext>
            </a:extLst>
          </p:cNvPr>
          <p:cNvSpPr>
            <a:spLocks noGrp="1"/>
          </p:cNvSpPr>
          <p:nvPr>
            <p:ph type="title"/>
          </p:nvPr>
        </p:nvSpPr>
        <p:spPr>
          <a:xfrm>
            <a:off x="131736" y="185973"/>
            <a:ext cx="11891942" cy="1192451"/>
          </a:xfrm>
        </p:spPr>
        <p:txBody>
          <a:bodyPr>
            <a:noAutofit/>
          </a:bodyPr>
          <a:lstStyle/>
          <a:p>
            <a:pPr algn="ctr"/>
            <a:r>
              <a:rPr lang="en-US" sz="3600" dirty="0"/>
              <a:t>But when we do this, we lose information about </a:t>
            </a:r>
            <a:r>
              <a:rPr lang="en-US" sz="3600" i="1" dirty="0"/>
              <a:t>order</a:t>
            </a:r>
            <a:r>
              <a:rPr lang="en-US" sz="3600" dirty="0"/>
              <a:t>.</a:t>
            </a:r>
          </a:p>
        </p:txBody>
      </p:sp>
      <p:sp>
        <p:nvSpPr>
          <p:cNvPr id="5" name="TextBox 4"/>
          <p:cNvSpPr txBox="1"/>
          <p:nvPr/>
        </p:nvSpPr>
        <p:spPr>
          <a:xfrm>
            <a:off x="2391167" y="2249292"/>
            <a:ext cx="6654770" cy="584775"/>
          </a:xfrm>
          <a:prstGeom prst="rect">
            <a:avLst/>
          </a:prstGeom>
          <a:noFill/>
        </p:spPr>
        <p:txBody>
          <a:bodyPr wrap="none" rtlCol="0">
            <a:spAutoFit/>
          </a:bodyPr>
          <a:lstStyle/>
          <a:p>
            <a:r>
              <a:rPr lang="en-US" sz="3200" dirty="0"/>
              <a:t>Day 1		Day 2		Day 3		Day 4</a:t>
            </a:r>
          </a:p>
        </p:txBody>
      </p:sp>
      <p:graphicFrame>
        <p:nvGraphicFramePr>
          <p:cNvPr id="7" name="Table 6"/>
          <p:cNvGraphicFramePr>
            <a:graphicFrameLocks noGrp="1"/>
          </p:cNvGraphicFramePr>
          <p:nvPr/>
        </p:nvGraphicFramePr>
        <p:xfrm>
          <a:off x="2307280"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8" name="Table 7"/>
          <p:cNvGraphicFramePr>
            <a:graphicFrameLocks noGrp="1"/>
          </p:cNvGraphicFramePr>
          <p:nvPr/>
        </p:nvGraphicFramePr>
        <p:xfrm>
          <a:off x="4083528"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9" name="Table 8"/>
          <p:cNvGraphicFramePr>
            <a:graphicFrameLocks noGrp="1"/>
          </p:cNvGraphicFramePr>
          <p:nvPr/>
        </p:nvGraphicFramePr>
        <p:xfrm>
          <a:off x="595892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0" name="Table 9"/>
          <p:cNvGraphicFramePr>
            <a:graphicFrameLocks noGrp="1"/>
          </p:cNvGraphicFramePr>
          <p:nvPr/>
        </p:nvGraphicFramePr>
        <p:xfrm>
          <a:off x="7742806" y="3254008"/>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cxnSp>
        <p:nvCxnSpPr>
          <p:cNvPr id="13" name="Straight Arrow Connector 12"/>
          <p:cNvCxnSpPr/>
          <p:nvPr/>
        </p:nvCxnSpPr>
        <p:spPr>
          <a:xfrm>
            <a:off x="2572719"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43524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227736"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8010041" y="2834067"/>
            <a:ext cx="0" cy="281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EB6D1D5-D441-F94C-9AFC-5E0BE63655B0}"/>
              </a:ext>
            </a:extLst>
          </p:cNvPr>
          <p:cNvSpPr txBox="1"/>
          <p:nvPr/>
        </p:nvSpPr>
        <p:spPr>
          <a:xfrm>
            <a:off x="668740" y="3254008"/>
            <a:ext cx="1513271" cy="3046988"/>
          </a:xfrm>
          <a:prstGeom prst="rect">
            <a:avLst/>
          </a:prstGeom>
          <a:noFill/>
        </p:spPr>
        <p:txBody>
          <a:bodyPr wrap="square" rtlCol="0">
            <a:spAutoFit/>
          </a:bodyPr>
          <a:lstStyle/>
          <a:p>
            <a:pPr algn="r"/>
            <a:r>
              <a:rPr lang="en-US" sz="3200" dirty="0"/>
              <a:t>Temp</a:t>
            </a:r>
          </a:p>
          <a:p>
            <a:pPr algn="r"/>
            <a:r>
              <a:rPr lang="en-US" sz="3200" dirty="0"/>
              <a:t>BP</a:t>
            </a:r>
          </a:p>
          <a:p>
            <a:pPr algn="r"/>
            <a:r>
              <a:rPr lang="en-US" sz="3200" dirty="0"/>
              <a:t>HR</a:t>
            </a:r>
          </a:p>
          <a:p>
            <a:pPr algn="r"/>
            <a:r>
              <a:rPr lang="en-US" sz="3200" dirty="0"/>
              <a:t>RR</a:t>
            </a:r>
          </a:p>
          <a:p>
            <a:pPr algn="r"/>
            <a:r>
              <a:rPr lang="en-US" sz="3200" dirty="0"/>
              <a:t>SpO2</a:t>
            </a:r>
          </a:p>
          <a:p>
            <a:pPr algn="r"/>
            <a:r>
              <a:rPr lang="en-US" sz="3200" dirty="0"/>
              <a:t>Glucose</a:t>
            </a:r>
          </a:p>
        </p:txBody>
      </p:sp>
      <p:sp>
        <p:nvSpPr>
          <p:cNvPr id="14" name="TextBox 13">
            <a:extLst>
              <a:ext uri="{FF2B5EF4-FFF2-40B4-BE49-F238E27FC236}">
                <a16:creationId xmlns:a16="http://schemas.microsoft.com/office/drawing/2014/main" id="{39090FF4-9B57-4942-95F5-DCF20FCE192B}"/>
              </a:ext>
            </a:extLst>
          </p:cNvPr>
          <p:cNvSpPr txBox="1"/>
          <p:nvPr/>
        </p:nvSpPr>
        <p:spPr>
          <a:xfrm>
            <a:off x="953696" y="1505977"/>
            <a:ext cx="10548080" cy="584775"/>
          </a:xfrm>
          <a:prstGeom prst="rect">
            <a:avLst/>
          </a:prstGeom>
          <a:noFill/>
        </p:spPr>
        <p:txBody>
          <a:bodyPr wrap="none" rtlCol="0">
            <a:spAutoFit/>
          </a:bodyPr>
          <a:lstStyle/>
          <a:p>
            <a:pPr marL="457200" indent="-457200">
              <a:buFont typeface="Arial" panose="020B0604020202020204" pitchFamily="34" charset="0"/>
              <a:buChar char="•"/>
            </a:pPr>
            <a:r>
              <a:rPr lang="en-US" sz="3200" dirty="0"/>
              <a:t>Next time, we’ll talk about ways to overcome this limitation</a:t>
            </a:r>
          </a:p>
        </p:txBody>
      </p:sp>
    </p:spTree>
    <p:extLst>
      <p:ext uri="{BB962C8B-B14F-4D97-AF65-F5344CB8AC3E}">
        <p14:creationId xmlns:p14="http://schemas.microsoft.com/office/powerpoint/2010/main" val="2054325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77500" lnSpcReduction="20000"/>
          </a:bodyPr>
          <a:lstStyle/>
          <a:p>
            <a:r>
              <a:rPr lang="en-US" dirty="0"/>
              <a:t>NLP is approaching human performance on benchmark tasks like question answering</a:t>
            </a:r>
          </a:p>
          <a:p>
            <a:endParaRPr lang="en-US" dirty="0"/>
          </a:p>
          <a:p>
            <a:r>
              <a:rPr lang="en-US" dirty="0"/>
              <a:t>Text data are central to clinical medicine, so the potential for NLP impact is high (but </a:t>
            </a:r>
            <a:r>
              <a:rPr lang="en-US" i="1" dirty="0"/>
              <a:t>not yet realized</a:t>
            </a:r>
            <a:r>
              <a:rPr lang="en-US" dirty="0"/>
              <a:t>)</a:t>
            </a:r>
          </a:p>
          <a:p>
            <a:endParaRPr lang="en-US" dirty="0"/>
          </a:p>
          <a:p>
            <a:r>
              <a:rPr lang="en-US" dirty="0"/>
              <a:t>We can use word counts to turn text samples into vectors that we already know how to work with. This is the key to modern NLP.</a:t>
            </a:r>
          </a:p>
          <a:p>
            <a:endParaRPr lang="en-US" dirty="0"/>
          </a:p>
          <a:p>
            <a:r>
              <a:rPr lang="en-US" dirty="0"/>
              <a:t>The techniques we have discussed already go beyond the majority of “NLP” found in the medical literature. </a:t>
            </a:r>
          </a:p>
          <a:p>
            <a:endParaRPr lang="en-US" dirty="0"/>
          </a:p>
          <a:p>
            <a:r>
              <a:rPr lang="en-US" dirty="0"/>
              <a:t>Similar to image processing, we can take advantage of huge state of the art models by repurposing them for a specific clinical task via fine-tuning of parameters.</a:t>
            </a:r>
          </a:p>
        </p:txBody>
      </p:sp>
    </p:spTree>
    <p:extLst>
      <p:ext uri="{BB962C8B-B14F-4D97-AF65-F5344CB8AC3E}">
        <p14:creationId xmlns:p14="http://schemas.microsoft.com/office/powerpoint/2010/main" val="753098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611-1443-CC4A-969A-FD648019AFA5}"/>
              </a:ext>
            </a:extLst>
          </p:cNvPr>
          <p:cNvSpPr>
            <a:spLocks noGrp="1"/>
          </p:cNvSpPr>
          <p:nvPr>
            <p:ph type="title"/>
          </p:nvPr>
        </p:nvSpPr>
        <p:spPr>
          <a:xfrm>
            <a:off x="0" y="160336"/>
            <a:ext cx="12192000" cy="1143000"/>
          </a:xfrm>
        </p:spPr>
        <p:txBody>
          <a:bodyPr>
            <a:noAutofit/>
          </a:bodyPr>
          <a:lstStyle/>
          <a:p>
            <a:pPr algn="ctr"/>
            <a:r>
              <a:rPr lang="en-US" sz="4000" dirty="0"/>
              <a:t>Bonus: we can also do this with categorical variables!</a:t>
            </a:r>
          </a:p>
        </p:txBody>
      </p:sp>
      <p:sp>
        <p:nvSpPr>
          <p:cNvPr id="3" name="Content Placeholder 2">
            <a:extLst>
              <a:ext uri="{FF2B5EF4-FFF2-40B4-BE49-F238E27FC236}">
                <a16:creationId xmlns:a16="http://schemas.microsoft.com/office/drawing/2014/main" id="{96A1095D-6565-3F4F-8226-A26B73EFC168}"/>
              </a:ext>
            </a:extLst>
          </p:cNvPr>
          <p:cNvSpPr>
            <a:spLocks noGrp="1"/>
          </p:cNvSpPr>
          <p:nvPr>
            <p:ph idx="1"/>
          </p:nvPr>
        </p:nvSpPr>
        <p:spPr>
          <a:xfrm>
            <a:off x="609600" y="1600201"/>
            <a:ext cx="5217994" cy="4525963"/>
          </a:xfrm>
        </p:spPr>
        <p:txBody>
          <a:bodyPr>
            <a:normAutofit/>
          </a:bodyPr>
          <a:lstStyle/>
          <a:p>
            <a:r>
              <a:rPr lang="en-US" sz="3200" dirty="0"/>
              <a:t>Locations (city/state)</a:t>
            </a:r>
          </a:p>
          <a:p>
            <a:r>
              <a:rPr lang="en-US" sz="3200" dirty="0"/>
              <a:t>Dx and procedure codes</a:t>
            </a:r>
          </a:p>
          <a:p>
            <a:r>
              <a:rPr lang="en-US" sz="3200" dirty="0"/>
              <a:t>Medical concepts</a:t>
            </a:r>
          </a:p>
          <a:p>
            <a:endParaRPr lang="en-US" sz="3200" dirty="0"/>
          </a:p>
          <a:p>
            <a:r>
              <a:rPr lang="en-US" sz="3200" i="1" dirty="0"/>
              <a:t>What attributes could be used to encode the meaning of medical concepts?</a:t>
            </a:r>
          </a:p>
          <a:p>
            <a:endParaRPr lang="en-US" sz="3200" dirty="0"/>
          </a:p>
        </p:txBody>
      </p:sp>
      <p:pic>
        <p:nvPicPr>
          <p:cNvPr id="4" name="Picture 3">
            <a:extLst>
              <a:ext uri="{FF2B5EF4-FFF2-40B4-BE49-F238E27FC236}">
                <a16:creationId xmlns:a16="http://schemas.microsoft.com/office/drawing/2014/main" id="{BAC9776E-D6D8-DF4C-8512-EECB52314CEF}"/>
              </a:ext>
            </a:extLst>
          </p:cNvPr>
          <p:cNvPicPr>
            <a:picLocks noChangeAspect="1"/>
          </p:cNvPicPr>
          <p:nvPr/>
        </p:nvPicPr>
        <p:blipFill>
          <a:blip r:embed="rId2"/>
          <a:stretch>
            <a:fillRect/>
          </a:stretch>
        </p:blipFill>
        <p:spPr>
          <a:xfrm>
            <a:off x="6096000" y="1339164"/>
            <a:ext cx="5850356" cy="4949040"/>
          </a:xfrm>
          <a:prstGeom prst="rect">
            <a:avLst/>
          </a:prstGeom>
          <a:ln>
            <a:solidFill>
              <a:schemeClr val="tx1"/>
            </a:solidFill>
          </a:ln>
        </p:spPr>
      </p:pic>
    </p:spTree>
    <p:extLst>
      <p:ext uri="{BB962C8B-B14F-4D97-AF65-F5344CB8AC3E}">
        <p14:creationId xmlns:p14="http://schemas.microsoft.com/office/powerpoint/2010/main" val="332752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4BA-2B1C-8D4A-9D8E-8B8640CF2B2A}"/>
              </a:ext>
            </a:extLst>
          </p:cNvPr>
          <p:cNvSpPr>
            <a:spLocks noGrp="1"/>
          </p:cNvSpPr>
          <p:nvPr>
            <p:ph type="title"/>
          </p:nvPr>
        </p:nvSpPr>
        <p:spPr/>
        <p:txBody>
          <a:bodyPr>
            <a:normAutofit/>
          </a:bodyPr>
          <a:lstStyle/>
          <a:p>
            <a:r>
              <a:rPr lang="en-US" dirty="0"/>
              <a:t>Learning Word </a:t>
            </a:r>
            <a:r>
              <a:rPr lang="en-US" dirty="0" err="1"/>
              <a:t>Embeddings</a:t>
            </a:r>
            <a:endParaRPr lang="en-US" dirty="0"/>
          </a:p>
        </p:txBody>
      </p:sp>
      <p:sp>
        <p:nvSpPr>
          <p:cNvPr id="3" name="Text Placeholder 2">
            <a:extLst>
              <a:ext uri="{FF2B5EF4-FFF2-40B4-BE49-F238E27FC236}">
                <a16:creationId xmlns:a16="http://schemas.microsoft.com/office/drawing/2014/main" id="{13A6791F-1ACA-C440-B5F4-B9EC9E29B7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5715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So how do we learn spatial locations for each word?</a:t>
            </a:r>
          </a:p>
        </p:txBody>
      </p:sp>
      <p:sp>
        <p:nvSpPr>
          <p:cNvPr id="5" name="TextBox 4"/>
          <p:cNvSpPr txBox="1"/>
          <p:nvPr/>
        </p:nvSpPr>
        <p:spPr>
          <a:xfrm>
            <a:off x="320797" y="920471"/>
            <a:ext cx="11550406" cy="1077218"/>
          </a:xfrm>
          <a:prstGeom prst="rect">
            <a:avLst/>
          </a:prstGeom>
          <a:noFill/>
        </p:spPr>
        <p:txBody>
          <a:bodyPr wrap="none" rtlCol="0">
            <a:spAutoFit/>
          </a:bodyPr>
          <a:lstStyle/>
          <a:p>
            <a:pPr algn="ctr"/>
            <a:r>
              <a:rPr lang="en-US" sz="3200" u="sng" dirty="0">
                <a:solidFill>
                  <a:schemeClr val="accent2"/>
                </a:solidFill>
              </a:rPr>
              <a:t>We want</a:t>
            </a:r>
            <a:r>
              <a:rPr lang="en-US" sz="3200" dirty="0">
                <a:solidFill>
                  <a:schemeClr val="accent2"/>
                </a:solidFill>
              </a:rPr>
              <a:t>: a vector for each word that allows us to predict its context</a:t>
            </a:r>
          </a:p>
          <a:p>
            <a:pPr algn="ctr"/>
            <a:r>
              <a:rPr lang="en-US" sz="3200" dirty="0">
                <a:solidFill>
                  <a:schemeClr val="accent2"/>
                </a:solidFill>
              </a:rPr>
              <a:t>(i.e. what other words are likely/unlikely to be around it)</a:t>
            </a:r>
          </a:p>
        </p:txBody>
      </p:sp>
      <p:graphicFrame>
        <p:nvGraphicFramePr>
          <p:cNvPr id="14" name="Table 13"/>
          <p:cNvGraphicFramePr>
            <a:graphicFrameLocks noGrp="1"/>
          </p:cNvGraphicFramePr>
          <p:nvPr/>
        </p:nvGraphicFramePr>
        <p:xfrm>
          <a:off x="3680847" y="255658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 name="TextBox 2"/>
          <p:cNvSpPr txBox="1"/>
          <p:nvPr/>
        </p:nvSpPr>
        <p:spPr>
          <a:xfrm>
            <a:off x="3409951" y="5790528"/>
            <a:ext cx="1081771" cy="400110"/>
          </a:xfrm>
          <a:prstGeom prst="rect">
            <a:avLst/>
          </a:prstGeom>
          <a:noFill/>
        </p:spPr>
        <p:txBody>
          <a:bodyPr wrap="none" rtlCol="0">
            <a:spAutoFit/>
          </a:bodyPr>
          <a:lstStyle/>
          <a:p>
            <a:r>
              <a:rPr lang="en-US" sz="2000" dirty="0"/>
              <a:t>v(strolls)</a:t>
            </a:r>
          </a:p>
        </p:txBody>
      </p:sp>
      <p:graphicFrame>
        <p:nvGraphicFramePr>
          <p:cNvPr id="15" name="Table 14"/>
          <p:cNvGraphicFramePr>
            <a:graphicFrameLocks noGrp="1"/>
          </p:cNvGraphicFramePr>
          <p:nvPr/>
        </p:nvGraphicFramePr>
        <p:xfrm>
          <a:off x="6948407" y="224050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6" name="Table 15"/>
          <p:cNvGraphicFramePr>
            <a:graphicFrameLocks noGrp="1"/>
          </p:cNvGraphicFramePr>
          <p:nvPr/>
        </p:nvGraphicFramePr>
        <p:xfrm>
          <a:off x="6948407" y="3254686"/>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7561375" y="2251480"/>
            <a:ext cx="939681" cy="400110"/>
          </a:xfrm>
          <a:prstGeom prst="rect">
            <a:avLst/>
          </a:prstGeom>
          <a:noFill/>
        </p:spPr>
        <p:txBody>
          <a:bodyPr wrap="none" rtlCol="0">
            <a:spAutoFit/>
          </a:bodyPr>
          <a:lstStyle/>
          <a:p>
            <a:r>
              <a:rPr lang="en-US" sz="2000" dirty="0"/>
              <a:t>p(man)</a:t>
            </a:r>
          </a:p>
        </p:txBody>
      </p:sp>
      <p:sp>
        <p:nvSpPr>
          <p:cNvPr id="29" name="TextBox 28"/>
          <p:cNvSpPr txBox="1"/>
          <p:nvPr/>
        </p:nvSpPr>
        <p:spPr>
          <a:xfrm>
            <a:off x="7561375" y="2758268"/>
            <a:ext cx="1254702" cy="400110"/>
          </a:xfrm>
          <a:prstGeom prst="rect">
            <a:avLst/>
          </a:prstGeom>
          <a:noFill/>
        </p:spPr>
        <p:txBody>
          <a:bodyPr wrap="none" rtlCol="0">
            <a:spAutoFit/>
          </a:bodyPr>
          <a:lstStyle/>
          <a:p>
            <a:r>
              <a:rPr lang="en-US" sz="2000" dirty="0"/>
              <a:t>p(woman)</a:t>
            </a:r>
          </a:p>
        </p:txBody>
      </p:sp>
      <p:sp>
        <p:nvSpPr>
          <p:cNvPr id="30" name="TextBox 29"/>
          <p:cNvSpPr txBox="1"/>
          <p:nvPr/>
        </p:nvSpPr>
        <p:spPr>
          <a:xfrm>
            <a:off x="7561375" y="3806824"/>
            <a:ext cx="973343" cy="400110"/>
          </a:xfrm>
          <a:prstGeom prst="rect">
            <a:avLst/>
          </a:prstGeom>
          <a:noFill/>
        </p:spPr>
        <p:txBody>
          <a:bodyPr wrap="none" rtlCol="0">
            <a:spAutoFit/>
          </a:bodyPr>
          <a:lstStyle/>
          <a:p>
            <a:r>
              <a:rPr lang="en-US" sz="2000" dirty="0"/>
              <a:t>p(child)</a:t>
            </a:r>
          </a:p>
        </p:txBody>
      </p:sp>
      <p:sp>
        <p:nvSpPr>
          <p:cNvPr id="31" name="TextBox 30"/>
          <p:cNvSpPr txBox="1"/>
          <p:nvPr/>
        </p:nvSpPr>
        <p:spPr>
          <a:xfrm>
            <a:off x="7561375" y="4822139"/>
            <a:ext cx="1428789" cy="400110"/>
          </a:xfrm>
          <a:prstGeom prst="rect">
            <a:avLst/>
          </a:prstGeom>
          <a:noFill/>
        </p:spPr>
        <p:txBody>
          <a:bodyPr wrap="none" rtlCol="0">
            <a:spAutoFit/>
          </a:bodyPr>
          <a:lstStyle/>
          <a:p>
            <a:r>
              <a:rPr lang="en-US" sz="2000" dirty="0"/>
              <a:t>p(crocodile)</a:t>
            </a:r>
          </a:p>
        </p:txBody>
      </p:sp>
      <p:sp>
        <p:nvSpPr>
          <p:cNvPr id="32" name="TextBox 31"/>
          <p:cNvSpPr txBox="1"/>
          <p:nvPr/>
        </p:nvSpPr>
        <p:spPr>
          <a:xfrm>
            <a:off x="7561375" y="4278632"/>
            <a:ext cx="1250663" cy="400110"/>
          </a:xfrm>
          <a:prstGeom prst="rect">
            <a:avLst/>
          </a:prstGeom>
          <a:noFill/>
        </p:spPr>
        <p:txBody>
          <a:bodyPr wrap="none" rtlCol="0">
            <a:spAutoFit/>
          </a:bodyPr>
          <a:lstStyle/>
          <a:p>
            <a:r>
              <a:rPr lang="en-US" sz="2000" dirty="0"/>
              <a:t>p(banana)</a:t>
            </a:r>
          </a:p>
        </p:txBody>
      </p:sp>
      <p:sp>
        <p:nvSpPr>
          <p:cNvPr id="33" name="TextBox 32"/>
          <p:cNvSpPr txBox="1"/>
          <p:nvPr/>
        </p:nvSpPr>
        <p:spPr>
          <a:xfrm>
            <a:off x="7531751" y="5790528"/>
            <a:ext cx="1309910" cy="400110"/>
          </a:xfrm>
          <a:prstGeom prst="rect">
            <a:avLst/>
          </a:prstGeom>
          <a:noFill/>
        </p:spPr>
        <p:txBody>
          <a:bodyPr wrap="none" rtlCol="0">
            <a:spAutoFit/>
          </a:bodyPr>
          <a:lstStyle/>
          <a:p>
            <a:r>
              <a:rPr lang="en-US" sz="2000" dirty="0"/>
              <a:t>p(concept)</a:t>
            </a:r>
          </a:p>
        </p:txBody>
      </p:sp>
      <p:sp>
        <p:nvSpPr>
          <p:cNvPr id="37" name="Left Brace 36"/>
          <p:cNvSpPr/>
          <p:nvPr/>
        </p:nvSpPr>
        <p:spPr>
          <a:xfrm>
            <a:off x="2125083" y="2556584"/>
            <a:ext cx="654844" cy="3055927"/>
          </a:xfrm>
          <a:prstGeom prst="leftBrace">
            <a:avLst>
              <a:gd name="adj1" fmla="val 329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50948" y="3422827"/>
            <a:ext cx="1729898" cy="1323439"/>
          </a:xfrm>
          <a:prstGeom prst="rect">
            <a:avLst/>
          </a:prstGeom>
          <a:noFill/>
        </p:spPr>
        <p:txBody>
          <a:bodyPr wrap="square" rtlCol="0">
            <a:spAutoFit/>
          </a:bodyPr>
          <a:lstStyle/>
          <a:p>
            <a:pPr algn="ctr"/>
            <a:r>
              <a:rPr lang="en-US" sz="2000" dirty="0"/>
              <a:t>elements of the vector corresponding to “strolls”</a:t>
            </a:r>
          </a:p>
        </p:txBody>
      </p:sp>
      <p:sp>
        <p:nvSpPr>
          <p:cNvPr id="39" name="Left Brace 38"/>
          <p:cNvSpPr/>
          <p:nvPr/>
        </p:nvSpPr>
        <p:spPr>
          <a:xfrm rot="10800000">
            <a:off x="9222621" y="2240504"/>
            <a:ext cx="654844" cy="4070107"/>
          </a:xfrm>
          <a:prstGeom prst="leftBrace">
            <a:avLst>
              <a:gd name="adj1" fmla="val 329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10215967" y="3768468"/>
            <a:ext cx="1729898" cy="1015663"/>
          </a:xfrm>
          <a:prstGeom prst="rect">
            <a:avLst/>
          </a:prstGeom>
          <a:noFill/>
        </p:spPr>
        <p:txBody>
          <a:bodyPr wrap="square" rtlCol="0">
            <a:spAutoFit/>
          </a:bodyPr>
          <a:lstStyle/>
          <a:p>
            <a:pPr algn="ctr"/>
            <a:r>
              <a:rPr lang="en-US" sz="2000" dirty="0"/>
              <a:t>probabilities for all words in our vocabulary</a:t>
            </a:r>
          </a:p>
        </p:txBody>
      </p:sp>
      <p:sp>
        <p:nvSpPr>
          <p:cNvPr id="4" name="Right Arrow 3"/>
          <p:cNvSpPr/>
          <p:nvPr/>
        </p:nvSpPr>
        <p:spPr>
          <a:xfrm>
            <a:off x="4808426" y="3366446"/>
            <a:ext cx="1540701" cy="12808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spTree>
    <p:extLst>
      <p:ext uri="{BB962C8B-B14F-4D97-AF65-F5344CB8AC3E}">
        <p14:creationId xmlns:p14="http://schemas.microsoft.com/office/powerpoint/2010/main" val="342507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Autofit/>
          </a:bodyPr>
          <a:lstStyle/>
          <a:p>
            <a:r>
              <a:rPr lang="en-US" sz="4400" dirty="0"/>
              <a:t>Predict Context Words from Input Words</a:t>
            </a:r>
          </a:p>
        </p:txBody>
      </p:sp>
      <p:sp>
        <p:nvSpPr>
          <p:cNvPr id="4" name="Rectangle 3"/>
          <p:cNvSpPr/>
          <p:nvPr/>
        </p:nvSpPr>
        <p:spPr>
          <a:xfrm>
            <a:off x="1544665" y="2040393"/>
            <a:ext cx="4158711" cy="3539430"/>
          </a:xfrm>
          <a:prstGeom prst="rect">
            <a:avLst/>
          </a:prstGeom>
        </p:spPr>
        <p:txBody>
          <a:bodyPr wrap="square">
            <a:spAutoFit/>
          </a:bodyPr>
          <a:lstStyle/>
          <a:p>
            <a:r>
              <a:rPr lang="en-US" sz="2800" dirty="0"/>
              <a:t>{input word, context word}</a:t>
            </a:r>
          </a:p>
          <a:p>
            <a:endParaRPr lang="en-US" sz="2800" dirty="0"/>
          </a:p>
          <a:p>
            <a:r>
              <a:rPr lang="en-US" sz="2800" dirty="0"/>
              <a:t>{strolls, man}</a:t>
            </a:r>
          </a:p>
          <a:p>
            <a:r>
              <a:rPr lang="en-US" sz="2800" dirty="0"/>
              <a:t>{strolls, woman}</a:t>
            </a:r>
          </a:p>
          <a:p>
            <a:r>
              <a:rPr lang="en-US" sz="2800" dirty="0"/>
              <a:t>{swims, crocodile}</a:t>
            </a:r>
          </a:p>
          <a:p>
            <a:r>
              <a:rPr lang="en-US" sz="2800" dirty="0"/>
              <a:t>{swims, fish}</a:t>
            </a:r>
          </a:p>
          <a:p>
            <a:r>
              <a:rPr lang="en-US" sz="2800" dirty="0"/>
              <a:t>{flies, bird}</a:t>
            </a:r>
          </a:p>
          <a:p>
            <a:r>
              <a:rPr lang="en-US" sz="2800" dirty="0"/>
              <a:t>{flies, plane}</a:t>
            </a:r>
          </a:p>
        </p:txBody>
      </p:sp>
      <p:sp>
        <p:nvSpPr>
          <p:cNvPr id="5" name="Rectangle 4"/>
          <p:cNvSpPr/>
          <p:nvPr/>
        </p:nvSpPr>
        <p:spPr>
          <a:xfrm>
            <a:off x="6687518" y="1417639"/>
            <a:ext cx="4561667" cy="4832092"/>
          </a:xfrm>
          <a:prstGeom prst="rect">
            <a:avLst/>
          </a:prstGeom>
        </p:spPr>
        <p:txBody>
          <a:bodyPr wrap="square">
            <a:spAutoFit/>
          </a:bodyPr>
          <a:lstStyle/>
          <a:p>
            <a:r>
              <a:rPr lang="en-US" sz="2800" dirty="0"/>
              <a:t>We define a </a:t>
            </a:r>
            <a:r>
              <a:rPr lang="en-US" sz="2800" u="sng" dirty="0"/>
              <a:t>context word </a:t>
            </a:r>
            <a:r>
              <a:rPr lang="en-US" sz="2800" dirty="0"/>
              <a:t>as one that appears inside a fixed-length window around the input word in our training corpus.</a:t>
            </a:r>
          </a:p>
          <a:p>
            <a:endParaRPr lang="en-US" sz="2800" dirty="0"/>
          </a:p>
          <a:p>
            <a:r>
              <a:rPr lang="en-US" sz="2800" dirty="0"/>
              <a:t>(e.g. Wikipedia)</a:t>
            </a:r>
          </a:p>
          <a:p>
            <a:endParaRPr lang="en-US" sz="2800" dirty="0"/>
          </a:p>
          <a:p>
            <a:r>
              <a:rPr lang="en-US" sz="2800" dirty="0"/>
              <a:t>A man strolls down the street.</a:t>
            </a:r>
          </a:p>
          <a:p>
            <a:endParaRPr lang="en-US" sz="2800" dirty="0"/>
          </a:p>
          <a:p>
            <a:r>
              <a:rPr lang="en-US" sz="2800" dirty="0"/>
              <a:t>		  </a:t>
            </a:r>
            <a:r>
              <a:rPr lang="en-US" sz="2800" dirty="0">
                <a:solidFill>
                  <a:schemeClr val="accent1"/>
                </a:solidFill>
              </a:rPr>
              <a:t>input	</a:t>
            </a:r>
            <a:r>
              <a:rPr lang="en-US" sz="2800" dirty="0">
                <a:solidFill>
                  <a:schemeClr val="accent6"/>
                </a:solidFill>
              </a:rPr>
              <a:t>context</a:t>
            </a:r>
          </a:p>
        </p:txBody>
      </p:sp>
      <p:sp>
        <p:nvSpPr>
          <p:cNvPr id="6" name="Rectangle 5"/>
          <p:cNvSpPr/>
          <p:nvPr/>
        </p:nvSpPr>
        <p:spPr>
          <a:xfrm>
            <a:off x="7733654" y="4835471"/>
            <a:ext cx="976393" cy="55530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p:cNvSpPr/>
          <p:nvPr/>
        </p:nvSpPr>
        <p:spPr>
          <a:xfrm>
            <a:off x="6687518" y="4773479"/>
            <a:ext cx="3479370" cy="666428"/>
          </a:xfrm>
          <a:prstGeom prst="rect">
            <a:avLst/>
          </a:prstGeom>
          <a:no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705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So how do we learn spatial locations for each word?</a:t>
            </a:r>
          </a:p>
        </p:txBody>
      </p:sp>
      <p:sp>
        <p:nvSpPr>
          <p:cNvPr id="5" name="TextBox 4"/>
          <p:cNvSpPr txBox="1"/>
          <p:nvPr/>
        </p:nvSpPr>
        <p:spPr>
          <a:xfrm>
            <a:off x="320797" y="920471"/>
            <a:ext cx="11550406" cy="1077218"/>
          </a:xfrm>
          <a:prstGeom prst="rect">
            <a:avLst/>
          </a:prstGeom>
          <a:noFill/>
        </p:spPr>
        <p:txBody>
          <a:bodyPr wrap="none" rtlCol="0">
            <a:spAutoFit/>
          </a:bodyPr>
          <a:lstStyle/>
          <a:p>
            <a:pPr algn="ctr"/>
            <a:r>
              <a:rPr lang="en-US" sz="3200" u="sng" dirty="0">
                <a:solidFill>
                  <a:schemeClr val="accent2"/>
                </a:solidFill>
              </a:rPr>
              <a:t>We want</a:t>
            </a:r>
            <a:r>
              <a:rPr lang="en-US" sz="3200" dirty="0">
                <a:solidFill>
                  <a:schemeClr val="accent2"/>
                </a:solidFill>
              </a:rPr>
              <a:t>: a vector for each word that allows us to predict its context</a:t>
            </a:r>
          </a:p>
          <a:p>
            <a:pPr algn="ctr"/>
            <a:r>
              <a:rPr lang="en-US" sz="3200" dirty="0">
                <a:solidFill>
                  <a:schemeClr val="accent2"/>
                </a:solidFill>
              </a:rPr>
              <a:t>(i.e. what other words are likely/unlikely to be around it)</a:t>
            </a:r>
          </a:p>
        </p:txBody>
      </p:sp>
      <p:graphicFrame>
        <p:nvGraphicFramePr>
          <p:cNvPr id="14" name="Table 13"/>
          <p:cNvGraphicFramePr>
            <a:graphicFrameLocks noGrp="1"/>
          </p:cNvGraphicFramePr>
          <p:nvPr/>
        </p:nvGraphicFramePr>
        <p:xfrm>
          <a:off x="3680847" y="255658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 name="TextBox 2"/>
          <p:cNvSpPr txBox="1"/>
          <p:nvPr/>
        </p:nvSpPr>
        <p:spPr>
          <a:xfrm>
            <a:off x="3409951" y="5790528"/>
            <a:ext cx="1081771" cy="400110"/>
          </a:xfrm>
          <a:prstGeom prst="rect">
            <a:avLst/>
          </a:prstGeom>
          <a:noFill/>
        </p:spPr>
        <p:txBody>
          <a:bodyPr wrap="none" rtlCol="0">
            <a:spAutoFit/>
          </a:bodyPr>
          <a:lstStyle/>
          <a:p>
            <a:r>
              <a:rPr lang="en-US" sz="2000" dirty="0"/>
              <a:t>v(strolls)</a:t>
            </a:r>
          </a:p>
        </p:txBody>
      </p:sp>
      <p:graphicFrame>
        <p:nvGraphicFramePr>
          <p:cNvPr id="15" name="Table 14"/>
          <p:cNvGraphicFramePr>
            <a:graphicFrameLocks noGrp="1"/>
          </p:cNvGraphicFramePr>
          <p:nvPr/>
        </p:nvGraphicFramePr>
        <p:xfrm>
          <a:off x="6948407" y="224050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6" name="Table 15"/>
          <p:cNvGraphicFramePr>
            <a:graphicFrameLocks noGrp="1"/>
          </p:cNvGraphicFramePr>
          <p:nvPr/>
        </p:nvGraphicFramePr>
        <p:xfrm>
          <a:off x="6948407" y="3254686"/>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7561375" y="2251480"/>
            <a:ext cx="939681" cy="400110"/>
          </a:xfrm>
          <a:prstGeom prst="rect">
            <a:avLst/>
          </a:prstGeom>
          <a:noFill/>
        </p:spPr>
        <p:txBody>
          <a:bodyPr wrap="none" rtlCol="0">
            <a:spAutoFit/>
          </a:bodyPr>
          <a:lstStyle/>
          <a:p>
            <a:r>
              <a:rPr lang="en-US" sz="2000" dirty="0"/>
              <a:t>p(man)</a:t>
            </a:r>
          </a:p>
        </p:txBody>
      </p:sp>
      <p:sp>
        <p:nvSpPr>
          <p:cNvPr id="29" name="TextBox 28"/>
          <p:cNvSpPr txBox="1"/>
          <p:nvPr/>
        </p:nvSpPr>
        <p:spPr>
          <a:xfrm>
            <a:off x="7561375" y="2758268"/>
            <a:ext cx="1254702" cy="400110"/>
          </a:xfrm>
          <a:prstGeom prst="rect">
            <a:avLst/>
          </a:prstGeom>
          <a:noFill/>
        </p:spPr>
        <p:txBody>
          <a:bodyPr wrap="none" rtlCol="0">
            <a:spAutoFit/>
          </a:bodyPr>
          <a:lstStyle/>
          <a:p>
            <a:r>
              <a:rPr lang="en-US" sz="2000" dirty="0"/>
              <a:t>p(woman)</a:t>
            </a:r>
          </a:p>
        </p:txBody>
      </p:sp>
      <p:sp>
        <p:nvSpPr>
          <p:cNvPr id="30" name="TextBox 29"/>
          <p:cNvSpPr txBox="1"/>
          <p:nvPr/>
        </p:nvSpPr>
        <p:spPr>
          <a:xfrm>
            <a:off x="7561375" y="3806824"/>
            <a:ext cx="973343" cy="400110"/>
          </a:xfrm>
          <a:prstGeom prst="rect">
            <a:avLst/>
          </a:prstGeom>
          <a:noFill/>
        </p:spPr>
        <p:txBody>
          <a:bodyPr wrap="none" rtlCol="0">
            <a:spAutoFit/>
          </a:bodyPr>
          <a:lstStyle/>
          <a:p>
            <a:r>
              <a:rPr lang="en-US" sz="2000" dirty="0"/>
              <a:t>p(child)</a:t>
            </a:r>
          </a:p>
        </p:txBody>
      </p:sp>
      <p:sp>
        <p:nvSpPr>
          <p:cNvPr id="31" name="TextBox 30"/>
          <p:cNvSpPr txBox="1"/>
          <p:nvPr/>
        </p:nvSpPr>
        <p:spPr>
          <a:xfrm>
            <a:off x="7561375" y="4822139"/>
            <a:ext cx="1428789" cy="400110"/>
          </a:xfrm>
          <a:prstGeom prst="rect">
            <a:avLst/>
          </a:prstGeom>
          <a:noFill/>
        </p:spPr>
        <p:txBody>
          <a:bodyPr wrap="none" rtlCol="0">
            <a:spAutoFit/>
          </a:bodyPr>
          <a:lstStyle/>
          <a:p>
            <a:r>
              <a:rPr lang="en-US" sz="2000" dirty="0"/>
              <a:t>p(crocodile)</a:t>
            </a:r>
          </a:p>
        </p:txBody>
      </p:sp>
      <p:sp>
        <p:nvSpPr>
          <p:cNvPr id="32" name="TextBox 31"/>
          <p:cNvSpPr txBox="1"/>
          <p:nvPr/>
        </p:nvSpPr>
        <p:spPr>
          <a:xfrm>
            <a:off x="7561375" y="4278632"/>
            <a:ext cx="1250663" cy="400110"/>
          </a:xfrm>
          <a:prstGeom prst="rect">
            <a:avLst/>
          </a:prstGeom>
          <a:noFill/>
        </p:spPr>
        <p:txBody>
          <a:bodyPr wrap="none" rtlCol="0">
            <a:spAutoFit/>
          </a:bodyPr>
          <a:lstStyle/>
          <a:p>
            <a:r>
              <a:rPr lang="en-US" sz="2000" dirty="0"/>
              <a:t>p(banana)</a:t>
            </a:r>
          </a:p>
        </p:txBody>
      </p:sp>
      <p:sp>
        <p:nvSpPr>
          <p:cNvPr id="33" name="TextBox 32"/>
          <p:cNvSpPr txBox="1"/>
          <p:nvPr/>
        </p:nvSpPr>
        <p:spPr>
          <a:xfrm>
            <a:off x="7531751" y="5790528"/>
            <a:ext cx="1309910" cy="400110"/>
          </a:xfrm>
          <a:prstGeom prst="rect">
            <a:avLst/>
          </a:prstGeom>
          <a:noFill/>
        </p:spPr>
        <p:txBody>
          <a:bodyPr wrap="none" rtlCol="0">
            <a:spAutoFit/>
          </a:bodyPr>
          <a:lstStyle/>
          <a:p>
            <a:r>
              <a:rPr lang="en-US" sz="2000" dirty="0"/>
              <a:t>p(concept)</a:t>
            </a:r>
          </a:p>
        </p:txBody>
      </p:sp>
      <p:sp>
        <p:nvSpPr>
          <p:cNvPr id="37" name="Left Brace 36"/>
          <p:cNvSpPr/>
          <p:nvPr/>
        </p:nvSpPr>
        <p:spPr>
          <a:xfrm>
            <a:off x="2125083" y="2556584"/>
            <a:ext cx="654844" cy="3055927"/>
          </a:xfrm>
          <a:prstGeom prst="leftBrace">
            <a:avLst>
              <a:gd name="adj1" fmla="val 329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50948" y="3422827"/>
            <a:ext cx="1729898" cy="1323439"/>
          </a:xfrm>
          <a:prstGeom prst="rect">
            <a:avLst/>
          </a:prstGeom>
          <a:noFill/>
        </p:spPr>
        <p:txBody>
          <a:bodyPr wrap="square" rtlCol="0">
            <a:spAutoFit/>
          </a:bodyPr>
          <a:lstStyle/>
          <a:p>
            <a:pPr algn="ctr"/>
            <a:r>
              <a:rPr lang="en-US" sz="2000" dirty="0"/>
              <a:t>elements of the vector corresponding to “strolls”</a:t>
            </a:r>
          </a:p>
        </p:txBody>
      </p:sp>
      <p:sp>
        <p:nvSpPr>
          <p:cNvPr id="40" name="TextBox 39"/>
          <p:cNvSpPr txBox="1"/>
          <p:nvPr/>
        </p:nvSpPr>
        <p:spPr>
          <a:xfrm>
            <a:off x="10258425" y="2651590"/>
            <a:ext cx="1215416" cy="400110"/>
          </a:xfrm>
          <a:prstGeom prst="rect">
            <a:avLst/>
          </a:prstGeom>
          <a:noFill/>
        </p:spPr>
        <p:txBody>
          <a:bodyPr wrap="square" rtlCol="0">
            <a:spAutoFit/>
          </a:bodyPr>
          <a:lstStyle/>
          <a:p>
            <a:pPr algn="ctr"/>
            <a:r>
              <a:rPr lang="en-US" sz="2000" dirty="0"/>
              <a:t>close to 1</a:t>
            </a:r>
          </a:p>
        </p:txBody>
      </p:sp>
      <p:sp>
        <p:nvSpPr>
          <p:cNvPr id="4" name="Right Arrow 3"/>
          <p:cNvSpPr/>
          <p:nvPr/>
        </p:nvSpPr>
        <p:spPr>
          <a:xfrm>
            <a:off x="4808426" y="3366446"/>
            <a:ext cx="1540701" cy="12808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cxnSp>
        <p:nvCxnSpPr>
          <p:cNvPr id="7" name="Straight Arrow Connector 6"/>
          <p:cNvCxnSpPr>
            <a:stCxn id="40" idx="1"/>
            <a:endCxn id="28" idx="3"/>
          </p:cNvCxnSpPr>
          <p:nvPr/>
        </p:nvCxnSpPr>
        <p:spPr>
          <a:xfrm flipH="1" flipV="1">
            <a:off x="8501056" y="2451535"/>
            <a:ext cx="1757369" cy="40011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40" idx="1"/>
            <a:endCxn id="29" idx="3"/>
          </p:cNvCxnSpPr>
          <p:nvPr/>
        </p:nvCxnSpPr>
        <p:spPr>
          <a:xfrm flipH="1">
            <a:off x="8816077" y="2851645"/>
            <a:ext cx="1442348" cy="1066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0258425" y="5707596"/>
            <a:ext cx="1215416" cy="400110"/>
          </a:xfrm>
          <a:prstGeom prst="rect">
            <a:avLst/>
          </a:prstGeom>
          <a:noFill/>
        </p:spPr>
        <p:txBody>
          <a:bodyPr wrap="square" rtlCol="0">
            <a:spAutoFit/>
          </a:bodyPr>
          <a:lstStyle/>
          <a:p>
            <a:pPr algn="ctr"/>
            <a:r>
              <a:rPr lang="en-US" sz="2000" dirty="0"/>
              <a:t>close to 0</a:t>
            </a:r>
          </a:p>
        </p:txBody>
      </p:sp>
      <p:cxnSp>
        <p:nvCxnSpPr>
          <p:cNvPr id="35" name="Straight Arrow Connector 34"/>
          <p:cNvCxnSpPr>
            <a:stCxn id="27" idx="1"/>
            <a:endCxn id="33" idx="3"/>
          </p:cNvCxnSpPr>
          <p:nvPr/>
        </p:nvCxnSpPr>
        <p:spPr>
          <a:xfrm flipH="1">
            <a:off x="8841661" y="5907651"/>
            <a:ext cx="1416764" cy="8293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082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So how do we learn spatial locations for each word?</a:t>
            </a:r>
          </a:p>
        </p:txBody>
      </p:sp>
      <p:sp>
        <p:nvSpPr>
          <p:cNvPr id="5" name="TextBox 4"/>
          <p:cNvSpPr txBox="1"/>
          <p:nvPr/>
        </p:nvSpPr>
        <p:spPr>
          <a:xfrm>
            <a:off x="320797" y="920471"/>
            <a:ext cx="11550406" cy="1077218"/>
          </a:xfrm>
          <a:prstGeom prst="rect">
            <a:avLst/>
          </a:prstGeom>
          <a:noFill/>
        </p:spPr>
        <p:txBody>
          <a:bodyPr wrap="none" rtlCol="0">
            <a:spAutoFit/>
          </a:bodyPr>
          <a:lstStyle/>
          <a:p>
            <a:pPr algn="ctr"/>
            <a:r>
              <a:rPr lang="en-US" sz="3200" u="sng" dirty="0">
                <a:solidFill>
                  <a:schemeClr val="accent2"/>
                </a:solidFill>
              </a:rPr>
              <a:t>We want</a:t>
            </a:r>
            <a:r>
              <a:rPr lang="en-US" sz="3200" dirty="0">
                <a:solidFill>
                  <a:schemeClr val="accent2"/>
                </a:solidFill>
              </a:rPr>
              <a:t>: a vector for each word that allows us to predict its context</a:t>
            </a:r>
          </a:p>
          <a:p>
            <a:pPr algn="ctr"/>
            <a:r>
              <a:rPr lang="en-US" sz="3200" dirty="0">
                <a:solidFill>
                  <a:schemeClr val="accent2"/>
                </a:solidFill>
              </a:rPr>
              <a:t>(i.e. what other words are likely/unlikely to be around it)</a:t>
            </a:r>
          </a:p>
        </p:txBody>
      </p:sp>
      <p:graphicFrame>
        <p:nvGraphicFramePr>
          <p:cNvPr id="14" name="Table 13"/>
          <p:cNvGraphicFramePr>
            <a:graphicFrameLocks noGrp="1"/>
          </p:cNvGraphicFramePr>
          <p:nvPr/>
        </p:nvGraphicFramePr>
        <p:xfrm>
          <a:off x="3680847" y="255658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 name="TextBox 2"/>
          <p:cNvSpPr txBox="1"/>
          <p:nvPr/>
        </p:nvSpPr>
        <p:spPr>
          <a:xfrm>
            <a:off x="3482247" y="5790528"/>
            <a:ext cx="1105111" cy="400110"/>
          </a:xfrm>
          <a:prstGeom prst="rect">
            <a:avLst/>
          </a:prstGeom>
          <a:noFill/>
          <a:ln>
            <a:solidFill>
              <a:srgbClr val="FF0000"/>
            </a:solidFill>
          </a:ln>
        </p:spPr>
        <p:txBody>
          <a:bodyPr wrap="none" rtlCol="0">
            <a:spAutoFit/>
          </a:bodyPr>
          <a:lstStyle/>
          <a:p>
            <a:r>
              <a:rPr lang="en-US" sz="2000" dirty="0"/>
              <a:t>v(swims)</a:t>
            </a:r>
          </a:p>
        </p:txBody>
      </p:sp>
      <p:graphicFrame>
        <p:nvGraphicFramePr>
          <p:cNvPr id="15" name="Table 14"/>
          <p:cNvGraphicFramePr>
            <a:graphicFrameLocks noGrp="1"/>
          </p:cNvGraphicFramePr>
          <p:nvPr/>
        </p:nvGraphicFramePr>
        <p:xfrm>
          <a:off x="6948407" y="224050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6" name="Table 15"/>
          <p:cNvGraphicFramePr>
            <a:graphicFrameLocks noGrp="1"/>
          </p:cNvGraphicFramePr>
          <p:nvPr/>
        </p:nvGraphicFramePr>
        <p:xfrm>
          <a:off x="6948407" y="3254686"/>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7561375" y="2251480"/>
            <a:ext cx="939681" cy="400110"/>
          </a:xfrm>
          <a:prstGeom prst="rect">
            <a:avLst/>
          </a:prstGeom>
          <a:noFill/>
        </p:spPr>
        <p:txBody>
          <a:bodyPr wrap="none" rtlCol="0">
            <a:spAutoFit/>
          </a:bodyPr>
          <a:lstStyle/>
          <a:p>
            <a:r>
              <a:rPr lang="en-US" sz="2000" dirty="0"/>
              <a:t>p(man)</a:t>
            </a:r>
          </a:p>
        </p:txBody>
      </p:sp>
      <p:sp>
        <p:nvSpPr>
          <p:cNvPr id="29" name="TextBox 28"/>
          <p:cNvSpPr txBox="1"/>
          <p:nvPr/>
        </p:nvSpPr>
        <p:spPr>
          <a:xfrm>
            <a:off x="7561375" y="2758268"/>
            <a:ext cx="1254702" cy="400110"/>
          </a:xfrm>
          <a:prstGeom prst="rect">
            <a:avLst/>
          </a:prstGeom>
          <a:noFill/>
        </p:spPr>
        <p:txBody>
          <a:bodyPr wrap="none" rtlCol="0">
            <a:spAutoFit/>
          </a:bodyPr>
          <a:lstStyle/>
          <a:p>
            <a:r>
              <a:rPr lang="en-US" sz="2000" dirty="0"/>
              <a:t>p(woman)</a:t>
            </a:r>
          </a:p>
        </p:txBody>
      </p:sp>
      <p:sp>
        <p:nvSpPr>
          <p:cNvPr id="30" name="TextBox 29"/>
          <p:cNvSpPr txBox="1"/>
          <p:nvPr/>
        </p:nvSpPr>
        <p:spPr>
          <a:xfrm>
            <a:off x="7561375" y="3806824"/>
            <a:ext cx="973343" cy="400110"/>
          </a:xfrm>
          <a:prstGeom prst="rect">
            <a:avLst/>
          </a:prstGeom>
          <a:noFill/>
        </p:spPr>
        <p:txBody>
          <a:bodyPr wrap="none" rtlCol="0">
            <a:spAutoFit/>
          </a:bodyPr>
          <a:lstStyle/>
          <a:p>
            <a:r>
              <a:rPr lang="en-US" sz="2000" dirty="0"/>
              <a:t>p(child)</a:t>
            </a:r>
          </a:p>
        </p:txBody>
      </p:sp>
      <p:sp>
        <p:nvSpPr>
          <p:cNvPr id="31" name="TextBox 30"/>
          <p:cNvSpPr txBox="1"/>
          <p:nvPr/>
        </p:nvSpPr>
        <p:spPr>
          <a:xfrm>
            <a:off x="7561375" y="4822139"/>
            <a:ext cx="1428789" cy="400110"/>
          </a:xfrm>
          <a:prstGeom prst="rect">
            <a:avLst/>
          </a:prstGeom>
          <a:noFill/>
        </p:spPr>
        <p:txBody>
          <a:bodyPr wrap="none" rtlCol="0">
            <a:spAutoFit/>
          </a:bodyPr>
          <a:lstStyle/>
          <a:p>
            <a:r>
              <a:rPr lang="en-US" sz="2000" dirty="0"/>
              <a:t>p(crocodile)</a:t>
            </a:r>
          </a:p>
        </p:txBody>
      </p:sp>
      <p:sp>
        <p:nvSpPr>
          <p:cNvPr id="32" name="TextBox 31"/>
          <p:cNvSpPr txBox="1"/>
          <p:nvPr/>
        </p:nvSpPr>
        <p:spPr>
          <a:xfrm>
            <a:off x="7561375" y="4278632"/>
            <a:ext cx="1250663" cy="400110"/>
          </a:xfrm>
          <a:prstGeom prst="rect">
            <a:avLst/>
          </a:prstGeom>
          <a:noFill/>
        </p:spPr>
        <p:txBody>
          <a:bodyPr wrap="none" rtlCol="0">
            <a:spAutoFit/>
          </a:bodyPr>
          <a:lstStyle/>
          <a:p>
            <a:r>
              <a:rPr lang="en-US" sz="2000" dirty="0"/>
              <a:t>p(banana)</a:t>
            </a:r>
          </a:p>
        </p:txBody>
      </p:sp>
      <p:sp>
        <p:nvSpPr>
          <p:cNvPr id="33" name="TextBox 32"/>
          <p:cNvSpPr txBox="1"/>
          <p:nvPr/>
        </p:nvSpPr>
        <p:spPr>
          <a:xfrm>
            <a:off x="7531751" y="5790528"/>
            <a:ext cx="1309910" cy="400110"/>
          </a:xfrm>
          <a:prstGeom prst="rect">
            <a:avLst/>
          </a:prstGeom>
          <a:noFill/>
        </p:spPr>
        <p:txBody>
          <a:bodyPr wrap="none" rtlCol="0">
            <a:spAutoFit/>
          </a:bodyPr>
          <a:lstStyle/>
          <a:p>
            <a:r>
              <a:rPr lang="en-US" sz="2000" dirty="0"/>
              <a:t>p(concept)</a:t>
            </a:r>
          </a:p>
        </p:txBody>
      </p:sp>
      <p:sp>
        <p:nvSpPr>
          <p:cNvPr id="37" name="Left Brace 36"/>
          <p:cNvSpPr/>
          <p:nvPr/>
        </p:nvSpPr>
        <p:spPr>
          <a:xfrm>
            <a:off x="2125083" y="2556584"/>
            <a:ext cx="654844" cy="3055927"/>
          </a:xfrm>
          <a:prstGeom prst="leftBrace">
            <a:avLst>
              <a:gd name="adj1" fmla="val 329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50948" y="3422827"/>
            <a:ext cx="1729898" cy="1323439"/>
          </a:xfrm>
          <a:prstGeom prst="rect">
            <a:avLst/>
          </a:prstGeom>
          <a:noFill/>
        </p:spPr>
        <p:txBody>
          <a:bodyPr wrap="square" rtlCol="0">
            <a:spAutoFit/>
          </a:bodyPr>
          <a:lstStyle/>
          <a:p>
            <a:pPr algn="ctr"/>
            <a:r>
              <a:rPr lang="en-US" sz="2000" dirty="0"/>
              <a:t>elements of the vector corresponding to “swims”</a:t>
            </a:r>
          </a:p>
        </p:txBody>
      </p:sp>
      <p:sp>
        <p:nvSpPr>
          <p:cNvPr id="4" name="Right Arrow 3"/>
          <p:cNvSpPr/>
          <p:nvPr/>
        </p:nvSpPr>
        <p:spPr>
          <a:xfrm>
            <a:off x="4808426" y="3366446"/>
            <a:ext cx="1540701" cy="12808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spTree>
    <p:extLst>
      <p:ext uri="{BB962C8B-B14F-4D97-AF65-F5344CB8AC3E}">
        <p14:creationId xmlns:p14="http://schemas.microsoft.com/office/powerpoint/2010/main" val="191897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a:xfrm>
            <a:off x="0" y="-30552"/>
            <a:ext cx="12192000" cy="734887"/>
          </a:xfrm>
        </p:spPr>
        <p:txBody>
          <a:bodyPr>
            <a:noAutofit/>
          </a:bodyPr>
          <a:lstStyle/>
          <a:p>
            <a:r>
              <a:rPr lang="en-US" sz="4267" dirty="0"/>
              <a:t>logistic regression: positive / negative sentiment</a:t>
            </a:r>
          </a:p>
        </p:txBody>
      </p:sp>
      <p:cxnSp>
        <p:nvCxnSpPr>
          <p:cNvPr id="41" name="Straight Arrow Connector 40">
            <a:extLst>
              <a:ext uri="{FF2B5EF4-FFF2-40B4-BE49-F238E27FC236}">
                <a16:creationId xmlns:a16="http://schemas.microsoft.com/office/drawing/2014/main" id="{C134D0CD-BAC0-5F44-839E-0CBDCB88BB08}"/>
              </a:ext>
            </a:extLst>
          </p:cNvPr>
          <p:cNvCxnSpPr>
            <a:cxnSpLocks/>
          </p:cNvCxnSpPr>
          <p:nvPr/>
        </p:nvCxnSpPr>
        <p:spPr>
          <a:xfrm flipV="1">
            <a:off x="4222521" y="2825124"/>
            <a:ext cx="1693203" cy="152894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D28AE069-5836-464E-9C93-A719A0595B13}"/>
              </a:ext>
            </a:extLst>
          </p:cNvPr>
          <p:cNvCxnSpPr>
            <a:cxnSpLocks/>
          </p:cNvCxnSpPr>
          <p:nvPr/>
        </p:nvCxnSpPr>
        <p:spPr>
          <a:xfrm flipV="1">
            <a:off x="2529319" y="2825125"/>
            <a:ext cx="3386405"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FCAD43C3-5611-4743-9BA6-50F550926F4D}"/>
              </a:ext>
            </a:extLst>
          </p:cNvPr>
          <p:cNvCxnSpPr>
            <a:cxnSpLocks/>
          </p:cNvCxnSpPr>
          <p:nvPr/>
        </p:nvCxnSpPr>
        <p:spPr>
          <a:xfrm flipV="1">
            <a:off x="2997918" y="2825125"/>
            <a:ext cx="2917807"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08BE6C33-E740-FC40-A977-E150AA9A4605}"/>
              </a:ext>
            </a:extLst>
          </p:cNvPr>
          <p:cNvCxnSpPr>
            <a:cxnSpLocks/>
          </p:cNvCxnSpPr>
          <p:nvPr/>
        </p:nvCxnSpPr>
        <p:spPr>
          <a:xfrm flipV="1">
            <a:off x="3440913" y="2825125"/>
            <a:ext cx="2474812"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90EA6B8-77A2-EA4B-B703-C5ED9D5382E8}"/>
              </a:ext>
            </a:extLst>
          </p:cNvPr>
          <p:cNvCxnSpPr>
            <a:cxnSpLocks/>
          </p:cNvCxnSpPr>
          <p:nvPr/>
        </p:nvCxnSpPr>
        <p:spPr>
          <a:xfrm flipV="1">
            <a:off x="3816657" y="2825125"/>
            <a:ext cx="2099068" cy="1496156"/>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938B7CFD-346D-414D-A4AC-DF1E1B8836E9}"/>
              </a:ext>
            </a:extLst>
          </p:cNvPr>
          <p:cNvSpPr txBox="1"/>
          <p:nvPr/>
        </p:nvSpPr>
        <p:spPr>
          <a:xfrm>
            <a:off x="2957566" y="3075743"/>
            <a:ext cx="543479" cy="522772"/>
          </a:xfrm>
          <a:prstGeom prst="rect">
            <a:avLst/>
          </a:prstGeom>
          <a:noFill/>
          <a:ln>
            <a:noFill/>
          </a:ln>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DCE73603-7DAB-214C-9191-92C8419239D0}"/>
              </a:ext>
            </a:extLst>
          </p:cNvPr>
          <p:cNvSpPr txBox="1"/>
          <p:nvPr/>
        </p:nvSpPr>
        <p:spPr>
          <a:xfrm>
            <a:off x="6156910" y="2430378"/>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z</a:t>
            </a:r>
            <a:r>
              <a:rPr lang="en-US" sz="2797" i="1" baseline="-25000" dirty="0" err="1">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5" name="Oval 54">
                <a:extLst>
                  <a:ext uri="{FF2B5EF4-FFF2-40B4-BE49-F238E27FC236}">
                    <a16:creationId xmlns:a16="http://schemas.microsoft.com/office/drawing/2014/main" id="{A9A3DC97-6FD7-3D44-A8F4-972C07178FC6}"/>
                  </a:ext>
                </a:extLst>
              </p:cNvPr>
              <p:cNvSpPr/>
              <p:nvPr/>
            </p:nvSpPr>
            <p:spPr>
              <a:xfrm>
                <a:off x="5691108" y="172876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i="1" dirty="0">
                          <a:latin typeface="Cambria Math" panose="02040503050406030204" pitchFamily="18" charset="0"/>
                        </a:rPr>
                        <m:t> </m:t>
                      </m:r>
                      <m:r>
                        <a:rPr lang="el-GR" sz="3200" i="1" dirty="0">
                          <a:latin typeface="Cambria Math" panose="02040503050406030204" pitchFamily="18" charset="0"/>
                        </a:rPr>
                        <m:t>𝜎</m:t>
                      </m:r>
                    </m:oMath>
                  </m:oMathPara>
                </a14:m>
                <a:endParaRPr lang="en-US" dirty="0"/>
              </a:p>
            </p:txBody>
          </p:sp>
        </mc:Choice>
        <mc:Fallback>
          <p:sp>
            <p:nvSpPr>
              <p:cNvPr id="55" name="Oval 54">
                <a:extLst>
                  <a:ext uri="{FF2B5EF4-FFF2-40B4-BE49-F238E27FC236}">
                    <a16:creationId xmlns:a16="http://schemas.microsoft.com/office/drawing/2014/main" id="{A9A3DC97-6FD7-3D44-A8F4-972C07178FC6}"/>
                  </a:ext>
                </a:extLst>
              </p:cNvPr>
              <p:cNvSpPr>
                <a:spLocks noRot="1" noChangeAspect="1" noMove="1" noResize="1" noEditPoints="1" noAdjustHandles="1" noChangeArrowheads="1" noChangeShapeType="1" noTextEdit="1"/>
              </p:cNvSpPr>
              <p:nvPr/>
            </p:nvSpPr>
            <p:spPr>
              <a:xfrm>
                <a:off x="5691108" y="1728760"/>
                <a:ext cx="470357" cy="459473"/>
              </a:xfrm>
              <a:prstGeom prst="ellipse">
                <a:avLst/>
              </a:prstGeom>
              <a:blipFill>
                <a:blip r:embed="rId3"/>
                <a:stretch>
                  <a:fillRect l="-35897" t="-7895" b="-42105"/>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C134D0CD-BAC0-5F44-839E-0CBDCB88BB08}"/>
              </a:ext>
            </a:extLst>
          </p:cNvPr>
          <p:cNvCxnSpPr>
            <a:cxnSpLocks/>
            <a:stCxn id="53" idx="0"/>
            <a:endCxn id="55" idx="4"/>
          </p:cNvCxnSpPr>
          <p:nvPr/>
        </p:nvCxnSpPr>
        <p:spPr>
          <a:xfrm flipV="1">
            <a:off x="5926287" y="218823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7" name="Table 56">
            <a:extLst>
              <a:ext uri="{FF2B5EF4-FFF2-40B4-BE49-F238E27FC236}">
                <a16:creationId xmlns:a16="http://schemas.microsoft.com/office/drawing/2014/main" id="{8FE3AF9D-0034-BB48-8D80-5EEF7924A8E3}"/>
              </a:ext>
            </a:extLst>
          </p:cNvPr>
          <p:cNvGraphicFramePr>
            <a:graphicFrameLocks noGrp="1"/>
          </p:cNvGraphicFramePr>
          <p:nvPr/>
        </p:nvGraphicFramePr>
        <p:xfrm>
          <a:off x="5695545" y="1004969"/>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sz="13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58" name="Straight Arrow Connector 57">
            <a:extLst>
              <a:ext uri="{FF2B5EF4-FFF2-40B4-BE49-F238E27FC236}">
                <a16:creationId xmlns:a16="http://schemas.microsoft.com/office/drawing/2014/main" id="{C134D0CD-BAC0-5F44-839E-0CBDCB88BB08}"/>
              </a:ext>
            </a:extLst>
          </p:cNvPr>
          <p:cNvCxnSpPr>
            <a:cxnSpLocks/>
            <a:stCxn id="55" idx="0"/>
            <a:endCxn id="57" idx="2"/>
          </p:cNvCxnSpPr>
          <p:nvPr/>
        </p:nvCxnSpPr>
        <p:spPr>
          <a:xfrm flipV="1">
            <a:off x="5926287" y="1464441"/>
            <a:ext cx="0" cy="2643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DCE73603-7DAB-214C-9191-92C8419239D0}"/>
                  </a:ext>
                </a:extLst>
              </p:cNvPr>
              <p:cNvSpPr txBox="1"/>
              <p:nvPr/>
            </p:nvSpPr>
            <p:spPr>
              <a:xfrm>
                <a:off x="6130921" y="967783"/>
                <a:ext cx="482827"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a:latin typeface="Cambria Math" panose="02040503050406030204" pitchFamily="18" charset="0"/>
                              <a:cs typeface="Times New Roman" panose="02020603050405020304" pitchFamily="18" charset="0"/>
                            </a:rPr>
                          </m:ctrlPr>
                        </m:sSubPr>
                        <m:e>
                          <m:r>
                            <a:rPr lang="en-US" sz="2797" i="1" dirty="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59" name="TextBox 58">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6130921" y="967783"/>
                <a:ext cx="482827" cy="512576"/>
              </a:xfrm>
              <a:prstGeom prst="rect">
                <a:avLst/>
              </a:prstGeom>
              <a:blipFill>
                <a:blip r:embed="rId4"/>
                <a:stretch>
                  <a:fillRect l="-5128" b="-14634"/>
                </a:stretch>
              </a:blipFill>
            </p:spPr>
            <p:txBody>
              <a:bodyPr/>
              <a:lstStyle/>
              <a:p>
                <a:r>
                  <a:rPr lang="en-US">
                    <a:noFill/>
                  </a:rPr>
                  <a:t> </a:t>
                </a:r>
              </a:p>
            </p:txBody>
          </p:sp>
        </mc:Fallback>
      </mc:AlternateContent>
      <p:sp>
        <p:nvSpPr>
          <p:cNvPr id="31" name="TextBox 30"/>
          <p:cNvSpPr txBox="1"/>
          <p:nvPr/>
        </p:nvSpPr>
        <p:spPr>
          <a:xfrm rot="16200000">
            <a:off x="5474646" y="1332532"/>
            <a:ext cx="1473237" cy="8556188"/>
          </a:xfrm>
          <a:prstGeom prst="rect">
            <a:avLst/>
          </a:prstGeom>
          <a:noFill/>
        </p:spPr>
        <p:txBody>
          <a:bodyPr wrap="square" numCol="1" rtlCol="0">
            <a:spAutoFit/>
          </a:bodyPr>
          <a:lstStyle/>
          <a:p>
            <a:pPr algn="r">
              <a:spcAft>
                <a:spcPts val="1200"/>
              </a:spcAft>
            </a:pPr>
            <a:r>
              <a:rPr lang="en-US" dirty="0"/>
              <a:t>gleeful</a:t>
            </a:r>
          </a:p>
          <a:p>
            <a:pPr algn="r">
              <a:spcAft>
                <a:spcPts val="1200"/>
              </a:spcAft>
            </a:pPr>
            <a:r>
              <a:rPr lang="en-US" dirty="0"/>
              <a:t>sad</a:t>
            </a:r>
          </a:p>
          <a:p>
            <a:pPr algn="r">
              <a:spcAft>
                <a:spcPts val="1200"/>
              </a:spcAft>
            </a:pPr>
            <a:r>
              <a:rPr lang="en-US" dirty="0"/>
              <a:t>miserable</a:t>
            </a:r>
          </a:p>
          <a:p>
            <a:pPr algn="r">
              <a:spcAft>
                <a:spcPts val="1200"/>
              </a:spcAft>
            </a:pPr>
            <a:r>
              <a:rPr lang="en-US" dirty="0"/>
              <a:t>sorrowful</a:t>
            </a:r>
          </a:p>
          <a:p>
            <a:pPr algn="r">
              <a:spcAft>
                <a:spcPts val="1200"/>
              </a:spcAft>
            </a:pPr>
            <a:r>
              <a:rPr lang="en-US" dirty="0"/>
              <a:t>upset</a:t>
            </a:r>
          </a:p>
          <a:p>
            <a:pPr algn="r">
              <a:spcAft>
                <a:spcPts val="1200"/>
              </a:spcAft>
            </a:pPr>
            <a:r>
              <a:rPr lang="en-US" dirty="0"/>
              <a:t>down</a:t>
            </a:r>
          </a:p>
          <a:p>
            <a:pPr algn="r">
              <a:spcAft>
                <a:spcPts val="1200"/>
              </a:spcAft>
            </a:pPr>
            <a:r>
              <a:rPr lang="en-US" dirty="0"/>
              <a:t>content</a:t>
            </a:r>
          </a:p>
          <a:p>
            <a:pPr algn="r">
              <a:spcAft>
                <a:spcPts val="1200"/>
              </a:spcAft>
            </a:pPr>
            <a:r>
              <a:rPr lang="en-US" dirty="0"/>
              <a:t>joyful</a:t>
            </a:r>
          </a:p>
          <a:p>
            <a:pPr algn="r">
              <a:spcAft>
                <a:spcPts val="1200"/>
              </a:spcAft>
            </a:pPr>
            <a:r>
              <a:rPr lang="en-US" dirty="0"/>
              <a:t>merry</a:t>
            </a:r>
          </a:p>
          <a:p>
            <a:pPr algn="r">
              <a:spcAft>
                <a:spcPts val="1200"/>
              </a:spcAft>
            </a:pPr>
            <a:r>
              <a:rPr lang="en-US" dirty="0"/>
              <a:t>satisfied</a:t>
            </a:r>
          </a:p>
          <a:p>
            <a:pPr algn="r">
              <a:spcAft>
                <a:spcPts val="1200"/>
              </a:spcAft>
            </a:pPr>
            <a:r>
              <a:rPr lang="en-US" dirty="0"/>
              <a:t>euphoric</a:t>
            </a:r>
          </a:p>
          <a:p>
            <a:pPr algn="r">
              <a:spcAft>
                <a:spcPts val="1200"/>
              </a:spcAft>
            </a:pPr>
            <a:r>
              <a:rPr lang="en-US" dirty="0"/>
              <a:t>gleeful</a:t>
            </a:r>
          </a:p>
          <a:p>
            <a:pPr algn="r">
              <a:spcAft>
                <a:spcPts val="1200"/>
              </a:spcAft>
            </a:pPr>
            <a:r>
              <a:rPr lang="en-US" dirty="0"/>
              <a:t>ecstatic</a:t>
            </a:r>
          </a:p>
          <a:p>
            <a:pPr algn="r">
              <a:spcAft>
                <a:spcPts val="1200"/>
              </a:spcAft>
            </a:pPr>
            <a:r>
              <a:rPr lang="en-US" dirty="0"/>
              <a:t>depressed</a:t>
            </a:r>
          </a:p>
          <a:p>
            <a:pPr algn="r">
              <a:spcAft>
                <a:spcPts val="1200"/>
              </a:spcAft>
            </a:pPr>
            <a:r>
              <a:rPr lang="en-US" dirty="0"/>
              <a:t>unhappy</a:t>
            </a:r>
          </a:p>
          <a:p>
            <a:pPr algn="r">
              <a:spcAft>
                <a:spcPts val="1200"/>
              </a:spcAft>
            </a:pPr>
            <a:r>
              <a:rPr lang="en-US" dirty="0" err="1"/>
              <a:t>i</a:t>
            </a:r>
            <a:endParaRPr lang="en-US" dirty="0"/>
          </a:p>
          <a:p>
            <a:pPr algn="r">
              <a:spcAft>
                <a:spcPts val="1200"/>
              </a:spcAft>
            </a:pPr>
            <a:r>
              <a:rPr lang="en-US" dirty="0"/>
              <a:t>am</a:t>
            </a:r>
          </a:p>
          <a:p>
            <a:pPr algn="r">
              <a:spcAft>
                <a:spcPts val="1200"/>
              </a:spcAft>
            </a:pPr>
            <a:r>
              <a:rPr lang="en-US" dirty="0"/>
              <a:t>melancholy</a:t>
            </a:r>
          </a:p>
          <a:p>
            <a:pPr algn="r">
              <a:spcAft>
                <a:spcPts val="1200"/>
              </a:spcAft>
            </a:pPr>
            <a:r>
              <a:rPr lang="en-US" dirty="0"/>
              <a:t>Satisfied</a:t>
            </a:r>
          </a:p>
          <a:p>
            <a:pPr algn="r">
              <a:spcAft>
                <a:spcPts val="1200"/>
              </a:spcAft>
            </a:pPr>
            <a:r>
              <a:rPr lang="en-US" dirty="0"/>
              <a:t>happy</a:t>
            </a:r>
          </a:p>
        </p:txBody>
      </p:sp>
      <p:graphicFrame>
        <p:nvGraphicFramePr>
          <p:cNvPr id="32" name="Table 31"/>
          <p:cNvGraphicFramePr>
            <a:graphicFrameLocks noGrp="1"/>
          </p:cNvGraphicFramePr>
          <p:nvPr/>
        </p:nvGraphicFramePr>
        <p:xfrm>
          <a:off x="1933176" y="4366179"/>
          <a:ext cx="8458860" cy="370840"/>
        </p:xfrm>
        <a:graphic>
          <a:graphicData uri="http://schemas.openxmlformats.org/drawingml/2006/table">
            <a:tbl>
              <a:tblPr firstRow="1" bandRow="1">
                <a:tableStyleId>{5C22544A-7EE6-4342-B048-85BDC9FD1C3A}</a:tableStyleId>
              </a:tblPr>
              <a:tblGrid>
                <a:gridCol w="422943">
                  <a:extLst>
                    <a:ext uri="{9D8B030D-6E8A-4147-A177-3AD203B41FA5}">
                      <a16:colId xmlns:a16="http://schemas.microsoft.com/office/drawing/2014/main" val="4081592767"/>
                    </a:ext>
                  </a:extLst>
                </a:gridCol>
                <a:gridCol w="422943">
                  <a:extLst>
                    <a:ext uri="{9D8B030D-6E8A-4147-A177-3AD203B41FA5}">
                      <a16:colId xmlns:a16="http://schemas.microsoft.com/office/drawing/2014/main" val="342086459"/>
                    </a:ext>
                  </a:extLst>
                </a:gridCol>
                <a:gridCol w="422943">
                  <a:extLst>
                    <a:ext uri="{9D8B030D-6E8A-4147-A177-3AD203B41FA5}">
                      <a16:colId xmlns:a16="http://schemas.microsoft.com/office/drawing/2014/main" val="3474831274"/>
                    </a:ext>
                  </a:extLst>
                </a:gridCol>
                <a:gridCol w="422943">
                  <a:extLst>
                    <a:ext uri="{9D8B030D-6E8A-4147-A177-3AD203B41FA5}">
                      <a16:colId xmlns:a16="http://schemas.microsoft.com/office/drawing/2014/main" val="217631323"/>
                    </a:ext>
                  </a:extLst>
                </a:gridCol>
                <a:gridCol w="422943">
                  <a:extLst>
                    <a:ext uri="{9D8B030D-6E8A-4147-A177-3AD203B41FA5}">
                      <a16:colId xmlns:a16="http://schemas.microsoft.com/office/drawing/2014/main" val="3527401608"/>
                    </a:ext>
                  </a:extLst>
                </a:gridCol>
                <a:gridCol w="422943">
                  <a:extLst>
                    <a:ext uri="{9D8B030D-6E8A-4147-A177-3AD203B41FA5}">
                      <a16:colId xmlns:a16="http://schemas.microsoft.com/office/drawing/2014/main" val="71044606"/>
                    </a:ext>
                  </a:extLst>
                </a:gridCol>
                <a:gridCol w="422943">
                  <a:extLst>
                    <a:ext uri="{9D8B030D-6E8A-4147-A177-3AD203B41FA5}">
                      <a16:colId xmlns:a16="http://schemas.microsoft.com/office/drawing/2014/main" val="1617904699"/>
                    </a:ext>
                  </a:extLst>
                </a:gridCol>
                <a:gridCol w="422943">
                  <a:extLst>
                    <a:ext uri="{9D8B030D-6E8A-4147-A177-3AD203B41FA5}">
                      <a16:colId xmlns:a16="http://schemas.microsoft.com/office/drawing/2014/main" val="1019104690"/>
                    </a:ext>
                  </a:extLst>
                </a:gridCol>
                <a:gridCol w="422943">
                  <a:extLst>
                    <a:ext uri="{9D8B030D-6E8A-4147-A177-3AD203B41FA5}">
                      <a16:colId xmlns:a16="http://schemas.microsoft.com/office/drawing/2014/main" val="1607840343"/>
                    </a:ext>
                  </a:extLst>
                </a:gridCol>
                <a:gridCol w="422943">
                  <a:extLst>
                    <a:ext uri="{9D8B030D-6E8A-4147-A177-3AD203B41FA5}">
                      <a16:colId xmlns:a16="http://schemas.microsoft.com/office/drawing/2014/main" val="3897121448"/>
                    </a:ext>
                  </a:extLst>
                </a:gridCol>
                <a:gridCol w="422943">
                  <a:extLst>
                    <a:ext uri="{9D8B030D-6E8A-4147-A177-3AD203B41FA5}">
                      <a16:colId xmlns:a16="http://schemas.microsoft.com/office/drawing/2014/main" val="1233070038"/>
                    </a:ext>
                  </a:extLst>
                </a:gridCol>
                <a:gridCol w="422943">
                  <a:extLst>
                    <a:ext uri="{9D8B030D-6E8A-4147-A177-3AD203B41FA5}">
                      <a16:colId xmlns:a16="http://schemas.microsoft.com/office/drawing/2014/main" val="227495959"/>
                    </a:ext>
                  </a:extLst>
                </a:gridCol>
                <a:gridCol w="422943">
                  <a:extLst>
                    <a:ext uri="{9D8B030D-6E8A-4147-A177-3AD203B41FA5}">
                      <a16:colId xmlns:a16="http://schemas.microsoft.com/office/drawing/2014/main" val="368435216"/>
                    </a:ext>
                  </a:extLst>
                </a:gridCol>
                <a:gridCol w="422943">
                  <a:extLst>
                    <a:ext uri="{9D8B030D-6E8A-4147-A177-3AD203B41FA5}">
                      <a16:colId xmlns:a16="http://schemas.microsoft.com/office/drawing/2014/main" val="4289944958"/>
                    </a:ext>
                  </a:extLst>
                </a:gridCol>
                <a:gridCol w="422943">
                  <a:extLst>
                    <a:ext uri="{9D8B030D-6E8A-4147-A177-3AD203B41FA5}">
                      <a16:colId xmlns:a16="http://schemas.microsoft.com/office/drawing/2014/main" val="2658057197"/>
                    </a:ext>
                  </a:extLst>
                </a:gridCol>
                <a:gridCol w="422943">
                  <a:extLst>
                    <a:ext uri="{9D8B030D-6E8A-4147-A177-3AD203B41FA5}">
                      <a16:colId xmlns:a16="http://schemas.microsoft.com/office/drawing/2014/main" val="3671936088"/>
                    </a:ext>
                  </a:extLst>
                </a:gridCol>
                <a:gridCol w="422943">
                  <a:extLst>
                    <a:ext uri="{9D8B030D-6E8A-4147-A177-3AD203B41FA5}">
                      <a16:colId xmlns:a16="http://schemas.microsoft.com/office/drawing/2014/main" val="2143562426"/>
                    </a:ext>
                  </a:extLst>
                </a:gridCol>
                <a:gridCol w="422943">
                  <a:extLst>
                    <a:ext uri="{9D8B030D-6E8A-4147-A177-3AD203B41FA5}">
                      <a16:colId xmlns:a16="http://schemas.microsoft.com/office/drawing/2014/main" val="1783432820"/>
                    </a:ext>
                  </a:extLst>
                </a:gridCol>
                <a:gridCol w="422943">
                  <a:extLst>
                    <a:ext uri="{9D8B030D-6E8A-4147-A177-3AD203B41FA5}">
                      <a16:colId xmlns:a16="http://schemas.microsoft.com/office/drawing/2014/main" val="2886668387"/>
                    </a:ext>
                  </a:extLst>
                </a:gridCol>
                <a:gridCol w="422943">
                  <a:extLst>
                    <a:ext uri="{9D8B030D-6E8A-4147-A177-3AD203B41FA5}">
                      <a16:colId xmlns:a16="http://schemas.microsoft.com/office/drawing/2014/main" val="1859944802"/>
                    </a:ext>
                  </a:extLst>
                </a:gridCol>
              </a:tblGrid>
              <a:tr h="370840">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829326"/>
                  </a:ext>
                </a:extLst>
              </a:tr>
            </a:tbl>
          </a:graphicData>
        </a:graphic>
      </p:graphicFrame>
      <p:sp>
        <p:nvSpPr>
          <p:cNvPr id="33" name="TextBox 32"/>
          <p:cNvSpPr txBox="1"/>
          <p:nvPr/>
        </p:nvSpPr>
        <p:spPr>
          <a:xfrm>
            <a:off x="4157483" y="6072737"/>
            <a:ext cx="3998852" cy="369332"/>
          </a:xfrm>
          <a:prstGeom prst="rect">
            <a:avLst/>
          </a:prstGeom>
          <a:noFill/>
        </p:spPr>
        <p:txBody>
          <a:bodyPr wrap="none" rtlCol="0">
            <a:spAutoFit/>
          </a:bodyPr>
          <a:lstStyle/>
          <a:p>
            <a:r>
              <a:rPr lang="en-US" dirty="0"/>
              <a:t>I passed out and Mom said I was shaking</a:t>
            </a:r>
          </a:p>
        </p:txBody>
      </p:sp>
      <p:sp>
        <p:nvSpPr>
          <p:cNvPr id="34" name="TextBox 33">
            <a:extLst>
              <a:ext uri="{FF2B5EF4-FFF2-40B4-BE49-F238E27FC236}">
                <a16:creationId xmlns:a16="http://schemas.microsoft.com/office/drawing/2014/main" id="{CC32AC06-632F-43A5-BCC3-B6853BF55ED1}"/>
              </a:ext>
            </a:extLst>
          </p:cNvPr>
          <p:cNvSpPr txBox="1"/>
          <p:nvPr/>
        </p:nvSpPr>
        <p:spPr>
          <a:xfrm>
            <a:off x="1374890" y="430060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a:t>
            </a:r>
            <a:endParaRPr lang="en-US" sz="2797" baseline="-25000" dirty="0">
              <a:latin typeface="Times New Roman" panose="02020603050405020304" pitchFamily="18" charset="0"/>
              <a:cs typeface="Times New Roman" panose="02020603050405020304" pitchFamily="18" charset="0"/>
            </a:endParaRPr>
          </a:p>
        </p:txBody>
      </p:sp>
      <p:cxnSp>
        <p:nvCxnSpPr>
          <p:cNvPr id="60" name="Straight Arrow Connector 59">
            <a:extLst>
              <a:ext uri="{FF2B5EF4-FFF2-40B4-BE49-F238E27FC236}">
                <a16:creationId xmlns:a16="http://schemas.microsoft.com/office/drawing/2014/main" id="{213A1C08-7264-534B-BF7D-B870FCECD83D}"/>
              </a:ext>
            </a:extLst>
          </p:cNvPr>
          <p:cNvCxnSpPr>
            <a:cxnSpLocks/>
          </p:cNvCxnSpPr>
          <p:nvPr/>
        </p:nvCxnSpPr>
        <p:spPr>
          <a:xfrm flipH="1" flipV="1">
            <a:off x="5935929" y="2810355"/>
            <a:ext cx="2918729" cy="1548623"/>
          </a:xfrm>
          <a:prstGeom prst="straightConnector1">
            <a:avLst/>
          </a:prstGeom>
          <a:ln>
            <a:solidFill>
              <a:schemeClr val="tx1">
                <a:lumMod val="65000"/>
                <a:lumOff val="35000"/>
              </a:schemeClr>
            </a:solidFill>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1DE7A53-058C-B347-BC25-AB052A7D272E}"/>
              </a:ext>
            </a:extLst>
          </p:cNvPr>
          <p:cNvCxnSpPr>
            <a:cxnSpLocks/>
          </p:cNvCxnSpPr>
          <p:nvPr/>
        </p:nvCxnSpPr>
        <p:spPr>
          <a:xfrm flipH="1" flipV="1">
            <a:off x="5956139" y="2799119"/>
            <a:ext cx="2151085" cy="1517251"/>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D28AE069-5836-464E-9C93-A719A0595B13}"/>
              </a:ext>
            </a:extLst>
          </p:cNvPr>
          <p:cNvCxnSpPr>
            <a:cxnSpLocks/>
          </p:cNvCxnSpPr>
          <p:nvPr/>
        </p:nvCxnSpPr>
        <p:spPr>
          <a:xfrm flipH="1" flipV="1">
            <a:off x="5935931" y="2820214"/>
            <a:ext cx="3387324" cy="1528943"/>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FCAD43C3-5611-4743-9BA6-50F550926F4D}"/>
              </a:ext>
            </a:extLst>
          </p:cNvPr>
          <p:cNvCxnSpPr>
            <a:cxnSpLocks/>
          </p:cNvCxnSpPr>
          <p:nvPr/>
        </p:nvCxnSpPr>
        <p:spPr>
          <a:xfrm flipH="1" flipV="1">
            <a:off x="5946564" y="2832665"/>
            <a:ext cx="3801525" cy="1516491"/>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213A1C08-7264-534B-BF7D-B870FCECD83D}"/>
              </a:ext>
            </a:extLst>
          </p:cNvPr>
          <p:cNvCxnSpPr>
            <a:cxnSpLocks/>
          </p:cNvCxnSpPr>
          <p:nvPr/>
        </p:nvCxnSpPr>
        <p:spPr>
          <a:xfrm flipV="1">
            <a:off x="5404978" y="2832666"/>
            <a:ext cx="510745" cy="154415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C134D0CD-BAC0-5F44-839E-0CBDCB88BB08}"/>
              </a:ext>
            </a:extLst>
          </p:cNvPr>
          <p:cNvCxnSpPr>
            <a:cxnSpLocks/>
          </p:cNvCxnSpPr>
          <p:nvPr/>
        </p:nvCxnSpPr>
        <p:spPr>
          <a:xfrm flipH="1" flipV="1">
            <a:off x="5935935" y="2825126"/>
            <a:ext cx="1672992" cy="1546783"/>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E1DE7A53-058C-B347-BC25-AB052A7D272E}"/>
              </a:ext>
            </a:extLst>
          </p:cNvPr>
          <p:cNvCxnSpPr>
            <a:cxnSpLocks/>
          </p:cNvCxnSpPr>
          <p:nvPr/>
        </p:nvCxnSpPr>
        <p:spPr>
          <a:xfrm flipV="1">
            <a:off x="4657544" y="2810357"/>
            <a:ext cx="1278389" cy="1523855"/>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F4049EAA-17DF-7E42-A394-6984E48ED682}"/>
              </a:ext>
            </a:extLst>
          </p:cNvPr>
          <p:cNvCxnSpPr>
            <a:cxnSpLocks/>
          </p:cNvCxnSpPr>
          <p:nvPr/>
        </p:nvCxnSpPr>
        <p:spPr>
          <a:xfrm flipV="1">
            <a:off x="5051771" y="2799120"/>
            <a:ext cx="884163" cy="1567877"/>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D28AE069-5836-464E-9C93-A719A0595B13}"/>
              </a:ext>
            </a:extLst>
          </p:cNvPr>
          <p:cNvCxnSpPr>
            <a:cxnSpLocks/>
          </p:cNvCxnSpPr>
          <p:nvPr/>
        </p:nvCxnSpPr>
        <p:spPr>
          <a:xfrm flipV="1">
            <a:off x="5873576" y="2820214"/>
            <a:ext cx="42147" cy="1546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FCAD43C3-5611-4743-9BA6-50F550926F4D}"/>
              </a:ext>
            </a:extLst>
          </p:cNvPr>
          <p:cNvCxnSpPr>
            <a:cxnSpLocks/>
          </p:cNvCxnSpPr>
          <p:nvPr/>
        </p:nvCxnSpPr>
        <p:spPr>
          <a:xfrm flipH="1" flipV="1">
            <a:off x="5935934" y="2800429"/>
            <a:ext cx="362477" cy="1566569"/>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08BE6C33-E740-FC40-A977-E150AA9A4605}"/>
              </a:ext>
            </a:extLst>
          </p:cNvPr>
          <p:cNvCxnSpPr>
            <a:cxnSpLocks/>
          </p:cNvCxnSpPr>
          <p:nvPr/>
        </p:nvCxnSpPr>
        <p:spPr>
          <a:xfrm flipH="1" flipV="1">
            <a:off x="5915723" y="2800429"/>
            <a:ext cx="769583" cy="1533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090EA6B8-77A2-EA4B-B703-C5ED9D5382E8}"/>
              </a:ext>
            </a:extLst>
          </p:cNvPr>
          <p:cNvCxnSpPr>
            <a:cxnSpLocks/>
          </p:cNvCxnSpPr>
          <p:nvPr/>
        </p:nvCxnSpPr>
        <p:spPr>
          <a:xfrm flipH="1" flipV="1">
            <a:off x="5915723" y="2825125"/>
            <a:ext cx="1298400" cy="1546783"/>
          </a:xfrm>
          <a:prstGeom prst="straightConnector1">
            <a:avLst/>
          </a:prstGeom>
          <a:ln>
            <a:solidFill>
              <a:schemeClr val="accent2"/>
            </a:solidFill>
            <a:tailEnd type="triangle"/>
          </a:ln>
        </p:spPr>
        <p:style>
          <a:lnRef idx="2">
            <a:schemeClr val="dk1"/>
          </a:lnRef>
          <a:fillRef idx="0">
            <a:schemeClr val="dk1"/>
          </a:fillRef>
          <a:effectRef idx="1">
            <a:schemeClr val="dk1"/>
          </a:effectRef>
          <a:fontRef idx="minor">
            <a:schemeClr val="tx1"/>
          </a:fontRef>
        </p:style>
      </p:cxnSp>
      <p:sp>
        <p:nvSpPr>
          <p:cNvPr id="84" name="TextBox 83">
            <a:extLst>
              <a:ext uri="{FF2B5EF4-FFF2-40B4-BE49-F238E27FC236}">
                <a16:creationId xmlns:a16="http://schemas.microsoft.com/office/drawing/2014/main" id="{938B7CFD-346D-414D-A4AC-DF1E1B8836E9}"/>
              </a:ext>
            </a:extLst>
          </p:cNvPr>
          <p:cNvSpPr txBox="1"/>
          <p:nvPr/>
        </p:nvSpPr>
        <p:spPr>
          <a:xfrm>
            <a:off x="8654783" y="3075743"/>
            <a:ext cx="706299" cy="522772"/>
          </a:xfrm>
          <a:prstGeom prst="rect">
            <a:avLst/>
          </a:prstGeom>
          <a:noFill/>
          <a:ln>
            <a:noFill/>
          </a:ln>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D28AE069-5836-464E-9C93-A719A0595B13}"/>
              </a:ext>
            </a:extLst>
          </p:cNvPr>
          <p:cNvCxnSpPr>
            <a:cxnSpLocks/>
          </p:cNvCxnSpPr>
          <p:nvPr/>
        </p:nvCxnSpPr>
        <p:spPr>
          <a:xfrm flipH="1" flipV="1">
            <a:off x="5935926" y="2808101"/>
            <a:ext cx="2565660" cy="1538225"/>
          </a:xfrm>
          <a:prstGeom prst="straightConnector1">
            <a:avLst/>
          </a:prstGeom>
          <a:ln>
            <a:solidFill>
              <a:schemeClr val="tx1">
                <a:lumMod val="65000"/>
                <a:lumOff val="35000"/>
              </a:schemeClr>
            </a:solidFill>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28AE069-5836-464E-9C93-A719A0595B13}"/>
              </a:ext>
            </a:extLst>
          </p:cNvPr>
          <p:cNvCxnSpPr>
            <a:cxnSpLocks/>
          </p:cNvCxnSpPr>
          <p:nvPr/>
        </p:nvCxnSpPr>
        <p:spPr>
          <a:xfrm flipV="1">
            <a:off x="2142311" y="2799120"/>
            <a:ext cx="3793615" cy="1535091"/>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FCAD43C3-5611-4743-9BA6-50F550926F4D}"/>
              </a:ext>
            </a:extLst>
          </p:cNvPr>
          <p:cNvCxnSpPr>
            <a:cxnSpLocks/>
          </p:cNvCxnSpPr>
          <p:nvPr/>
        </p:nvCxnSpPr>
        <p:spPr>
          <a:xfrm flipH="1" flipV="1">
            <a:off x="5956075" y="2799119"/>
            <a:ext cx="4225895" cy="1535092"/>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53" name="Table 52">
            <a:extLst>
              <a:ext uri="{FF2B5EF4-FFF2-40B4-BE49-F238E27FC236}">
                <a16:creationId xmlns:a16="http://schemas.microsoft.com/office/drawing/2014/main" id="{8FE3AF9D-0034-BB48-8D80-5EEF7924A8E3}"/>
              </a:ext>
            </a:extLst>
          </p:cNvPr>
          <p:cNvGraphicFramePr>
            <a:graphicFrameLocks noGrp="1"/>
          </p:cNvGraphicFramePr>
          <p:nvPr/>
        </p:nvGraphicFramePr>
        <p:xfrm>
          <a:off x="5695545" y="249367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sz="13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9" name="TextBox 8"/>
          <p:cNvSpPr txBox="1"/>
          <p:nvPr/>
        </p:nvSpPr>
        <p:spPr>
          <a:xfrm>
            <a:off x="6845378" y="1004967"/>
            <a:ext cx="3622017" cy="369332"/>
          </a:xfrm>
          <a:prstGeom prst="rect">
            <a:avLst/>
          </a:prstGeom>
          <a:noFill/>
        </p:spPr>
        <p:txBody>
          <a:bodyPr wrap="none" rtlCol="0">
            <a:spAutoFit/>
          </a:bodyPr>
          <a:lstStyle/>
          <a:p>
            <a:r>
              <a:rPr lang="en-US" dirty="0"/>
              <a:t>probability that sentiment is positive</a:t>
            </a:r>
          </a:p>
        </p:txBody>
      </p:sp>
      <p:sp>
        <p:nvSpPr>
          <p:cNvPr id="78" name="TextBox 77"/>
          <p:cNvSpPr txBox="1"/>
          <p:nvPr/>
        </p:nvSpPr>
        <p:spPr>
          <a:xfrm>
            <a:off x="929780" y="1224072"/>
            <a:ext cx="982320" cy="1477328"/>
          </a:xfrm>
          <a:prstGeom prst="rect">
            <a:avLst/>
          </a:prstGeom>
          <a:noFill/>
        </p:spPr>
        <p:txBody>
          <a:bodyPr wrap="none" rtlCol="0">
            <a:spAutoFit/>
          </a:bodyPr>
          <a:lstStyle/>
          <a:p>
            <a:r>
              <a:rPr lang="en-US" dirty="0">
                <a:solidFill>
                  <a:schemeClr val="accent2"/>
                </a:solidFill>
              </a:rPr>
              <a:t>positive</a:t>
            </a:r>
          </a:p>
          <a:p>
            <a:endParaRPr lang="en-US" dirty="0"/>
          </a:p>
          <a:p>
            <a:r>
              <a:rPr lang="en-US" dirty="0"/>
              <a:t>zero</a:t>
            </a:r>
          </a:p>
          <a:p>
            <a:endParaRPr lang="en-US" dirty="0"/>
          </a:p>
          <a:p>
            <a:r>
              <a:rPr lang="en-US" dirty="0">
                <a:solidFill>
                  <a:schemeClr val="tx2"/>
                </a:solidFill>
              </a:rPr>
              <a:t>negative</a:t>
            </a:r>
          </a:p>
        </p:txBody>
      </p:sp>
    </p:spTree>
    <p:extLst>
      <p:ext uri="{BB962C8B-B14F-4D97-AF65-F5344CB8AC3E}">
        <p14:creationId xmlns:p14="http://schemas.microsoft.com/office/powerpoint/2010/main" val="2542102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So how do we learn spatial locations for each word?</a:t>
            </a:r>
          </a:p>
        </p:txBody>
      </p:sp>
      <p:sp>
        <p:nvSpPr>
          <p:cNvPr id="5" name="TextBox 4"/>
          <p:cNvSpPr txBox="1"/>
          <p:nvPr/>
        </p:nvSpPr>
        <p:spPr>
          <a:xfrm>
            <a:off x="320797" y="920471"/>
            <a:ext cx="11550406" cy="1077218"/>
          </a:xfrm>
          <a:prstGeom prst="rect">
            <a:avLst/>
          </a:prstGeom>
          <a:noFill/>
        </p:spPr>
        <p:txBody>
          <a:bodyPr wrap="none" rtlCol="0">
            <a:spAutoFit/>
          </a:bodyPr>
          <a:lstStyle/>
          <a:p>
            <a:pPr algn="ctr"/>
            <a:r>
              <a:rPr lang="en-US" sz="3200" u="sng" dirty="0">
                <a:solidFill>
                  <a:schemeClr val="accent2"/>
                </a:solidFill>
              </a:rPr>
              <a:t>We want</a:t>
            </a:r>
            <a:r>
              <a:rPr lang="en-US" sz="3200" dirty="0">
                <a:solidFill>
                  <a:schemeClr val="accent2"/>
                </a:solidFill>
              </a:rPr>
              <a:t>: a vector for each word that allows us to predict its context</a:t>
            </a:r>
          </a:p>
          <a:p>
            <a:pPr algn="ctr"/>
            <a:r>
              <a:rPr lang="en-US" sz="3200" dirty="0">
                <a:solidFill>
                  <a:schemeClr val="accent2"/>
                </a:solidFill>
              </a:rPr>
              <a:t>(i.e. what other words are likely/unlikely to be around it)</a:t>
            </a:r>
          </a:p>
        </p:txBody>
      </p:sp>
      <p:graphicFrame>
        <p:nvGraphicFramePr>
          <p:cNvPr id="14" name="Table 13"/>
          <p:cNvGraphicFramePr>
            <a:graphicFrameLocks noGrp="1"/>
          </p:cNvGraphicFramePr>
          <p:nvPr/>
        </p:nvGraphicFramePr>
        <p:xfrm>
          <a:off x="3680847" y="255658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 name="TextBox 2"/>
          <p:cNvSpPr txBox="1"/>
          <p:nvPr/>
        </p:nvSpPr>
        <p:spPr>
          <a:xfrm>
            <a:off x="3482247" y="5790528"/>
            <a:ext cx="1105111" cy="400110"/>
          </a:xfrm>
          <a:prstGeom prst="rect">
            <a:avLst/>
          </a:prstGeom>
          <a:noFill/>
          <a:ln>
            <a:solidFill>
              <a:srgbClr val="FF0000"/>
            </a:solidFill>
          </a:ln>
        </p:spPr>
        <p:txBody>
          <a:bodyPr wrap="none" rtlCol="0">
            <a:spAutoFit/>
          </a:bodyPr>
          <a:lstStyle/>
          <a:p>
            <a:r>
              <a:rPr lang="en-US" sz="2000" dirty="0"/>
              <a:t>v(swims)</a:t>
            </a:r>
          </a:p>
        </p:txBody>
      </p:sp>
      <p:graphicFrame>
        <p:nvGraphicFramePr>
          <p:cNvPr id="15" name="Table 14"/>
          <p:cNvGraphicFramePr>
            <a:graphicFrameLocks noGrp="1"/>
          </p:cNvGraphicFramePr>
          <p:nvPr/>
        </p:nvGraphicFramePr>
        <p:xfrm>
          <a:off x="6948407" y="224050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6" name="Table 15"/>
          <p:cNvGraphicFramePr>
            <a:graphicFrameLocks noGrp="1"/>
          </p:cNvGraphicFramePr>
          <p:nvPr/>
        </p:nvGraphicFramePr>
        <p:xfrm>
          <a:off x="6948407" y="3254686"/>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7561375" y="2251480"/>
            <a:ext cx="939681" cy="400110"/>
          </a:xfrm>
          <a:prstGeom prst="rect">
            <a:avLst/>
          </a:prstGeom>
          <a:noFill/>
        </p:spPr>
        <p:txBody>
          <a:bodyPr wrap="none" rtlCol="0">
            <a:spAutoFit/>
          </a:bodyPr>
          <a:lstStyle/>
          <a:p>
            <a:r>
              <a:rPr lang="en-US" sz="2000" dirty="0"/>
              <a:t>p(man)</a:t>
            </a:r>
          </a:p>
        </p:txBody>
      </p:sp>
      <p:sp>
        <p:nvSpPr>
          <p:cNvPr id="29" name="TextBox 28"/>
          <p:cNvSpPr txBox="1"/>
          <p:nvPr/>
        </p:nvSpPr>
        <p:spPr>
          <a:xfrm>
            <a:off x="7561375" y="2758268"/>
            <a:ext cx="1254702" cy="400110"/>
          </a:xfrm>
          <a:prstGeom prst="rect">
            <a:avLst/>
          </a:prstGeom>
          <a:noFill/>
        </p:spPr>
        <p:txBody>
          <a:bodyPr wrap="none" rtlCol="0">
            <a:spAutoFit/>
          </a:bodyPr>
          <a:lstStyle/>
          <a:p>
            <a:r>
              <a:rPr lang="en-US" sz="2000" dirty="0"/>
              <a:t>p(woman)</a:t>
            </a:r>
          </a:p>
        </p:txBody>
      </p:sp>
      <p:sp>
        <p:nvSpPr>
          <p:cNvPr id="30" name="TextBox 29"/>
          <p:cNvSpPr txBox="1"/>
          <p:nvPr/>
        </p:nvSpPr>
        <p:spPr>
          <a:xfrm>
            <a:off x="7561375" y="3806824"/>
            <a:ext cx="973343" cy="400110"/>
          </a:xfrm>
          <a:prstGeom prst="rect">
            <a:avLst/>
          </a:prstGeom>
          <a:noFill/>
        </p:spPr>
        <p:txBody>
          <a:bodyPr wrap="none" rtlCol="0">
            <a:spAutoFit/>
          </a:bodyPr>
          <a:lstStyle/>
          <a:p>
            <a:r>
              <a:rPr lang="en-US" sz="2000" dirty="0"/>
              <a:t>p(child)</a:t>
            </a:r>
          </a:p>
        </p:txBody>
      </p:sp>
      <p:sp>
        <p:nvSpPr>
          <p:cNvPr id="31" name="TextBox 30"/>
          <p:cNvSpPr txBox="1"/>
          <p:nvPr/>
        </p:nvSpPr>
        <p:spPr>
          <a:xfrm>
            <a:off x="7561375" y="4822139"/>
            <a:ext cx="1428789" cy="400110"/>
          </a:xfrm>
          <a:prstGeom prst="rect">
            <a:avLst/>
          </a:prstGeom>
          <a:noFill/>
        </p:spPr>
        <p:txBody>
          <a:bodyPr wrap="none" rtlCol="0">
            <a:spAutoFit/>
          </a:bodyPr>
          <a:lstStyle/>
          <a:p>
            <a:r>
              <a:rPr lang="en-US" sz="2000" dirty="0"/>
              <a:t>p(crocodile)</a:t>
            </a:r>
          </a:p>
        </p:txBody>
      </p:sp>
      <p:sp>
        <p:nvSpPr>
          <p:cNvPr id="32" name="TextBox 31"/>
          <p:cNvSpPr txBox="1"/>
          <p:nvPr/>
        </p:nvSpPr>
        <p:spPr>
          <a:xfrm>
            <a:off x="7561375" y="4278632"/>
            <a:ext cx="1250663" cy="400110"/>
          </a:xfrm>
          <a:prstGeom prst="rect">
            <a:avLst/>
          </a:prstGeom>
          <a:noFill/>
        </p:spPr>
        <p:txBody>
          <a:bodyPr wrap="none" rtlCol="0">
            <a:spAutoFit/>
          </a:bodyPr>
          <a:lstStyle/>
          <a:p>
            <a:r>
              <a:rPr lang="en-US" sz="2000" dirty="0"/>
              <a:t>p(banana)</a:t>
            </a:r>
          </a:p>
        </p:txBody>
      </p:sp>
      <p:sp>
        <p:nvSpPr>
          <p:cNvPr id="33" name="TextBox 32"/>
          <p:cNvSpPr txBox="1"/>
          <p:nvPr/>
        </p:nvSpPr>
        <p:spPr>
          <a:xfrm>
            <a:off x="7531751" y="5790528"/>
            <a:ext cx="1309910" cy="400110"/>
          </a:xfrm>
          <a:prstGeom prst="rect">
            <a:avLst/>
          </a:prstGeom>
          <a:noFill/>
        </p:spPr>
        <p:txBody>
          <a:bodyPr wrap="none" rtlCol="0">
            <a:spAutoFit/>
          </a:bodyPr>
          <a:lstStyle/>
          <a:p>
            <a:r>
              <a:rPr lang="en-US" sz="2000" dirty="0"/>
              <a:t>p(concept)</a:t>
            </a:r>
          </a:p>
        </p:txBody>
      </p:sp>
      <p:sp>
        <p:nvSpPr>
          <p:cNvPr id="37" name="Left Brace 36"/>
          <p:cNvSpPr/>
          <p:nvPr/>
        </p:nvSpPr>
        <p:spPr>
          <a:xfrm>
            <a:off x="2125083" y="2556584"/>
            <a:ext cx="654844" cy="3055927"/>
          </a:xfrm>
          <a:prstGeom prst="leftBrace">
            <a:avLst>
              <a:gd name="adj1" fmla="val 329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350948" y="3422827"/>
            <a:ext cx="1729898" cy="1323439"/>
          </a:xfrm>
          <a:prstGeom prst="rect">
            <a:avLst/>
          </a:prstGeom>
          <a:noFill/>
        </p:spPr>
        <p:txBody>
          <a:bodyPr wrap="square" rtlCol="0">
            <a:spAutoFit/>
          </a:bodyPr>
          <a:lstStyle/>
          <a:p>
            <a:pPr algn="ctr"/>
            <a:r>
              <a:rPr lang="en-US" sz="2000" dirty="0"/>
              <a:t>elements of the vector corresponding to “swims”</a:t>
            </a:r>
          </a:p>
        </p:txBody>
      </p:sp>
      <p:sp>
        <p:nvSpPr>
          <p:cNvPr id="4" name="Right Arrow 3"/>
          <p:cNvSpPr/>
          <p:nvPr/>
        </p:nvSpPr>
        <p:spPr>
          <a:xfrm>
            <a:off x="4808426" y="3366446"/>
            <a:ext cx="1540701" cy="12808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sp>
        <p:nvSpPr>
          <p:cNvPr id="17" name="TextBox 16"/>
          <p:cNvSpPr txBox="1"/>
          <p:nvPr/>
        </p:nvSpPr>
        <p:spPr>
          <a:xfrm>
            <a:off x="10441451" y="4700213"/>
            <a:ext cx="1429752" cy="400110"/>
          </a:xfrm>
          <a:prstGeom prst="rect">
            <a:avLst/>
          </a:prstGeom>
          <a:noFill/>
        </p:spPr>
        <p:txBody>
          <a:bodyPr wrap="square" rtlCol="0">
            <a:spAutoFit/>
          </a:bodyPr>
          <a:lstStyle/>
          <a:p>
            <a:pPr algn="ctr"/>
            <a:r>
              <a:rPr lang="en-US" sz="2000" dirty="0"/>
              <a:t>closer to 1</a:t>
            </a:r>
          </a:p>
        </p:txBody>
      </p:sp>
      <p:cxnSp>
        <p:nvCxnSpPr>
          <p:cNvPr id="19" name="Straight Arrow Connector 18"/>
          <p:cNvCxnSpPr>
            <a:stCxn id="17" idx="1"/>
            <a:endCxn id="31" idx="3"/>
          </p:cNvCxnSpPr>
          <p:nvPr/>
        </p:nvCxnSpPr>
        <p:spPr>
          <a:xfrm flipH="1">
            <a:off x="8990164" y="4900268"/>
            <a:ext cx="1451287" cy="1219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119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2E69-5720-1C46-BD30-B879B34B6B39}"/>
              </a:ext>
            </a:extLst>
          </p:cNvPr>
          <p:cNvSpPr>
            <a:spLocks noGrp="1"/>
          </p:cNvSpPr>
          <p:nvPr>
            <p:ph type="title"/>
          </p:nvPr>
        </p:nvSpPr>
        <p:spPr>
          <a:xfrm>
            <a:off x="0" y="0"/>
            <a:ext cx="12192000" cy="1143000"/>
          </a:xfrm>
        </p:spPr>
        <p:txBody>
          <a:bodyPr>
            <a:normAutofit/>
          </a:bodyPr>
          <a:lstStyle/>
          <a:p>
            <a:r>
              <a:rPr lang="en-US" sz="4000" dirty="0"/>
              <a:t>So how do we learn spatial locations for each word?</a:t>
            </a:r>
          </a:p>
        </p:txBody>
      </p:sp>
      <p:sp>
        <p:nvSpPr>
          <p:cNvPr id="5" name="TextBox 4"/>
          <p:cNvSpPr txBox="1"/>
          <p:nvPr/>
        </p:nvSpPr>
        <p:spPr>
          <a:xfrm>
            <a:off x="320797" y="920471"/>
            <a:ext cx="11550406" cy="1077218"/>
          </a:xfrm>
          <a:prstGeom prst="rect">
            <a:avLst/>
          </a:prstGeom>
          <a:noFill/>
        </p:spPr>
        <p:txBody>
          <a:bodyPr wrap="none" rtlCol="0">
            <a:spAutoFit/>
          </a:bodyPr>
          <a:lstStyle/>
          <a:p>
            <a:pPr algn="ctr"/>
            <a:r>
              <a:rPr lang="en-US" sz="3200" u="sng" dirty="0">
                <a:solidFill>
                  <a:schemeClr val="accent2"/>
                </a:solidFill>
              </a:rPr>
              <a:t>We want</a:t>
            </a:r>
            <a:r>
              <a:rPr lang="en-US" sz="3200" dirty="0">
                <a:solidFill>
                  <a:schemeClr val="accent2"/>
                </a:solidFill>
              </a:rPr>
              <a:t>: a vector for each word that allows us to predict its context</a:t>
            </a:r>
          </a:p>
          <a:p>
            <a:pPr algn="ctr"/>
            <a:r>
              <a:rPr lang="en-US" sz="3200" dirty="0">
                <a:solidFill>
                  <a:schemeClr val="accent2"/>
                </a:solidFill>
              </a:rPr>
              <a:t>(i.e. what other words are likely/unlikely to be around it)</a:t>
            </a:r>
          </a:p>
        </p:txBody>
      </p:sp>
      <p:graphicFrame>
        <p:nvGraphicFramePr>
          <p:cNvPr id="14" name="Table 13"/>
          <p:cNvGraphicFramePr>
            <a:graphicFrameLocks noGrp="1"/>
          </p:cNvGraphicFramePr>
          <p:nvPr/>
        </p:nvGraphicFramePr>
        <p:xfrm>
          <a:off x="3680847" y="255658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 name="TextBox 2"/>
          <p:cNvSpPr txBox="1"/>
          <p:nvPr/>
        </p:nvSpPr>
        <p:spPr>
          <a:xfrm>
            <a:off x="3482247" y="5790528"/>
            <a:ext cx="1105111" cy="400110"/>
          </a:xfrm>
          <a:prstGeom prst="rect">
            <a:avLst/>
          </a:prstGeom>
          <a:noFill/>
          <a:ln>
            <a:solidFill>
              <a:srgbClr val="FF0000"/>
            </a:solidFill>
          </a:ln>
        </p:spPr>
        <p:txBody>
          <a:bodyPr wrap="none" rtlCol="0">
            <a:spAutoFit/>
          </a:bodyPr>
          <a:lstStyle/>
          <a:p>
            <a:r>
              <a:rPr lang="en-US" sz="2000" dirty="0"/>
              <a:t>v(swims)</a:t>
            </a:r>
          </a:p>
        </p:txBody>
      </p:sp>
      <p:graphicFrame>
        <p:nvGraphicFramePr>
          <p:cNvPr id="15" name="Table 14"/>
          <p:cNvGraphicFramePr>
            <a:graphicFrameLocks noGrp="1"/>
          </p:cNvGraphicFramePr>
          <p:nvPr/>
        </p:nvGraphicFramePr>
        <p:xfrm>
          <a:off x="6948407" y="2240505"/>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16" name="Table 15"/>
          <p:cNvGraphicFramePr>
            <a:graphicFrameLocks noGrp="1"/>
          </p:cNvGraphicFramePr>
          <p:nvPr/>
        </p:nvGraphicFramePr>
        <p:xfrm>
          <a:off x="6948407" y="3254686"/>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7561375" y="2251480"/>
            <a:ext cx="939681" cy="400110"/>
          </a:xfrm>
          <a:prstGeom prst="rect">
            <a:avLst/>
          </a:prstGeom>
          <a:noFill/>
        </p:spPr>
        <p:txBody>
          <a:bodyPr wrap="none" rtlCol="0">
            <a:spAutoFit/>
          </a:bodyPr>
          <a:lstStyle/>
          <a:p>
            <a:r>
              <a:rPr lang="en-US" sz="2000" dirty="0"/>
              <a:t>p(man)</a:t>
            </a:r>
          </a:p>
        </p:txBody>
      </p:sp>
      <p:sp>
        <p:nvSpPr>
          <p:cNvPr id="29" name="TextBox 28"/>
          <p:cNvSpPr txBox="1"/>
          <p:nvPr/>
        </p:nvSpPr>
        <p:spPr>
          <a:xfrm>
            <a:off x="7561375" y="2758268"/>
            <a:ext cx="1254702" cy="400110"/>
          </a:xfrm>
          <a:prstGeom prst="rect">
            <a:avLst/>
          </a:prstGeom>
          <a:noFill/>
        </p:spPr>
        <p:txBody>
          <a:bodyPr wrap="none" rtlCol="0">
            <a:spAutoFit/>
          </a:bodyPr>
          <a:lstStyle/>
          <a:p>
            <a:r>
              <a:rPr lang="en-US" sz="2000" dirty="0"/>
              <a:t>p(woman)</a:t>
            </a:r>
          </a:p>
        </p:txBody>
      </p:sp>
      <p:sp>
        <p:nvSpPr>
          <p:cNvPr id="30" name="TextBox 29"/>
          <p:cNvSpPr txBox="1"/>
          <p:nvPr/>
        </p:nvSpPr>
        <p:spPr>
          <a:xfrm>
            <a:off x="7561375" y="3806824"/>
            <a:ext cx="973343" cy="400110"/>
          </a:xfrm>
          <a:prstGeom prst="rect">
            <a:avLst/>
          </a:prstGeom>
          <a:noFill/>
        </p:spPr>
        <p:txBody>
          <a:bodyPr wrap="none" rtlCol="0">
            <a:spAutoFit/>
          </a:bodyPr>
          <a:lstStyle/>
          <a:p>
            <a:r>
              <a:rPr lang="en-US" sz="2000" dirty="0"/>
              <a:t>p(child)</a:t>
            </a:r>
          </a:p>
        </p:txBody>
      </p:sp>
      <p:sp>
        <p:nvSpPr>
          <p:cNvPr id="31" name="TextBox 30"/>
          <p:cNvSpPr txBox="1"/>
          <p:nvPr/>
        </p:nvSpPr>
        <p:spPr>
          <a:xfrm>
            <a:off x="7561375" y="4822139"/>
            <a:ext cx="1428789" cy="400110"/>
          </a:xfrm>
          <a:prstGeom prst="rect">
            <a:avLst/>
          </a:prstGeom>
          <a:noFill/>
        </p:spPr>
        <p:txBody>
          <a:bodyPr wrap="none" rtlCol="0">
            <a:spAutoFit/>
          </a:bodyPr>
          <a:lstStyle/>
          <a:p>
            <a:r>
              <a:rPr lang="en-US" sz="2000" dirty="0"/>
              <a:t>p(crocodile)</a:t>
            </a:r>
          </a:p>
        </p:txBody>
      </p:sp>
      <p:sp>
        <p:nvSpPr>
          <p:cNvPr id="32" name="TextBox 31"/>
          <p:cNvSpPr txBox="1"/>
          <p:nvPr/>
        </p:nvSpPr>
        <p:spPr>
          <a:xfrm>
            <a:off x="7561375" y="4278632"/>
            <a:ext cx="1250663" cy="400110"/>
          </a:xfrm>
          <a:prstGeom prst="rect">
            <a:avLst/>
          </a:prstGeom>
          <a:noFill/>
        </p:spPr>
        <p:txBody>
          <a:bodyPr wrap="none" rtlCol="0">
            <a:spAutoFit/>
          </a:bodyPr>
          <a:lstStyle/>
          <a:p>
            <a:r>
              <a:rPr lang="en-US" sz="2000" dirty="0"/>
              <a:t>p(banana)</a:t>
            </a:r>
          </a:p>
        </p:txBody>
      </p:sp>
      <p:sp>
        <p:nvSpPr>
          <p:cNvPr id="33" name="TextBox 32"/>
          <p:cNvSpPr txBox="1"/>
          <p:nvPr/>
        </p:nvSpPr>
        <p:spPr>
          <a:xfrm>
            <a:off x="7531751" y="5790528"/>
            <a:ext cx="1309910" cy="400110"/>
          </a:xfrm>
          <a:prstGeom prst="rect">
            <a:avLst/>
          </a:prstGeom>
          <a:noFill/>
        </p:spPr>
        <p:txBody>
          <a:bodyPr wrap="none" rtlCol="0">
            <a:spAutoFit/>
          </a:bodyPr>
          <a:lstStyle/>
          <a:p>
            <a:r>
              <a:rPr lang="en-US" sz="2000" dirty="0"/>
              <a:t>p(concept)</a:t>
            </a:r>
          </a:p>
        </p:txBody>
      </p:sp>
      <p:sp>
        <p:nvSpPr>
          <p:cNvPr id="38" name="TextBox 37"/>
          <p:cNvSpPr txBox="1"/>
          <p:nvPr/>
        </p:nvSpPr>
        <p:spPr>
          <a:xfrm>
            <a:off x="320797" y="2902082"/>
            <a:ext cx="1788778" cy="1015663"/>
          </a:xfrm>
          <a:prstGeom prst="rect">
            <a:avLst/>
          </a:prstGeom>
          <a:noFill/>
        </p:spPr>
        <p:txBody>
          <a:bodyPr wrap="square" rtlCol="0">
            <a:spAutoFit/>
          </a:bodyPr>
          <a:lstStyle/>
          <a:p>
            <a:pPr algn="ctr"/>
            <a:r>
              <a:rPr lang="en-US" sz="2000" dirty="0"/>
              <a:t>These vectors are what we want to </a:t>
            </a:r>
            <a:r>
              <a:rPr lang="en-US" sz="2000" i="1" dirty="0"/>
              <a:t>learn</a:t>
            </a:r>
          </a:p>
        </p:txBody>
      </p:sp>
      <p:sp>
        <p:nvSpPr>
          <p:cNvPr id="4" name="Right Arrow 3"/>
          <p:cNvSpPr/>
          <p:nvPr/>
        </p:nvSpPr>
        <p:spPr>
          <a:xfrm>
            <a:off x="4808426" y="3366446"/>
            <a:ext cx="1540701" cy="12808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sp>
        <p:nvSpPr>
          <p:cNvPr id="17" name="TextBox 16"/>
          <p:cNvSpPr txBox="1"/>
          <p:nvPr/>
        </p:nvSpPr>
        <p:spPr>
          <a:xfrm>
            <a:off x="10441450" y="4700213"/>
            <a:ext cx="1428789" cy="400110"/>
          </a:xfrm>
          <a:prstGeom prst="rect">
            <a:avLst/>
          </a:prstGeom>
          <a:noFill/>
        </p:spPr>
        <p:txBody>
          <a:bodyPr wrap="square" rtlCol="0">
            <a:spAutoFit/>
          </a:bodyPr>
          <a:lstStyle/>
          <a:p>
            <a:pPr algn="ctr"/>
            <a:r>
              <a:rPr lang="en-US" sz="2000" dirty="0"/>
              <a:t>closer to 1</a:t>
            </a:r>
          </a:p>
        </p:txBody>
      </p:sp>
      <p:cxnSp>
        <p:nvCxnSpPr>
          <p:cNvPr id="19" name="Straight Arrow Connector 18"/>
          <p:cNvCxnSpPr>
            <a:stCxn id="17" idx="1"/>
            <a:endCxn id="31" idx="3"/>
          </p:cNvCxnSpPr>
          <p:nvPr/>
        </p:nvCxnSpPr>
        <p:spPr>
          <a:xfrm flipH="1">
            <a:off x="8990164" y="4900268"/>
            <a:ext cx="1451287" cy="12192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3" idx="1"/>
          </p:cNvCxnSpPr>
          <p:nvPr/>
        </p:nvCxnSpPr>
        <p:spPr>
          <a:xfrm>
            <a:off x="1903956" y="3917745"/>
            <a:ext cx="1578291" cy="20728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2547" y="4647311"/>
            <a:ext cx="2045278" cy="1631216"/>
          </a:xfrm>
          <a:prstGeom prst="rect">
            <a:avLst/>
          </a:prstGeom>
          <a:noFill/>
        </p:spPr>
        <p:txBody>
          <a:bodyPr wrap="square" rtlCol="0">
            <a:spAutoFit/>
          </a:bodyPr>
          <a:lstStyle/>
          <a:p>
            <a:pPr algn="ctr"/>
            <a:r>
              <a:rPr lang="en-US" sz="2000" dirty="0"/>
              <a:t>We could build this model if we had the vectors; less clear how to get them</a:t>
            </a:r>
            <a:endParaRPr lang="en-US" sz="2000" i="1" dirty="0"/>
          </a:p>
        </p:txBody>
      </p:sp>
    </p:spTree>
    <p:extLst>
      <p:ext uri="{BB962C8B-B14F-4D97-AF65-F5344CB8AC3E}">
        <p14:creationId xmlns:p14="http://schemas.microsoft.com/office/powerpoint/2010/main" val="180803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609600" y="0"/>
            <a:ext cx="10972800" cy="915085"/>
          </a:xfrm>
        </p:spPr>
        <p:txBody>
          <a:bodyPr>
            <a:normAutofit/>
          </a:bodyPr>
          <a:lstStyle/>
          <a:p>
            <a:r>
              <a:rPr lang="en-US" sz="4000" dirty="0"/>
              <a:t>Recall: Multi-Class Logistic Regression</a:t>
            </a:r>
          </a:p>
        </p:txBody>
      </p:sp>
      <p:sp>
        <p:nvSpPr>
          <p:cNvPr id="61" name="TextBox 60">
            <a:extLst>
              <a:ext uri="{FF2B5EF4-FFF2-40B4-BE49-F238E27FC236}">
                <a16:creationId xmlns:a16="http://schemas.microsoft.com/office/drawing/2014/main" id="{B7196F96-9B92-C84B-B33C-4585B8AE5240}"/>
              </a:ext>
            </a:extLst>
          </p:cNvPr>
          <p:cNvSpPr txBox="1"/>
          <p:nvPr/>
        </p:nvSpPr>
        <p:spPr>
          <a:xfrm>
            <a:off x="992776" y="5208904"/>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x</a:t>
            </a:r>
            <a:r>
              <a:rPr lang="en-US" sz="2797" i="1" baseline="-25000" dirty="0">
                <a:latin typeface="Times New Roman" panose="02020603050405020304" pitchFamily="18" charset="0"/>
                <a:cs typeface="Times New Roman" panose="02020603050405020304" pitchFamily="18" charset="0"/>
              </a:rPr>
              <a:t>i1</a:t>
            </a:r>
            <a:endParaRPr lang="en-US" sz="2797"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E5E827C-A41C-9A41-A801-49CEF2580E6C}"/>
              </a:ext>
            </a:extLst>
          </p:cNvPr>
          <p:cNvSpPr txBox="1"/>
          <p:nvPr/>
        </p:nvSpPr>
        <p:spPr>
          <a:xfrm>
            <a:off x="4278356" y="5208904"/>
            <a:ext cx="662392"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x</a:t>
            </a:r>
            <a:r>
              <a:rPr lang="en-US" sz="2797" i="1" baseline="-25000" dirty="0" err="1">
                <a:latin typeface="Times New Roman" panose="02020603050405020304" pitchFamily="18" charset="0"/>
                <a:cs typeface="Times New Roman" panose="02020603050405020304" pitchFamily="18" charset="0"/>
              </a:rPr>
              <a:t>iM</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73603-7DAB-214C-9191-92C8419239D0}"/>
                  </a:ext>
                </a:extLst>
              </p:cNvPr>
              <p:cNvSpPr txBox="1"/>
              <p:nvPr/>
            </p:nvSpPr>
            <p:spPr>
              <a:xfrm>
                <a:off x="4155225" y="12941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r>
                            <a:rPr lang="en-US" sz="2797" b="0" i="1" dirty="0" smtClean="0">
                              <a:latin typeface="Cambria Math" panose="02040503050406030204" pitchFamily="18" charset="0"/>
                              <a:cs typeface="Times New Roman" panose="02020603050405020304" pitchFamily="18" charset="0"/>
                            </a:rPr>
                            <m:t>𝐶</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DCE73603-7DAB-214C-9191-92C8419239D0}"/>
                  </a:ext>
                </a:extLst>
              </p:cNvPr>
              <p:cNvSpPr txBox="1">
                <a:spLocks noRot="1" noChangeAspect="1" noMove="1" noResize="1" noEditPoints="1" noAdjustHandles="1" noChangeArrowheads="1" noChangeShapeType="1" noTextEdit="1"/>
              </p:cNvSpPr>
              <p:nvPr/>
            </p:nvSpPr>
            <p:spPr>
              <a:xfrm>
                <a:off x="4155225" y="1294134"/>
                <a:ext cx="482826" cy="512576"/>
              </a:xfrm>
              <a:prstGeom prst="rect">
                <a:avLst/>
              </a:prstGeom>
              <a:blipFill>
                <a:blip r:embed="rId4"/>
                <a:stretch>
                  <a:fillRect l="-5128" r="-25641" b="-14634"/>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801085B2-EB13-C34A-B959-CD7E5A038D71}"/>
              </a:ext>
            </a:extLst>
          </p:cNvPr>
          <p:cNvPicPr>
            <a:picLocks noChangeAspect="1"/>
          </p:cNvPicPr>
          <p:nvPr/>
        </p:nvPicPr>
        <p:blipFill>
          <a:blip r:embed="rId5"/>
          <a:stretch>
            <a:fillRect/>
          </a:stretch>
        </p:blipFill>
        <p:spPr>
          <a:xfrm>
            <a:off x="1126908" y="1796686"/>
            <a:ext cx="3520249" cy="473439"/>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DE4584-0E35-9548-AC03-C581653B9CE6}"/>
                  </a:ext>
                </a:extLst>
              </p:cNvPr>
              <p:cNvSpPr txBox="1"/>
              <p:nvPr/>
            </p:nvSpPr>
            <p:spPr>
              <a:xfrm>
                <a:off x="1132182" y="1278563"/>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𝑝</m:t>
                          </m:r>
                        </m:e>
                        <m:sub>
                          <m:r>
                            <a:rPr lang="en-US" sz="2797" i="1" dirty="0">
                              <a:latin typeface="Cambria Math" panose="02040503050406030204" pitchFamily="18" charset="0"/>
                              <a:cs typeface="Times New Roman" panose="02020603050405020304" pitchFamily="18" charset="0"/>
                            </a:rPr>
                            <m:t>𝑖</m:t>
                          </m:r>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A9DE4584-0E35-9548-AC03-C581653B9CE6}"/>
                  </a:ext>
                </a:extLst>
              </p:cNvPr>
              <p:cNvSpPr txBox="1">
                <a:spLocks noRot="1" noChangeAspect="1" noMove="1" noResize="1" noEditPoints="1" noAdjustHandles="1" noChangeArrowheads="1" noChangeShapeType="1" noTextEdit="1"/>
              </p:cNvSpPr>
              <p:nvPr/>
            </p:nvSpPr>
            <p:spPr>
              <a:xfrm>
                <a:off x="1132182" y="1278563"/>
                <a:ext cx="482826" cy="512576"/>
              </a:xfrm>
              <a:prstGeom prst="rect">
                <a:avLst/>
              </a:prstGeom>
              <a:blipFill>
                <a:blip r:embed="rId6"/>
                <a:stretch>
                  <a:fillRect l="-5128" r="-23077" b="-1219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780B622D-D422-F249-A5AA-83098406A274}"/>
              </a:ext>
            </a:extLst>
          </p:cNvPr>
          <p:cNvPicPr>
            <a:picLocks noChangeAspect="1"/>
          </p:cNvPicPr>
          <p:nvPr/>
        </p:nvPicPr>
        <p:blipFill>
          <a:blip r:embed="rId5"/>
          <a:stretch>
            <a:fillRect/>
          </a:stretch>
        </p:blipFill>
        <p:spPr>
          <a:xfrm>
            <a:off x="1126908" y="3508995"/>
            <a:ext cx="3520249" cy="47343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A4961CA-FA4C-2149-913C-4B0BDA31DE83}"/>
                  </a:ext>
                </a:extLst>
              </p:cNvPr>
              <p:cNvSpPr txBox="1"/>
              <p:nvPr/>
            </p:nvSpPr>
            <p:spPr>
              <a:xfrm>
                <a:off x="4652432" y="340567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𝑧</m:t>
                          </m:r>
                        </m:e>
                        <m:sub>
                          <m:r>
                            <a:rPr lang="en-US" sz="2797" i="1" dirty="0">
                              <a:latin typeface="Cambria Math" panose="02040503050406030204" pitchFamily="18" charset="0"/>
                              <a:cs typeface="Times New Roman" panose="02020603050405020304" pitchFamily="18" charset="0"/>
                            </a:rPr>
                            <m:t>𝑖</m:t>
                          </m:r>
                          <m:r>
                            <a:rPr lang="en-US" sz="2797" b="0" i="1" dirty="0" smtClean="0">
                              <a:latin typeface="Cambria Math" panose="02040503050406030204" pitchFamily="18" charset="0"/>
                              <a:cs typeface="Times New Roman" panose="02020603050405020304" pitchFamily="18" charset="0"/>
                            </a:rPr>
                            <m:t>𝐶</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4A4961CA-FA4C-2149-913C-4B0BDA31DE83}"/>
                  </a:ext>
                </a:extLst>
              </p:cNvPr>
              <p:cNvSpPr txBox="1">
                <a:spLocks noRot="1" noChangeAspect="1" noMove="1" noResize="1" noEditPoints="1" noAdjustHandles="1" noChangeArrowheads="1" noChangeShapeType="1" noTextEdit="1"/>
              </p:cNvSpPr>
              <p:nvPr/>
            </p:nvSpPr>
            <p:spPr>
              <a:xfrm>
                <a:off x="4652432" y="3405671"/>
                <a:ext cx="482826" cy="512576"/>
              </a:xfrm>
              <a:prstGeom prst="rect">
                <a:avLst/>
              </a:prstGeom>
              <a:blipFill>
                <a:blip r:embed="rId7"/>
                <a:stretch>
                  <a:fillRect r="-23077"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539107C-088C-2346-A706-ED9E58574C4C}"/>
                  </a:ext>
                </a:extLst>
              </p:cNvPr>
              <p:cNvSpPr txBox="1"/>
              <p:nvPr/>
            </p:nvSpPr>
            <p:spPr>
              <a:xfrm>
                <a:off x="609600" y="340567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i="1" dirty="0" smtClean="0">
                              <a:latin typeface="Cambria Math" panose="02040503050406030204" pitchFamily="18" charset="0"/>
                              <a:cs typeface="Times New Roman" panose="02020603050405020304" pitchFamily="18" charset="0"/>
                            </a:rPr>
                          </m:ctrlPr>
                        </m:sSubPr>
                        <m:e>
                          <m:r>
                            <a:rPr lang="en-US" sz="2797" b="0" i="1" dirty="0" smtClean="0">
                              <a:latin typeface="Cambria Math" panose="02040503050406030204" pitchFamily="18" charset="0"/>
                              <a:cs typeface="Times New Roman" panose="02020603050405020304" pitchFamily="18" charset="0"/>
                            </a:rPr>
                            <m:t>𝑧</m:t>
                          </m:r>
                        </m:e>
                        <m:sub>
                          <m:r>
                            <a:rPr lang="en-US" sz="2797" i="1" dirty="0">
                              <a:latin typeface="Cambria Math" panose="02040503050406030204" pitchFamily="18" charset="0"/>
                              <a:cs typeface="Times New Roman" panose="02020603050405020304" pitchFamily="18" charset="0"/>
                            </a:rPr>
                            <m:t>𝑖</m:t>
                          </m:r>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9539107C-088C-2346-A706-ED9E58574C4C}"/>
                  </a:ext>
                </a:extLst>
              </p:cNvPr>
              <p:cNvSpPr txBox="1">
                <a:spLocks noRot="1" noChangeAspect="1" noMove="1" noResize="1" noEditPoints="1" noAdjustHandles="1" noChangeArrowheads="1" noChangeShapeType="1" noTextEdit="1"/>
              </p:cNvSpPr>
              <p:nvPr/>
            </p:nvSpPr>
            <p:spPr>
              <a:xfrm>
                <a:off x="609600" y="3405671"/>
                <a:ext cx="482826" cy="512576"/>
              </a:xfrm>
              <a:prstGeom prst="rect">
                <a:avLst/>
              </a:prstGeom>
              <a:blipFill>
                <a:blip r:embed="rId8"/>
                <a:stretch>
                  <a:fillRect r="-18421" b="-4762"/>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1DB20E65-9BF4-DF4A-9FE0-0B50D738EDD7}"/>
              </a:ext>
            </a:extLst>
          </p:cNvPr>
          <p:cNvCxnSpPr>
            <a:cxnSpLocks/>
          </p:cNvCxnSpPr>
          <p:nvPr/>
        </p:nvCxnSpPr>
        <p:spPr>
          <a:xfrm flipH="1" flipV="1">
            <a:off x="1126908" y="3982434"/>
            <a:ext cx="452275" cy="12264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2C4AC1B-9E2D-1245-B7BA-2E8FFAABB649}"/>
              </a:ext>
            </a:extLst>
          </p:cNvPr>
          <p:cNvCxnSpPr>
            <a:cxnSpLocks/>
          </p:cNvCxnSpPr>
          <p:nvPr/>
        </p:nvCxnSpPr>
        <p:spPr>
          <a:xfrm flipV="1">
            <a:off x="4177466" y="3982434"/>
            <a:ext cx="432983" cy="12264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F9BF8AC-6748-1243-A92A-F45107AA3FF1}"/>
              </a:ext>
            </a:extLst>
          </p:cNvPr>
          <p:cNvCxnSpPr>
            <a:cxnSpLocks/>
          </p:cNvCxnSpPr>
          <p:nvPr/>
        </p:nvCxnSpPr>
        <p:spPr>
          <a:xfrm flipV="1">
            <a:off x="2443711" y="429819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92F78E3F-F50A-F14F-989A-70266DDCAFFF}"/>
              </a:ext>
            </a:extLst>
          </p:cNvPr>
          <p:cNvCxnSpPr>
            <a:cxnSpLocks/>
          </p:cNvCxnSpPr>
          <p:nvPr/>
        </p:nvCxnSpPr>
        <p:spPr>
          <a:xfrm flipH="1" flipV="1">
            <a:off x="2443711" y="4298197"/>
            <a:ext cx="824089" cy="564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A5025036-B7B2-5943-A4E2-F9A3A5D458DB}"/>
              </a:ext>
            </a:extLst>
          </p:cNvPr>
          <p:cNvCxnSpPr>
            <a:cxnSpLocks/>
          </p:cNvCxnSpPr>
          <p:nvPr/>
        </p:nvCxnSpPr>
        <p:spPr>
          <a:xfrm flipV="1">
            <a:off x="1799261" y="2270125"/>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626363E-1454-2F4E-ACCC-CB11AC86D04A}"/>
              </a:ext>
            </a:extLst>
          </p:cNvPr>
          <p:cNvCxnSpPr>
            <a:cxnSpLocks/>
          </p:cNvCxnSpPr>
          <p:nvPr/>
        </p:nvCxnSpPr>
        <p:spPr>
          <a:xfrm flipV="1">
            <a:off x="1342061" y="2300843"/>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00D501B4-8937-7E4A-9480-2A86823B2818}"/>
              </a:ext>
            </a:extLst>
          </p:cNvPr>
          <p:cNvCxnSpPr>
            <a:cxnSpLocks/>
          </p:cNvCxnSpPr>
          <p:nvPr/>
        </p:nvCxnSpPr>
        <p:spPr>
          <a:xfrm flipV="1">
            <a:off x="2229567" y="2270125"/>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4747467-F4AF-CF41-81DA-83589BF45431}"/>
              </a:ext>
            </a:extLst>
          </p:cNvPr>
          <p:cNvCxnSpPr>
            <a:cxnSpLocks/>
          </p:cNvCxnSpPr>
          <p:nvPr/>
        </p:nvCxnSpPr>
        <p:spPr>
          <a:xfrm flipV="1">
            <a:off x="2632979" y="2300843"/>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7A1946F2-1995-024D-A1ED-BDC18B7CF838}"/>
              </a:ext>
            </a:extLst>
          </p:cNvPr>
          <p:cNvCxnSpPr>
            <a:cxnSpLocks/>
          </p:cNvCxnSpPr>
          <p:nvPr/>
        </p:nvCxnSpPr>
        <p:spPr>
          <a:xfrm flipV="1">
            <a:off x="3072250" y="2270125"/>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FFA2244-DCE0-2D42-ACC8-128F3B5A27AA}"/>
              </a:ext>
            </a:extLst>
          </p:cNvPr>
          <p:cNvCxnSpPr>
            <a:cxnSpLocks/>
          </p:cNvCxnSpPr>
          <p:nvPr/>
        </p:nvCxnSpPr>
        <p:spPr>
          <a:xfrm flipV="1">
            <a:off x="3493590" y="2275649"/>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CD610DA-166B-514D-9BDF-5407808F654D}"/>
              </a:ext>
            </a:extLst>
          </p:cNvPr>
          <p:cNvCxnSpPr>
            <a:cxnSpLocks/>
          </p:cNvCxnSpPr>
          <p:nvPr/>
        </p:nvCxnSpPr>
        <p:spPr>
          <a:xfrm flipV="1">
            <a:off x="3932861" y="2275649"/>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673F277-4664-AC4B-92AC-28998B46ABFE}"/>
              </a:ext>
            </a:extLst>
          </p:cNvPr>
          <p:cNvCxnSpPr>
            <a:cxnSpLocks/>
          </p:cNvCxnSpPr>
          <p:nvPr/>
        </p:nvCxnSpPr>
        <p:spPr>
          <a:xfrm flipV="1">
            <a:off x="4372132" y="2270125"/>
            <a:ext cx="0" cy="120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21720ED2-257C-C84E-9E7E-FDC1DCAEAC6D}"/>
                  </a:ext>
                </a:extLst>
              </p:cNvPr>
              <p:cNvSpPr/>
              <p:nvPr/>
            </p:nvSpPr>
            <p:spPr>
              <a:xfrm>
                <a:off x="851013" y="2493248"/>
                <a:ext cx="4015304" cy="8080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𝑝</m:t>
                      </m:r>
                      <m:r>
                        <a:rPr lang="en-US" sz="2400" i="1" baseline="-25000" dirty="0" smtClean="0">
                          <a:latin typeface="Cambria Math" panose="02040503050406030204" pitchFamily="18" charset="0"/>
                        </a:rPr>
                        <m:t>𝑖</m:t>
                      </m:r>
                      <m:r>
                        <a:rPr lang="en-US" sz="2400" i="1" dirty="0" smtClean="0">
                          <a:latin typeface="Cambria Math" panose="02040503050406030204" pitchFamily="18" charset="0"/>
                        </a:rPr>
                        <m:t> =</m:t>
                      </m:r>
                      <m:r>
                        <a:rPr lang="en-US" sz="2400" i="1" dirty="0">
                          <a:latin typeface="Cambria Math" panose="02040503050406030204" pitchFamily="18" charset="0"/>
                        </a:rPr>
                        <m:t> </m:t>
                      </m:r>
                      <m:r>
                        <m:rPr>
                          <m:sty m:val="p"/>
                        </m:rPr>
                        <a:rPr lang="en-US" sz="2400" i="0" dirty="0" err="1" smtClean="0">
                          <a:latin typeface="Cambria Math" panose="02040503050406030204" pitchFamily="18" charset="0"/>
                        </a:rPr>
                        <m:t>softmax</m:t>
                      </m:r>
                      <m:r>
                        <a:rPr lang="en-US" sz="2400" i="1" dirty="0" smtClean="0">
                          <a:latin typeface="Cambria Math" panose="02040503050406030204" pitchFamily="18" charset="0"/>
                        </a:rPr>
                        <m:t>(</m:t>
                      </m:r>
                      <m:r>
                        <a:rPr lang="en-US" sz="2400" i="1" dirty="0" err="1" smtClean="0">
                          <a:latin typeface="Cambria Math" panose="02040503050406030204" pitchFamily="18" charset="0"/>
                        </a:rPr>
                        <m:t>𝑧</m:t>
                      </m:r>
                      <m:r>
                        <a:rPr lang="en-US" sz="2400" i="1" baseline="-25000" dirty="0" err="1" smtClean="0">
                          <a:latin typeface="Cambria Math" panose="02040503050406030204" pitchFamily="18" charset="0"/>
                        </a:rPr>
                        <m:t>𝑖</m:t>
                      </m:r>
                      <m:r>
                        <a:rPr lang="en-US" sz="2400" i="1" dirty="0" smtClean="0">
                          <a:latin typeface="Cambria Math" panose="02040503050406030204" pitchFamily="18" charset="0"/>
                        </a:rPr>
                        <m:t>)</m:t>
                      </m:r>
                    </m:oMath>
                  </m:oMathPara>
                </a14:m>
                <a:endParaRPr lang="en-US" sz="2400" dirty="0"/>
              </a:p>
            </p:txBody>
          </p:sp>
        </mc:Choice>
        <mc:Fallback xmlns="">
          <p:sp>
            <p:nvSpPr>
              <p:cNvPr id="2" name="Oval 1">
                <a:extLst>
                  <a:ext uri="{FF2B5EF4-FFF2-40B4-BE49-F238E27FC236}">
                    <a16:creationId xmlns:a16="http://schemas.microsoft.com/office/drawing/2014/main" id="{21720ED2-257C-C84E-9E7E-FDC1DCAEAC6D}"/>
                  </a:ext>
                </a:extLst>
              </p:cNvPr>
              <p:cNvSpPr>
                <a:spLocks noRot="1" noChangeAspect="1" noMove="1" noResize="1" noEditPoints="1" noAdjustHandles="1" noChangeArrowheads="1" noChangeShapeType="1" noTextEdit="1"/>
              </p:cNvSpPr>
              <p:nvPr/>
            </p:nvSpPr>
            <p:spPr>
              <a:xfrm>
                <a:off x="851013" y="2493248"/>
                <a:ext cx="4015304" cy="808090"/>
              </a:xfrm>
              <a:prstGeom prst="ellipse">
                <a:avLst/>
              </a:prstGeom>
              <a:blipFill>
                <a:blip r:embed="rId9"/>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282813854"/>
              </p:ext>
            </p:extLst>
          </p:nvPr>
        </p:nvGraphicFramePr>
        <p:xfrm>
          <a:off x="1586700" y="5241690"/>
          <a:ext cx="2600664" cy="370840"/>
        </p:xfrm>
        <a:graphic>
          <a:graphicData uri="http://schemas.openxmlformats.org/drawingml/2006/table">
            <a:tbl>
              <a:tblPr firstRow="1" bandRow="1">
                <a:tableStyleId>{5C22544A-7EE6-4342-B048-85BDC9FD1C3A}</a:tableStyleId>
              </a:tblPr>
              <a:tblGrid>
                <a:gridCol w="433444">
                  <a:extLst>
                    <a:ext uri="{9D8B030D-6E8A-4147-A177-3AD203B41FA5}">
                      <a16:colId xmlns:a16="http://schemas.microsoft.com/office/drawing/2014/main" val="798074745"/>
                    </a:ext>
                  </a:extLst>
                </a:gridCol>
                <a:gridCol w="433444">
                  <a:extLst>
                    <a:ext uri="{9D8B030D-6E8A-4147-A177-3AD203B41FA5}">
                      <a16:colId xmlns:a16="http://schemas.microsoft.com/office/drawing/2014/main" val="3557231891"/>
                    </a:ext>
                  </a:extLst>
                </a:gridCol>
                <a:gridCol w="433444">
                  <a:extLst>
                    <a:ext uri="{9D8B030D-6E8A-4147-A177-3AD203B41FA5}">
                      <a16:colId xmlns:a16="http://schemas.microsoft.com/office/drawing/2014/main" val="2101715227"/>
                    </a:ext>
                  </a:extLst>
                </a:gridCol>
                <a:gridCol w="433444">
                  <a:extLst>
                    <a:ext uri="{9D8B030D-6E8A-4147-A177-3AD203B41FA5}">
                      <a16:colId xmlns:a16="http://schemas.microsoft.com/office/drawing/2014/main" val="3844990879"/>
                    </a:ext>
                  </a:extLst>
                </a:gridCol>
                <a:gridCol w="433444">
                  <a:extLst>
                    <a:ext uri="{9D8B030D-6E8A-4147-A177-3AD203B41FA5}">
                      <a16:colId xmlns:a16="http://schemas.microsoft.com/office/drawing/2014/main" val="2319503096"/>
                    </a:ext>
                  </a:extLst>
                </a:gridCol>
                <a:gridCol w="433444">
                  <a:extLst>
                    <a:ext uri="{9D8B030D-6E8A-4147-A177-3AD203B41FA5}">
                      <a16:colId xmlns:a16="http://schemas.microsoft.com/office/drawing/2014/main" val="3178651070"/>
                    </a:ext>
                  </a:extLst>
                </a:gridCol>
              </a:tblGrid>
              <a:tr h="370840">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1768046"/>
                  </a:ext>
                </a:extLst>
              </a:tr>
            </a:tbl>
          </a:graphicData>
        </a:graphic>
      </p:graphicFrame>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F8F898D-912D-BA43-B6E7-165258D38DE7}"/>
                  </a:ext>
                </a:extLst>
              </p:cNvPr>
              <p:cNvSpPr txBox="1"/>
              <p:nvPr/>
            </p:nvSpPr>
            <p:spPr>
              <a:xfrm>
                <a:off x="6297937" y="1999744"/>
                <a:ext cx="4707404" cy="12073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cs typeface="Times New Roman" panose="02020603050405020304" pitchFamily="18" charset="0"/>
                        </a:rPr>
                        <m:t>𝑝</m:t>
                      </m:r>
                      <m:r>
                        <a:rPr lang="en-US" sz="3600" b="0" i="1" baseline="-25000" dirty="0" smtClean="0">
                          <a:latin typeface="Cambria Math" panose="02040503050406030204" pitchFamily="18" charset="0"/>
                          <a:cs typeface="Times New Roman" panose="02020603050405020304" pitchFamily="18" charset="0"/>
                        </a:rPr>
                        <m:t>𝑖𝑗</m:t>
                      </m:r>
                      <m:r>
                        <a:rPr lang="en-US" sz="3600" i="1">
                          <a:latin typeface="Cambria Math" panose="02040503050406030204" pitchFamily="18" charset="0"/>
                        </a:rPr>
                        <m:t>=</m:t>
                      </m:r>
                      <m:f>
                        <m:fPr>
                          <m:ctrlPr>
                            <a:rPr lang="en-US" sz="3600" b="0" i="1" dirty="0" smtClean="0">
                              <a:latin typeface="Cambria Math" panose="02040503050406030204" pitchFamily="18" charset="0"/>
                              <a:cs typeface="Times New Roman" panose="020206030504050203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𝑧</m:t>
                              </m:r>
                              <m:r>
                                <a:rPr lang="en-US" sz="3600" i="1" baseline="-25000">
                                  <a:latin typeface="Cambria Math" panose="02040503050406030204" pitchFamily="18" charset="0"/>
                                </a:rPr>
                                <m:t>𝑖</m:t>
                              </m:r>
                              <m:r>
                                <a:rPr lang="en-US" sz="3600" b="0" i="1" baseline="-25000" smtClean="0">
                                  <a:latin typeface="Cambria Math" panose="02040503050406030204" pitchFamily="18" charset="0"/>
                                </a:rPr>
                                <m:t>𝑗</m:t>
                              </m:r>
                            </m:sup>
                          </m:sSup>
                        </m:num>
                        <m:den>
                          <m:nary>
                            <m:naryPr>
                              <m:chr m:val="∑"/>
                              <m:ctrlPr>
                                <a:rPr lang="en-US" sz="3600" b="0" i="1" dirty="0" smtClean="0">
                                  <a:latin typeface="Cambria Math" panose="02040503050406030204" pitchFamily="18" charset="0"/>
                                  <a:cs typeface="Times New Roman" panose="02020603050405020304" pitchFamily="18" charset="0"/>
                                </a:rPr>
                              </m:ctrlPr>
                            </m:naryPr>
                            <m:sub>
                              <m:r>
                                <m:rPr>
                                  <m:brk m:alnAt="23"/>
                                </m:rPr>
                                <a:rPr lang="en-US" sz="3600" b="0" i="1" dirty="0" smtClean="0">
                                  <a:latin typeface="Cambria Math" panose="02040503050406030204" pitchFamily="18" charset="0"/>
                                  <a:cs typeface="Times New Roman" panose="02020603050405020304" pitchFamily="18" charset="0"/>
                                </a:rPr>
                                <m:t>𝑐</m:t>
                              </m:r>
                              <m:r>
                                <a:rPr lang="en-US" sz="3600" b="0" i="1" dirty="0" smtClean="0">
                                  <a:latin typeface="Cambria Math" panose="02040503050406030204" pitchFamily="18" charset="0"/>
                                  <a:cs typeface="Times New Roman" panose="02020603050405020304" pitchFamily="18" charset="0"/>
                                </a:rPr>
                                <m:t>=1</m:t>
                              </m:r>
                            </m:sub>
                            <m:sup>
                              <m:r>
                                <a:rPr lang="en-US" sz="3600" b="0" i="1" dirty="0" smtClean="0">
                                  <a:latin typeface="Cambria Math" panose="02040503050406030204" pitchFamily="18" charset="0"/>
                                  <a:cs typeface="Times New Roman" panose="02020603050405020304" pitchFamily="18" charset="0"/>
                                </a:rPr>
                                <m:t>𝐶</m:t>
                              </m:r>
                            </m:sup>
                            <m:e>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𝑧</m:t>
                                  </m:r>
                                  <m:r>
                                    <a:rPr lang="en-US" sz="3600" i="1" baseline="-25000">
                                      <a:latin typeface="Cambria Math" panose="02040503050406030204" pitchFamily="18" charset="0"/>
                                    </a:rPr>
                                    <m:t>𝑖</m:t>
                                  </m:r>
                                  <m:r>
                                    <a:rPr lang="en-US" sz="3600" b="0" i="1" baseline="-25000" smtClean="0">
                                      <a:latin typeface="Cambria Math" panose="02040503050406030204" pitchFamily="18" charset="0"/>
                                    </a:rPr>
                                    <m:t>𝑐</m:t>
                                  </m:r>
                                </m:sup>
                              </m:sSup>
                            </m:e>
                          </m:nary>
                        </m:den>
                      </m:f>
                    </m:oMath>
                  </m:oMathPara>
                </a14:m>
                <a:endParaRPr lang="en-US" sz="3600" baseline="-25000" dirty="0"/>
              </a:p>
            </p:txBody>
          </p:sp>
        </mc:Choice>
        <mc:Fallback xmlns="">
          <p:sp>
            <p:nvSpPr>
              <p:cNvPr id="53" name="TextBox 52">
                <a:extLst>
                  <a:ext uri="{FF2B5EF4-FFF2-40B4-BE49-F238E27FC236}">
                    <a16:creationId xmlns:a16="http://schemas.microsoft.com/office/drawing/2014/main" id="{2F8F898D-912D-BA43-B6E7-165258D38DE7}"/>
                  </a:ext>
                </a:extLst>
              </p:cNvPr>
              <p:cNvSpPr txBox="1">
                <a:spLocks noRot="1" noChangeAspect="1" noMove="1" noResize="1" noEditPoints="1" noAdjustHandles="1" noChangeArrowheads="1" noChangeShapeType="1" noTextEdit="1"/>
              </p:cNvSpPr>
              <p:nvPr/>
            </p:nvSpPr>
            <p:spPr>
              <a:xfrm>
                <a:off x="6297937" y="1999744"/>
                <a:ext cx="4707404" cy="120738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3129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609600" y="0"/>
            <a:ext cx="10972800" cy="915085"/>
          </a:xfrm>
        </p:spPr>
        <p:txBody>
          <a:bodyPr>
            <a:normAutofit/>
          </a:bodyPr>
          <a:lstStyle/>
          <a:p>
            <a:r>
              <a:rPr lang="en-US" sz="4000" dirty="0"/>
              <a:t>Recall: Multi-Class Logistic Regression</a:t>
            </a:r>
          </a:p>
        </p:txBody>
      </p:sp>
      <p:pic>
        <p:nvPicPr>
          <p:cNvPr id="5" name="Picture 4"/>
          <p:cNvPicPr>
            <a:picLocks noChangeAspect="1"/>
          </p:cNvPicPr>
          <p:nvPr/>
        </p:nvPicPr>
        <p:blipFill>
          <a:blip r:embed="rId3"/>
          <a:stretch>
            <a:fillRect/>
          </a:stretch>
        </p:blipFill>
        <p:spPr>
          <a:xfrm>
            <a:off x="609600" y="1271777"/>
            <a:ext cx="4548010" cy="4615072"/>
          </a:xfrm>
          <a:prstGeom prst="rect">
            <a:avLst/>
          </a:prstGeom>
        </p:spPr>
      </p:pic>
    </p:spTree>
    <p:extLst>
      <p:ext uri="{BB962C8B-B14F-4D97-AF65-F5344CB8AC3E}">
        <p14:creationId xmlns:p14="http://schemas.microsoft.com/office/powerpoint/2010/main" val="389534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609600" y="0"/>
            <a:ext cx="10972800" cy="915085"/>
          </a:xfrm>
        </p:spPr>
        <p:txBody>
          <a:bodyPr>
            <a:normAutofit/>
          </a:bodyPr>
          <a:lstStyle/>
          <a:p>
            <a:r>
              <a:rPr lang="en-US" sz="4000" dirty="0"/>
              <a:t>Recall: Multi-Class Logistic Regression</a:t>
            </a:r>
          </a:p>
        </p:txBody>
      </p:sp>
      <p:graphicFrame>
        <p:nvGraphicFramePr>
          <p:cNvPr id="27" name="Table 26"/>
          <p:cNvGraphicFramePr>
            <a:graphicFrameLocks noGrp="1"/>
          </p:cNvGraphicFramePr>
          <p:nvPr>
            <p:extLst>
              <p:ext uri="{D42A27DB-BD31-4B8C-83A1-F6EECF244321}">
                <p14:modId xmlns:p14="http://schemas.microsoft.com/office/powerpoint/2010/main" val="1075965001"/>
              </p:ext>
            </p:extLst>
          </p:nvPr>
        </p:nvGraphicFramePr>
        <p:xfrm>
          <a:off x="5697538" y="1874484"/>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28" name="TextBox 27"/>
          <p:cNvSpPr txBox="1"/>
          <p:nvPr/>
        </p:nvSpPr>
        <p:spPr>
          <a:xfrm>
            <a:off x="5424839" y="5059506"/>
            <a:ext cx="1081771" cy="400110"/>
          </a:xfrm>
          <a:prstGeom prst="rect">
            <a:avLst/>
          </a:prstGeom>
          <a:noFill/>
          <a:ln>
            <a:noFill/>
          </a:ln>
        </p:spPr>
        <p:txBody>
          <a:bodyPr wrap="none" rtlCol="0">
            <a:spAutoFit/>
          </a:bodyPr>
          <a:lstStyle/>
          <a:p>
            <a:r>
              <a:rPr lang="en-US" sz="2000" dirty="0"/>
              <a:t>v(strolls)</a:t>
            </a:r>
          </a:p>
        </p:txBody>
      </p:sp>
      <p:graphicFrame>
        <p:nvGraphicFramePr>
          <p:cNvPr id="31" name="Table 30"/>
          <p:cNvGraphicFramePr>
            <a:graphicFrameLocks noGrp="1"/>
          </p:cNvGraphicFramePr>
          <p:nvPr>
            <p:extLst>
              <p:ext uri="{D42A27DB-BD31-4B8C-83A1-F6EECF244321}">
                <p14:modId xmlns:p14="http://schemas.microsoft.com/office/powerpoint/2010/main" val="4269099887"/>
              </p:ext>
            </p:extLst>
          </p:nvPr>
        </p:nvGraphicFramePr>
        <p:xfrm>
          <a:off x="9008462" y="1514144"/>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2" name="TextBox 31"/>
          <p:cNvSpPr txBox="1"/>
          <p:nvPr/>
        </p:nvSpPr>
        <p:spPr>
          <a:xfrm>
            <a:off x="9578066" y="1569379"/>
            <a:ext cx="939681" cy="400110"/>
          </a:xfrm>
          <a:prstGeom prst="rect">
            <a:avLst/>
          </a:prstGeom>
          <a:noFill/>
        </p:spPr>
        <p:txBody>
          <a:bodyPr wrap="none" rtlCol="0">
            <a:spAutoFit/>
          </a:bodyPr>
          <a:lstStyle/>
          <a:p>
            <a:r>
              <a:rPr lang="en-US" sz="2000" dirty="0"/>
              <a:t>p(man)</a:t>
            </a:r>
          </a:p>
        </p:txBody>
      </p:sp>
      <p:sp>
        <p:nvSpPr>
          <p:cNvPr id="33" name="TextBox 32"/>
          <p:cNvSpPr txBox="1"/>
          <p:nvPr/>
        </p:nvSpPr>
        <p:spPr>
          <a:xfrm>
            <a:off x="9578066" y="2076167"/>
            <a:ext cx="1254702" cy="400110"/>
          </a:xfrm>
          <a:prstGeom prst="rect">
            <a:avLst/>
          </a:prstGeom>
          <a:noFill/>
        </p:spPr>
        <p:txBody>
          <a:bodyPr wrap="none" rtlCol="0">
            <a:spAutoFit/>
          </a:bodyPr>
          <a:lstStyle/>
          <a:p>
            <a:r>
              <a:rPr lang="en-US" sz="2000" dirty="0"/>
              <a:t>p(woman)</a:t>
            </a:r>
          </a:p>
        </p:txBody>
      </p:sp>
      <p:sp>
        <p:nvSpPr>
          <p:cNvPr id="34" name="TextBox 33"/>
          <p:cNvSpPr txBox="1"/>
          <p:nvPr/>
        </p:nvSpPr>
        <p:spPr>
          <a:xfrm>
            <a:off x="9578066" y="3124723"/>
            <a:ext cx="973343" cy="400110"/>
          </a:xfrm>
          <a:prstGeom prst="rect">
            <a:avLst/>
          </a:prstGeom>
          <a:noFill/>
        </p:spPr>
        <p:txBody>
          <a:bodyPr wrap="none" rtlCol="0">
            <a:spAutoFit/>
          </a:bodyPr>
          <a:lstStyle/>
          <a:p>
            <a:r>
              <a:rPr lang="en-US" sz="2000" dirty="0"/>
              <a:t>p(child)</a:t>
            </a:r>
          </a:p>
        </p:txBody>
      </p:sp>
      <p:sp>
        <p:nvSpPr>
          <p:cNvPr id="35" name="TextBox 34"/>
          <p:cNvSpPr txBox="1"/>
          <p:nvPr/>
        </p:nvSpPr>
        <p:spPr>
          <a:xfrm>
            <a:off x="9578066" y="4140038"/>
            <a:ext cx="1428789" cy="400110"/>
          </a:xfrm>
          <a:prstGeom prst="rect">
            <a:avLst/>
          </a:prstGeom>
          <a:noFill/>
        </p:spPr>
        <p:txBody>
          <a:bodyPr wrap="none" rtlCol="0">
            <a:spAutoFit/>
          </a:bodyPr>
          <a:lstStyle/>
          <a:p>
            <a:r>
              <a:rPr lang="en-US" sz="2000" dirty="0"/>
              <a:t>p(crocodile)</a:t>
            </a:r>
          </a:p>
        </p:txBody>
      </p:sp>
      <p:sp>
        <p:nvSpPr>
          <p:cNvPr id="36" name="TextBox 35"/>
          <p:cNvSpPr txBox="1"/>
          <p:nvPr/>
        </p:nvSpPr>
        <p:spPr>
          <a:xfrm>
            <a:off x="9578066" y="3596531"/>
            <a:ext cx="1250663" cy="400110"/>
          </a:xfrm>
          <a:prstGeom prst="rect">
            <a:avLst/>
          </a:prstGeom>
          <a:noFill/>
        </p:spPr>
        <p:txBody>
          <a:bodyPr wrap="none" rtlCol="0">
            <a:spAutoFit/>
          </a:bodyPr>
          <a:lstStyle/>
          <a:p>
            <a:r>
              <a:rPr lang="en-US" sz="2000" dirty="0"/>
              <a:t>p(banana)</a:t>
            </a:r>
          </a:p>
        </p:txBody>
      </p:sp>
      <p:sp>
        <p:nvSpPr>
          <p:cNvPr id="37" name="TextBox 36"/>
          <p:cNvSpPr txBox="1"/>
          <p:nvPr/>
        </p:nvSpPr>
        <p:spPr>
          <a:xfrm>
            <a:off x="9548442" y="5108427"/>
            <a:ext cx="1309910" cy="400110"/>
          </a:xfrm>
          <a:prstGeom prst="rect">
            <a:avLst/>
          </a:prstGeom>
          <a:noFill/>
        </p:spPr>
        <p:txBody>
          <a:bodyPr wrap="none" rtlCol="0">
            <a:spAutoFit/>
          </a:bodyPr>
          <a:lstStyle/>
          <a:p>
            <a:r>
              <a:rPr lang="en-US" sz="2000" dirty="0"/>
              <a:t>p(concept)</a:t>
            </a:r>
          </a:p>
        </p:txBody>
      </p:sp>
      <p:graphicFrame>
        <p:nvGraphicFramePr>
          <p:cNvPr id="40" name="Table 39"/>
          <p:cNvGraphicFramePr>
            <a:graphicFrameLocks noGrp="1"/>
          </p:cNvGraphicFramePr>
          <p:nvPr>
            <p:extLst>
              <p:ext uri="{D42A27DB-BD31-4B8C-83A1-F6EECF244321}">
                <p14:modId xmlns:p14="http://schemas.microsoft.com/office/powerpoint/2010/main" val="66680294"/>
              </p:ext>
            </p:extLst>
          </p:nvPr>
        </p:nvGraphicFramePr>
        <p:xfrm>
          <a:off x="7353000" y="1515398"/>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153149" y="1042177"/>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6968035" y="5663077"/>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6237518" y="1514144"/>
            <a:ext cx="1115482" cy="3603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237518" y="4930410"/>
            <a:ext cx="1115482" cy="65830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610444" y="3205220"/>
            <a:ext cx="354293" cy="39194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610444" y="3206474"/>
            <a:ext cx="369629" cy="39069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892980" y="173037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7892980" y="2270588"/>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7903119" y="2779068"/>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7917429" y="327186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7909912" y="379612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7923817" y="4287445"/>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7909912" y="4820888"/>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7918571" y="53931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095555" y="1518604"/>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spTree>
    <p:extLst>
      <p:ext uri="{BB962C8B-B14F-4D97-AF65-F5344CB8AC3E}">
        <p14:creationId xmlns:p14="http://schemas.microsoft.com/office/powerpoint/2010/main" val="3879888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We want: word vectors that allow us to predict their likely context</a:t>
            </a:r>
          </a:p>
        </p:txBody>
      </p:sp>
      <p:graphicFrame>
        <p:nvGraphicFramePr>
          <p:cNvPr id="27" name="Table 26"/>
          <p:cNvGraphicFramePr>
            <a:graphicFrameLocks noGrp="1"/>
          </p:cNvGraphicFramePr>
          <p:nvPr>
            <p:extLst>
              <p:ext uri="{D42A27DB-BD31-4B8C-83A1-F6EECF244321}">
                <p14:modId xmlns:p14="http://schemas.microsoft.com/office/powerpoint/2010/main" val="1055574896"/>
              </p:ext>
            </p:extLst>
          </p:nvPr>
        </p:nvGraphicFramePr>
        <p:xfrm>
          <a:off x="5697538" y="2037322"/>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081197404"/>
              </p:ext>
            </p:extLst>
          </p:nvPr>
        </p:nvGraphicFramePr>
        <p:xfrm>
          <a:off x="900846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2" name="TextBox 31"/>
          <p:cNvSpPr txBox="1"/>
          <p:nvPr/>
        </p:nvSpPr>
        <p:spPr>
          <a:xfrm>
            <a:off x="9578066" y="1732217"/>
            <a:ext cx="939681" cy="400110"/>
          </a:xfrm>
          <a:prstGeom prst="rect">
            <a:avLst/>
          </a:prstGeom>
          <a:noFill/>
        </p:spPr>
        <p:txBody>
          <a:bodyPr wrap="none" rtlCol="0">
            <a:spAutoFit/>
          </a:bodyPr>
          <a:lstStyle/>
          <a:p>
            <a:r>
              <a:rPr lang="en-US" sz="2000" dirty="0"/>
              <a:t>p(man)</a:t>
            </a:r>
          </a:p>
        </p:txBody>
      </p:sp>
      <p:sp>
        <p:nvSpPr>
          <p:cNvPr id="33" name="TextBox 32"/>
          <p:cNvSpPr txBox="1"/>
          <p:nvPr/>
        </p:nvSpPr>
        <p:spPr>
          <a:xfrm>
            <a:off x="9578066" y="2239005"/>
            <a:ext cx="1254702" cy="400110"/>
          </a:xfrm>
          <a:prstGeom prst="rect">
            <a:avLst/>
          </a:prstGeom>
          <a:noFill/>
        </p:spPr>
        <p:txBody>
          <a:bodyPr wrap="none" rtlCol="0">
            <a:spAutoFit/>
          </a:bodyPr>
          <a:lstStyle/>
          <a:p>
            <a:r>
              <a:rPr lang="en-US" sz="2000" dirty="0"/>
              <a:t>p(woman)</a:t>
            </a:r>
          </a:p>
        </p:txBody>
      </p:sp>
      <p:sp>
        <p:nvSpPr>
          <p:cNvPr id="34" name="TextBox 33"/>
          <p:cNvSpPr txBox="1"/>
          <p:nvPr/>
        </p:nvSpPr>
        <p:spPr>
          <a:xfrm>
            <a:off x="9578066" y="3287561"/>
            <a:ext cx="973343" cy="400110"/>
          </a:xfrm>
          <a:prstGeom prst="rect">
            <a:avLst/>
          </a:prstGeom>
          <a:noFill/>
        </p:spPr>
        <p:txBody>
          <a:bodyPr wrap="none" rtlCol="0">
            <a:spAutoFit/>
          </a:bodyPr>
          <a:lstStyle/>
          <a:p>
            <a:r>
              <a:rPr lang="en-US" sz="2000" dirty="0"/>
              <a:t>p(child)</a:t>
            </a:r>
          </a:p>
        </p:txBody>
      </p:sp>
      <p:sp>
        <p:nvSpPr>
          <p:cNvPr id="35" name="TextBox 34"/>
          <p:cNvSpPr txBox="1"/>
          <p:nvPr/>
        </p:nvSpPr>
        <p:spPr>
          <a:xfrm>
            <a:off x="9578066" y="4302876"/>
            <a:ext cx="1428789" cy="400110"/>
          </a:xfrm>
          <a:prstGeom prst="rect">
            <a:avLst/>
          </a:prstGeom>
          <a:noFill/>
        </p:spPr>
        <p:txBody>
          <a:bodyPr wrap="none" rtlCol="0">
            <a:spAutoFit/>
          </a:bodyPr>
          <a:lstStyle/>
          <a:p>
            <a:r>
              <a:rPr lang="en-US" sz="2000" dirty="0"/>
              <a:t>p(crocodile)</a:t>
            </a:r>
          </a:p>
        </p:txBody>
      </p:sp>
      <p:sp>
        <p:nvSpPr>
          <p:cNvPr id="36" name="TextBox 35"/>
          <p:cNvSpPr txBox="1"/>
          <p:nvPr/>
        </p:nvSpPr>
        <p:spPr>
          <a:xfrm>
            <a:off x="9578066" y="3759369"/>
            <a:ext cx="1250663" cy="400110"/>
          </a:xfrm>
          <a:prstGeom prst="rect">
            <a:avLst/>
          </a:prstGeom>
          <a:noFill/>
        </p:spPr>
        <p:txBody>
          <a:bodyPr wrap="none" rtlCol="0">
            <a:spAutoFit/>
          </a:bodyPr>
          <a:lstStyle/>
          <a:p>
            <a:r>
              <a:rPr lang="en-US" sz="2000" dirty="0"/>
              <a:t>p(banana)</a:t>
            </a:r>
          </a:p>
        </p:txBody>
      </p:sp>
      <p:sp>
        <p:nvSpPr>
          <p:cNvPr id="37" name="TextBox 36"/>
          <p:cNvSpPr txBox="1"/>
          <p:nvPr/>
        </p:nvSpPr>
        <p:spPr>
          <a:xfrm>
            <a:off x="9548442" y="5271265"/>
            <a:ext cx="1309910" cy="400110"/>
          </a:xfrm>
          <a:prstGeom prst="rect">
            <a:avLst/>
          </a:prstGeom>
          <a:noFill/>
        </p:spPr>
        <p:txBody>
          <a:bodyPr wrap="none" rtlCol="0">
            <a:spAutoFit/>
          </a:bodyPr>
          <a:lstStyle/>
          <a:p>
            <a:r>
              <a:rPr lang="en-US" sz="2000" dirty="0"/>
              <a:t>p(concept)</a:t>
            </a:r>
          </a:p>
        </p:txBody>
      </p:sp>
      <p:graphicFrame>
        <p:nvGraphicFramePr>
          <p:cNvPr id="40" name="Table 39"/>
          <p:cNvGraphicFramePr>
            <a:graphicFrameLocks noGrp="1"/>
          </p:cNvGraphicFramePr>
          <p:nvPr>
            <p:extLst>
              <p:ext uri="{D42A27DB-BD31-4B8C-83A1-F6EECF244321}">
                <p14:modId xmlns:p14="http://schemas.microsoft.com/office/powerpoint/2010/main" val="1039865334"/>
              </p:ext>
            </p:extLst>
          </p:nvPr>
        </p:nvGraphicFramePr>
        <p:xfrm>
          <a:off x="7353000"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153149"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6968035"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6237518" y="1676982"/>
            <a:ext cx="1115482" cy="3603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237518" y="5093248"/>
            <a:ext cx="1115482" cy="65830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610444" y="3368058"/>
            <a:ext cx="354293" cy="39194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610444" y="3369312"/>
            <a:ext cx="369629" cy="39069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892980"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7892980"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7903119"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7917429"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7909912"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7923817"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7909912"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7918571"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095555"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sp>
        <p:nvSpPr>
          <p:cNvPr id="29" name="TextBox 28"/>
          <p:cNvSpPr txBox="1"/>
          <p:nvPr/>
        </p:nvSpPr>
        <p:spPr>
          <a:xfrm>
            <a:off x="238319" y="943405"/>
            <a:ext cx="3206339" cy="4401205"/>
          </a:xfrm>
          <a:prstGeom prst="rect">
            <a:avLst/>
          </a:prstGeom>
          <a:noFill/>
        </p:spPr>
        <p:txBody>
          <a:bodyPr wrap="square" rtlCol="0">
            <a:spAutoFit/>
          </a:bodyPr>
          <a:lstStyle/>
          <a:p>
            <a:r>
              <a:rPr lang="en-US" sz="2800">
                <a:solidFill>
                  <a:schemeClr val="accent2"/>
                </a:solidFill>
              </a:rPr>
              <a:t>But again, how </a:t>
            </a:r>
            <a:r>
              <a:rPr lang="en-US" sz="2800" dirty="0">
                <a:solidFill>
                  <a:schemeClr val="accent2"/>
                </a:solidFill>
              </a:rPr>
              <a:t>do we </a:t>
            </a:r>
            <a:r>
              <a:rPr lang="en-US" sz="2800" i="1" dirty="0">
                <a:solidFill>
                  <a:schemeClr val="accent2"/>
                </a:solidFill>
              </a:rPr>
              <a:t>learn</a:t>
            </a:r>
            <a:r>
              <a:rPr lang="en-US" sz="2800" dirty="0">
                <a:solidFill>
                  <a:schemeClr val="accent2"/>
                </a:solidFill>
              </a:rPr>
              <a:t> these vectors?</a:t>
            </a:r>
          </a:p>
          <a:p>
            <a:endParaRPr lang="en-US" sz="2800" dirty="0">
              <a:solidFill>
                <a:schemeClr val="accent2"/>
              </a:solidFill>
            </a:endParaRPr>
          </a:p>
          <a:p>
            <a:r>
              <a:rPr lang="en-US" sz="2800" dirty="0">
                <a:solidFill>
                  <a:schemeClr val="accent2"/>
                </a:solidFill>
              </a:rPr>
              <a:t>Let’s take a step back: we’ll focus on understanding how we can predict context words based on input words</a:t>
            </a:r>
          </a:p>
        </p:txBody>
      </p:sp>
      <p:sp>
        <p:nvSpPr>
          <p:cNvPr id="30" name="TextBox 29"/>
          <p:cNvSpPr txBox="1"/>
          <p:nvPr/>
        </p:nvSpPr>
        <p:spPr>
          <a:xfrm>
            <a:off x="5424839" y="5222344"/>
            <a:ext cx="1081771" cy="400110"/>
          </a:xfrm>
          <a:prstGeom prst="rect">
            <a:avLst/>
          </a:prstGeom>
          <a:noFill/>
          <a:ln>
            <a:noFill/>
          </a:ln>
        </p:spPr>
        <p:txBody>
          <a:bodyPr wrap="none" rtlCol="0">
            <a:spAutoFit/>
          </a:bodyPr>
          <a:lstStyle/>
          <a:p>
            <a:r>
              <a:rPr lang="en-US" sz="2000" dirty="0"/>
              <a:t>v(strolls)</a:t>
            </a:r>
          </a:p>
        </p:txBody>
      </p:sp>
    </p:spTree>
    <p:extLst>
      <p:ext uri="{BB962C8B-B14F-4D97-AF65-F5344CB8AC3E}">
        <p14:creationId xmlns:p14="http://schemas.microsoft.com/office/powerpoint/2010/main" val="171694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Predicting context words based on input words</a:t>
            </a:r>
          </a:p>
        </p:txBody>
      </p:sp>
      <p:pic>
        <p:nvPicPr>
          <p:cNvPr id="10" name="Picture 9"/>
          <p:cNvPicPr>
            <a:picLocks noChangeAspect="1"/>
          </p:cNvPicPr>
          <p:nvPr/>
        </p:nvPicPr>
        <p:blipFill>
          <a:blip r:embed="rId3"/>
          <a:stretch>
            <a:fillRect/>
          </a:stretch>
        </p:blipFill>
        <p:spPr>
          <a:xfrm>
            <a:off x="771340" y="915085"/>
            <a:ext cx="10649320" cy="4696454"/>
          </a:xfrm>
          <a:prstGeom prst="rect">
            <a:avLst/>
          </a:prstGeom>
        </p:spPr>
      </p:pic>
      <p:sp>
        <p:nvSpPr>
          <p:cNvPr id="2" name="TextBox 1"/>
          <p:cNvSpPr txBox="1"/>
          <p:nvPr/>
        </p:nvSpPr>
        <p:spPr>
          <a:xfrm>
            <a:off x="3507342" y="5611539"/>
            <a:ext cx="5177315" cy="646331"/>
          </a:xfrm>
          <a:prstGeom prst="rect">
            <a:avLst/>
          </a:prstGeom>
          <a:noFill/>
        </p:spPr>
        <p:txBody>
          <a:bodyPr wrap="none" rtlCol="0">
            <a:spAutoFit/>
          </a:bodyPr>
          <a:lstStyle/>
          <a:p>
            <a:pPr algn="ctr"/>
            <a:r>
              <a:rPr lang="en-US" dirty="0">
                <a:solidFill>
                  <a:schemeClr val="accent2"/>
                </a:solidFill>
              </a:rPr>
              <a:t>Input words and context words are one-hot encoded </a:t>
            </a:r>
          </a:p>
          <a:p>
            <a:pPr algn="ctr"/>
            <a:r>
              <a:rPr lang="en-US" dirty="0">
                <a:solidFill>
                  <a:schemeClr val="accent2"/>
                </a:solidFill>
              </a:rPr>
              <a:t>(similar to bag of words representation)</a:t>
            </a:r>
          </a:p>
        </p:txBody>
      </p:sp>
    </p:spTree>
    <p:extLst>
      <p:ext uri="{BB962C8B-B14F-4D97-AF65-F5344CB8AC3E}">
        <p14:creationId xmlns:p14="http://schemas.microsoft.com/office/powerpoint/2010/main" val="14487142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Predicting context words based on input words</a:t>
            </a:r>
          </a:p>
        </p:txBody>
      </p:sp>
      <p:sp>
        <p:nvSpPr>
          <p:cNvPr id="53" name="TextBox 52"/>
          <p:cNvSpPr txBox="1"/>
          <p:nvPr/>
        </p:nvSpPr>
        <p:spPr>
          <a:xfrm>
            <a:off x="348136" y="915085"/>
            <a:ext cx="3569919" cy="5324535"/>
          </a:xfrm>
          <a:prstGeom prst="rect">
            <a:avLst/>
          </a:prstGeom>
          <a:noFill/>
        </p:spPr>
        <p:txBody>
          <a:bodyPr wrap="square" rtlCol="0">
            <a:spAutoFit/>
          </a:bodyPr>
          <a:lstStyle/>
          <a:p>
            <a:r>
              <a:rPr lang="en-US" sz="2000" b="1" u="sng" dirty="0"/>
              <a:t>Training Data:</a:t>
            </a:r>
          </a:p>
          <a:p>
            <a:endParaRPr lang="en-US" sz="2000" dirty="0"/>
          </a:p>
          <a:p>
            <a:r>
              <a:rPr lang="en-US" sz="2000" dirty="0"/>
              <a:t>HUGE number of pairs of the following form:</a:t>
            </a:r>
          </a:p>
          <a:p>
            <a:endParaRPr lang="en-US" sz="2000" dirty="0"/>
          </a:p>
          <a:p>
            <a:r>
              <a:rPr lang="en-US" sz="2000" dirty="0"/>
              <a:t>{input word, context word}</a:t>
            </a:r>
          </a:p>
          <a:p>
            <a:endParaRPr lang="en-US" sz="2000" dirty="0"/>
          </a:p>
          <a:p>
            <a:r>
              <a:rPr lang="en-US" sz="2000" dirty="0"/>
              <a:t>e.g. from Wikipedia</a:t>
            </a:r>
          </a:p>
          <a:p>
            <a:endParaRPr lang="en-US" sz="2000" dirty="0"/>
          </a:p>
          <a:p>
            <a:r>
              <a:rPr lang="en-US" sz="2000" b="1" u="sng" dirty="0"/>
              <a:t>Examples:</a:t>
            </a:r>
          </a:p>
          <a:p>
            <a:endParaRPr lang="en-US" sz="2000" b="1" u="sng" dirty="0"/>
          </a:p>
          <a:p>
            <a:r>
              <a:rPr lang="en-US" sz="2000" dirty="0"/>
              <a:t>{strolls, man}</a:t>
            </a:r>
          </a:p>
          <a:p>
            <a:r>
              <a:rPr lang="en-US" sz="2000" dirty="0"/>
              <a:t>{strolls, woman}</a:t>
            </a:r>
          </a:p>
          <a:p>
            <a:r>
              <a:rPr lang="en-US" sz="2000" dirty="0"/>
              <a:t>{swims, crocodile}</a:t>
            </a:r>
          </a:p>
          <a:p>
            <a:r>
              <a:rPr lang="en-US" sz="2000" dirty="0"/>
              <a:t>{swims, fish}</a:t>
            </a:r>
          </a:p>
          <a:p>
            <a:r>
              <a:rPr lang="en-US" sz="2000" dirty="0"/>
              <a:t>{flies, bird}</a:t>
            </a:r>
          </a:p>
          <a:p>
            <a:r>
              <a:rPr lang="en-US" sz="2000" dirty="0"/>
              <a:t>{flies, plane}</a:t>
            </a:r>
          </a:p>
        </p:txBody>
      </p:sp>
      <p:pic>
        <p:nvPicPr>
          <p:cNvPr id="10" name="Picture 9"/>
          <p:cNvPicPr>
            <a:picLocks noChangeAspect="1"/>
          </p:cNvPicPr>
          <p:nvPr/>
        </p:nvPicPr>
        <p:blipFill>
          <a:blip r:embed="rId3"/>
          <a:stretch>
            <a:fillRect/>
          </a:stretch>
        </p:blipFill>
        <p:spPr>
          <a:xfrm>
            <a:off x="4509368" y="1428409"/>
            <a:ext cx="7302895" cy="3220648"/>
          </a:xfrm>
          <a:prstGeom prst="rect">
            <a:avLst/>
          </a:prstGeom>
        </p:spPr>
      </p:pic>
    </p:spTree>
    <p:extLst>
      <p:ext uri="{BB962C8B-B14F-4D97-AF65-F5344CB8AC3E}">
        <p14:creationId xmlns:p14="http://schemas.microsoft.com/office/powerpoint/2010/main" val="3035191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Predicting context words based on input words</a:t>
            </a:r>
          </a:p>
        </p:txBody>
      </p:sp>
      <p:sp>
        <p:nvSpPr>
          <p:cNvPr id="53" name="TextBox 52"/>
          <p:cNvSpPr txBox="1"/>
          <p:nvPr/>
        </p:nvSpPr>
        <p:spPr>
          <a:xfrm>
            <a:off x="348136" y="915085"/>
            <a:ext cx="3569919" cy="5324535"/>
          </a:xfrm>
          <a:prstGeom prst="rect">
            <a:avLst/>
          </a:prstGeom>
          <a:noFill/>
        </p:spPr>
        <p:txBody>
          <a:bodyPr wrap="square" rtlCol="0">
            <a:spAutoFit/>
          </a:bodyPr>
          <a:lstStyle/>
          <a:p>
            <a:r>
              <a:rPr lang="en-US" sz="2000" b="1" u="sng" dirty="0"/>
              <a:t>Training Data:</a:t>
            </a:r>
          </a:p>
          <a:p>
            <a:endParaRPr lang="en-US" sz="2000" dirty="0"/>
          </a:p>
          <a:p>
            <a:r>
              <a:rPr lang="en-US" sz="2000" dirty="0"/>
              <a:t>HUGE number of pairs of the following form:</a:t>
            </a:r>
          </a:p>
          <a:p>
            <a:endParaRPr lang="en-US" sz="2000" dirty="0"/>
          </a:p>
          <a:p>
            <a:r>
              <a:rPr lang="en-US" sz="2000" dirty="0"/>
              <a:t>{input word, context word}</a:t>
            </a:r>
          </a:p>
          <a:p>
            <a:endParaRPr lang="en-US" sz="2000" dirty="0"/>
          </a:p>
          <a:p>
            <a:r>
              <a:rPr lang="en-US" sz="2000" dirty="0"/>
              <a:t>e.g. from Wikipedia</a:t>
            </a:r>
          </a:p>
          <a:p>
            <a:endParaRPr lang="en-US" sz="2000" dirty="0"/>
          </a:p>
          <a:p>
            <a:r>
              <a:rPr lang="en-US" sz="2000" b="1" u="sng" dirty="0"/>
              <a:t>Examples:</a:t>
            </a:r>
          </a:p>
          <a:p>
            <a:endParaRPr lang="en-US" sz="2000" b="1" u="sng" dirty="0"/>
          </a:p>
          <a:p>
            <a:r>
              <a:rPr lang="en-US" sz="2000" dirty="0"/>
              <a:t>{strolls, man}</a:t>
            </a:r>
          </a:p>
          <a:p>
            <a:r>
              <a:rPr lang="en-US" sz="2000" dirty="0"/>
              <a:t>{strolls, woman}</a:t>
            </a:r>
          </a:p>
          <a:p>
            <a:r>
              <a:rPr lang="en-US" sz="2000" dirty="0"/>
              <a:t>{swims, crocodile}</a:t>
            </a:r>
          </a:p>
          <a:p>
            <a:r>
              <a:rPr lang="en-US" sz="2000" dirty="0"/>
              <a:t>{swims, fish}</a:t>
            </a:r>
          </a:p>
          <a:p>
            <a:r>
              <a:rPr lang="en-US" sz="2000" dirty="0"/>
              <a:t>{flies, bird}</a:t>
            </a:r>
          </a:p>
          <a:p>
            <a:r>
              <a:rPr lang="en-US" sz="2000" dirty="0"/>
              <a:t>{flies, plane}</a:t>
            </a:r>
          </a:p>
        </p:txBody>
      </p:sp>
      <p:pic>
        <p:nvPicPr>
          <p:cNvPr id="10" name="Picture 9"/>
          <p:cNvPicPr>
            <a:picLocks noChangeAspect="1"/>
          </p:cNvPicPr>
          <p:nvPr/>
        </p:nvPicPr>
        <p:blipFill>
          <a:blip r:embed="rId3"/>
          <a:stretch>
            <a:fillRect/>
          </a:stretch>
        </p:blipFill>
        <p:spPr>
          <a:xfrm>
            <a:off x="4509368" y="1428409"/>
            <a:ext cx="7302895" cy="3220648"/>
          </a:xfrm>
          <a:prstGeom prst="rect">
            <a:avLst/>
          </a:prstGeom>
        </p:spPr>
      </p:pic>
      <p:sp>
        <p:nvSpPr>
          <p:cNvPr id="5" name="TextBox 4"/>
          <p:cNvSpPr txBox="1"/>
          <p:nvPr/>
        </p:nvSpPr>
        <p:spPr>
          <a:xfrm>
            <a:off x="6067656" y="5740336"/>
            <a:ext cx="3351175" cy="646331"/>
          </a:xfrm>
          <a:prstGeom prst="rect">
            <a:avLst/>
          </a:prstGeom>
          <a:noFill/>
        </p:spPr>
        <p:txBody>
          <a:bodyPr wrap="none" rtlCol="0">
            <a:spAutoFit/>
          </a:bodyPr>
          <a:lstStyle/>
          <a:p>
            <a:pPr algn="ctr"/>
            <a:r>
              <a:rPr lang="en-US" dirty="0">
                <a:solidFill>
                  <a:schemeClr val="accent2"/>
                </a:solidFill>
              </a:rPr>
              <a:t>These vectors are huge! </a:t>
            </a:r>
          </a:p>
          <a:p>
            <a:pPr algn="ctr"/>
            <a:r>
              <a:rPr lang="en-US" dirty="0">
                <a:solidFill>
                  <a:schemeClr val="accent2"/>
                </a:solidFill>
              </a:rPr>
              <a:t>They’re the size of our vocabulary</a:t>
            </a:r>
          </a:p>
        </p:txBody>
      </p:sp>
      <p:cxnSp>
        <p:nvCxnSpPr>
          <p:cNvPr id="6" name="Straight Arrow Connector 5"/>
          <p:cNvCxnSpPr>
            <a:stCxn id="5" idx="0"/>
          </p:cNvCxnSpPr>
          <p:nvPr/>
        </p:nvCxnSpPr>
        <p:spPr>
          <a:xfrm flipV="1">
            <a:off x="7743244" y="4649058"/>
            <a:ext cx="1250444" cy="10912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6375748" y="4508220"/>
            <a:ext cx="535766" cy="11556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8735170" y="4508220"/>
            <a:ext cx="1298178" cy="12454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33869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What’s the simplest model we can possibly use?</a:t>
            </a:r>
          </a:p>
        </p:txBody>
      </p:sp>
      <p:sp>
        <p:nvSpPr>
          <p:cNvPr id="53" name="TextBox 52"/>
          <p:cNvSpPr txBox="1"/>
          <p:nvPr/>
        </p:nvSpPr>
        <p:spPr>
          <a:xfrm>
            <a:off x="410767" y="1052871"/>
            <a:ext cx="3434724" cy="1569660"/>
          </a:xfrm>
          <a:prstGeom prst="rect">
            <a:avLst/>
          </a:prstGeom>
          <a:noFill/>
        </p:spPr>
        <p:txBody>
          <a:bodyPr wrap="square" rtlCol="0">
            <a:spAutoFit/>
          </a:bodyPr>
          <a:lstStyle/>
          <a:p>
            <a:r>
              <a:rPr lang="en-US" sz="2400" dirty="0"/>
              <a:t>First idea:</a:t>
            </a:r>
          </a:p>
          <a:p>
            <a:endParaRPr lang="en-US" sz="2400" dirty="0"/>
          </a:p>
          <a:p>
            <a:r>
              <a:rPr lang="en-US" sz="2400" dirty="0"/>
              <a:t>Directly connect our input to the log-odds layer</a:t>
            </a:r>
          </a:p>
        </p:txBody>
      </p:sp>
      <p:pic>
        <p:nvPicPr>
          <p:cNvPr id="10" name="Picture 9"/>
          <p:cNvPicPr>
            <a:picLocks noChangeAspect="1"/>
          </p:cNvPicPr>
          <p:nvPr/>
        </p:nvPicPr>
        <p:blipFill>
          <a:blip r:embed="rId3"/>
          <a:stretch>
            <a:fillRect/>
          </a:stretch>
        </p:blipFill>
        <p:spPr>
          <a:xfrm>
            <a:off x="4509368" y="1428409"/>
            <a:ext cx="7302895" cy="3220648"/>
          </a:xfrm>
          <a:prstGeom prst="rect">
            <a:avLst/>
          </a:prstGeom>
        </p:spPr>
      </p:pic>
      <p:sp>
        <p:nvSpPr>
          <p:cNvPr id="5" name="TextBox 4"/>
          <p:cNvSpPr txBox="1"/>
          <p:nvPr/>
        </p:nvSpPr>
        <p:spPr>
          <a:xfrm>
            <a:off x="6067656" y="5740336"/>
            <a:ext cx="3351175" cy="646331"/>
          </a:xfrm>
          <a:prstGeom prst="rect">
            <a:avLst/>
          </a:prstGeom>
          <a:noFill/>
        </p:spPr>
        <p:txBody>
          <a:bodyPr wrap="none" rtlCol="0">
            <a:spAutoFit/>
          </a:bodyPr>
          <a:lstStyle/>
          <a:p>
            <a:pPr algn="ctr"/>
            <a:r>
              <a:rPr lang="en-US" dirty="0">
                <a:solidFill>
                  <a:schemeClr val="accent2"/>
                </a:solidFill>
              </a:rPr>
              <a:t>These vectors are huge! </a:t>
            </a:r>
          </a:p>
          <a:p>
            <a:pPr algn="ctr"/>
            <a:r>
              <a:rPr lang="en-US" dirty="0">
                <a:solidFill>
                  <a:schemeClr val="accent2"/>
                </a:solidFill>
              </a:rPr>
              <a:t>They’re the size of our vocabulary</a:t>
            </a:r>
          </a:p>
        </p:txBody>
      </p:sp>
      <p:cxnSp>
        <p:nvCxnSpPr>
          <p:cNvPr id="6" name="Straight Arrow Connector 5"/>
          <p:cNvCxnSpPr>
            <a:stCxn id="5" idx="0"/>
          </p:cNvCxnSpPr>
          <p:nvPr/>
        </p:nvCxnSpPr>
        <p:spPr>
          <a:xfrm flipV="1">
            <a:off x="7743244" y="4649058"/>
            <a:ext cx="1250444" cy="10912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6375748" y="4508220"/>
            <a:ext cx="535766" cy="11556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8735170" y="4508220"/>
            <a:ext cx="1298178" cy="12454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640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43EB-D97A-A647-B55D-DFAA7CABAA68}"/>
              </a:ext>
            </a:extLst>
          </p:cNvPr>
          <p:cNvSpPr>
            <a:spLocks noGrp="1"/>
          </p:cNvSpPr>
          <p:nvPr>
            <p:ph type="title"/>
          </p:nvPr>
        </p:nvSpPr>
        <p:spPr>
          <a:xfrm>
            <a:off x="609600" y="219461"/>
            <a:ext cx="10972800" cy="1143000"/>
          </a:xfrm>
        </p:spPr>
        <p:txBody>
          <a:bodyPr>
            <a:noAutofit/>
          </a:bodyPr>
          <a:lstStyle/>
          <a:p>
            <a:r>
              <a:rPr lang="en-US" sz="4000" dirty="0"/>
              <a:t>We’d like a numeric representation of words that encodes their meaning</a:t>
            </a:r>
          </a:p>
        </p:txBody>
      </p:sp>
      <p:sp>
        <p:nvSpPr>
          <p:cNvPr id="16" name="TextBox 15">
            <a:extLst>
              <a:ext uri="{FF2B5EF4-FFF2-40B4-BE49-F238E27FC236}">
                <a16:creationId xmlns:a16="http://schemas.microsoft.com/office/drawing/2014/main" id="{45F1BB00-7856-7446-8C5E-2FBA67162D88}"/>
              </a:ext>
            </a:extLst>
          </p:cNvPr>
          <p:cNvSpPr txBox="1"/>
          <p:nvPr/>
        </p:nvSpPr>
        <p:spPr>
          <a:xfrm>
            <a:off x="7227316" y="3005934"/>
            <a:ext cx="2507683" cy="497957"/>
          </a:xfrm>
          <a:prstGeom prst="rect">
            <a:avLst/>
          </a:prstGeom>
          <a:noFill/>
        </p:spPr>
        <p:txBody>
          <a:bodyPr wrap="square" rtlCol="0">
            <a:spAutoFit/>
          </a:bodyPr>
          <a:lstStyle/>
          <a:p>
            <a:pPr algn="r"/>
            <a:r>
              <a:rPr lang="en-US" sz="2636" dirty="0">
                <a:solidFill>
                  <a:schemeClr val="tx2"/>
                </a:solidFill>
              </a:rPr>
              <a:t>happy</a:t>
            </a:r>
          </a:p>
        </p:txBody>
      </p:sp>
      <p:sp>
        <p:nvSpPr>
          <p:cNvPr id="17" name="TextBox 16">
            <a:extLst>
              <a:ext uri="{FF2B5EF4-FFF2-40B4-BE49-F238E27FC236}">
                <a16:creationId xmlns:a16="http://schemas.microsoft.com/office/drawing/2014/main" id="{98BFDD58-EB3C-C34E-BB34-451CCAD8F698}"/>
              </a:ext>
            </a:extLst>
          </p:cNvPr>
          <p:cNvSpPr txBox="1"/>
          <p:nvPr/>
        </p:nvSpPr>
        <p:spPr>
          <a:xfrm>
            <a:off x="5294943" y="3180022"/>
            <a:ext cx="2507683" cy="497957"/>
          </a:xfrm>
          <a:prstGeom prst="rect">
            <a:avLst/>
          </a:prstGeom>
          <a:noFill/>
        </p:spPr>
        <p:txBody>
          <a:bodyPr wrap="square" rtlCol="0">
            <a:spAutoFit/>
          </a:bodyPr>
          <a:lstStyle/>
          <a:p>
            <a:pPr algn="r"/>
            <a:r>
              <a:rPr lang="en-US" sz="2636" dirty="0">
                <a:solidFill>
                  <a:schemeClr val="tx2"/>
                </a:solidFill>
              </a:rPr>
              <a:t>content</a:t>
            </a:r>
          </a:p>
        </p:txBody>
      </p:sp>
      <p:sp>
        <p:nvSpPr>
          <p:cNvPr id="18" name="TextBox 17">
            <a:extLst>
              <a:ext uri="{FF2B5EF4-FFF2-40B4-BE49-F238E27FC236}">
                <a16:creationId xmlns:a16="http://schemas.microsoft.com/office/drawing/2014/main" id="{13818781-A770-454B-80A9-94744A7FF37F}"/>
              </a:ext>
            </a:extLst>
          </p:cNvPr>
          <p:cNvSpPr txBox="1"/>
          <p:nvPr/>
        </p:nvSpPr>
        <p:spPr>
          <a:xfrm>
            <a:off x="7948313" y="2592010"/>
            <a:ext cx="2507683" cy="497957"/>
          </a:xfrm>
          <a:prstGeom prst="rect">
            <a:avLst/>
          </a:prstGeom>
          <a:noFill/>
        </p:spPr>
        <p:txBody>
          <a:bodyPr wrap="square" rtlCol="0">
            <a:spAutoFit/>
          </a:bodyPr>
          <a:lstStyle/>
          <a:p>
            <a:pPr algn="r"/>
            <a:r>
              <a:rPr lang="en-US" sz="2636" dirty="0">
                <a:solidFill>
                  <a:schemeClr val="tx2"/>
                </a:solidFill>
              </a:rPr>
              <a:t>joyful</a:t>
            </a:r>
          </a:p>
        </p:txBody>
      </p:sp>
      <p:sp>
        <p:nvSpPr>
          <p:cNvPr id="19" name="TextBox 18">
            <a:extLst>
              <a:ext uri="{FF2B5EF4-FFF2-40B4-BE49-F238E27FC236}">
                <a16:creationId xmlns:a16="http://schemas.microsoft.com/office/drawing/2014/main" id="{171F8335-ECB2-7A4D-82D0-3DCE61D73934}"/>
              </a:ext>
            </a:extLst>
          </p:cNvPr>
          <p:cNvSpPr txBox="1"/>
          <p:nvPr/>
        </p:nvSpPr>
        <p:spPr>
          <a:xfrm>
            <a:off x="6096000" y="3599557"/>
            <a:ext cx="2507683" cy="497957"/>
          </a:xfrm>
          <a:prstGeom prst="rect">
            <a:avLst/>
          </a:prstGeom>
          <a:noFill/>
        </p:spPr>
        <p:txBody>
          <a:bodyPr wrap="square" rtlCol="0">
            <a:spAutoFit/>
          </a:bodyPr>
          <a:lstStyle/>
          <a:p>
            <a:pPr algn="r"/>
            <a:r>
              <a:rPr lang="en-US" sz="2636" dirty="0">
                <a:solidFill>
                  <a:schemeClr val="tx2"/>
                </a:solidFill>
              </a:rPr>
              <a:t>satisfied</a:t>
            </a:r>
          </a:p>
        </p:txBody>
      </p:sp>
      <p:sp>
        <p:nvSpPr>
          <p:cNvPr id="20" name="TextBox 19">
            <a:extLst>
              <a:ext uri="{FF2B5EF4-FFF2-40B4-BE49-F238E27FC236}">
                <a16:creationId xmlns:a16="http://schemas.microsoft.com/office/drawing/2014/main" id="{39A63E6B-5114-B340-BC65-DBD86141279A}"/>
              </a:ext>
            </a:extLst>
          </p:cNvPr>
          <p:cNvSpPr txBox="1"/>
          <p:nvPr/>
        </p:nvSpPr>
        <p:spPr>
          <a:xfrm>
            <a:off x="7369873" y="3845990"/>
            <a:ext cx="2507683" cy="497957"/>
          </a:xfrm>
          <a:prstGeom prst="rect">
            <a:avLst/>
          </a:prstGeom>
          <a:noFill/>
        </p:spPr>
        <p:txBody>
          <a:bodyPr wrap="square" rtlCol="0">
            <a:spAutoFit/>
          </a:bodyPr>
          <a:lstStyle/>
          <a:p>
            <a:pPr algn="r"/>
            <a:r>
              <a:rPr lang="en-US" sz="2636" dirty="0">
                <a:solidFill>
                  <a:schemeClr val="tx2"/>
                </a:solidFill>
              </a:rPr>
              <a:t>merry</a:t>
            </a:r>
          </a:p>
        </p:txBody>
      </p:sp>
      <p:sp>
        <p:nvSpPr>
          <p:cNvPr id="21" name="TextBox 20">
            <a:extLst>
              <a:ext uri="{FF2B5EF4-FFF2-40B4-BE49-F238E27FC236}">
                <a16:creationId xmlns:a16="http://schemas.microsoft.com/office/drawing/2014/main" id="{403C6FED-0EF4-B34D-9DD5-ED78AC7B4C80}"/>
              </a:ext>
            </a:extLst>
          </p:cNvPr>
          <p:cNvSpPr txBox="1"/>
          <p:nvPr/>
        </p:nvSpPr>
        <p:spPr>
          <a:xfrm>
            <a:off x="9074717" y="3848534"/>
            <a:ext cx="2507683" cy="497957"/>
          </a:xfrm>
          <a:prstGeom prst="rect">
            <a:avLst/>
          </a:prstGeom>
          <a:noFill/>
        </p:spPr>
        <p:txBody>
          <a:bodyPr wrap="square" rtlCol="0">
            <a:spAutoFit/>
          </a:bodyPr>
          <a:lstStyle/>
          <a:p>
            <a:pPr algn="r"/>
            <a:r>
              <a:rPr lang="en-US" sz="2636" dirty="0">
                <a:solidFill>
                  <a:schemeClr val="tx2"/>
                </a:solidFill>
              </a:rPr>
              <a:t>ecstatic</a:t>
            </a:r>
          </a:p>
        </p:txBody>
      </p:sp>
      <p:sp>
        <p:nvSpPr>
          <p:cNvPr id="22" name="TextBox 21">
            <a:extLst>
              <a:ext uri="{FF2B5EF4-FFF2-40B4-BE49-F238E27FC236}">
                <a16:creationId xmlns:a16="http://schemas.microsoft.com/office/drawing/2014/main" id="{B763DE9A-E18E-2C45-B7B8-FB7AB28B149B}"/>
              </a:ext>
            </a:extLst>
          </p:cNvPr>
          <p:cNvSpPr txBox="1"/>
          <p:nvPr/>
        </p:nvSpPr>
        <p:spPr>
          <a:xfrm>
            <a:off x="8221269" y="4395942"/>
            <a:ext cx="2507683" cy="497957"/>
          </a:xfrm>
          <a:prstGeom prst="rect">
            <a:avLst/>
          </a:prstGeom>
          <a:noFill/>
        </p:spPr>
        <p:txBody>
          <a:bodyPr wrap="square" rtlCol="0">
            <a:spAutoFit/>
          </a:bodyPr>
          <a:lstStyle/>
          <a:p>
            <a:pPr algn="r"/>
            <a:r>
              <a:rPr lang="en-US" sz="2636" dirty="0">
                <a:solidFill>
                  <a:schemeClr val="tx2"/>
                </a:solidFill>
              </a:rPr>
              <a:t>gleeful</a:t>
            </a:r>
          </a:p>
        </p:txBody>
      </p:sp>
      <p:sp>
        <p:nvSpPr>
          <p:cNvPr id="23" name="TextBox 22">
            <a:extLst>
              <a:ext uri="{FF2B5EF4-FFF2-40B4-BE49-F238E27FC236}">
                <a16:creationId xmlns:a16="http://schemas.microsoft.com/office/drawing/2014/main" id="{A174C37D-8A18-434E-873B-38FBA9E7BABB}"/>
              </a:ext>
            </a:extLst>
          </p:cNvPr>
          <p:cNvSpPr txBox="1"/>
          <p:nvPr/>
        </p:nvSpPr>
        <p:spPr>
          <a:xfrm>
            <a:off x="8889573" y="3184838"/>
            <a:ext cx="2507683" cy="497957"/>
          </a:xfrm>
          <a:prstGeom prst="rect">
            <a:avLst/>
          </a:prstGeom>
          <a:noFill/>
        </p:spPr>
        <p:txBody>
          <a:bodyPr wrap="square" rtlCol="0">
            <a:spAutoFit/>
          </a:bodyPr>
          <a:lstStyle/>
          <a:p>
            <a:pPr algn="r"/>
            <a:r>
              <a:rPr lang="en-US" sz="2636" dirty="0">
                <a:solidFill>
                  <a:schemeClr val="tx2"/>
                </a:solidFill>
              </a:rPr>
              <a:t>euphoric</a:t>
            </a:r>
          </a:p>
        </p:txBody>
      </p:sp>
      <p:cxnSp>
        <p:nvCxnSpPr>
          <p:cNvPr id="4" name="Straight Arrow Connector 3"/>
          <p:cNvCxnSpPr/>
          <p:nvPr/>
        </p:nvCxnSpPr>
        <p:spPr>
          <a:xfrm>
            <a:off x="609600" y="5190312"/>
            <a:ext cx="1097280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CFAA4EA2-C85E-C346-9E6E-A19BDB693D50}"/>
              </a:ext>
            </a:extLst>
          </p:cNvPr>
          <p:cNvSpPr txBox="1"/>
          <p:nvPr/>
        </p:nvSpPr>
        <p:spPr>
          <a:xfrm>
            <a:off x="140547" y="3577966"/>
            <a:ext cx="2507683" cy="497957"/>
          </a:xfrm>
          <a:prstGeom prst="rect">
            <a:avLst/>
          </a:prstGeom>
          <a:noFill/>
        </p:spPr>
        <p:txBody>
          <a:bodyPr wrap="square" rtlCol="0">
            <a:spAutoFit/>
          </a:bodyPr>
          <a:lstStyle/>
          <a:p>
            <a:pPr algn="r"/>
            <a:r>
              <a:rPr lang="en-US" sz="2636" dirty="0">
                <a:solidFill>
                  <a:schemeClr val="tx2"/>
                </a:solidFill>
              </a:rPr>
              <a:t>sad</a:t>
            </a:r>
          </a:p>
        </p:txBody>
      </p:sp>
      <p:sp>
        <p:nvSpPr>
          <p:cNvPr id="31" name="TextBox 30">
            <a:extLst>
              <a:ext uri="{FF2B5EF4-FFF2-40B4-BE49-F238E27FC236}">
                <a16:creationId xmlns:a16="http://schemas.microsoft.com/office/drawing/2014/main" id="{285C59C3-0EA7-354E-A742-DF89E8770A40}"/>
              </a:ext>
            </a:extLst>
          </p:cNvPr>
          <p:cNvSpPr txBox="1"/>
          <p:nvPr/>
        </p:nvSpPr>
        <p:spPr>
          <a:xfrm>
            <a:off x="2501369" y="3464302"/>
            <a:ext cx="2507683" cy="497957"/>
          </a:xfrm>
          <a:prstGeom prst="rect">
            <a:avLst/>
          </a:prstGeom>
          <a:noFill/>
        </p:spPr>
        <p:txBody>
          <a:bodyPr wrap="square" rtlCol="0">
            <a:spAutoFit/>
          </a:bodyPr>
          <a:lstStyle/>
          <a:p>
            <a:pPr algn="r"/>
            <a:r>
              <a:rPr lang="en-US" sz="2636" dirty="0">
                <a:solidFill>
                  <a:schemeClr val="tx2"/>
                </a:solidFill>
              </a:rPr>
              <a:t>unhappy</a:t>
            </a:r>
          </a:p>
        </p:txBody>
      </p:sp>
      <p:sp>
        <p:nvSpPr>
          <p:cNvPr id="32" name="TextBox 31">
            <a:extLst>
              <a:ext uri="{FF2B5EF4-FFF2-40B4-BE49-F238E27FC236}">
                <a16:creationId xmlns:a16="http://schemas.microsoft.com/office/drawing/2014/main" id="{DB167BFA-74D5-5844-A8A1-FD03EB76CF86}"/>
              </a:ext>
            </a:extLst>
          </p:cNvPr>
          <p:cNvSpPr txBox="1"/>
          <p:nvPr/>
        </p:nvSpPr>
        <p:spPr>
          <a:xfrm>
            <a:off x="1633771" y="3132037"/>
            <a:ext cx="2507683" cy="497957"/>
          </a:xfrm>
          <a:prstGeom prst="rect">
            <a:avLst/>
          </a:prstGeom>
          <a:noFill/>
        </p:spPr>
        <p:txBody>
          <a:bodyPr wrap="square" rtlCol="0">
            <a:spAutoFit/>
          </a:bodyPr>
          <a:lstStyle/>
          <a:p>
            <a:pPr algn="r"/>
            <a:r>
              <a:rPr lang="en-US" sz="2636" dirty="0">
                <a:solidFill>
                  <a:schemeClr val="tx2"/>
                </a:solidFill>
              </a:rPr>
              <a:t>melancholy</a:t>
            </a:r>
          </a:p>
        </p:txBody>
      </p:sp>
      <p:sp>
        <p:nvSpPr>
          <p:cNvPr id="33" name="TextBox 32">
            <a:extLst>
              <a:ext uri="{FF2B5EF4-FFF2-40B4-BE49-F238E27FC236}">
                <a16:creationId xmlns:a16="http://schemas.microsoft.com/office/drawing/2014/main" id="{1476BE74-3A95-BF4F-96B6-84E98BB0F0EE}"/>
              </a:ext>
            </a:extLst>
          </p:cNvPr>
          <p:cNvSpPr txBox="1"/>
          <p:nvPr/>
        </p:nvSpPr>
        <p:spPr>
          <a:xfrm>
            <a:off x="754280" y="4322722"/>
            <a:ext cx="2507683" cy="497957"/>
          </a:xfrm>
          <a:prstGeom prst="rect">
            <a:avLst/>
          </a:prstGeom>
          <a:noFill/>
        </p:spPr>
        <p:txBody>
          <a:bodyPr wrap="square" rtlCol="0">
            <a:spAutoFit/>
          </a:bodyPr>
          <a:lstStyle/>
          <a:p>
            <a:pPr algn="r"/>
            <a:r>
              <a:rPr lang="en-US" sz="2636" dirty="0">
                <a:solidFill>
                  <a:schemeClr val="tx2"/>
                </a:solidFill>
              </a:rPr>
              <a:t>depressed</a:t>
            </a:r>
          </a:p>
        </p:txBody>
      </p:sp>
      <p:sp>
        <p:nvSpPr>
          <p:cNvPr id="34" name="TextBox 33">
            <a:extLst>
              <a:ext uri="{FF2B5EF4-FFF2-40B4-BE49-F238E27FC236}">
                <a16:creationId xmlns:a16="http://schemas.microsoft.com/office/drawing/2014/main" id="{FDE39DBB-115B-9C4B-8938-2C0B7E94FBE3}"/>
              </a:ext>
            </a:extLst>
          </p:cNvPr>
          <p:cNvSpPr txBox="1"/>
          <p:nvPr/>
        </p:nvSpPr>
        <p:spPr>
          <a:xfrm>
            <a:off x="2778157" y="2628602"/>
            <a:ext cx="2507683" cy="497957"/>
          </a:xfrm>
          <a:prstGeom prst="rect">
            <a:avLst/>
          </a:prstGeom>
          <a:noFill/>
        </p:spPr>
        <p:txBody>
          <a:bodyPr wrap="square" rtlCol="0">
            <a:spAutoFit/>
          </a:bodyPr>
          <a:lstStyle/>
          <a:p>
            <a:pPr algn="r"/>
            <a:r>
              <a:rPr lang="en-US" sz="2636" dirty="0">
                <a:solidFill>
                  <a:schemeClr val="tx2"/>
                </a:solidFill>
              </a:rPr>
              <a:t>upset</a:t>
            </a:r>
          </a:p>
        </p:txBody>
      </p:sp>
      <p:sp>
        <p:nvSpPr>
          <p:cNvPr id="35" name="TextBox 34">
            <a:extLst>
              <a:ext uri="{FF2B5EF4-FFF2-40B4-BE49-F238E27FC236}">
                <a16:creationId xmlns:a16="http://schemas.microsoft.com/office/drawing/2014/main" id="{8A3FD563-9A1F-A64D-8148-B7A71BB2FECB}"/>
              </a:ext>
            </a:extLst>
          </p:cNvPr>
          <p:cNvSpPr txBox="1"/>
          <p:nvPr/>
        </p:nvSpPr>
        <p:spPr>
          <a:xfrm>
            <a:off x="3023531" y="4338886"/>
            <a:ext cx="2507683" cy="497957"/>
          </a:xfrm>
          <a:prstGeom prst="rect">
            <a:avLst/>
          </a:prstGeom>
          <a:noFill/>
        </p:spPr>
        <p:txBody>
          <a:bodyPr wrap="square" rtlCol="0">
            <a:spAutoFit/>
          </a:bodyPr>
          <a:lstStyle/>
          <a:p>
            <a:pPr algn="r"/>
            <a:r>
              <a:rPr lang="en-US" sz="2636" dirty="0">
                <a:solidFill>
                  <a:schemeClr val="tx2"/>
                </a:solidFill>
              </a:rPr>
              <a:t>down</a:t>
            </a:r>
          </a:p>
        </p:txBody>
      </p:sp>
      <p:sp>
        <p:nvSpPr>
          <p:cNvPr id="36" name="TextBox 35">
            <a:extLst>
              <a:ext uri="{FF2B5EF4-FFF2-40B4-BE49-F238E27FC236}">
                <a16:creationId xmlns:a16="http://schemas.microsoft.com/office/drawing/2014/main" id="{BCA77DE0-EF75-8644-84F9-639D3A6A3238}"/>
              </a:ext>
            </a:extLst>
          </p:cNvPr>
          <p:cNvSpPr txBox="1"/>
          <p:nvPr/>
        </p:nvSpPr>
        <p:spPr>
          <a:xfrm>
            <a:off x="272965" y="2700846"/>
            <a:ext cx="2507683" cy="497957"/>
          </a:xfrm>
          <a:prstGeom prst="rect">
            <a:avLst/>
          </a:prstGeom>
          <a:noFill/>
        </p:spPr>
        <p:txBody>
          <a:bodyPr wrap="square" rtlCol="0">
            <a:spAutoFit/>
          </a:bodyPr>
          <a:lstStyle/>
          <a:p>
            <a:pPr algn="r"/>
            <a:r>
              <a:rPr lang="en-US" sz="2636" dirty="0">
                <a:solidFill>
                  <a:schemeClr val="tx2"/>
                </a:solidFill>
              </a:rPr>
              <a:t>miserable</a:t>
            </a:r>
          </a:p>
        </p:txBody>
      </p:sp>
      <p:sp>
        <p:nvSpPr>
          <p:cNvPr id="37" name="TextBox 36">
            <a:extLst>
              <a:ext uri="{FF2B5EF4-FFF2-40B4-BE49-F238E27FC236}">
                <a16:creationId xmlns:a16="http://schemas.microsoft.com/office/drawing/2014/main" id="{E5367CAA-9E04-A64F-AC63-39365E080CA4}"/>
              </a:ext>
            </a:extLst>
          </p:cNvPr>
          <p:cNvSpPr txBox="1"/>
          <p:nvPr/>
        </p:nvSpPr>
        <p:spPr>
          <a:xfrm>
            <a:off x="1590857" y="4006619"/>
            <a:ext cx="2507683" cy="497957"/>
          </a:xfrm>
          <a:prstGeom prst="rect">
            <a:avLst/>
          </a:prstGeom>
          <a:noFill/>
        </p:spPr>
        <p:txBody>
          <a:bodyPr wrap="square" rtlCol="0">
            <a:spAutoFit/>
          </a:bodyPr>
          <a:lstStyle/>
          <a:p>
            <a:pPr algn="r"/>
            <a:r>
              <a:rPr lang="en-US" sz="2636" dirty="0">
                <a:solidFill>
                  <a:schemeClr val="tx2"/>
                </a:solidFill>
              </a:rPr>
              <a:t>sorrowful</a:t>
            </a:r>
          </a:p>
        </p:txBody>
      </p:sp>
      <p:sp>
        <p:nvSpPr>
          <p:cNvPr id="38" name="TextBox 37">
            <a:extLst>
              <a:ext uri="{FF2B5EF4-FFF2-40B4-BE49-F238E27FC236}">
                <a16:creationId xmlns:a16="http://schemas.microsoft.com/office/drawing/2014/main" id="{55C64BFC-4045-174C-A9BB-6A0E9A9F35EF}"/>
              </a:ext>
            </a:extLst>
          </p:cNvPr>
          <p:cNvSpPr txBox="1"/>
          <p:nvPr/>
        </p:nvSpPr>
        <p:spPr>
          <a:xfrm>
            <a:off x="1959130" y="5783142"/>
            <a:ext cx="8273740" cy="497957"/>
          </a:xfrm>
          <a:prstGeom prst="rect">
            <a:avLst/>
          </a:prstGeom>
          <a:noFill/>
        </p:spPr>
        <p:txBody>
          <a:bodyPr wrap="none" rtlCol="0">
            <a:spAutoFit/>
          </a:bodyPr>
          <a:lstStyle/>
          <a:p>
            <a:r>
              <a:rPr lang="en-US" sz="2636" dirty="0"/>
              <a:t>Numeric value indicating whether the word is happy or sad</a:t>
            </a:r>
          </a:p>
        </p:txBody>
      </p:sp>
      <p:sp>
        <p:nvSpPr>
          <p:cNvPr id="39" name="TextBox 38">
            <a:extLst>
              <a:ext uri="{FF2B5EF4-FFF2-40B4-BE49-F238E27FC236}">
                <a16:creationId xmlns:a16="http://schemas.microsoft.com/office/drawing/2014/main" id="{1B79F810-A784-9A47-9BA3-F53DCDD5C22C}"/>
              </a:ext>
            </a:extLst>
          </p:cNvPr>
          <p:cNvSpPr txBox="1"/>
          <p:nvPr/>
        </p:nvSpPr>
        <p:spPr>
          <a:xfrm>
            <a:off x="542568" y="5321476"/>
            <a:ext cx="1354858" cy="461665"/>
          </a:xfrm>
          <a:prstGeom prst="rect">
            <a:avLst/>
          </a:prstGeom>
          <a:noFill/>
        </p:spPr>
        <p:txBody>
          <a:bodyPr wrap="none" rtlCol="0">
            <a:spAutoFit/>
          </a:bodyPr>
          <a:lstStyle/>
          <a:p>
            <a:r>
              <a:rPr lang="en-US" sz="2400" dirty="0"/>
              <a:t>&lt;- sadder</a:t>
            </a:r>
          </a:p>
        </p:txBody>
      </p:sp>
      <p:sp>
        <p:nvSpPr>
          <p:cNvPr id="40" name="TextBox 39">
            <a:extLst>
              <a:ext uri="{FF2B5EF4-FFF2-40B4-BE49-F238E27FC236}">
                <a16:creationId xmlns:a16="http://schemas.microsoft.com/office/drawing/2014/main" id="{7F938FA2-06B0-344D-8D8E-95AFC96F9A3E}"/>
              </a:ext>
            </a:extLst>
          </p:cNvPr>
          <p:cNvSpPr txBox="1"/>
          <p:nvPr/>
        </p:nvSpPr>
        <p:spPr>
          <a:xfrm>
            <a:off x="10225337" y="5321476"/>
            <a:ext cx="1467068" cy="461665"/>
          </a:xfrm>
          <a:prstGeom prst="rect">
            <a:avLst/>
          </a:prstGeom>
          <a:noFill/>
        </p:spPr>
        <p:txBody>
          <a:bodyPr wrap="none" rtlCol="0">
            <a:spAutoFit/>
          </a:bodyPr>
          <a:lstStyle/>
          <a:p>
            <a:r>
              <a:rPr lang="en-US" sz="2400" dirty="0"/>
              <a:t>happier -&gt;</a:t>
            </a:r>
          </a:p>
        </p:txBody>
      </p:sp>
    </p:spTree>
    <p:extLst>
      <p:ext uri="{BB962C8B-B14F-4D97-AF65-F5344CB8AC3E}">
        <p14:creationId xmlns:p14="http://schemas.microsoft.com/office/powerpoint/2010/main" val="724405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What’s the simplest model we can possibly use?</a:t>
            </a:r>
          </a:p>
        </p:txBody>
      </p:sp>
      <mc:AlternateContent xmlns:mc="http://schemas.openxmlformats.org/markup-compatibility/2006" xmlns:a14="http://schemas.microsoft.com/office/drawing/2010/main">
        <mc:Choice Requires="a14">
          <p:sp>
            <p:nvSpPr>
              <p:cNvPr id="53" name="TextBox 52"/>
              <p:cNvSpPr txBox="1"/>
              <p:nvPr/>
            </p:nvSpPr>
            <p:spPr>
              <a:xfrm>
                <a:off x="410767" y="1052871"/>
                <a:ext cx="3434724" cy="4524315"/>
              </a:xfrm>
              <a:prstGeom prst="rect">
                <a:avLst/>
              </a:prstGeom>
              <a:noFill/>
            </p:spPr>
            <p:txBody>
              <a:bodyPr wrap="square" rtlCol="0">
                <a:spAutoFit/>
              </a:bodyPr>
              <a:lstStyle/>
              <a:p>
                <a:r>
                  <a:rPr lang="en-US" sz="2400" dirty="0"/>
                  <a:t>First idea:</a:t>
                </a:r>
              </a:p>
              <a:p>
                <a:endParaRPr lang="en-US" sz="2400" dirty="0"/>
              </a:p>
              <a:p>
                <a:r>
                  <a:rPr lang="en-US" sz="2400" dirty="0"/>
                  <a:t>Directly connect our input to the log-odds layer</a:t>
                </a:r>
              </a:p>
              <a:p>
                <a:endParaRPr lang="en-US" sz="2400" dirty="0"/>
              </a:p>
              <a:p>
                <a:r>
                  <a:rPr lang="en-US" sz="2400" dirty="0">
                    <a:solidFill>
                      <a:schemeClr val="accent1"/>
                    </a:solidFill>
                  </a:rPr>
                  <a:t>How many connections?</a:t>
                </a:r>
              </a:p>
              <a:p>
                <a:endParaRPr lang="en-US" sz="2400" dirty="0"/>
              </a:p>
              <a:p>
                <a14:m>
                  <m:oMath xmlns:m="http://schemas.openxmlformats.org/officeDocument/2006/math">
                    <m:r>
                      <a:rPr lang="en-US" sz="2400" i="1" dirty="0" smtClean="0">
                        <a:latin typeface="Cambria Math" panose="02040503050406030204" pitchFamily="18" charset="0"/>
                      </a:rPr>
                      <m:t>𝑉</m:t>
                    </m:r>
                  </m:oMath>
                </a14:m>
                <a:r>
                  <a:rPr lang="en-US" sz="2400" dirty="0"/>
                  <a:t> x </a:t>
                </a:r>
                <a14:m>
                  <m:oMath xmlns:m="http://schemas.openxmlformats.org/officeDocument/2006/math">
                    <m:r>
                      <a:rPr lang="en-US" sz="2400" i="1" dirty="0" smtClean="0">
                        <a:latin typeface="Cambria Math" panose="02040503050406030204" pitchFamily="18" charset="0"/>
                      </a:rPr>
                      <m:t>𝑉</m:t>
                    </m:r>
                  </m:oMath>
                </a14:m>
                <a:endParaRPr lang="en-US" sz="2400" dirty="0"/>
              </a:p>
              <a:p>
                <a:endParaRPr lang="en-US" sz="2400" dirty="0"/>
              </a:p>
              <a:p>
                <a:r>
                  <a:rPr lang="en-US" sz="2400" dirty="0"/>
                  <a:t>Where </a:t>
                </a:r>
                <a14:m>
                  <m:oMath xmlns:m="http://schemas.openxmlformats.org/officeDocument/2006/math">
                    <m:r>
                      <a:rPr lang="en-US" sz="2400" i="1" dirty="0" smtClean="0">
                        <a:latin typeface="Cambria Math" panose="02040503050406030204" pitchFamily="18" charset="0"/>
                      </a:rPr>
                      <m:t>𝑉</m:t>
                    </m:r>
                  </m:oMath>
                </a14:m>
                <a:r>
                  <a:rPr lang="en-US" sz="2400" dirty="0"/>
                  <a:t> is our vocabulary size</a:t>
                </a:r>
              </a:p>
              <a:p>
                <a:r>
                  <a:rPr lang="en-US" sz="2400" dirty="0"/>
                  <a:t>(approx. 6 billion)</a:t>
                </a:r>
              </a:p>
            </p:txBody>
          </p:sp>
        </mc:Choice>
        <mc:Fallback xmlns="">
          <p:sp>
            <p:nvSpPr>
              <p:cNvPr id="53" name="TextBox 52"/>
              <p:cNvSpPr txBox="1">
                <a:spLocks noRot="1" noChangeAspect="1" noMove="1" noResize="1" noEditPoints="1" noAdjustHandles="1" noChangeArrowheads="1" noChangeShapeType="1" noTextEdit="1"/>
              </p:cNvSpPr>
              <p:nvPr/>
            </p:nvSpPr>
            <p:spPr>
              <a:xfrm>
                <a:off x="410767" y="1052871"/>
                <a:ext cx="3434724" cy="4524315"/>
              </a:xfrm>
              <a:prstGeom prst="rect">
                <a:avLst/>
              </a:prstGeom>
              <a:blipFill>
                <a:blip r:embed="rId3"/>
                <a:stretch>
                  <a:fillRect l="-2660" t="-1078" r="-3901" b="-2156"/>
                </a:stretch>
              </a:blipFill>
            </p:spPr>
            <p:txBody>
              <a:bodyPr/>
              <a:lstStyle/>
              <a:p>
                <a:r>
                  <a:rPr lang="en-US">
                    <a:noFill/>
                  </a:rPr>
                  <a:t> </a:t>
                </a:r>
              </a:p>
            </p:txBody>
          </p:sp>
        </mc:Fallback>
      </mc:AlternateContent>
      <p:sp>
        <p:nvSpPr>
          <p:cNvPr id="5" name="TextBox 4"/>
          <p:cNvSpPr txBox="1"/>
          <p:nvPr/>
        </p:nvSpPr>
        <p:spPr>
          <a:xfrm>
            <a:off x="6067656" y="5740336"/>
            <a:ext cx="3351175" cy="646331"/>
          </a:xfrm>
          <a:prstGeom prst="rect">
            <a:avLst/>
          </a:prstGeom>
          <a:noFill/>
        </p:spPr>
        <p:txBody>
          <a:bodyPr wrap="none" rtlCol="0">
            <a:spAutoFit/>
          </a:bodyPr>
          <a:lstStyle/>
          <a:p>
            <a:pPr algn="ctr"/>
            <a:r>
              <a:rPr lang="en-US" dirty="0">
                <a:solidFill>
                  <a:schemeClr val="accent2"/>
                </a:solidFill>
              </a:rPr>
              <a:t>These vectors are huge! </a:t>
            </a:r>
          </a:p>
          <a:p>
            <a:pPr algn="ctr"/>
            <a:r>
              <a:rPr lang="en-US" dirty="0">
                <a:solidFill>
                  <a:schemeClr val="accent2"/>
                </a:solidFill>
              </a:rPr>
              <a:t>They’re the size of our vocabulary</a:t>
            </a:r>
          </a:p>
        </p:txBody>
      </p:sp>
      <p:cxnSp>
        <p:nvCxnSpPr>
          <p:cNvPr id="6" name="Straight Arrow Connector 5"/>
          <p:cNvCxnSpPr>
            <a:stCxn id="5" idx="0"/>
          </p:cNvCxnSpPr>
          <p:nvPr/>
        </p:nvCxnSpPr>
        <p:spPr>
          <a:xfrm flipV="1">
            <a:off x="7743244" y="4649058"/>
            <a:ext cx="1250444" cy="10912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6375748" y="4508220"/>
            <a:ext cx="535766" cy="11556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8735170" y="4508220"/>
            <a:ext cx="1298178" cy="12454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Multiply 8"/>
          <p:cNvSpPr/>
          <p:nvPr/>
        </p:nvSpPr>
        <p:spPr>
          <a:xfrm>
            <a:off x="659716" y="436804"/>
            <a:ext cx="2584524" cy="5949863"/>
          </a:xfrm>
          <a:prstGeom prst="mathMultiply">
            <a:avLst>
              <a:gd name="adj1" fmla="val 1181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224F4F6-8A41-E640-B022-FE4CD1E27433}"/>
              </a:ext>
            </a:extLst>
          </p:cNvPr>
          <p:cNvPicPr>
            <a:picLocks noChangeAspect="1"/>
          </p:cNvPicPr>
          <p:nvPr/>
        </p:nvPicPr>
        <p:blipFill>
          <a:blip r:embed="rId4"/>
          <a:stretch>
            <a:fillRect/>
          </a:stretch>
        </p:blipFill>
        <p:spPr>
          <a:xfrm>
            <a:off x="4509368" y="1428409"/>
            <a:ext cx="7302895" cy="3220648"/>
          </a:xfrm>
          <a:prstGeom prst="rect">
            <a:avLst/>
          </a:prstGeom>
        </p:spPr>
      </p:pic>
    </p:spTree>
    <p:extLst>
      <p:ext uri="{BB962C8B-B14F-4D97-AF65-F5344CB8AC3E}">
        <p14:creationId xmlns:p14="http://schemas.microsoft.com/office/powerpoint/2010/main" val="1620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What’s the next simplest?</a:t>
            </a:r>
          </a:p>
        </p:txBody>
      </p:sp>
      <mc:AlternateContent xmlns:mc="http://schemas.openxmlformats.org/markup-compatibility/2006" xmlns:a14="http://schemas.microsoft.com/office/drawing/2010/main">
        <mc:Choice Requires="a14">
          <p:sp>
            <p:nvSpPr>
              <p:cNvPr id="53" name="TextBox 52"/>
              <p:cNvSpPr txBox="1"/>
              <p:nvPr/>
            </p:nvSpPr>
            <p:spPr>
              <a:xfrm>
                <a:off x="410767" y="1052871"/>
                <a:ext cx="3266871" cy="4893647"/>
              </a:xfrm>
              <a:prstGeom prst="rect">
                <a:avLst/>
              </a:prstGeom>
              <a:noFill/>
            </p:spPr>
            <p:txBody>
              <a:bodyPr wrap="square" rtlCol="0">
                <a:spAutoFit/>
              </a:bodyPr>
              <a:lstStyle/>
              <a:p>
                <a:r>
                  <a:rPr lang="en-US" sz="2400" dirty="0"/>
                  <a:t>How about a single hidden layer?</a:t>
                </a:r>
              </a:p>
              <a:p>
                <a:endParaRPr lang="en-US" sz="2400" dirty="0"/>
              </a:p>
              <a:p>
                <a:r>
                  <a:rPr lang="en-US" sz="2400" dirty="0">
                    <a:solidFill>
                      <a:schemeClr val="accent1"/>
                    </a:solidFill>
                  </a:rPr>
                  <a:t>How many connections?</a:t>
                </a:r>
              </a:p>
              <a:p>
                <a:endParaRPr lang="en-US" sz="2400" dirty="0"/>
              </a:p>
              <a:p>
                <a14:m>
                  <m:oMath xmlns:m="http://schemas.openxmlformats.org/officeDocument/2006/math">
                    <m:r>
                      <a:rPr lang="en-US" sz="2400" i="1" dirty="0">
                        <a:latin typeface="Cambria Math" panose="02040503050406030204" pitchFamily="18" charset="0"/>
                      </a:rPr>
                      <m:t>𝑉</m:t>
                    </m:r>
                  </m:oMath>
                </a14:m>
                <a:r>
                  <a:rPr lang="en-US" sz="2400" dirty="0"/>
                  <a:t> x </a:t>
                </a:r>
                <a14:m>
                  <m:oMath xmlns:m="http://schemas.openxmlformats.org/officeDocument/2006/math">
                    <m:r>
                      <a:rPr lang="en-US" sz="2400" b="0" i="1" dirty="0" smtClean="0">
                        <a:latin typeface="Cambria Math" panose="02040503050406030204" pitchFamily="18" charset="0"/>
                      </a:rPr>
                      <m:t>𝐻</m:t>
                    </m:r>
                  </m:oMath>
                </a14:m>
                <a:r>
                  <a:rPr lang="en-US" sz="2400" dirty="0"/>
                  <a:t> x </a:t>
                </a:r>
                <a14:m>
                  <m:oMath xmlns:m="http://schemas.openxmlformats.org/officeDocument/2006/math">
                    <m:r>
                      <a:rPr lang="en-US" sz="2400" i="1" dirty="0" smtClean="0">
                        <a:latin typeface="Cambria Math" panose="02040503050406030204" pitchFamily="18" charset="0"/>
                      </a:rPr>
                      <m:t>2</m:t>
                    </m:r>
                  </m:oMath>
                </a14:m>
                <a:endParaRPr lang="en-US" sz="2400" dirty="0"/>
              </a:p>
              <a:p>
                <a:endParaRPr lang="en-US" sz="2400" dirty="0"/>
              </a:p>
              <a:p>
                <a:r>
                  <a:rPr lang="en-US" sz="2400" dirty="0"/>
                  <a:t>Where </a:t>
                </a:r>
                <a14:m>
                  <m:oMath xmlns:m="http://schemas.openxmlformats.org/officeDocument/2006/math">
                    <m:r>
                      <a:rPr lang="en-US" sz="2400" i="1" dirty="0">
                        <a:latin typeface="Cambria Math" panose="02040503050406030204" pitchFamily="18" charset="0"/>
                      </a:rPr>
                      <m:t>𝑉</m:t>
                    </m:r>
                  </m:oMath>
                </a14:m>
                <a:r>
                  <a:rPr lang="en-US" sz="2400" dirty="0"/>
                  <a:t> is our vocabulary size</a:t>
                </a:r>
              </a:p>
              <a:p>
                <a:r>
                  <a:rPr lang="en-US" sz="2400" dirty="0"/>
                  <a:t>(approx. 6 billion)</a:t>
                </a:r>
              </a:p>
              <a:p>
                <a:endParaRPr lang="en-US" sz="2400" dirty="0"/>
              </a:p>
              <a:p>
                <a:r>
                  <a:rPr lang="en-US" sz="2400" dirty="0"/>
                  <a:t>And </a:t>
                </a:r>
                <a14:m>
                  <m:oMath xmlns:m="http://schemas.openxmlformats.org/officeDocument/2006/math">
                    <m:r>
                      <a:rPr lang="en-US" sz="2400" i="1" dirty="0" smtClean="0">
                        <a:latin typeface="Cambria Math" panose="02040503050406030204" pitchFamily="18" charset="0"/>
                      </a:rPr>
                      <m:t>𝐻</m:t>
                    </m:r>
                  </m:oMath>
                </a14:m>
                <a:r>
                  <a:rPr lang="en-US" sz="2400" dirty="0"/>
                  <a:t> is our hidden layer size (</a:t>
                </a:r>
                <a14:m>
                  <m:oMath xmlns:m="http://schemas.openxmlformats.org/officeDocument/2006/math">
                    <m:r>
                      <a:rPr lang="en-US" sz="2400" i="1" dirty="0">
                        <a:latin typeface="Cambria Math" panose="02040503050406030204" pitchFamily="18" charset="0"/>
                      </a:rPr>
                      <m:t>≪</m:t>
                    </m:r>
                    <m:r>
                      <a:rPr lang="en-US" sz="2400" i="1" dirty="0" smtClean="0">
                        <a:latin typeface="Cambria Math" panose="02040503050406030204" pitchFamily="18" charset="0"/>
                      </a:rPr>
                      <m:t>𝑉</m:t>
                    </m:r>
                  </m:oMath>
                </a14:m>
                <a:r>
                  <a:rPr lang="en-US" sz="2400" dirty="0"/>
                  <a:t>)</a:t>
                </a:r>
              </a:p>
            </p:txBody>
          </p:sp>
        </mc:Choice>
        <mc:Fallback xmlns="">
          <p:sp>
            <p:nvSpPr>
              <p:cNvPr id="53" name="TextBox 52"/>
              <p:cNvSpPr txBox="1">
                <a:spLocks noRot="1" noChangeAspect="1" noMove="1" noResize="1" noEditPoints="1" noAdjustHandles="1" noChangeArrowheads="1" noChangeShapeType="1" noTextEdit="1"/>
              </p:cNvSpPr>
              <p:nvPr/>
            </p:nvSpPr>
            <p:spPr>
              <a:xfrm>
                <a:off x="410767" y="1052871"/>
                <a:ext cx="3266871" cy="4893647"/>
              </a:xfrm>
              <a:prstGeom prst="rect">
                <a:avLst/>
              </a:prstGeom>
              <a:blipFill>
                <a:blip r:embed="rId3"/>
                <a:stretch>
                  <a:fillRect l="-2799" t="-998" r="-933" b="-1995"/>
                </a:stretch>
              </a:blipFill>
            </p:spPr>
            <p:txBody>
              <a:bodyPr/>
              <a:lstStyle/>
              <a:p>
                <a:r>
                  <a:rPr lang="en-US">
                    <a:noFill/>
                  </a:rPr>
                  <a:t> </a:t>
                </a:r>
              </a:p>
            </p:txBody>
          </p:sp>
        </mc:Fallback>
      </mc:AlternateContent>
      <p:pic>
        <p:nvPicPr>
          <p:cNvPr id="10" name="Picture 9"/>
          <p:cNvPicPr>
            <a:picLocks noChangeAspect="1"/>
          </p:cNvPicPr>
          <p:nvPr/>
        </p:nvPicPr>
        <p:blipFill>
          <a:blip r:embed="rId4"/>
          <a:stretch>
            <a:fillRect/>
          </a:stretch>
        </p:blipFill>
        <p:spPr>
          <a:xfrm>
            <a:off x="4509368" y="1428409"/>
            <a:ext cx="7302895" cy="3220648"/>
          </a:xfrm>
          <a:prstGeom prst="rect">
            <a:avLst/>
          </a:prstGeom>
        </p:spPr>
      </p:pic>
      <p:sp>
        <p:nvSpPr>
          <p:cNvPr id="5" name="TextBox 4"/>
          <p:cNvSpPr txBox="1"/>
          <p:nvPr/>
        </p:nvSpPr>
        <p:spPr>
          <a:xfrm>
            <a:off x="6067656" y="5740336"/>
            <a:ext cx="3351175" cy="646331"/>
          </a:xfrm>
          <a:prstGeom prst="rect">
            <a:avLst/>
          </a:prstGeom>
          <a:noFill/>
        </p:spPr>
        <p:txBody>
          <a:bodyPr wrap="none" rtlCol="0">
            <a:spAutoFit/>
          </a:bodyPr>
          <a:lstStyle/>
          <a:p>
            <a:pPr algn="ctr"/>
            <a:r>
              <a:rPr lang="en-US" dirty="0">
                <a:solidFill>
                  <a:schemeClr val="accent2"/>
                </a:solidFill>
              </a:rPr>
              <a:t>These vectors are huge! </a:t>
            </a:r>
          </a:p>
          <a:p>
            <a:pPr algn="ctr"/>
            <a:r>
              <a:rPr lang="en-US" dirty="0">
                <a:solidFill>
                  <a:schemeClr val="accent2"/>
                </a:solidFill>
              </a:rPr>
              <a:t>They’re the size of our vocabulary</a:t>
            </a:r>
          </a:p>
        </p:txBody>
      </p:sp>
      <p:cxnSp>
        <p:nvCxnSpPr>
          <p:cNvPr id="6" name="Straight Arrow Connector 5"/>
          <p:cNvCxnSpPr>
            <a:stCxn id="5" idx="0"/>
          </p:cNvCxnSpPr>
          <p:nvPr/>
        </p:nvCxnSpPr>
        <p:spPr>
          <a:xfrm flipV="1">
            <a:off x="7743244" y="4649058"/>
            <a:ext cx="1250444" cy="109127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flipH="1" flipV="1">
            <a:off x="6375748" y="4508220"/>
            <a:ext cx="535766" cy="11556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8735170" y="4508220"/>
            <a:ext cx="1298178" cy="12454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395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OK, let’s try it: use a single hidden layer</a:t>
            </a:r>
          </a:p>
        </p:txBody>
      </p:sp>
      <p:graphicFrame>
        <p:nvGraphicFramePr>
          <p:cNvPr id="27" name="Table 26"/>
          <p:cNvGraphicFramePr>
            <a:graphicFrameLocks noGrp="1"/>
          </p:cNvGraphicFramePr>
          <p:nvPr>
            <p:extLst>
              <p:ext uri="{D42A27DB-BD31-4B8C-83A1-F6EECF244321}">
                <p14:modId xmlns:p14="http://schemas.microsoft.com/office/powerpoint/2010/main" val="2739463444"/>
              </p:ext>
            </p:extLst>
          </p:nvPr>
        </p:nvGraphicFramePr>
        <p:xfrm>
          <a:off x="4975112"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379954079"/>
              </p:ext>
            </p:extLst>
          </p:nvPr>
        </p:nvGraphicFramePr>
        <p:xfrm>
          <a:off x="900846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2" name="TextBox 31"/>
          <p:cNvSpPr txBox="1"/>
          <p:nvPr/>
        </p:nvSpPr>
        <p:spPr>
          <a:xfrm>
            <a:off x="9548442" y="1716964"/>
            <a:ext cx="647934" cy="400110"/>
          </a:xfrm>
          <a:prstGeom prst="rect">
            <a:avLst/>
          </a:prstGeom>
          <a:noFill/>
        </p:spPr>
        <p:txBody>
          <a:bodyPr wrap="none" rtlCol="0">
            <a:spAutoFit/>
          </a:bodyPr>
          <a:lstStyle/>
          <a:p>
            <a:r>
              <a:rPr lang="en-US" sz="2000" dirty="0"/>
              <a:t>man</a:t>
            </a:r>
          </a:p>
        </p:txBody>
      </p:sp>
      <p:graphicFrame>
        <p:nvGraphicFramePr>
          <p:cNvPr id="40" name="Table 39"/>
          <p:cNvGraphicFramePr>
            <a:graphicFrameLocks noGrp="1"/>
          </p:cNvGraphicFramePr>
          <p:nvPr/>
        </p:nvGraphicFramePr>
        <p:xfrm>
          <a:off x="7353000"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153149"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6968035"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5515092"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509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43090"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043090"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892980"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7892980"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7903119"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7917429"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7909912"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7923817"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7909912"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7918571"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095555"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nvGraphicFramePr>
        <p:xfrm>
          <a:off x="2597224"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1364768" y="4783671"/>
            <a:ext cx="809261" cy="400110"/>
          </a:xfrm>
          <a:prstGeom prst="rect">
            <a:avLst/>
          </a:prstGeom>
          <a:noFill/>
        </p:spPr>
        <p:txBody>
          <a:bodyPr wrap="none" rtlCol="0">
            <a:spAutoFit/>
          </a:bodyPr>
          <a:lstStyle/>
          <a:p>
            <a:r>
              <a:rPr lang="en-US" sz="2000" dirty="0"/>
              <a:t>strolls</a:t>
            </a:r>
          </a:p>
        </p:txBody>
      </p:sp>
      <p:cxnSp>
        <p:nvCxnSpPr>
          <p:cNvPr id="45" name="Straight Arrow Connector 44"/>
          <p:cNvCxnSpPr>
            <a:stCxn id="44" idx="3"/>
          </p:cNvCxnSpPr>
          <p:nvPr/>
        </p:nvCxnSpPr>
        <p:spPr>
          <a:xfrm>
            <a:off x="2174029" y="4983726"/>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137204"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137204"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707636"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707636"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58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Use mini-batches of training examples; minimize cross-entropy loss</a:t>
            </a:r>
          </a:p>
        </p:txBody>
      </p:sp>
      <p:graphicFrame>
        <p:nvGraphicFramePr>
          <p:cNvPr id="27" name="Table 26"/>
          <p:cNvGraphicFramePr>
            <a:graphicFrameLocks noGrp="1"/>
          </p:cNvGraphicFramePr>
          <p:nvPr/>
        </p:nvGraphicFramePr>
        <p:xfrm>
          <a:off x="4975112"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809482972"/>
              </p:ext>
            </p:extLst>
          </p:nvPr>
        </p:nvGraphicFramePr>
        <p:xfrm>
          <a:off x="900846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2" name="TextBox 31"/>
          <p:cNvSpPr txBox="1"/>
          <p:nvPr/>
        </p:nvSpPr>
        <p:spPr>
          <a:xfrm>
            <a:off x="9557832" y="4250228"/>
            <a:ext cx="1137043" cy="400110"/>
          </a:xfrm>
          <a:prstGeom prst="rect">
            <a:avLst/>
          </a:prstGeom>
          <a:noFill/>
        </p:spPr>
        <p:txBody>
          <a:bodyPr wrap="none" rtlCol="0">
            <a:spAutoFit/>
          </a:bodyPr>
          <a:lstStyle/>
          <a:p>
            <a:r>
              <a:rPr lang="en-US" sz="2000" dirty="0"/>
              <a:t>crocodile</a:t>
            </a:r>
          </a:p>
        </p:txBody>
      </p:sp>
      <p:graphicFrame>
        <p:nvGraphicFramePr>
          <p:cNvPr id="40" name="Table 39"/>
          <p:cNvGraphicFramePr>
            <a:graphicFrameLocks noGrp="1"/>
          </p:cNvGraphicFramePr>
          <p:nvPr/>
        </p:nvGraphicFramePr>
        <p:xfrm>
          <a:off x="7353000"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153149"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6968035"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5515092"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509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43090"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043090"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892980"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7892980"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7903119"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7917429"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7909912"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7923817"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7909912"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7918571"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095555"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2918096411"/>
              </p:ext>
            </p:extLst>
          </p:nvPr>
        </p:nvGraphicFramePr>
        <p:xfrm>
          <a:off x="2597224"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1331431" y="2741851"/>
            <a:ext cx="832600" cy="400110"/>
          </a:xfrm>
          <a:prstGeom prst="rect">
            <a:avLst/>
          </a:prstGeom>
          <a:noFill/>
        </p:spPr>
        <p:txBody>
          <a:bodyPr wrap="none" rtlCol="0">
            <a:spAutoFit/>
          </a:bodyPr>
          <a:lstStyle/>
          <a:p>
            <a:r>
              <a:rPr lang="en-US" sz="2000" dirty="0"/>
              <a:t>swims</a:t>
            </a:r>
          </a:p>
        </p:txBody>
      </p:sp>
      <p:cxnSp>
        <p:nvCxnSpPr>
          <p:cNvPr id="45" name="Straight Arrow Connector 44"/>
          <p:cNvCxnSpPr/>
          <p:nvPr/>
        </p:nvCxnSpPr>
        <p:spPr>
          <a:xfrm>
            <a:off x="2171421" y="2953663"/>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137204"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137204"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707636"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707636"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003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2000" cy="915085"/>
              </a:xfrm>
            </p:spPr>
            <p:txBody>
              <a:bodyPr>
                <a:normAutofit/>
              </a:bodyPr>
              <a:lstStyle/>
              <a:p>
                <a:r>
                  <a:rPr lang="en-US" sz="3200" dirty="0"/>
                  <a:t>Learn our parameters: Weight Matrices </a:t>
                </a:r>
                <a14:m>
                  <m:oMath xmlns:m="http://schemas.openxmlformats.org/officeDocument/2006/math">
                    <m:r>
                      <a:rPr lang="en-US" sz="3200" i="1" dirty="0" smtClean="0">
                        <a:latin typeface="Cambria Math" panose="02040503050406030204" pitchFamily="18" charset="0"/>
                      </a:rPr>
                      <m:t>𝑊</m:t>
                    </m:r>
                  </m:oMath>
                </a14:m>
                <a:r>
                  <a:rPr lang="en-US" sz="3200" dirty="0"/>
                  <a:t> and </a:t>
                </a:r>
                <a14:m>
                  <m:oMath xmlns:m="http://schemas.openxmlformats.org/officeDocument/2006/math">
                    <m:r>
                      <a:rPr lang="en-US" sz="3200" i="1" dirty="0" smtClean="0">
                        <a:latin typeface="Cambria Math" panose="02040503050406030204" pitchFamily="18" charset="0"/>
                      </a:rPr>
                      <m:t>𝐵</m:t>
                    </m:r>
                  </m:oMath>
                </a14:m>
                <a:endParaRPr lang="en-US" sz="3200" dirty="0"/>
              </a:p>
            </p:txBody>
          </p:sp>
        </mc:Choice>
        <mc:Fallback xmlns="">
          <p:sp>
            <p:nvSpPr>
              <p:cNvPr id="39" name="Title 1">
                <a:extLst>
                  <a:ext uri="{FF2B5EF4-FFF2-40B4-BE49-F238E27FC236}">
                    <a16:creationId xmlns:a16="http://schemas.microsoft.com/office/drawing/2014/main" id="{B458246D-1AA2-0B46-8422-C80506A22939}"/>
                  </a:ext>
                </a:extLst>
              </p:cNvPr>
              <p:cNvSpPr>
                <a:spLocks noGrp="1" noRot="1" noChangeAspect="1" noMove="1" noResize="1" noEditPoints="1" noAdjustHandles="1" noChangeArrowheads="1" noChangeShapeType="1" noTextEdit="1"/>
              </p:cNvSpPr>
              <p:nvPr>
                <p:ph type="title"/>
              </p:nvPr>
            </p:nvSpPr>
            <p:spPr>
              <a:xfrm>
                <a:off x="0" y="0"/>
                <a:ext cx="12192000" cy="915085"/>
              </a:xfrm>
              <a:blipFill>
                <a:blip r:embed="rId3"/>
                <a:stretch>
                  <a:fillRect b="-4000"/>
                </a:stretch>
              </a:blipFill>
            </p:spPr>
            <p:txBody>
              <a:bodyPr/>
              <a:lstStyle/>
              <a:p>
                <a:r>
                  <a:rPr lang="en-US">
                    <a:noFill/>
                  </a:rPr>
                  <a:t> </a:t>
                </a:r>
              </a:p>
            </p:txBody>
          </p:sp>
        </mc:Fallback>
      </mc:AlternateContent>
      <p:graphicFrame>
        <p:nvGraphicFramePr>
          <p:cNvPr id="27" name="Table 26"/>
          <p:cNvGraphicFramePr>
            <a:graphicFrameLocks noGrp="1"/>
          </p:cNvGraphicFramePr>
          <p:nvPr/>
        </p:nvGraphicFramePr>
        <p:xfrm>
          <a:off x="4975112"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nvGraphicFramePr>
        <p:xfrm>
          <a:off x="900846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32" name="TextBox 31"/>
          <p:cNvSpPr txBox="1"/>
          <p:nvPr/>
        </p:nvSpPr>
        <p:spPr>
          <a:xfrm>
            <a:off x="9557832" y="4250228"/>
            <a:ext cx="1137043" cy="400110"/>
          </a:xfrm>
          <a:prstGeom prst="rect">
            <a:avLst/>
          </a:prstGeom>
          <a:noFill/>
        </p:spPr>
        <p:txBody>
          <a:bodyPr wrap="none" rtlCol="0">
            <a:spAutoFit/>
          </a:bodyPr>
          <a:lstStyle/>
          <a:p>
            <a:r>
              <a:rPr lang="en-US" sz="2000" dirty="0"/>
              <a:t>crocodile</a:t>
            </a:r>
          </a:p>
        </p:txBody>
      </p:sp>
      <p:graphicFrame>
        <p:nvGraphicFramePr>
          <p:cNvPr id="40" name="Table 39"/>
          <p:cNvGraphicFramePr>
            <a:graphicFrameLocks noGrp="1"/>
          </p:cNvGraphicFramePr>
          <p:nvPr/>
        </p:nvGraphicFramePr>
        <p:xfrm>
          <a:off x="7353000"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153149"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6968035"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5515092"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509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43090"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043090"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892980"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7892980"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7903119"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7917429"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7909912"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7923817"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7909912"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7918571"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095555"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nvGraphicFramePr>
        <p:xfrm>
          <a:off x="2597224"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1331431" y="2741851"/>
            <a:ext cx="832600" cy="400110"/>
          </a:xfrm>
          <a:prstGeom prst="rect">
            <a:avLst/>
          </a:prstGeom>
          <a:noFill/>
        </p:spPr>
        <p:txBody>
          <a:bodyPr wrap="none" rtlCol="0">
            <a:spAutoFit/>
          </a:bodyPr>
          <a:lstStyle/>
          <a:p>
            <a:r>
              <a:rPr lang="en-US" sz="2000" dirty="0"/>
              <a:t>swims</a:t>
            </a:r>
          </a:p>
        </p:txBody>
      </p:sp>
      <p:cxnSp>
        <p:nvCxnSpPr>
          <p:cNvPr id="45" name="Straight Arrow Connector 44"/>
          <p:cNvCxnSpPr/>
          <p:nvPr/>
        </p:nvCxnSpPr>
        <p:spPr>
          <a:xfrm>
            <a:off x="2171421" y="2953663"/>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137204"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137204"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3707636"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3707636"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3777460" y="4522061"/>
                <a:ext cx="5573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𝑊</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777460" y="4522061"/>
                <a:ext cx="55739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202123" y="452206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𝐵</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202123" y="4522060"/>
                <a:ext cx="463845"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51364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1999" cy="915085"/>
          </a:xfrm>
        </p:spPr>
        <p:txBody>
          <a:bodyPr>
            <a:normAutofit/>
          </a:bodyPr>
          <a:lstStyle/>
          <a:p>
            <a:r>
              <a:rPr lang="en-US" sz="3200" dirty="0"/>
              <a:t>Isn’t </a:t>
            </a:r>
            <a:r>
              <a:rPr lang="en-US" sz="3200" b="1" dirty="0"/>
              <a:t>this</a:t>
            </a:r>
            <a:r>
              <a:rPr lang="en-US" sz="3200" dirty="0"/>
              <a:t> the vector we were looking for?</a:t>
            </a:r>
          </a:p>
        </p:txBody>
      </p:sp>
      <p:graphicFrame>
        <p:nvGraphicFramePr>
          <p:cNvPr id="27" name="Table 26"/>
          <p:cNvGraphicFramePr>
            <a:graphicFrameLocks noGrp="1"/>
          </p:cNvGraphicFramePr>
          <p:nvPr>
            <p:extLst>
              <p:ext uri="{D42A27DB-BD31-4B8C-83A1-F6EECF244321}">
                <p14:modId xmlns:p14="http://schemas.microsoft.com/office/powerpoint/2010/main" val="1093849882"/>
              </p:ext>
            </p:extLst>
          </p:nvPr>
        </p:nvGraphicFramePr>
        <p:xfrm>
          <a:off x="5701620"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207913592"/>
              </p:ext>
            </p:extLst>
          </p:nvPr>
        </p:nvGraphicFramePr>
        <p:xfrm>
          <a:off x="9734970"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133141750"/>
              </p:ext>
            </p:extLst>
          </p:nvPr>
        </p:nvGraphicFramePr>
        <p:xfrm>
          <a:off x="8079508"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879657"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7694543"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6241600"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241600"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769598"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69598"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8619488"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8619488"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8629627"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8643937"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8636420"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8650325"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8636420"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8645079"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822063"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1011954245"/>
              </p:ext>
            </p:extLst>
          </p:nvPr>
        </p:nvGraphicFramePr>
        <p:xfrm>
          <a:off x="332373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2057939" y="2741851"/>
            <a:ext cx="832600" cy="400110"/>
          </a:xfrm>
          <a:prstGeom prst="rect">
            <a:avLst/>
          </a:prstGeom>
          <a:noFill/>
        </p:spPr>
        <p:txBody>
          <a:bodyPr wrap="none" rtlCol="0">
            <a:spAutoFit/>
          </a:bodyPr>
          <a:lstStyle/>
          <a:p>
            <a:r>
              <a:rPr lang="en-US" sz="2000" dirty="0"/>
              <a:t>swims</a:t>
            </a:r>
          </a:p>
        </p:txBody>
      </p:sp>
      <p:cxnSp>
        <p:nvCxnSpPr>
          <p:cNvPr id="45" name="Straight Arrow Connector 44"/>
          <p:cNvCxnSpPr/>
          <p:nvPr/>
        </p:nvCxnSpPr>
        <p:spPr>
          <a:xfrm>
            <a:off x="2897929" y="2953663"/>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863712"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86371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4434144"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434144"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4503968" y="4522061"/>
                <a:ext cx="5573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𝑊</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03968" y="4522061"/>
                <a:ext cx="55739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928631" y="452206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𝐵</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928631" y="4522060"/>
                <a:ext cx="463845" cy="461665"/>
              </a:xfrm>
              <a:prstGeom prst="rect">
                <a:avLst/>
              </a:prstGeom>
              <a:blipFill>
                <a:blip r:embed="rId4"/>
                <a:stretch>
                  <a:fillRect/>
                </a:stretch>
              </a:blipFill>
            </p:spPr>
            <p:txBody>
              <a:bodyPr/>
              <a:lstStyle/>
              <a:p>
                <a:r>
                  <a:rPr lang="en-US">
                    <a:noFill/>
                  </a:rPr>
                  <a:t> </a:t>
                </a:r>
              </a:p>
            </p:txBody>
          </p:sp>
        </mc:Fallback>
      </mc:AlternateContent>
      <p:sp>
        <p:nvSpPr>
          <p:cNvPr id="33" name="Rectangle 32"/>
          <p:cNvSpPr/>
          <p:nvPr/>
        </p:nvSpPr>
        <p:spPr>
          <a:xfrm>
            <a:off x="5438284" y="1153342"/>
            <a:ext cx="6398810" cy="5184828"/>
          </a:xfrm>
          <a:prstGeom prst="rect">
            <a:avLst/>
          </a:prstGeom>
          <a:noFill/>
          <a:ln w="57150">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10304574" y="1732217"/>
            <a:ext cx="939681" cy="400110"/>
          </a:xfrm>
          <a:prstGeom prst="rect">
            <a:avLst/>
          </a:prstGeom>
          <a:noFill/>
        </p:spPr>
        <p:txBody>
          <a:bodyPr wrap="none" rtlCol="0">
            <a:spAutoFit/>
          </a:bodyPr>
          <a:lstStyle/>
          <a:p>
            <a:r>
              <a:rPr lang="en-US" sz="2000" dirty="0"/>
              <a:t>p(man)</a:t>
            </a:r>
          </a:p>
        </p:txBody>
      </p:sp>
      <p:sp>
        <p:nvSpPr>
          <p:cNvPr id="35" name="TextBox 34"/>
          <p:cNvSpPr txBox="1"/>
          <p:nvPr/>
        </p:nvSpPr>
        <p:spPr>
          <a:xfrm>
            <a:off x="10304574" y="2239005"/>
            <a:ext cx="1254702" cy="400110"/>
          </a:xfrm>
          <a:prstGeom prst="rect">
            <a:avLst/>
          </a:prstGeom>
          <a:noFill/>
        </p:spPr>
        <p:txBody>
          <a:bodyPr wrap="none" rtlCol="0">
            <a:spAutoFit/>
          </a:bodyPr>
          <a:lstStyle/>
          <a:p>
            <a:r>
              <a:rPr lang="en-US" sz="2000" dirty="0"/>
              <a:t>p(woman)</a:t>
            </a:r>
          </a:p>
        </p:txBody>
      </p:sp>
      <p:sp>
        <p:nvSpPr>
          <p:cNvPr id="36" name="TextBox 35"/>
          <p:cNvSpPr txBox="1"/>
          <p:nvPr/>
        </p:nvSpPr>
        <p:spPr>
          <a:xfrm>
            <a:off x="10304574" y="3287561"/>
            <a:ext cx="973343" cy="400110"/>
          </a:xfrm>
          <a:prstGeom prst="rect">
            <a:avLst/>
          </a:prstGeom>
          <a:noFill/>
        </p:spPr>
        <p:txBody>
          <a:bodyPr wrap="none" rtlCol="0">
            <a:spAutoFit/>
          </a:bodyPr>
          <a:lstStyle/>
          <a:p>
            <a:r>
              <a:rPr lang="en-US" sz="2000" dirty="0"/>
              <a:t>p(child)</a:t>
            </a:r>
          </a:p>
        </p:txBody>
      </p:sp>
      <p:sp>
        <p:nvSpPr>
          <p:cNvPr id="37" name="TextBox 36"/>
          <p:cNvSpPr txBox="1"/>
          <p:nvPr/>
        </p:nvSpPr>
        <p:spPr>
          <a:xfrm>
            <a:off x="10304574" y="4302876"/>
            <a:ext cx="1428789" cy="400110"/>
          </a:xfrm>
          <a:prstGeom prst="rect">
            <a:avLst/>
          </a:prstGeom>
          <a:noFill/>
        </p:spPr>
        <p:txBody>
          <a:bodyPr wrap="none" rtlCol="0">
            <a:spAutoFit/>
          </a:bodyPr>
          <a:lstStyle/>
          <a:p>
            <a:r>
              <a:rPr lang="en-US" sz="2000" dirty="0"/>
              <a:t>p(crocodile)</a:t>
            </a:r>
          </a:p>
        </p:txBody>
      </p:sp>
      <p:sp>
        <p:nvSpPr>
          <p:cNvPr id="43" name="TextBox 42"/>
          <p:cNvSpPr txBox="1"/>
          <p:nvPr/>
        </p:nvSpPr>
        <p:spPr>
          <a:xfrm>
            <a:off x="10304574" y="3759369"/>
            <a:ext cx="1250663" cy="400110"/>
          </a:xfrm>
          <a:prstGeom prst="rect">
            <a:avLst/>
          </a:prstGeom>
          <a:noFill/>
        </p:spPr>
        <p:txBody>
          <a:bodyPr wrap="none" rtlCol="0">
            <a:spAutoFit/>
          </a:bodyPr>
          <a:lstStyle/>
          <a:p>
            <a:r>
              <a:rPr lang="en-US" sz="2000" dirty="0"/>
              <a:t>p(banana)</a:t>
            </a:r>
          </a:p>
        </p:txBody>
      </p:sp>
      <p:sp>
        <p:nvSpPr>
          <p:cNvPr id="60" name="TextBox 59"/>
          <p:cNvSpPr txBox="1"/>
          <p:nvPr/>
        </p:nvSpPr>
        <p:spPr>
          <a:xfrm>
            <a:off x="10274950" y="5271265"/>
            <a:ext cx="1309910" cy="400110"/>
          </a:xfrm>
          <a:prstGeom prst="rect">
            <a:avLst/>
          </a:prstGeom>
          <a:noFill/>
        </p:spPr>
        <p:txBody>
          <a:bodyPr wrap="none" rtlCol="0">
            <a:spAutoFit/>
          </a:bodyPr>
          <a:lstStyle/>
          <a:p>
            <a:r>
              <a:rPr lang="en-US" sz="2000" dirty="0"/>
              <a:t>p(concept)</a:t>
            </a:r>
          </a:p>
        </p:txBody>
      </p:sp>
      <p:sp>
        <p:nvSpPr>
          <p:cNvPr id="3" name="TextBox 2"/>
          <p:cNvSpPr txBox="1"/>
          <p:nvPr/>
        </p:nvSpPr>
        <p:spPr>
          <a:xfrm>
            <a:off x="302182" y="4187104"/>
            <a:ext cx="2701422" cy="1938992"/>
          </a:xfrm>
          <a:prstGeom prst="rect">
            <a:avLst/>
          </a:prstGeom>
          <a:noFill/>
        </p:spPr>
        <p:txBody>
          <a:bodyPr wrap="square" rtlCol="0">
            <a:spAutoFit/>
          </a:bodyPr>
          <a:lstStyle/>
          <a:p>
            <a:pPr marL="285750" indent="-285750">
              <a:buFontTx/>
              <a:buChar char="-"/>
            </a:pPr>
            <a:r>
              <a:rPr lang="en-US" sz="2400" dirty="0">
                <a:solidFill>
                  <a:schemeClr val="accent1"/>
                </a:solidFill>
              </a:rPr>
              <a:t>it’s compact</a:t>
            </a:r>
          </a:p>
          <a:p>
            <a:pPr marL="285750" indent="-285750">
              <a:buFontTx/>
              <a:buChar char="-"/>
            </a:pPr>
            <a:r>
              <a:rPr lang="en-US" sz="2400" dirty="0">
                <a:solidFill>
                  <a:schemeClr val="accent1"/>
                </a:solidFill>
              </a:rPr>
              <a:t>It allows us to predict context words for a given input word</a:t>
            </a:r>
          </a:p>
        </p:txBody>
      </p:sp>
      <p:sp>
        <p:nvSpPr>
          <p:cNvPr id="61" name="TextBox 60"/>
          <p:cNvSpPr txBox="1"/>
          <p:nvPr/>
        </p:nvSpPr>
        <p:spPr>
          <a:xfrm>
            <a:off x="5545042" y="5671375"/>
            <a:ext cx="1427314" cy="400110"/>
          </a:xfrm>
          <a:prstGeom prst="rect">
            <a:avLst/>
          </a:prstGeom>
          <a:noFill/>
          <a:ln>
            <a:noFill/>
          </a:ln>
        </p:spPr>
        <p:txBody>
          <a:bodyPr wrap="none" rtlCol="0">
            <a:spAutoFit/>
          </a:bodyPr>
          <a:lstStyle/>
          <a:p>
            <a:r>
              <a:rPr lang="en-US" sz="2000" b="1" dirty="0">
                <a:solidFill>
                  <a:schemeClr val="accent1"/>
                </a:solidFill>
              </a:rPr>
              <a:t>v(swims) ??</a:t>
            </a:r>
          </a:p>
        </p:txBody>
      </p:sp>
      <p:cxnSp>
        <p:nvCxnSpPr>
          <p:cNvPr id="6" name="Straight Arrow Connector 5"/>
          <p:cNvCxnSpPr>
            <a:stCxn id="61" idx="0"/>
            <a:endCxn id="27" idx="2"/>
          </p:cNvCxnSpPr>
          <p:nvPr/>
        </p:nvCxnSpPr>
        <p:spPr>
          <a:xfrm flipH="1" flipV="1">
            <a:off x="5971610" y="5242229"/>
            <a:ext cx="287089" cy="4291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3863712" y="776614"/>
            <a:ext cx="1925645" cy="13084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0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3" grpId="0" animBg="1"/>
      <p:bldP spid="3" grpId="0"/>
      <p:bldP spid="6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1999" cy="915085"/>
              </a:xfrm>
            </p:spPr>
            <p:txBody>
              <a:bodyPr>
                <a:normAutofit/>
              </a:bodyPr>
              <a:lstStyle/>
              <a:p>
                <a:r>
                  <a:rPr lang="en-US" sz="3200" dirty="0"/>
                  <a:t>Let’s take a closer look at </a:t>
                </a:r>
                <a14:m>
                  <m:oMath xmlns:m="http://schemas.openxmlformats.org/officeDocument/2006/math">
                    <m:r>
                      <a:rPr lang="en-US" sz="3200" i="1" dirty="0" smtClean="0">
                        <a:latin typeface="Cambria Math" panose="02040503050406030204" pitchFamily="18" charset="0"/>
                      </a:rPr>
                      <m:t>𝑊</m:t>
                    </m:r>
                  </m:oMath>
                </a14:m>
                <a:endParaRPr lang="en-US" sz="3200" dirty="0"/>
              </a:p>
            </p:txBody>
          </p:sp>
        </mc:Choice>
        <mc:Fallback xmlns="">
          <p:sp>
            <p:nvSpPr>
              <p:cNvPr id="39" name="Title 1">
                <a:extLst>
                  <a:ext uri="{FF2B5EF4-FFF2-40B4-BE49-F238E27FC236}">
                    <a16:creationId xmlns:a16="http://schemas.microsoft.com/office/drawing/2014/main" id="{B458246D-1AA2-0B46-8422-C80506A22939}"/>
                  </a:ext>
                </a:extLst>
              </p:cNvPr>
              <p:cNvSpPr>
                <a:spLocks noGrp="1" noRot="1" noChangeAspect="1" noMove="1" noResize="1" noEditPoints="1" noAdjustHandles="1" noChangeArrowheads="1" noChangeShapeType="1" noTextEdit="1"/>
              </p:cNvSpPr>
              <p:nvPr>
                <p:ph type="title"/>
              </p:nvPr>
            </p:nvSpPr>
            <p:spPr>
              <a:xfrm>
                <a:off x="0" y="0"/>
                <a:ext cx="12191999" cy="915085"/>
              </a:xfrm>
              <a:blipFill>
                <a:blip r:embed="rId3"/>
                <a:stretch>
                  <a:fillRect b="-4000"/>
                </a:stretch>
              </a:blipFill>
            </p:spPr>
            <p:txBody>
              <a:bodyPr/>
              <a:lstStyle/>
              <a:p>
                <a:r>
                  <a:rPr lang="en-US">
                    <a:noFill/>
                  </a:rPr>
                  <a:t> </a:t>
                </a:r>
              </a:p>
            </p:txBody>
          </p:sp>
        </mc:Fallback>
      </mc:AlternateContent>
      <p:graphicFrame>
        <p:nvGraphicFramePr>
          <p:cNvPr id="27" name="Table 26"/>
          <p:cNvGraphicFramePr>
            <a:graphicFrameLocks noGrp="1"/>
          </p:cNvGraphicFramePr>
          <p:nvPr/>
        </p:nvGraphicFramePr>
        <p:xfrm>
          <a:off x="5701620"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nvGraphicFramePr>
        <p:xfrm>
          <a:off x="9734970"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40" name="Table 39"/>
          <p:cNvGraphicFramePr>
            <a:graphicFrameLocks noGrp="1"/>
          </p:cNvGraphicFramePr>
          <p:nvPr/>
        </p:nvGraphicFramePr>
        <p:xfrm>
          <a:off x="8079508"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879657"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7694543"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6241600"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241600"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769598"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69598"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8619488"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8619488"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8629627"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8643937"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8636420"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8650325"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8636420"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8645079"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822063"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nvGraphicFramePr>
        <p:xfrm>
          <a:off x="332373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2057939" y="2741851"/>
            <a:ext cx="832600" cy="400110"/>
          </a:xfrm>
          <a:prstGeom prst="rect">
            <a:avLst/>
          </a:prstGeom>
          <a:noFill/>
        </p:spPr>
        <p:txBody>
          <a:bodyPr wrap="none" rtlCol="0">
            <a:spAutoFit/>
          </a:bodyPr>
          <a:lstStyle/>
          <a:p>
            <a:r>
              <a:rPr lang="en-US" sz="2000" dirty="0"/>
              <a:t>swims</a:t>
            </a:r>
          </a:p>
        </p:txBody>
      </p:sp>
      <p:cxnSp>
        <p:nvCxnSpPr>
          <p:cNvPr id="45" name="Straight Arrow Connector 44"/>
          <p:cNvCxnSpPr/>
          <p:nvPr/>
        </p:nvCxnSpPr>
        <p:spPr>
          <a:xfrm>
            <a:off x="2897929" y="2953663"/>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863712"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86371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4434144"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434144"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4503968" y="4522061"/>
                <a:ext cx="5573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𝑊</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03968" y="4522061"/>
                <a:ext cx="55739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928631" y="452206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𝐵</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928631" y="4522060"/>
                <a:ext cx="463845" cy="461665"/>
              </a:xfrm>
              <a:prstGeom prst="rect">
                <a:avLst/>
              </a:prstGeom>
              <a:blipFill>
                <a:blip r:embed="rId5"/>
                <a:stretch>
                  <a:fillRect/>
                </a:stretch>
              </a:blipFill>
            </p:spPr>
            <p:txBody>
              <a:bodyPr/>
              <a:lstStyle/>
              <a:p>
                <a:r>
                  <a:rPr lang="en-US">
                    <a:noFill/>
                  </a:rPr>
                  <a:t> </a:t>
                </a:r>
              </a:p>
            </p:txBody>
          </p:sp>
        </mc:Fallback>
      </mc:AlternateContent>
      <p:sp>
        <p:nvSpPr>
          <p:cNvPr id="34" name="TextBox 33"/>
          <p:cNvSpPr txBox="1"/>
          <p:nvPr/>
        </p:nvSpPr>
        <p:spPr>
          <a:xfrm>
            <a:off x="10304574" y="1732217"/>
            <a:ext cx="939681" cy="400110"/>
          </a:xfrm>
          <a:prstGeom prst="rect">
            <a:avLst/>
          </a:prstGeom>
          <a:noFill/>
        </p:spPr>
        <p:txBody>
          <a:bodyPr wrap="none" rtlCol="0">
            <a:spAutoFit/>
          </a:bodyPr>
          <a:lstStyle/>
          <a:p>
            <a:r>
              <a:rPr lang="en-US" sz="2000" dirty="0"/>
              <a:t>p(man)</a:t>
            </a:r>
          </a:p>
        </p:txBody>
      </p:sp>
      <p:sp>
        <p:nvSpPr>
          <p:cNvPr id="35" name="TextBox 34"/>
          <p:cNvSpPr txBox="1"/>
          <p:nvPr/>
        </p:nvSpPr>
        <p:spPr>
          <a:xfrm>
            <a:off x="10304574" y="2239005"/>
            <a:ext cx="1254702" cy="400110"/>
          </a:xfrm>
          <a:prstGeom prst="rect">
            <a:avLst/>
          </a:prstGeom>
          <a:noFill/>
        </p:spPr>
        <p:txBody>
          <a:bodyPr wrap="none" rtlCol="0">
            <a:spAutoFit/>
          </a:bodyPr>
          <a:lstStyle/>
          <a:p>
            <a:r>
              <a:rPr lang="en-US" sz="2000" dirty="0"/>
              <a:t>p(woman)</a:t>
            </a:r>
          </a:p>
        </p:txBody>
      </p:sp>
      <p:sp>
        <p:nvSpPr>
          <p:cNvPr id="36" name="TextBox 35"/>
          <p:cNvSpPr txBox="1"/>
          <p:nvPr/>
        </p:nvSpPr>
        <p:spPr>
          <a:xfrm>
            <a:off x="10304574" y="3287561"/>
            <a:ext cx="973343" cy="400110"/>
          </a:xfrm>
          <a:prstGeom prst="rect">
            <a:avLst/>
          </a:prstGeom>
          <a:noFill/>
        </p:spPr>
        <p:txBody>
          <a:bodyPr wrap="none" rtlCol="0">
            <a:spAutoFit/>
          </a:bodyPr>
          <a:lstStyle/>
          <a:p>
            <a:r>
              <a:rPr lang="en-US" sz="2000" dirty="0"/>
              <a:t>p(child)</a:t>
            </a:r>
          </a:p>
        </p:txBody>
      </p:sp>
      <p:sp>
        <p:nvSpPr>
          <p:cNvPr id="37" name="TextBox 36"/>
          <p:cNvSpPr txBox="1"/>
          <p:nvPr/>
        </p:nvSpPr>
        <p:spPr>
          <a:xfrm>
            <a:off x="10304574" y="4302876"/>
            <a:ext cx="1428789" cy="400110"/>
          </a:xfrm>
          <a:prstGeom prst="rect">
            <a:avLst/>
          </a:prstGeom>
          <a:noFill/>
        </p:spPr>
        <p:txBody>
          <a:bodyPr wrap="none" rtlCol="0">
            <a:spAutoFit/>
          </a:bodyPr>
          <a:lstStyle/>
          <a:p>
            <a:r>
              <a:rPr lang="en-US" sz="2000" dirty="0"/>
              <a:t>p(crocodile)</a:t>
            </a:r>
          </a:p>
        </p:txBody>
      </p:sp>
      <p:sp>
        <p:nvSpPr>
          <p:cNvPr id="43" name="TextBox 42"/>
          <p:cNvSpPr txBox="1"/>
          <p:nvPr/>
        </p:nvSpPr>
        <p:spPr>
          <a:xfrm>
            <a:off x="10304574" y="3759369"/>
            <a:ext cx="1250663" cy="400110"/>
          </a:xfrm>
          <a:prstGeom prst="rect">
            <a:avLst/>
          </a:prstGeom>
          <a:noFill/>
        </p:spPr>
        <p:txBody>
          <a:bodyPr wrap="none" rtlCol="0">
            <a:spAutoFit/>
          </a:bodyPr>
          <a:lstStyle/>
          <a:p>
            <a:r>
              <a:rPr lang="en-US" sz="2000" dirty="0"/>
              <a:t>p(banana)</a:t>
            </a:r>
          </a:p>
        </p:txBody>
      </p:sp>
      <p:sp>
        <p:nvSpPr>
          <p:cNvPr id="60" name="TextBox 59"/>
          <p:cNvSpPr txBox="1"/>
          <p:nvPr/>
        </p:nvSpPr>
        <p:spPr>
          <a:xfrm>
            <a:off x="10274950" y="5271265"/>
            <a:ext cx="1309910" cy="400110"/>
          </a:xfrm>
          <a:prstGeom prst="rect">
            <a:avLst/>
          </a:prstGeom>
          <a:noFill/>
        </p:spPr>
        <p:txBody>
          <a:bodyPr wrap="none" rtlCol="0">
            <a:spAutoFit/>
          </a:bodyPr>
          <a:lstStyle/>
          <a:p>
            <a:r>
              <a:rPr lang="en-US" sz="2000" dirty="0"/>
              <a:t>p(concept)</a:t>
            </a:r>
          </a:p>
        </p:txBody>
      </p:sp>
      <p:sp>
        <p:nvSpPr>
          <p:cNvPr id="61" name="TextBox 60"/>
          <p:cNvSpPr txBox="1"/>
          <p:nvPr/>
        </p:nvSpPr>
        <p:spPr>
          <a:xfrm>
            <a:off x="5419065" y="5318971"/>
            <a:ext cx="1105111" cy="400110"/>
          </a:xfrm>
          <a:prstGeom prst="rect">
            <a:avLst/>
          </a:prstGeom>
          <a:noFill/>
          <a:ln>
            <a:noFill/>
          </a:ln>
        </p:spPr>
        <p:txBody>
          <a:bodyPr wrap="none" rtlCol="0">
            <a:spAutoFit/>
          </a:bodyPr>
          <a:lstStyle/>
          <a:p>
            <a:r>
              <a:rPr lang="en-US" sz="2000" dirty="0"/>
              <a:t>v(swims)</a:t>
            </a:r>
          </a:p>
        </p:txBody>
      </p:sp>
      <mc:AlternateContent xmlns:mc="http://schemas.openxmlformats.org/markup-compatibility/2006" xmlns:a14="http://schemas.microsoft.com/office/drawing/2010/main">
        <mc:Choice Requires="a14">
          <p:sp>
            <p:nvSpPr>
              <p:cNvPr id="63" name="TextBox 62"/>
              <p:cNvSpPr txBox="1"/>
              <p:nvPr/>
            </p:nvSpPr>
            <p:spPr>
              <a:xfrm>
                <a:off x="693558" y="3506397"/>
                <a:ext cx="1972502" cy="1015663"/>
              </a:xfrm>
              <a:prstGeom prst="rect">
                <a:avLst/>
              </a:prstGeom>
              <a:noFill/>
            </p:spPr>
            <p:txBody>
              <a:bodyPr wrap="square" rtlCol="0">
                <a:spAutoFit/>
              </a:bodyPr>
              <a:lstStyle/>
              <a:p>
                <a:r>
                  <a:rPr lang="en-US" sz="2000" dirty="0"/>
                  <a:t>- suppose swims is the </a:t>
                </a:r>
                <a14:m>
                  <m:oMath xmlns:m="http://schemas.openxmlformats.org/officeDocument/2006/math">
                    <m:r>
                      <a:rPr lang="en-US" sz="2000" i="1" dirty="0" smtClean="0">
                        <a:latin typeface="Cambria Math" panose="02040503050406030204" pitchFamily="18" charset="0"/>
                      </a:rPr>
                      <m:t>𝑖</m:t>
                    </m:r>
                    <m:r>
                      <a:rPr lang="en-US" sz="2000" i="1" baseline="30000" dirty="0" err="1" smtClean="0">
                        <a:latin typeface="Cambria Math" panose="02040503050406030204" pitchFamily="18" charset="0"/>
                      </a:rPr>
                      <m:t>𝑡h</m:t>
                    </m:r>
                  </m:oMath>
                </a14:m>
                <a:r>
                  <a:rPr lang="en-US" sz="2000" dirty="0"/>
                  <a:t> word in our vocabulary</a:t>
                </a:r>
              </a:p>
            </p:txBody>
          </p:sp>
        </mc:Choice>
        <mc:Fallback xmlns="">
          <p:sp>
            <p:nvSpPr>
              <p:cNvPr id="63" name="TextBox 62"/>
              <p:cNvSpPr txBox="1">
                <a:spLocks noRot="1" noChangeAspect="1" noMove="1" noResize="1" noEditPoints="1" noAdjustHandles="1" noChangeArrowheads="1" noChangeShapeType="1" noTextEdit="1"/>
              </p:cNvSpPr>
              <p:nvPr/>
            </p:nvSpPr>
            <p:spPr>
              <a:xfrm>
                <a:off x="693558" y="3506397"/>
                <a:ext cx="1972502" cy="1015663"/>
              </a:xfrm>
              <a:prstGeom prst="rect">
                <a:avLst/>
              </a:prstGeom>
              <a:blipFill>
                <a:blip r:embed="rId6"/>
                <a:stretch>
                  <a:fillRect l="-3406" t="-2994" r="-1548"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25599" y="1235793"/>
                <a:ext cx="33624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1" i="0" smtClean="0">
                              <a:latin typeface="Cambria Math" panose="02040503050406030204" pitchFamily="18" charset="0"/>
                            </a:rPr>
                            <m:t>𝐞</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3425599" y="1235793"/>
                <a:ext cx="336246" cy="369332"/>
              </a:xfrm>
              <a:prstGeom prst="rect">
                <a:avLst/>
              </a:prstGeom>
              <a:blipFill>
                <a:blip r:embed="rId7"/>
                <a:stretch>
                  <a:fillRect l="-12727" r="-7273"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5154143" y="1608399"/>
                <a:ext cx="1634935" cy="4735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𝑊</m:t>
                      </m:r>
                      <m:sSub>
                        <m:sSubPr>
                          <m:ctrlPr>
                            <a:rPr lang="en-US" sz="2400" i="1">
                              <a:latin typeface="Cambria Math" panose="02040503050406030204" pitchFamily="18" charset="0"/>
                            </a:rPr>
                          </m:ctrlPr>
                        </m:sSubPr>
                        <m:e>
                          <m:r>
                            <a:rPr lang="en-US" sz="2400" b="1">
                              <a:latin typeface="Cambria Math" panose="02040503050406030204" pitchFamily="18" charset="0"/>
                            </a:rPr>
                            <m:t>𝐞</m:t>
                          </m:r>
                        </m:e>
                        <m:sub>
                          <m:r>
                            <a:rPr lang="en-US" sz="2400" i="1">
                              <a:latin typeface="Cambria Math" panose="02040503050406030204" pitchFamily="18" charset="0"/>
                            </a:rPr>
                            <m:t>𝑖</m:t>
                          </m:r>
                        </m:sub>
                      </m:sSub>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r>
                            <a:rPr lang="en-US" sz="2400" b="0" i="1" smtClean="0">
                              <a:latin typeface="Cambria Math" panose="02040503050406030204" pitchFamily="18" charset="0"/>
                            </a:rPr>
                            <m:t>𝑖</m:t>
                          </m:r>
                        </m:sup>
                      </m:sSup>
                    </m:oMath>
                  </m:oMathPara>
                </a14:m>
                <a:endParaRPr lang="en-US" sz="2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5154143" y="1608399"/>
                <a:ext cx="1634935" cy="473591"/>
              </a:xfrm>
              <a:prstGeom prst="rect">
                <a:avLst/>
              </a:prstGeom>
              <a:blipFill>
                <a:blip r:embed="rId8"/>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693558" y="4702986"/>
                <a:ext cx="1972502" cy="1323439"/>
              </a:xfrm>
              <a:prstGeom prst="rect">
                <a:avLst/>
              </a:prstGeom>
              <a:noFill/>
            </p:spPr>
            <p:txBody>
              <a:bodyPr wrap="square" rtlCol="0">
                <a:spAutoFit/>
              </a:bodyPr>
              <a:lstStyle/>
              <a:p>
                <a:r>
                  <a:rPr lang="en-US" sz="2000" dirty="0"/>
                  <a:t>- then v(swims), the word vector for swims, is the </a:t>
                </a:r>
                <a14:m>
                  <m:oMath xmlns:m="http://schemas.openxmlformats.org/officeDocument/2006/math">
                    <m:r>
                      <a:rPr lang="en-US" sz="2000" i="1" dirty="0" smtClean="0">
                        <a:latin typeface="Cambria Math" panose="02040503050406030204" pitchFamily="18" charset="0"/>
                      </a:rPr>
                      <m:t>𝑖</m:t>
                    </m:r>
                    <m:r>
                      <a:rPr lang="en-US" sz="2000" i="1" baseline="30000" dirty="0" err="1" smtClean="0">
                        <a:latin typeface="Cambria Math" panose="02040503050406030204" pitchFamily="18" charset="0"/>
                      </a:rPr>
                      <m:t>𝑡h</m:t>
                    </m:r>
                  </m:oMath>
                </a14:m>
                <a:r>
                  <a:rPr lang="en-US" sz="2000" dirty="0"/>
                  <a:t> column of </a:t>
                </a:r>
                <a14:m>
                  <m:oMath xmlns:m="http://schemas.openxmlformats.org/officeDocument/2006/math">
                    <m:r>
                      <a:rPr lang="en-US" sz="2000" i="1" dirty="0" smtClean="0">
                        <a:latin typeface="Cambria Math" panose="02040503050406030204" pitchFamily="18" charset="0"/>
                      </a:rPr>
                      <m:t>𝑊</m:t>
                    </m:r>
                  </m:oMath>
                </a14:m>
                <a:endParaRPr lang="en-US" sz="2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693558" y="4702986"/>
                <a:ext cx="1972502" cy="1323439"/>
              </a:xfrm>
              <a:prstGeom prst="rect">
                <a:avLst/>
              </a:prstGeom>
              <a:blipFill>
                <a:blip r:embed="rId9"/>
                <a:stretch>
                  <a:fillRect l="-3406" t="-2294" r="-310" b="-6881"/>
                </a:stretch>
              </a:blipFill>
            </p:spPr>
            <p:txBody>
              <a:bodyPr/>
              <a:lstStyle/>
              <a:p>
                <a:r>
                  <a:rPr lang="en-US">
                    <a:noFill/>
                  </a:rPr>
                  <a:t> </a:t>
                </a:r>
              </a:p>
            </p:txBody>
          </p:sp>
        </mc:Fallback>
      </mc:AlternateContent>
    </p:spTree>
    <p:extLst>
      <p:ext uri="{BB962C8B-B14F-4D97-AF65-F5344CB8AC3E}">
        <p14:creationId xmlns:p14="http://schemas.microsoft.com/office/powerpoint/2010/main" val="1752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 grpId="0"/>
      <p:bldP spid="64" grpId="0"/>
      <p:bldP spid="6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p:cNvGraphicFramePr>
            <a:graphicFrameLocks noGrp="1"/>
          </p:cNvGraphicFramePr>
          <p:nvPr>
            <p:extLst>
              <p:ext uri="{D42A27DB-BD31-4B8C-83A1-F6EECF244321}">
                <p14:modId xmlns:p14="http://schemas.microsoft.com/office/powerpoint/2010/main" val="1218181933"/>
              </p:ext>
            </p:extLst>
          </p:nvPr>
        </p:nvGraphicFramePr>
        <p:xfrm>
          <a:off x="2979185" y="2077815"/>
          <a:ext cx="6308783" cy="4074568"/>
        </p:xfrm>
        <a:graphic>
          <a:graphicData uri="http://schemas.openxmlformats.org/drawingml/2006/table">
            <a:tbl>
              <a:tblPr firstRow="1" bandRow="1">
                <a:tableStyleId>{5C22544A-7EE6-4342-B048-85BDC9FD1C3A}</a:tableStyleId>
              </a:tblPr>
              <a:tblGrid>
                <a:gridCol w="485291">
                  <a:extLst>
                    <a:ext uri="{9D8B030D-6E8A-4147-A177-3AD203B41FA5}">
                      <a16:colId xmlns:a16="http://schemas.microsoft.com/office/drawing/2014/main" val="2276462251"/>
                    </a:ext>
                  </a:extLst>
                </a:gridCol>
                <a:gridCol w="485291">
                  <a:extLst>
                    <a:ext uri="{9D8B030D-6E8A-4147-A177-3AD203B41FA5}">
                      <a16:colId xmlns:a16="http://schemas.microsoft.com/office/drawing/2014/main" val="426752225"/>
                    </a:ext>
                  </a:extLst>
                </a:gridCol>
                <a:gridCol w="485291">
                  <a:extLst>
                    <a:ext uri="{9D8B030D-6E8A-4147-A177-3AD203B41FA5}">
                      <a16:colId xmlns:a16="http://schemas.microsoft.com/office/drawing/2014/main" val="3127870496"/>
                    </a:ext>
                  </a:extLst>
                </a:gridCol>
                <a:gridCol w="485291">
                  <a:extLst>
                    <a:ext uri="{9D8B030D-6E8A-4147-A177-3AD203B41FA5}">
                      <a16:colId xmlns:a16="http://schemas.microsoft.com/office/drawing/2014/main" val="1421072516"/>
                    </a:ext>
                  </a:extLst>
                </a:gridCol>
                <a:gridCol w="485291">
                  <a:extLst>
                    <a:ext uri="{9D8B030D-6E8A-4147-A177-3AD203B41FA5}">
                      <a16:colId xmlns:a16="http://schemas.microsoft.com/office/drawing/2014/main" val="425288986"/>
                    </a:ext>
                  </a:extLst>
                </a:gridCol>
                <a:gridCol w="485291">
                  <a:extLst>
                    <a:ext uri="{9D8B030D-6E8A-4147-A177-3AD203B41FA5}">
                      <a16:colId xmlns:a16="http://schemas.microsoft.com/office/drawing/2014/main" val="2461336129"/>
                    </a:ext>
                  </a:extLst>
                </a:gridCol>
                <a:gridCol w="485291">
                  <a:extLst>
                    <a:ext uri="{9D8B030D-6E8A-4147-A177-3AD203B41FA5}">
                      <a16:colId xmlns:a16="http://schemas.microsoft.com/office/drawing/2014/main" val="1727905248"/>
                    </a:ext>
                  </a:extLst>
                </a:gridCol>
                <a:gridCol w="485291">
                  <a:extLst>
                    <a:ext uri="{9D8B030D-6E8A-4147-A177-3AD203B41FA5}">
                      <a16:colId xmlns:a16="http://schemas.microsoft.com/office/drawing/2014/main" val="2402879671"/>
                    </a:ext>
                  </a:extLst>
                </a:gridCol>
                <a:gridCol w="485291">
                  <a:extLst>
                    <a:ext uri="{9D8B030D-6E8A-4147-A177-3AD203B41FA5}">
                      <a16:colId xmlns:a16="http://schemas.microsoft.com/office/drawing/2014/main" val="1704793947"/>
                    </a:ext>
                  </a:extLst>
                </a:gridCol>
                <a:gridCol w="485291">
                  <a:extLst>
                    <a:ext uri="{9D8B030D-6E8A-4147-A177-3AD203B41FA5}">
                      <a16:colId xmlns:a16="http://schemas.microsoft.com/office/drawing/2014/main" val="2269346678"/>
                    </a:ext>
                  </a:extLst>
                </a:gridCol>
                <a:gridCol w="485291">
                  <a:extLst>
                    <a:ext uri="{9D8B030D-6E8A-4147-A177-3AD203B41FA5}">
                      <a16:colId xmlns:a16="http://schemas.microsoft.com/office/drawing/2014/main" val="1924455315"/>
                    </a:ext>
                  </a:extLst>
                </a:gridCol>
                <a:gridCol w="485291">
                  <a:extLst>
                    <a:ext uri="{9D8B030D-6E8A-4147-A177-3AD203B41FA5}">
                      <a16:colId xmlns:a16="http://schemas.microsoft.com/office/drawing/2014/main" val="79449647"/>
                    </a:ext>
                  </a:extLst>
                </a:gridCol>
                <a:gridCol w="485291">
                  <a:extLst>
                    <a:ext uri="{9D8B030D-6E8A-4147-A177-3AD203B41FA5}">
                      <a16:colId xmlns:a16="http://schemas.microsoft.com/office/drawing/2014/main" val="220105950"/>
                    </a:ext>
                  </a:extLst>
                </a:gridCol>
              </a:tblGrid>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mc:AlternateContent xmlns:mc="http://schemas.openxmlformats.org/markup-compatibility/2006" xmlns:a14="http://schemas.microsoft.com/office/drawing/2010/main">
        <mc:Choice Requires="a14">
          <p:sp>
            <p:nvSpPr>
              <p:cNvPr id="62"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1999" cy="915085"/>
              </a:xfrm>
            </p:spPr>
            <p:txBody>
              <a:bodyPr>
                <a:normAutofit/>
              </a:bodyPr>
              <a:lstStyle/>
              <a:p>
                <a:r>
                  <a:rPr lang="en-US" sz="3200" dirty="0"/>
                  <a:t>Let’s take a closer look at </a:t>
                </a:r>
                <a14:m>
                  <m:oMath xmlns:m="http://schemas.openxmlformats.org/officeDocument/2006/math">
                    <m:r>
                      <a:rPr lang="en-US" sz="3200" i="1" dirty="0" smtClean="0">
                        <a:latin typeface="Cambria Math" panose="02040503050406030204" pitchFamily="18" charset="0"/>
                      </a:rPr>
                      <m:t>𝑊</m:t>
                    </m:r>
                  </m:oMath>
                </a14:m>
                <a:endParaRPr lang="en-US" sz="3200" dirty="0"/>
              </a:p>
            </p:txBody>
          </p:sp>
        </mc:Choice>
        <mc:Fallback xmlns="">
          <p:sp>
            <p:nvSpPr>
              <p:cNvPr id="62" name="Title 1">
                <a:extLst>
                  <a:ext uri="{FF2B5EF4-FFF2-40B4-BE49-F238E27FC236}">
                    <a16:creationId xmlns:a16="http://schemas.microsoft.com/office/drawing/2014/main" id="{B458246D-1AA2-0B46-8422-C80506A22939}"/>
                  </a:ext>
                </a:extLst>
              </p:cNvPr>
              <p:cNvSpPr>
                <a:spLocks noGrp="1" noRot="1" noChangeAspect="1" noMove="1" noResize="1" noEditPoints="1" noAdjustHandles="1" noChangeArrowheads="1" noChangeShapeType="1" noTextEdit="1"/>
              </p:cNvSpPr>
              <p:nvPr>
                <p:ph type="title"/>
              </p:nvPr>
            </p:nvSpPr>
            <p:spPr>
              <a:xfrm>
                <a:off x="0" y="0"/>
                <a:ext cx="12191999" cy="915085"/>
              </a:xfrm>
              <a:blipFill>
                <a:blip r:embed="rId3"/>
                <a:stretch>
                  <a:fillRect b="-4000"/>
                </a:stretch>
              </a:blipFill>
            </p:spPr>
            <p:txBody>
              <a:bodyPr/>
              <a:lstStyle/>
              <a:p>
                <a:r>
                  <a:rPr lang="en-US">
                    <a:noFill/>
                  </a:rPr>
                  <a:t> </a:t>
                </a:r>
              </a:p>
            </p:txBody>
          </p:sp>
        </mc:Fallback>
      </mc:AlternateContent>
      <p:sp>
        <p:nvSpPr>
          <p:cNvPr id="6" name="Left Brace 5"/>
          <p:cNvSpPr/>
          <p:nvPr/>
        </p:nvSpPr>
        <p:spPr>
          <a:xfrm rot="5400000">
            <a:off x="5939423" y="-1392799"/>
            <a:ext cx="388307" cy="6308785"/>
          </a:xfrm>
          <a:prstGeom prst="leftBrace">
            <a:avLst>
              <a:gd name="adj1" fmla="val 5672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rot="16200000">
                <a:off x="480143" y="3915044"/>
                <a:ext cx="3318794" cy="400110"/>
              </a:xfrm>
              <a:prstGeom prst="rect">
                <a:avLst/>
              </a:prstGeom>
              <a:noFill/>
            </p:spPr>
            <p:txBody>
              <a:bodyPr wrap="none" rtlCol="0">
                <a:spAutoFit/>
              </a:bodyPr>
              <a:lstStyle/>
              <a:p>
                <a14:m>
                  <m:oMath xmlns:m="http://schemas.openxmlformats.org/officeDocument/2006/math">
                    <m:r>
                      <a:rPr lang="en-US" sz="2000" i="1" dirty="0" smtClean="0">
                        <a:latin typeface="Cambria Math" panose="02040503050406030204" pitchFamily="18" charset="0"/>
                      </a:rPr>
                      <m:t>𝐻</m:t>
                    </m:r>
                  </m:oMath>
                </a14:m>
                <a:r>
                  <a:rPr lang="en-US" sz="2000" dirty="0"/>
                  <a:t>, the size of the hidden layer</a:t>
                </a:r>
              </a:p>
            </p:txBody>
          </p:sp>
        </mc:Choice>
        <mc:Fallback xmlns="">
          <p:sp>
            <p:nvSpPr>
              <p:cNvPr id="66" name="TextBox 65"/>
              <p:cNvSpPr txBox="1">
                <a:spLocks noRot="1" noChangeAspect="1" noMove="1" noResize="1" noEditPoints="1" noAdjustHandles="1" noChangeArrowheads="1" noChangeShapeType="1" noTextEdit="1"/>
              </p:cNvSpPr>
              <p:nvPr/>
            </p:nvSpPr>
            <p:spPr>
              <a:xfrm rot="16200000">
                <a:off x="480143" y="3915044"/>
                <a:ext cx="3318794" cy="400110"/>
              </a:xfrm>
              <a:prstGeom prst="rect">
                <a:avLst/>
              </a:prstGeom>
              <a:blipFill>
                <a:blip r:embed="rId4"/>
                <a:stretch>
                  <a:fillRect l="-7576" t="-919" r="-25758"/>
                </a:stretch>
              </a:blipFill>
            </p:spPr>
            <p:txBody>
              <a:bodyPr/>
              <a:lstStyle/>
              <a:p>
                <a:r>
                  <a:rPr lang="en-US">
                    <a:noFill/>
                  </a:rPr>
                  <a:t> </a:t>
                </a:r>
              </a:p>
            </p:txBody>
          </p:sp>
        </mc:Fallback>
      </mc:AlternateContent>
      <p:sp>
        <p:nvSpPr>
          <p:cNvPr id="68" name="Left Brace 67"/>
          <p:cNvSpPr/>
          <p:nvPr/>
        </p:nvSpPr>
        <p:spPr>
          <a:xfrm>
            <a:off x="2491956" y="2077815"/>
            <a:ext cx="388307" cy="4074568"/>
          </a:xfrm>
          <a:prstGeom prst="leftBrace">
            <a:avLst>
              <a:gd name="adj1" fmla="val 5672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4564492" y="1085228"/>
                <a:ext cx="3138167"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𝑉</m:t>
                    </m:r>
                  </m:oMath>
                </a14:m>
                <a:r>
                  <a:rPr lang="en-US" sz="2000" dirty="0"/>
                  <a:t>, the size of the vocabulary</a:t>
                </a:r>
              </a:p>
            </p:txBody>
          </p:sp>
        </mc:Choice>
        <mc:Fallback xmlns="">
          <p:sp>
            <p:nvSpPr>
              <p:cNvPr id="69" name="TextBox 68"/>
              <p:cNvSpPr txBox="1">
                <a:spLocks noRot="1" noChangeAspect="1" noMove="1" noResize="1" noEditPoints="1" noAdjustHandles="1" noChangeArrowheads="1" noChangeShapeType="1" noTextEdit="1"/>
              </p:cNvSpPr>
              <p:nvPr/>
            </p:nvSpPr>
            <p:spPr>
              <a:xfrm>
                <a:off x="4564492" y="1085228"/>
                <a:ext cx="3138167" cy="400110"/>
              </a:xfrm>
              <a:prstGeom prst="rect">
                <a:avLst/>
              </a:prstGeom>
              <a:blipFill>
                <a:blip r:embed="rId5"/>
                <a:stretch>
                  <a:fillRect t="-7576" r="-1359" b="-25758"/>
                </a:stretch>
              </a:blipFill>
            </p:spPr>
            <p:txBody>
              <a:bodyPr/>
              <a:lstStyle/>
              <a:p>
                <a:r>
                  <a:rPr lang="en-US">
                    <a:noFill/>
                  </a:rPr>
                  <a:t> </a:t>
                </a:r>
              </a:p>
            </p:txBody>
          </p:sp>
        </mc:Fallback>
      </mc:AlternateContent>
    </p:spTree>
    <p:extLst>
      <p:ext uri="{BB962C8B-B14F-4D97-AF65-F5344CB8AC3E}">
        <p14:creationId xmlns:p14="http://schemas.microsoft.com/office/powerpoint/2010/main" val="1350484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p:cNvGraphicFramePr>
            <a:graphicFrameLocks noGrp="1"/>
          </p:cNvGraphicFramePr>
          <p:nvPr>
            <p:extLst>
              <p:ext uri="{D42A27DB-BD31-4B8C-83A1-F6EECF244321}">
                <p14:modId xmlns:p14="http://schemas.microsoft.com/office/powerpoint/2010/main" val="33270813"/>
              </p:ext>
            </p:extLst>
          </p:nvPr>
        </p:nvGraphicFramePr>
        <p:xfrm>
          <a:off x="2979185" y="2077815"/>
          <a:ext cx="6308783" cy="4074568"/>
        </p:xfrm>
        <a:graphic>
          <a:graphicData uri="http://schemas.openxmlformats.org/drawingml/2006/table">
            <a:tbl>
              <a:tblPr firstRow="1" bandRow="1">
                <a:tableStyleId>{5C22544A-7EE6-4342-B048-85BDC9FD1C3A}</a:tableStyleId>
              </a:tblPr>
              <a:tblGrid>
                <a:gridCol w="485291">
                  <a:extLst>
                    <a:ext uri="{9D8B030D-6E8A-4147-A177-3AD203B41FA5}">
                      <a16:colId xmlns:a16="http://schemas.microsoft.com/office/drawing/2014/main" val="2276462251"/>
                    </a:ext>
                  </a:extLst>
                </a:gridCol>
                <a:gridCol w="485291">
                  <a:extLst>
                    <a:ext uri="{9D8B030D-6E8A-4147-A177-3AD203B41FA5}">
                      <a16:colId xmlns:a16="http://schemas.microsoft.com/office/drawing/2014/main" val="426752225"/>
                    </a:ext>
                  </a:extLst>
                </a:gridCol>
                <a:gridCol w="485291">
                  <a:extLst>
                    <a:ext uri="{9D8B030D-6E8A-4147-A177-3AD203B41FA5}">
                      <a16:colId xmlns:a16="http://schemas.microsoft.com/office/drawing/2014/main" val="3127870496"/>
                    </a:ext>
                  </a:extLst>
                </a:gridCol>
                <a:gridCol w="485291">
                  <a:extLst>
                    <a:ext uri="{9D8B030D-6E8A-4147-A177-3AD203B41FA5}">
                      <a16:colId xmlns:a16="http://schemas.microsoft.com/office/drawing/2014/main" val="1421072516"/>
                    </a:ext>
                  </a:extLst>
                </a:gridCol>
                <a:gridCol w="485291">
                  <a:extLst>
                    <a:ext uri="{9D8B030D-6E8A-4147-A177-3AD203B41FA5}">
                      <a16:colId xmlns:a16="http://schemas.microsoft.com/office/drawing/2014/main" val="425288986"/>
                    </a:ext>
                  </a:extLst>
                </a:gridCol>
                <a:gridCol w="485291">
                  <a:extLst>
                    <a:ext uri="{9D8B030D-6E8A-4147-A177-3AD203B41FA5}">
                      <a16:colId xmlns:a16="http://schemas.microsoft.com/office/drawing/2014/main" val="2461336129"/>
                    </a:ext>
                  </a:extLst>
                </a:gridCol>
                <a:gridCol w="485291">
                  <a:extLst>
                    <a:ext uri="{9D8B030D-6E8A-4147-A177-3AD203B41FA5}">
                      <a16:colId xmlns:a16="http://schemas.microsoft.com/office/drawing/2014/main" val="1727905248"/>
                    </a:ext>
                  </a:extLst>
                </a:gridCol>
                <a:gridCol w="485291">
                  <a:extLst>
                    <a:ext uri="{9D8B030D-6E8A-4147-A177-3AD203B41FA5}">
                      <a16:colId xmlns:a16="http://schemas.microsoft.com/office/drawing/2014/main" val="2402879671"/>
                    </a:ext>
                  </a:extLst>
                </a:gridCol>
                <a:gridCol w="485291">
                  <a:extLst>
                    <a:ext uri="{9D8B030D-6E8A-4147-A177-3AD203B41FA5}">
                      <a16:colId xmlns:a16="http://schemas.microsoft.com/office/drawing/2014/main" val="1704793947"/>
                    </a:ext>
                  </a:extLst>
                </a:gridCol>
                <a:gridCol w="485291">
                  <a:extLst>
                    <a:ext uri="{9D8B030D-6E8A-4147-A177-3AD203B41FA5}">
                      <a16:colId xmlns:a16="http://schemas.microsoft.com/office/drawing/2014/main" val="2269346678"/>
                    </a:ext>
                  </a:extLst>
                </a:gridCol>
                <a:gridCol w="485291">
                  <a:extLst>
                    <a:ext uri="{9D8B030D-6E8A-4147-A177-3AD203B41FA5}">
                      <a16:colId xmlns:a16="http://schemas.microsoft.com/office/drawing/2014/main" val="1924455315"/>
                    </a:ext>
                  </a:extLst>
                </a:gridCol>
                <a:gridCol w="485291">
                  <a:extLst>
                    <a:ext uri="{9D8B030D-6E8A-4147-A177-3AD203B41FA5}">
                      <a16:colId xmlns:a16="http://schemas.microsoft.com/office/drawing/2014/main" val="79449647"/>
                    </a:ext>
                  </a:extLst>
                </a:gridCol>
                <a:gridCol w="485291">
                  <a:extLst>
                    <a:ext uri="{9D8B030D-6E8A-4147-A177-3AD203B41FA5}">
                      <a16:colId xmlns:a16="http://schemas.microsoft.com/office/drawing/2014/main" val="220105950"/>
                    </a:ext>
                  </a:extLst>
                </a:gridCol>
              </a:tblGrid>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mc:AlternateContent xmlns:mc="http://schemas.openxmlformats.org/markup-compatibility/2006" xmlns:a14="http://schemas.microsoft.com/office/drawing/2010/main">
        <mc:Choice Requires="a14">
          <p:sp>
            <p:nvSpPr>
              <p:cNvPr id="62" name="Title 1">
                <a:extLst>
                  <a:ext uri="{FF2B5EF4-FFF2-40B4-BE49-F238E27FC236}">
                    <a16:creationId xmlns:a16="http://schemas.microsoft.com/office/drawing/2014/main" id="{B458246D-1AA2-0B46-8422-C80506A22939}"/>
                  </a:ext>
                </a:extLst>
              </p:cNvPr>
              <p:cNvSpPr>
                <a:spLocks noGrp="1"/>
              </p:cNvSpPr>
              <p:nvPr>
                <p:ph type="title"/>
              </p:nvPr>
            </p:nvSpPr>
            <p:spPr>
              <a:xfrm>
                <a:off x="0" y="0"/>
                <a:ext cx="12191999" cy="915085"/>
              </a:xfrm>
            </p:spPr>
            <p:txBody>
              <a:bodyPr>
                <a:normAutofit/>
              </a:bodyPr>
              <a:lstStyle/>
              <a:p>
                <a:r>
                  <a:rPr lang="en-US" sz="3200" dirty="0"/>
                  <a:t>Let’s take a closer look at </a:t>
                </a:r>
                <a14:m>
                  <m:oMath xmlns:m="http://schemas.openxmlformats.org/officeDocument/2006/math">
                    <m:r>
                      <a:rPr lang="en-US" sz="3200" i="1" dirty="0" smtClean="0">
                        <a:latin typeface="Cambria Math" panose="02040503050406030204" pitchFamily="18" charset="0"/>
                      </a:rPr>
                      <m:t>𝑊</m:t>
                    </m:r>
                  </m:oMath>
                </a14:m>
                <a:endParaRPr lang="en-US" sz="3200" dirty="0"/>
              </a:p>
            </p:txBody>
          </p:sp>
        </mc:Choice>
        <mc:Fallback xmlns="">
          <p:sp>
            <p:nvSpPr>
              <p:cNvPr id="62" name="Title 1">
                <a:extLst>
                  <a:ext uri="{FF2B5EF4-FFF2-40B4-BE49-F238E27FC236}">
                    <a16:creationId xmlns:a16="http://schemas.microsoft.com/office/drawing/2014/main" id="{B458246D-1AA2-0B46-8422-C80506A22939}"/>
                  </a:ext>
                </a:extLst>
              </p:cNvPr>
              <p:cNvSpPr>
                <a:spLocks noGrp="1" noRot="1" noChangeAspect="1" noMove="1" noResize="1" noEditPoints="1" noAdjustHandles="1" noChangeArrowheads="1" noChangeShapeType="1" noTextEdit="1"/>
              </p:cNvSpPr>
              <p:nvPr>
                <p:ph type="title"/>
              </p:nvPr>
            </p:nvSpPr>
            <p:spPr>
              <a:xfrm>
                <a:off x="0" y="0"/>
                <a:ext cx="12191999" cy="915085"/>
              </a:xfrm>
              <a:blipFill>
                <a:blip r:embed="rId3"/>
                <a:stretch>
                  <a:fillRect b="-4000"/>
                </a:stretch>
              </a:blipFill>
            </p:spPr>
            <p:txBody>
              <a:bodyPr/>
              <a:lstStyle/>
              <a:p>
                <a:r>
                  <a:rPr lang="en-US">
                    <a:noFill/>
                  </a:rPr>
                  <a:t> </a:t>
                </a:r>
              </a:p>
            </p:txBody>
          </p:sp>
        </mc:Fallback>
      </mc:AlternateContent>
      <p:sp>
        <p:nvSpPr>
          <p:cNvPr id="6" name="Left Brace 5"/>
          <p:cNvSpPr/>
          <p:nvPr/>
        </p:nvSpPr>
        <p:spPr>
          <a:xfrm rot="5400000">
            <a:off x="5939423" y="-1392799"/>
            <a:ext cx="388307" cy="6308785"/>
          </a:xfrm>
          <a:prstGeom prst="leftBrace">
            <a:avLst>
              <a:gd name="adj1" fmla="val 5672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p:cNvSpPr txBox="1"/>
              <p:nvPr/>
            </p:nvSpPr>
            <p:spPr>
              <a:xfrm rot="16200000">
                <a:off x="480143" y="3915044"/>
                <a:ext cx="3318794" cy="400110"/>
              </a:xfrm>
              <a:prstGeom prst="rect">
                <a:avLst/>
              </a:prstGeom>
              <a:noFill/>
            </p:spPr>
            <p:txBody>
              <a:bodyPr wrap="none" rtlCol="0">
                <a:spAutoFit/>
              </a:bodyPr>
              <a:lstStyle/>
              <a:p>
                <a14:m>
                  <m:oMath xmlns:m="http://schemas.openxmlformats.org/officeDocument/2006/math">
                    <m:r>
                      <a:rPr lang="en-US" sz="2000" i="1" dirty="0" smtClean="0">
                        <a:latin typeface="Cambria Math" panose="02040503050406030204" pitchFamily="18" charset="0"/>
                      </a:rPr>
                      <m:t>𝐻</m:t>
                    </m:r>
                  </m:oMath>
                </a14:m>
                <a:r>
                  <a:rPr lang="en-US" sz="2000" dirty="0"/>
                  <a:t>, the size of the hidden layer</a:t>
                </a:r>
              </a:p>
            </p:txBody>
          </p:sp>
        </mc:Choice>
        <mc:Fallback xmlns="">
          <p:sp>
            <p:nvSpPr>
              <p:cNvPr id="66" name="TextBox 65"/>
              <p:cNvSpPr txBox="1">
                <a:spLocks noRot="1" noChangeAspect="1" noMove="1" noResize="1" noEditPoints="1" noAdjustHandles="1" noChangeArrowheads="1" noChangeShapeType="1" noTextEdit="1"/>
              </p:cNvSpPr>
              <p:nvPr/>
            </p:nvSpPr>
            <p:spPr>
              <a:xfrm rot="16200000">
                <a:off x="480143" y="3915044"/>
                <a:ext cx="3318794" cy="400110"/>
              </a:xfrm>
              <a:prstGeom prst="rect">
                <a:avLst/>
              </a:prstGeom>
              <a:blipFill>
                <a:blip r:embed="rId4"/>
                <a:stretch>
                  <a:fillRect l="-7576" t="-919" r="-25758"/>
                </a:stretch>
              </a:blipFill>
            </p:spPr>
            <p:txBody>
              <a:bodyPr/>
              <a:lstStyle/>
              <a:p>
                <a:r>
                  <a:rPr lang="en-US">
                    <a:noFill/>
                  </a:rPr>
                  <a:t> </a:t>
                </a:r>
              </a:p>
            </p:txBody>
          </p:sp>
        </mc:Fallback>
      </mc:AlternateContent>
      <p:sp>
        <p:nvSpPr>
          <p:cNvPr id="68" name="Left Brace 67"/>
          <p:cNvSpPr/>
          <p:nvPr/>
        </p:nvSpPr>
        <p:spPr>
          <a:xfrm>
            <a:off x="2491956" y="2077815"/>
            <a:ext cx="388307" cy="4074568"/>
          </a:xfrm>
          <a:prstGeom prst="leftBrace">
            <a:avLst>
              <a:gd name="adj1" fmla="val 5672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TextBox 68"/>
              <p:cNvSpPr txBox="1"/>
              <p:nvPr/>
            </p:nvSpPr>
            <p:spPr>
              <a:xfrm>
                <a:off x="4564492" y="1085228"/>
                <a:ext cx="3138167"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𝑉</m:t>
                    </m:r>
                  </m:oMath>
                </a14:m>
                <a:r>
                  <a:rPr lang="en-US" sz="2000" dirty="0"/>
                  <a:t>, the size of the vocabulary</a:t>
                </a:r>
              </a:p>
            </p:txBody>
          </p:sp>
        </mc:Choice>
        <mc:Fallback xmlns="">
          <p:sp>
            <p:nvSpPr>
              <p:cNvPr id="69" name="TextBox 68"/>
              <p:cNvSpPr txBox="1">
                <a:spLocks noRot="1" noChangeAspect="1" noMove="1" noResize="1" noEditPoints="1" noAdjustHandles="1" noChangeArrowheads="1" noChangeShapeType="1" noTextEdit="1"/>
              </p:cNvSpPr>
              <p:nvPr/>
            </p:nvSpPr>
            <p:spPr>
              <a:xfrm>
                <a:off x="4564492" y="1085228"/>
                <a:ext cx="3138167" cy="400110"/>
              </a:xfrm>
              <a:prstGeom prst="rect">
                <a:avLst/>
              </a:prstGeom>
              <a:blipFill>
                <a:blip r:embed="rId5"/>
                <a:stretch>
                  <a:fillRect t="-7576" r="-135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926892" y="1752382"/>
                <a:ext cx="318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𝑖</m:t>
                      </m:r>
                    </m:oMath>
                  </m:oMathPara>
                </a14:m>
                <a:endParaRPr lang="en-US" i="1" dirty="0"/>
              </a:p>
            </p:txBody>
          </p:sp>
        </mc:Choice>
        <mc:Fallback xmlns="">
          <p:sp>
            <p:nvSpPr>
              <p:cNvPr id="2" name="TextBox 1"/>
              <p:cNvSpPr txBox="1">
                <a:spLocks noRot="1" noChangeAspect="1" noMove="1" noResize="1" noEditPoints="1" noAdjustHandles="1" noChangeArrowheads="1" noChangeShapeType="1" noTextEdit="1"/>
              </p:cNvSpPr>
              <p:nvPr/>
            </p:nvSpPr>
            <p:spPr>
              <a:xfrm>
                <a:off x="6926892" y="1752382"/>
                <a:ext cx="318613" cy="369332"/>
              </a:xfrm>
              <a:prstGeom prst="rect">
                <a:avLst/>
              </a:prstGeom>
              <a:blipFill>
                <a:blip r:embed="rId6"/>
                <a:stretch>
                  <a:fillRect/>
                </a:stretch>
              </a:blipFill>
            </p:spPr>
            <p:txBody>
              <a:bodyPr/>
              <a:lstStyle/>
              <a:p>
                <a:r>
                  <a:rPr lang="en-US">
                    <a:noFill/>
                  </a:rPr>
                  <a:t> </a:t>
                </a:r>
              </a:p>
            </p:txBody>
          </p:sp>
        </mc:Fallback>
      </mc:AlternateContent>
      <p:cxnSp>
        <p:nvCxnSpPr>
          <p:cNvPr id="4" name="Straight Arrow Connector 3"/>
          <p:cNvCxnSpPr/>
          <p:nvPr/>
        </p:nvCxnSpPr>
        <p:spPr>
          <a:xfrm flipH="1">
            <a:off x="7553195" y="2555310"/>
            <a:ext cx="2292263" cy="964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9845458" y="2121714"/>
                <a:ext cx="1584624" cy="707886"/>
              </a:xfrm>
              <a:prstGeom prst="rect">
                <a:avLst/>
              </a:prstGeom>
              <a:noFill/>
            </p:spPr>
            <p:txBody>
              <a:bodyPr wrap="square" rtlCol="0">
                <a:spAutoFit/>
              </a:bodyPr>
              <a:lstStyle/>
              <a:p>
                <a:pPr algn="ctr"/>
                <a:r>
                  <a:rPr lang="en-US" sz="2000" dirty="0"/>
                  <a:t>Word vector for word </a:t>
                </a:r>
                <a14:m>
                  <m:oMath xmlns:m="http://schemas.openxmlformats.org/officeDocument/2006/math">
                    <m:r>
                      <a:rPr lang="en-US" sz="2000" i="1" dirty="0" smtClean="0">
                        <a:latin typeface="Cambria Math" panose="02040503050406030204" pitchFamily="18" charset="0"/>
                      </a:rPr>
                      <m:t>𝑖</m:t>
                    </m:r>
                  </m:oMath>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845458" y="2121714"/>
                <a:ext cx="1584624" cy="707886"/>
              </a:xfrm>
              <a:prstGeom prst="rect">
                <a:avLst/>
              </a:prstGeom>
              <a:blipFill>
                <a:blip r:embed="rId7"/>
                <a:stretch>
                  <a:fillRect l="-385" t="-4310" r="-3462" b="-14655"/>
                </a:stretch>
              </a:blipFill>
            </p:spPr>
            <p:txBody>
              <a:bodyPr/>
              <a:lstStyle/>
              <a:p>
                <a:r>
                  <a:rPr lang="en-US">
                    <a:noFill/>
                  </a:rPr>
                  <a:t> </a:t>
                </a:r>
              </a:p>
            </p:txBody>
          </p:sp>
        </mc:Fallback>
      </mc:AlternateContent>
    </p:spTree>
    <p:extLst>
      <p:ext uri="{BB962C8B-B14F-4D97-AF65-F5344CB8AC3E}">
        <p14:creationId xmlns:p14="http://schemas.microsoft.com/office/powerpoint/2010/main" val="1640540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B458246D-1AA2-0B46-8422-C80506A22939}"/>
              </a:ext>
            </a:extLst>
          </p:cNvPr>
          <p:cNvSpPr>
            <a:spLocks noGrp="1"/>
          </p:cNvSpPr>
          <p:nvPr>
            <p:ph type="title"/>
          </p:nvPr>
        </p:nvSpPr>
        <p:spPr>
          <a:xfrm>
            <a:off x="145600" y="100439"/>
            <a:ext cx="12191999" cy="915085"/>
          </a:xfrm>
        </p:spPr>
        <p:txBody>
          <a:bodyPr>
            <a:normAutofit fontScale="90000"/>
          </a:bodyPr>
          <a:lstStyle/>
          <a:p>
            <a:pPr algn="l"/>
            <a:r>
              <a:rPr lang="en-US" sz="3200" dirty="0"/>
              <a:t>We now have a distributed representation </a:t>
            </a:r>
            <a:br>
              <a:rPr lang="en-US" sz="3200" dirty="0"/>
            </a:br>
            <a:r>
              <a:rPr lang="en-US" sz="3200" dirty="0"/>
              <a:t>of word </a:t>
            </a:r>
            <a:r>
              <a:rPr lang="en-US" sz="3200" b="1" i="1" dirty="0"/>
              <a:t>meaning</a:t>
            </a:r>
            <a:r>
              <a:rPr lang="en-US" sz="3200" dirty="0"/>
              <a:t> based on </a:t>
            </a:r>
            <a:r>
              <a:rPr lang="en-US" sz="3200" b="1" i="1" dirty="0"/>
              <a:t>context</a:t>
            </a:r>
          </a:p>
        </p:txBody>
      </p:sp>
      <p:graphicFrame>
        <p:nvGraphicFramePr>
          <p:cNvPr id="27" name="Table 26"/>
          <p:cNvGraphicFramePr>
            <a:graphicFrameLocks noGrp="1"/>
          </p:cNvGraphicFramePr>
          <p:nvPr/>
        </p:nvGraphicFramePr>
        <p:xfrm>
          <a:off x="5701620" y="2186303"/>
          <a:ext cx="539980" cy="3055926"/>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31" name="Table 30"/>
          <p:cNvGraphicFramePr>
            <a:graphicFrameLocks noGrp="1"/>
          </p:cNvGraphicFramePr>
          <p:nvPr/>
        </p:nvGraphicFramePr>
        <p:xfrm>
          <a:off x="9734970"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endParaRPr lang="en-US" b="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graphicFrame>
        <p:nvGraphicFramePr>
          <p:cNvPr id="40" name="Table 39"/>
          <p:cNvGraphicFramePr>
            <a:graphicFrameLocks noGrp="1"/>
          </p:cNvGraphicFramePr>
          <p:nvPr/>
        </p:nvGraphicFramePr>
        <p:xfrm>
          <a:off x="8079508" y="1678236"/>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1" name="TextBox 40"/>
          <p:cNvSpPr txBox="1"/>
          <p:nvPr/>
        </p:nvSpPr>
        <p:spPr>
          <a:xfrm>
            <a:off x="7879657" y="1205015"/>
            <a:ext cx="906017" cy="400110"/>
          </a:xfrm>
          <a:prstGeom prst="rect">
            <a:avLst/>
          </a:prstGeom>
          <a:noFill/>
        </p:spPr>
        <p:txBody>
          <a:bodyPr wrap="none" rtlCol="0">
            <a:spAutoFit/>
          </a:bodyPr>
          <a:lstStyle/>
          <a:p>
            <a:r>
              <a:rPr lang="en-US" sz="2000" dirty="0"/>
              <a:t>z(man)</a:t>
            </a:r>
          </a:p>
        </p:txBody>
      </p:sp>
      <p:sp>
        <p:nvSpPr>
          <p:cNvPr id="42" name="TextBox 41"/>
          <p:cNvSpPr txBox="1"/>
          <p:nvPr/>
        </p:nvSpPr>
        <p:spPr>
          <a:xfrm>
            <a:off x="7694543" y="5825915"/>
            <a:ext cx="1276247" cy="400110"/>
          </a:xfrm>
          <a:prstGeom prst="rect">
            <a:avLst/>
          </a:prstGeom>
          <a:noFill/>
        </p:spPr>
        <p:txBody>
          <a:bodyPr wrap="none" rtlCol="0">
            <a:spAutoFit/>
          </a:bodyPr>
          <a:lstStyle/>
          <a:p>
            <a:r>
              <a:rPr lang="en-US" sz="2000" dirty="0"/>
              <a:t>z(concept)</a:t>
            </a:r>
          </a:p>
        </p:txBody>
      </p:sp>
      <p:cxnSp>
        <p:nvCxnSpPr>
          <p:cNvPr id="5" name="Straight Arrow Connector 4"/>
          <p:cNvCxnSpPr/>
          <p:nvPr/>
        </p:nvCxnSpPr>
        <p:spPr>
          <a:xfrm flipV="1">
            <a:off x="6241600" y="1676982"/>
            <a:ext cx="1837908" cy="4800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241600"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769598"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69598"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8619488" y="189321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flipV="1">
            <a:off x="8619488" y="24334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p:cNvCxnSpPr/>
          <p:nvPr/>
        </p:nvCxnSpPr>
        <p:spPr>
          <a:xfrm flipV="1">
            <a:off x="8629627" y="294190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p:cNvCxnSpPr/>
          <p:nvPr/>
        </p:nvCxnSpPr>
        <p:spPr>
          <a:xfrm flipV="1">
            <a:off x="8643937" y="3434704"/>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8636420" y="395896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p:cNvCxnSpPr/>
          <p:nvPr/>
        </p:nvCxnSpPr>
        <p:spPr>
          <a:xfrm flipV="1">
            <a:off x="8650325" y="4450283"/>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flipV="1">
            <a:off x="8636420" y="4983726"/>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flipV="1">
            <a:off x="8645079" y="5555942"/>
            <a:ext cx="1106092" cy="6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Oval 58"/>
          <p:cNvSpPr/>
          <p:nvPr/>
        </p:nvSpPr>
        <p:spPr>
          <a:xfrm>
            <a:off x="8822063" y="1681442"/>
            <a:ext cx="714307" cy="4070108"/>
          </a:xfrm>
          <a:prstGeom prst="ellipse">
            <a:avLst/>
          </a:prstGeom>
        </p:spPr>
        <p:style>
          <a:lnRef idx="2">
            <a:schemeClr val="dk1"/>
          </a:lnRef>
          <a:fillRef idx="1">
            <a:schemeClr val="lt1"/>
          </a:fillRef>
          <a:effectRef idx="0">
            <a:schemeClr val="dk1"/>
          </a:effectRef>
          <a:fontRef idx="minor">
            <a:schemeClr val="dk1"/>
          </a:fontRef>
        </p:style>
        <p:txBody>
          <a:bodyPr vert="vert" lIns="0" tIns="0" rIns="0" bIns="0" rtlCol="0" anchor="ctr"/>
          <a:lstStyle/>
          <a:p>
            <a:pPr algn="ctr"/>
            <a:r>
              <a:rPr lang="en-US" dirty="0" err="1"/>
              <a:t>softmax</a:t>
            </a:r>
            <a:endParaRPr lang="en-US" dirty="0"/>
          </a:p>
        </p:txBody>
      </p:sp>
      <p:graphicFrame>
        <p:nvGraphicFramePr>
          <p:cNvPr id="38" name="Table 37"/>
          <p:cNvGraphicFramePr>
            <a:graphicFrameLocks noGrp="1"/>
          </p:cNvGraphicFramePr>
          <p:nvPr/>
        </p:nvGraphicFramePr>
        <p:xfrm>
          <a:off x="3323732" y="1676982"/>
          <a:ext cx="539980" cy="4074568"/>
        </p:xfrm>
        <a:graphic>
          <a:graphicData uri="http://schemas.openxmlformats.org/drawingml/2006/table">
            <a:tbl>
              <a:tblPr firstRow="1" bandRow="1">
                <a:tableStyleId>{5C22544A-7EE6-4342-B048-85BDC9FD1C3A}</a:tableStyleId>
              </a:tblPr>
              <a:tblGrid>
                <a:gridCol w="539980">
                  <a:extLst>
                    <a:ext uri="{9D8B030D-6E8A-4147-A177-3AD203B41FA5}">
                      <a16:colId xmlns:a16="http://schemas.microsoft.com/office/drawing/2014/main" val="2276462251"/>
                    </a:ext>
                  </a:extLst>
                </a:gridCol>
              </a:tblGrid>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58170"/>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67689"/>
                  </a:ext>
                </a:extLst>
              </a:tr>
              <a:tr h="509321">
                <a:tc>
                  <a:txBody>
                    <a:bodyPr/>
                    <a:lstStyle/>
                    <a:p>
                      <a:pPr algn="ctr"/>
                      <a:r>
                        <a:rPr lang="en-US" b="0" dirty="0">
                          <a:solidFill>
                            <a:schemeClr val="tx1"/>
                          </a:solidFill>
                        </a:rPr>
                        <a:t>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52172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393278"/>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176303"/>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7150161"/>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942237"/>
                  </a:ext>
                </a:extLst>
              </a:tr>
              <a:tr h="509321">
                <a:tc>
                  <a:txBody>
                    <a:bodyPr/>
                    <a:lstStyle/>
                    <a:p>
                      <a:pPr algn="ctr"/>
                      <a:r>
                        <a:rPr lang="en-US" b="0" dirty="0">
                          <a:solidFill>
                            <a:schemeClr val="tx1"/>
                          </a:solidFill>
                        </a:rPr>
                        <a:t>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1824184"/>
                  </a:ext>
                </a:extLst>
              </a:tr>
            </a:tbl>
          </a:graphicData>
        </a:graphic>
      </p:graphicFrame>
      <p:sp>
        <p:nvSpPr>
          <p:cNvPr id="44" name="TextBox 43"/>
          <p:cNvSpPr txBox="1"/>
          <p:nvPr/>
        </p:nvSpPr>
        <p:spPr>
          <a:xfrm>
            <a:off x="2057939" y="2741851"/>
            <a:ext cx="832600" cy="400110"/>
          </a:xfrm>
          <a:prstGeom prst="rect">
            <a:avLst/>
          </a:prstGeom>
          <a:noFill/>
        </p:spPr>
        <p:txBody>
          <a:bodyPr wrap="none" rtlCol="0">
            <a:spAutoFit/>
          </a:bodyPr>
          <a:lstStyle/>
          <a:p>
            <a:r>
              <a:rPr lang="en-US" sz="2000" dirty="0"/>
              <a:t>swims</a:t>
            </a:r>
          </a:p>
        </p:txBody>
      </p:sp>
      <p:cxnSp>
        <p:nvCxnSpPr>
          <p:cNvPr id="45" name="Straight Arrow Connector 44"/>
          <p:cNvCxnSpPr/>
          <p:nvPr/>
        </p:nvCxnSpPr>
        <p:spPr>
          <a:xfrm>
            <a:off x="2897929" y="2953663"/>
            <a:ext cx="42580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863712" y="1676982"/>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3863712" y="5242229"/>
            <a:ext cx="1837908" cy="5093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4434144" y="3167832"/>
            <a:ext cx="742555" cy="99164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434144" y="3169085"/>
            <a:ext cx="742555" cy="9903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4503968" y="4522061"/>
                <a:ext cx="5573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𝑊</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503968" y="4522061"/>
                <a:ext cx="55739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928631" y="452206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𝐵</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928631" y="4522060"/>
                <a:ext cx="463845" cy="461665"/>
              </a:xfrm>
              <a:prstGeom prst="rect">
                <a:avLst/>
              </a:prstGeom>
              <a:blipFill>
                <a:blip r:embed="rId4"/>
                <a:stretch>
                  <a:fillRect/>
                </a:stretch>
              </a:blipFill>
            </p:spPr>
            <p:txBody>
              <a:bodyPr/>
              <a:lstStyle/>
              <a:p>
                <a:r>
                  <a:rPr lang="en-US">
                    <a:noFill/>
                  </a:rPr>
                  <a:t> </a:t>
                </a:r>
              </a:p>
            </p:txBody>
          </p:sp>
        </mc:Fallback>
      </mc:AlternateContent>
      <p:sp>
        <p:nvSpPr>
          <p:cNvPr id="33" name="Rectangle 32"/>
          <p:cNvSpPr/>
          <p:nvPr/>
        </p:nvSpPr>
        <p:spPr>
          <a:xfrm>
            <a:off x="5438284" y="1153342"/>
            <a:ext cx="6398810" cy="5184828"/>
          </a:xfrm>
          <a:prstGeom prst="rect">
            <a:avLst/>
          </a:prstGeom>
          <a:noFill/>
          <a:ln w="57150">
            <a:solidFill>
              <a:schemeClr val="tx2">
                <a:lumMod val="40000"/>
                <a:lumOff val="6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TextBox 33"/>
          <p:cNvSpPr txBox="1"/>
          <p:nvPr/>
        </p:nvSpPr>
        <p:spPr>
          <a:xfrm>
            <a:off x="10304574" y="1732217"/>
            <a:ext cx="939681" cy="400110"/>
          </a:xfrm>
          <a:prstGeom prst="rect">
            <a:avLst/>
          </a:prstGeom>
          <a:noFill/>
        </p:spPr>
        <p:txBody>
          <a:bodyPr wrap="none" rtlCol="0">
            <a:spAutoFit/>
          </a:bodyPr>
          <a:lstStyle/>
          <a:p>
            <a:r>
              <a:rPr lang="en-US" sz="2000" dirty="0"/>
              <a:t>p(man)</a:t>
            </a:r>
          </a:p>
        </p:txBody>
      </p:sp>
      <p:sp>
        <p:nvSpPr>
          <p:cNvPr id="35" name="TextBox 34"/>
          <p:cNvSpPr txBox="1"/>
          <p:nvPr/>
        </p:nvSpPr>
        <p:spPr>
          <a:xfrm>
            <a:off x="10304574" y="2239005"/>
            <a:ext cx="1254702" cy="400110"/>
          </a:xfrm>
          <a:prstGeom prst="rect">
            <a:avLst/>
          </a:prstGeom>
          <a:noFill/>
        </p:spPr>
        <p:txBody>
          <a:bodyPr wrap="none" rtlCol="0">
            <a:spAutoFit/>
          </a:bodyPr>
          <a:lstStyle/>
          <a:p>
            <a:r>
              <a:rPr lang="en-US" sz="2000" dirty="0"/>
              <a:t>p(woman)</a:t>
            </a:r>
          </a:p>
        </p:txBody>
      </p:sp>
      <p:sp>
        <p:nvSpPr>
          <p:cNvPr id="36" name="TextBox 35"/>
          <p:cNvSpPr txBox="1"/>
          <p:nvPr/>
        </p:nvSpPr>
        <p:spPr>
          <a:xfrm>
            <a:off x="10304574" y="3287561"/>
            <a:ext cx="973343" cy="400110"/>
          </a:xfrm>
          <a:prstGeom prst="rect">
            <a:avLst/>
          </a:prstGeom>
          <a:noFill/>
        </p:spPr>
        <p:txBody>
          <a:bodyPr wrap="none" rtlCol="0">
            <a:spAutoFit/>
          </a:bodyPr>
          <a:lstStyle/>
          <a:p>
            <a:r>
              <a:rPr lang="en-US" sz="2000" dirty="0"/>
              <a:t>p(child)</a:t>
            </a:r>
          </a:p>
        </p:txBody>
      </p:sp>
      <p:sp>
        <p:nvSpPr>
          <p:cNvPr id="37" name="TextBox 36"/>
          <p:cNvSpPr txBox="1"/>
          <p:nvPr/>
        </p:nvSpPr>
        <p:spPr>
          <a:xfrm>
            <a:off x="10304574" y="4302876"/>
            <a:ext cx="1428789" cy="400110"/>
          </a:xfrm>
          <a:prstGeom prst="rect">
            <a:avLst/>
          </a:prstGeom>
          <a:noFill/>
        </p:spPr>
        <p:txBody>
          <a:bodyPr wrap="none" rtlCol="0">
            <a:spAutoFit/>
          </a:bodyPr>
          <a:lstStyle/>
          <a:p>
            <a:r>
              <a:rPr lang="en-US" sz="2000" dirty="0"/>
              <a:t>p(crocodile)</a:t>
            </a:r>
          </a:p>
        </p:txBody>
      </p:sp>
      <p:sp>
        <p:nvSpPr>
          <p:cNvPr id="43" name="TextBox 42"/>
          <p:cNvSpPr txBox="1"/>
          <p:nvPr/>
        </p:nvSpPr>
        <p:spPr>
          <a:xfrm>
            <a:off x="10304574" y="3759369"/>
            <a:ext cx="1250663" cy="400110"/>
          </a:xfrm>
          <a:prstGeom prst="rect">
            <a:avLst/>
          </a:prstGeom>
          <a:noFill/>
        </p:spPr>
        <p:txBody>
          <a:bodyPr wrap="none" rtlCol="0">
            <a:spAutoFit/>
          </a:bodyPr>
          <a:lstStyle/>
          <a:p>
            <a:r>
              <a:rPr lang="en-US" sz="2000" dirty="0"/>
              <a:t>p(banana)</a:t>
            </a:r>
          </a:p>
        </p:txBody>
      </p:sp>
      <p:sp>
        <p:nvSpPr>
          <p:cNvPr id="60" name="TextBox 59"/>
          <p:cNvSpPr txBox="1"/>
          <p:nvPr/>
        </p:nvSpPr>
        <p:spPr>
          <a:xfrm>
            <a:off x="10274950" y="5271265"/>
            <a:ext cx="1309910" cy="400110"/>
          </a:xfrm>
          <a:prstGeom prst="rect">
            <a:avLst/>
          </a:prstGeom>
          <a:noFill/>
        </p:spPr>
        <p:txBody>
          <a:bodyPr wrap="none" rtlCol="0">
            <a:spAutoFit/>
          </a:bodyPr>
          <a:lstStyle/>
          <a:p>
            <a:r>
              <a:rPr lang="en-US" sz="2000" dirty="0"/>
              <a:t>p(concept)</a:t>
            </a:r>
          </a:p>
        </p:txBody>
      </p:sp>
      <p:sp>
        <p:nvSpPr>
          <p:cNvPr id="61" name="TextBox 60"/>
          <p:cNvSpPr txBox="1"/>
          <p:nvPr/>
        </p:nvSpPr>
        <p:spPr>
          <a:xfrm>
            <a:off x="5405430" y="5296834"/>
            <a:ext cx="1132361" cy="400110"/>
          </a:xfrm>
          <a:prstGeom prst="rect">
            <a:avLst/>
          </a:prstGeom>
          <a:noFill/>
          <a:ln>
            <a:noFill/>
          </a:ln>
        </p:spPr>
        <p:txBody>
          <a:bodyPr wrap="none" rtlCol="0">
            <a:spAutoFit/>
          </a:bodyPr>
          <a:lstStyle/>
          <a:p>
            <a:r>
              <a:rPr lang="en-US" sz="2000" b="1" dirty="0">
                <a:solidFill>
                  <a:schemeClr val="accent1"/>
                </a:solidFill>
              </a:rPr>
              <a:t>v(swims)</a:t>
            </a:r>
          </a:p>
        </p:txBody>
      </p:sp>
    </p:spTree>
    <p:extLst>
      <p:ext uri="{BB962C8B-B14F-4D97-AF65-F5344CB8AC3E}">
        <p14:creationId xmlns:p14="http://schemas.microsoft.com/office/powerpoint/2010/main" val="355807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457"/>
            <a:ext cx="10972800" cy="1143000"/>
          </a:xfrm>
        </p:spPr>
        <p:txBody>
          <a:bodyPr>
            <a:normAutofit/>
          </a:bodyPr>
          <a:lstStyle/>
          <a:p>
            <a:r>
              <a:rPr dirty="0"/>
              <a:t>Training a robot to </a:t>
            </a:r>
            <a:r>
              <a:rPr lang="en-US" dirty="0"/>
              <a:t>buy groceries</a:t>
            </a:r>
            <a:endParaRPr dirty="0"/>
          </a:p>
        </p:txBody>
      </p:sp>
      <p:pic>
        <p:nvPicPr>
          <p:cNvPr id="6" name="Picture 5">
            <a:extLst>
              <a:ext uri="{FF2B5EF4-FFF2-40B4-BE49-F238E27FC236}">
                <a16:creationId xmlns:a16="http://schemas.microsoft.com/office/drawing/2014/main" id="{E437C799-CB82-154E-89B7-ED769B3BE60B}"/>
              </a:ext>
            </a:extLst>
          </p:cNvPr>
          <p:cNvPicPr>
            <a:picLocks noChangeAspect="1"/>
          </p:cNvPicPr>
          <p:nvPr/>
        </p:nvPicPr>
        <p:blipFill>
          <a:blip r:embed="rId2" r:link="rId3" cstate="screen">
            <a:extLst>
              <a:ext uri="{28A0092B-C50C-407E-A947-70E740481C1C}">
                <a14:useLocalDpi xmlns:a14="http://schemas.microsoft.com/office/drawing/2010/main"/>
              </a:ext>
            </a:extLst>
          </a:blip>
          <a:stretch>
            <a:fillRect/>
          </a:stretch>
        </p:blipFill>
        <p:spPr>
          <a:xfrm>
            <a:off x="2353891" y="1289198"/>
            <a:ext cx="7484220" cy="4279607"/>
          </a:xfrm>
          <a:prstGeom prst="rect">
            <a:avLst/>
          </a:prstGeom>
          <a:effectLst/>
        </p:spPr>
      </p:pic>
      <p:sp>
        <p:nvSpPr>
          <p:cNvPr id="7" name="TextBox 6">
            <a:extLst>
              <a:ext uri="{FF2B5EF4-FFF2-40B4-BE49-F238E27FC236}">
                <a16:creationId xmlns:a16="http://schemas.microsoft.com/office/drawing/2014/main" id="{B4122E2D-42A9-5847-8AD6-A7B3F81BE446}"/>
              </a:ext>
            </a:extLst>
          </p:cNvPr>
          <p:cNvSpPr txBox="1"/>
          <p:nvPr/>
        </p:nvSpPr>
        <p:spPr>
          <a:xfrm>
            <a:off x="2874509" y="5796790"/>
            <a:ext cx="6442982" cy="497957"/>
          </a:xfrm>
          <a:prstGeom prst="rect">
            <a:avLst/>
          </a:prstGeom>
          <a:noFill/>
        </p:spPr>
        <p:txBody>
          <a:bodyPr wrap="none" rtlCol="0">
            <a:spAutoFit/>
          </a:bodyPr>
          <a:lstStyle/>
          <a:p>
            <a:r>
              <a:rPr lang="en-US" sz="2636" dirty="0"/>
              <a:t>Example from Anand Chowdhury, </a:t>
            </a:r>
            <a:r>
              <a:rPr lang="en-US" sz="2636" dirty="0" err="1"/>
              <a:t>MMCi</a:t>
            </a:r>
            <a:r>
              <a:rPr lang="en-US" sz="2636" dirty="0"/>
              <a:t> 2019</a:t>
            </a:r>
          </a:p>
        </p:txBody>
      </p:sp>
    </p:spTree>
    <p:extLst>
      <p:ext uri="{BB962C8B-B14F-4D97-AF65-F5344CB8AC3E}">
        <p14:creationId xmlns:p14="http://schemas.microsoft.com/office/powerpoint/2010/main" val="1770019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Takeaways:</a:t>
            </a:r>
          </a:p>
        </p:txBody>
      </p:sp>
      <p:sp>
        <p:nvSpPr>
          <p:cNvPr id="3" name="Content Placeholder 2"/>
          <p:cNvSpPr>
            <a:spLocks noGrp="1"/>
          </p:cNvSpPr>
          <p:nvPr>
            <p:ph idx="1"/>
          </p:nvPr>
        </p:nvSpPr>
        <p:spPr/>
        <p:txBody>
          <a:bodyPr>
            <a:normAutofit/>
          </a:bodyPr>
          <a:lstStyle/>
          <a:p>
            <a:r>
              <a:rPr lang="en-US" dirty="0"/>
              <a:t>We are learning a vector representation for each word based on the contexts in which it appears</a:t>
            </a:r>
          </a:p>
          <a:p>
            <a:endParaRPr lang="en-US" dirty="0"/>
          </a:p>
          <a:p>
            <a:r>
              <a:rPr lang="en-US" dirty="0"/>
              <a:t>training data: large number of pairs of nearby words from a large corpus</a:t>
            </a:r>
          </a:p>
          <a:p>
            <a:endParaRPr lang="en-US" dirty="0"/>
          </a:p>
          <a:p>
            <a:r>
              <a:rPr lang="en-US" dirty="0"/>
              <a:t>These vectors give us much more flexibility when modeling: makes text sequences like other sequences</a:t>
            </a:r>
          </a:p>
        </p:txBody>
      </p:sp>
    </p:spTree>
    <p:extLst>
      <p:ext uri="{BB962C8B-B14F-4D97-AF65-F5344CB8AC3E}">
        <p14:creationId xmlns:p14="http://schemas.microsoft.com/office/powerpoint/2010/main" val="229840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448" y="315583"/>
            <a:ext cx="6983104" cy="1143000"/>
          </a:xfrm>
        </p:spPr>
        <p:style>
          <a:lnRef idx="1">
            <a:schemeClr val="accent1"/>
          </a:lnRef>
          <a:fillRef idx="2">
            <a:schemeClr val="accent1"/>
          </a:fillRef>
          <a:effectRef idx="1">
            <a:schemeClr val="accent1"/>
          </a:effectRef>
          <a:fontRef idx="minor">
            <a:schemeClr val="dk1"/>
          </a:fontRef>
        </p:style>
        <p:txBody>
          <a:bodyPr/>
          <a:lstStyle/>
          <a:p>
            <a:r>
              <a:rPr lang="en-US" dirty="0"/>
              <a:t>Grocery List</a:t>
            </a:r>
          </a:p>
        </p:txBody>
      </p:sp>
      <p:sp>
        <p:nvSpPr>
          <p:cNvPr id="3" name="Content Placeholder 2"/>
          <p:cNvSpPr>
            <a:spLocks noGrp="1"/>
          </p:cNvSpPr>
          <p:nvPr>
            <p:ph idx="1"/>
          </p:nvPr>
        </p:nvSpPr>
        <p:spPr>
          <a:xfrm>
            <a:off x="2604448" y="1458584"/>
            <a:ext cx="6983104" cy="4667581"/>
          </a:xfrm>
          <a:ln>
            <a:solidFill>
              <a:schemeClr val="tx1"/>
            </a:solidFill>
          </a:ln>
        </p:spPr>
        <p:txBody>
          <a:bodyPr lIns="548640" tIns="457200" numCol="1">
            <a:normAutofit/>
          </a:bodyPr>
          <a:lstStyle/>
          <a:p>
            <a:pPr>
              <a:buFont typeface="Wingdings" pitchFamily="2" charset="2"/>
              <a:buChar char="q"/>
            </a:pPr>
            <a:r>
              <a:rPr lang="en-US" sz="3600" dirty="0"/>
              <a:t>granulated sugar</a:t>
            </a:r>
          </a:p>
          <a:p>
            <a:pPr>
              <a:buFont typeface="Wingdings" pitchFamily="2" charset="2"/>
              <a:buChar char="q"/>
            </a:pPr>
            <a:r>
              <a:rPr lang="en-US" sz="3600" dirty="0"/>
              <a:t>vanilla extract</a:t>
            </a:r>
          </a:p>
          <a:p>
            <a:pPr>
              <a:buFont typeface="Wingdings" pitchFamily="2" charset="2"/>
              <a:buChar char="q"/>
            </a:pPr>
            <a:r>
              <a:rPr lang="en-US" sz="3600" dirty="0"/>
              <a:t>dark brown sugar</a:t>
            </a:r>
          </a:p>
          <a:p>
            <a:pPr>
              <a:buFont typeface="Wingdings" pitchFamily="2" charset="2"/>
              <a:buChar char="q"/>
            </a:pPr>
            <a:r>
              <a:rPr lang="en-US" sz="3600" dirty="0"/>
              <a:t>carrots</a:t>
            </a:r>
          </a:p>
          <a:p>
            <a:pPr>
              <a:buFont typeface="Wingdings" pitchFamily="2" charset="2"/>
              <a:buChar char="q"/>
            </a:pPr>
            <a:r>
              <a:rPr lang="en-US" sz="3600" dirty="0"/>
              <a:t>table salt</a:t>
            </a:r>
          </a:p>
          <a:p>
            <a:pPr>
              <a:buFont typeface="Wingdings" pitchFamily="2" charset="2"/>
              <a:buChar char="q"/>
            </a:pPr>
            <a:r>
              <a:rPr lang="en-US" sz="3600" dirty="0"/>
              <a:t>eggs</a:t>
            </a:r>
          </a:p>
        </p:txBody>
      </p:sp>
    </p:spTree>
    <p:extLst>
      <p:ext uri="{BB962C8B-B14F-4D97-AF65-F5344CB8AC3E}">
        <p14:creationId xmlns:p14="http://schemas.microsoft.com/office/powerpoint/2010/main" val="261813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Characteristics/Dimensions</a:t>
            </a:r>
          </a:p>
        </p:txBody>
      </p:sp>
      <p:graphicFrame>
        <p:nvGraphicFramePr>
          <p:cNvPr id="5" name="Table 4"/>
          <p:cNvGraphicFramePr>
            <a:graphicFrameLocks noGrp="1"/>
          </p:cNvGraphicFramePr>
          <p:nvPr/>
        </p:nvGraphicFramePr>
        <p:xfrm>
          <a:off x="838200" y="1461983"/>
          <a:ext cx="10515603" cy="3108960"/>
        </p:xfrm>
        <a:graphic>
          <a:graphicData uri="http://schemas.openxmlformats.org/drawingml/2006/table">
            <a:tbl>
              <a:tblPr firstRow="1" bandRow="1">
                <a:tableStyleId>{5C22544A-7EE6-4342-B048-85BDC9FD1C3A}</a:tableStyleId>
              </a:tblPr>
              <a:tblGrid>
                <a:gridCol w="5287299">
                  <a:extLst>
                    <a:ext uri="{9D8B030D-6E8A-4147-A177-3AD203B41FA5}">
                      <a16:colId xmlns:a16="http://schemas.microsoft.com/office/drawing/2014/main" val="3653376953"/>
                    </a:ext>
                  </a:extLst>
                </a:gridCol>
                <a:gridCol w="2614152">
                  <a:extLst>
                    <a:ext uri="{9D8B030D-6E8A-4147-A177-3AD203B41FA5}">
                      <a16:colId xmlns:a16="http://schemas.microsoft.com/office/drawing/2014/main" val="4122058366"/>
                    </a:ext>
                  </a:extLst>
                </a:gridCol>
                <a:gridCol w="2614152">
                  <a:extLst>
                    <a:ext uri="{9D8B030D-6E8A-4147-A177-3AD203B41FA5}">
                      <a16:colId xmlns:a16="http://schemas.microsoft.com/office/drawing/2014/main" val="4069419051"/>
                    </a:ext>
                  </a:extLst>
                </a:gridCol>
              </a:tblGrid>
              <a:tr h="518160">
                <a:tc>
                  <a:txBody>
                    <a:bodyPr/>
                    <a:lstStyle/>
                    <a:p>
                      <a:r>
                        <a:rPr lang="en-US" sz="2800" dirty="0"/>
                        <a:t>Dimension</a:t>
                      </a:r>
                    </a:p>
                  </a:txBody>
                  <a:tcPr/>
                </a:tc>
                <a:tc>
                  <a:txBody>
                    <a:bodyPr/>
                    <a:lstStyle/>
                    <a:p>
                      <a:r>
                        <a:rPr lang="en-US" sz="2800" dirty="0"/>
                        <a:t>1</a:t>
                      </a:r>
                    </a:p>
                  </a:txBody>
                  <a:tcPr/>
                </a:tc>
                <a:tc>
                  <a:txBody>
                    <a:bodyPr/>
                    <a:lstStyle/>
                    <a:p>
                      <a:r>
                        <a:rPr lang="en-US" sz="2800" dirty="0"/>
                        <a:t>10</a:t>
                      </a:r>
                    </a:p>
                  </a:txBody>
                  <a:tcPr/>
                </a:tc>
                <a:extLst>
                  <a:ext uri="{0D108BD9-81ED-4DB2-BD59-A6C34878D82A}">
                    <a16:rowId xmlns:a16="http://schemas.microsoft.com/office/drawing/2014/main" val="440159440"/>
                  </a:ext>
                </a:extLst>
              </a:tr>
              <a:tr h="518160">
                <a:tc>
                  <a:txBody>
                    <a:bodyPr/>
                    <a:lstStyle/>
                    <a:p>
                      <a:r>
                        <a:rPr lang="en-US" sz="2800" dirty="0"/>
                        <a:t>State</a:t>
                      </a:r>
                    </a:p>
                  </a:txBody>
                  <a:tcPr/>
                </a:tc>
                <a:tc>
                  <a:txBody>
                    <a:bodyPr/>
                    <a:lstStyle/>
                    <a:p>
                      <a:r>
                        <a:rPr lang="en-US" sz="2800" dirty="0"/>
                        <a:t>Liquid</a:t>
                      </a:r>
                    </a:p>
                  </a:txBody>
                  <a:tcPr/>
                </a:tc>
                <a:tc>
                  <a:txBody>
                    <a:bodyPr/>
                    <a:lstStyle/>
                    <a:p>
                      <a:r>
                        <a:rPr lang="en-US" sz="2800" dirty="0"/>
                        <a:t>Solid</a:t>
                      </a:r>
                    </a:p>
                  </a:txBody>
                  <a:tcPr/>
                </a:tc>
                <a:extLst>
                  <a:ext uri="{0D108BD9-81ED-4DB2-BD59-A6C34878D82A}">
                    <a16:rowId xmlns:a16="http://schemas.microsoft.com/office/drawing/2014/main" val="3135632019"/>
                  </a:ext>
                </a:extLst>
              </a:tr>
              <a:tr h="518160">
                <a:tc>
                  <a:txBody>
                    <a:bodyPr/>
                    <a:lstStyle/>
                    <a:p>
                      <a:r>
                        <a:rPr lang="en-US" sz="2800" dirty="0"/>
                        <a:t>Sweetness</a:t>
                      </a:r>
                    </a:p>
                  </a:txBody>
                  <a:tcPr/>
                </a:tc>
                <a:tc>
                  <a:txBody>
                    <a:bodyPr/>
                    <a:lstStyle/>
                    <a:p>
                      <a:r>
                        <a:rPr lang="en-US" sz="2800" dirty="0"/>
                        <a:t>Bland</a:t>
                      </a:r>
                    </a:p>
                  </a:txBody>
                  <a:tcPr/>
                </a:tc>
                <a:tc>
                  <a:txBody>
                    <a:bodyPr/>
                    <a:lstStyle/>
                    <a:p>
                      <a:r>
                        <a:rPr lang="en-US" sz="2800" dirty="0"/>
                        <a:t>Sweet</a:t>
                      </a:r>
                    </a:p>
                  </a:txBody>
                  <a:tcPr/>
                </a:tc>
                <a:extLst>
                  <a:ext uri="{0D108BD9-81ED-4DB2-BD59-A6C34878D82A}">
                    <a16:rowId xmlns:a16="http://schemas.microsoft.com/office/drawing/2014/main" val="3282743723"/>
                  </a:ext>
                </a:extLst>
              </a:tr>
              <a:tr h="518160">
                <a:tc>
                  <a:txBody>
                    <a:bodyPr/>
                    <a:lstStyle/>
                    <a:p>
                      <a:r>
                        <a:rPr lang="en-US" sz="2800" dirty="0"/>
                        <a:t>Color</a:t>
                      </a:r>
                    </a:p>
                  </a:txBody>
                  <a:tcPr/>
                </a:tc>
                <a:tc>
                  <a:txBody>
                    <a:bodyPr/>
                    <a:lstStyle/>
                    <a:p>
                      <a:r>
                        <a:rPr lang="en-US" sz="2800" dirty="0"/>
                        <a:t>Light</a:t>
                      </a:r>
                    </a:p>
                  </a:txBody>
                  <a:tcPr/>
                </a:tc>
                <a:tc>
                  <a:txBody>
                    <a:bodyPr/>
                    <a:lstStyle/>
                    <a:p>
                      <a:r>
                        <a:rPr lang="en-US" sz="2800" dirty="0"/>
                        <a:t>Dark</a:t>
                      </a:r>
                    </a:p>
                  </a:txBody>
                  <a:tcPr/>
                </a:tc>
                <a:extLst>
                  <a:ext uri="{0D108BD9-81ED-4DB2-BD59-A6C34878D82A}">
                    <a16:rowId xmlns:a16="http://schemas.microsoft.com/office/drawing/2014/main" val="3011567883"/>
                  </a:ext>
                </a:extLst>
              </a:tr>
              <a:tr h="518160">
                <a:tc>
                  <a:txBody>
                    <a:bodyPr/>
                    <a:lstStyle/>
                    <a:p>
                      <a:r>
                        <a:rPr lang="en-US" sz="2800" dirty="0"/>
                        <a:t>Size</a:t>
                      </a:r>
                    </a:p>
                  </a:txBody>
                  <a:tcPr/>
                </a:tc>
                <a:tc>
                  <a:txBody>
                    <a:bodyPr/>
                    <a:lstStyle/>
                    <a:p>
                      <a:r>
                        <a:rPr lang="en-US" sz="2800" dirty="0"/>
                        <a:t>Small</a:t>
                      </a:r>
                    </a:p>
                  </a:txBody>
                  <a:tcPr/>
                </a:tc>
                <a:tc>
                  <a:txBody>
                    <a:bodyPr/>
                    <a:lstStyle/>
                    <a:p>
                      <a:r>
                        <a:rPr lang="en-US" sz="2800" dirty="0"/>
                        <a:t>Large</a:t>
                      </a:r>
                    </a:p>
                  </a:txBody>
                  <a:tcPr/>
                </a:tc>
                <a:extLst>
                  <a:ext uri="{0D108BD9-81ED-4DB2-BD59-A6C34878D82A}">
                    <a16:rowId xmlns:a16="http://schemas.microsoft.com/office/drawing/2014/main" val="470422314"/>
                  </a:ext>
                </a:extLst>
              </a:tr>
              <a:tr h="518160">
                <a:tc>
                  <a:txBody>
                    <a:bodyPr/>
                    <a:lstStyle/>
                    <a:p>
                      <a:r>
                        <a:rPr lang="en-US" sz="2800" dirty="0"/>
                        <a:t>Carrotness</a:t>
                      </a:r>
                    </a:p>
                  </a:txBody>
                  <a:tcPr/>
                </a:tc>
                <a:tc>
                  <a:txBody>
                    <a:bodyPr/>
                    <a:lstStyle/>
                    <a:p>
                      <a:r>
                        <a:rPr lang="en-US" sz="2800" dirty="0"/>
                        <a:t>Not really</a:t>
                      </a:r>
                    </a:p>
                  </a:txBody>
                  <a:tcPr/>
                </a:tc>
                <a:tc>
                  <a:txBody>
                    <a:bodyPr/>
                    <a:lstStyle/>
                    <a:p>
                      <a:endParaRPr lang="en-US" sz="2800" dirty="0"/>
                    </a:p>
                  </a:txBody>
                  <a:tcPr/>
                </a:tc>
                <a:extLst>
                  <a:ext uri="{0D108BD9-81ED-4DB2-BD59-A6C34878D82A}">
                    <a16:rowId xmlns:a16="http://schemas.microsoft.com/office/drawing/2014/main" val="207010204"/>
                  </a:ext>
                </a:extLst>
              </a:tr>
            </a:tbl>
          </a:graphicData>
        </a:graphic>
      </p:graphicFrame>
      <p:pic>
        <p:nvPicPr>
          <p:cNvPr id="8" name="Picture 7"/>
          <p:cNvPicPr>
            <a:picLocks noChangeAspect="1"/>
          </p:cNvPicPr>
          <p:nvPr/>
        </p:nvPicPr>
        <p:blipFill rotWithShape="1">
          <a:blip r:embed="rId2" r:link="rId3" cstate="screen">
            <a:extLst>
              <a:ext uri="{28A0092B-C50C-407E-A947-70E740481C1C}">
                <a14:useLocalDpi xmlns:a14="http://schemas.microsoft.com/office/drawing/2010/main"/>
              </a:ext>
            </a:extLst>
          </a:blip>
          <a:srcRect/>
          <a:stretch>
            <a:fillRect/>
          </a:stretch>
        </p:blipFill>
        <p:spPr>
          <a:xfrm>
            <a:off x="8929580" y="4044451"/>
            <a:ext cx="621432" cy="517701"/>
          </a:xfrm>
          <a:prstGeom prst="rect">
            <a:avLst/>
          </a:prstGeom>
        </p:spPr>
      </p:pic>
      <p:sp>
        <p:nvSpPr>
          <p:cNvPr id="10" name="TextBox 9"/>
          <p:cNvSpPr txBox="1"/>
          <p:nvPr/>
        </p:nvSpPr>
        <p:spPr>
          <a:xfrm>
            <a:off x="8422188" y="6596391"/>
            <a:ext cx="3838392" cy="254044"/>
          </a:xfrm>
          <a:prstGeom prst="rect">
            <a:avLst/>
          </a:prstGeom>
          <a:noFill/>
        </p:spPr>
        <p:txBody>
          <a:bodyPr wrap="square" rtlCol="0">
            <a:spAutoFit/>
          </a:bodyPr>
          <a:lstStyle/>
          <a:p>
            <a:r>
              <a:rPr lang="en-US" sz="1051" dirty="0"/>
              <a:t>“Carrot Vegetables” icon by CHARIE Tristan from the Noun Project.</a:t>
            </a:r>
          </a:p>
        </p:txBody>
      </p:sp>
    </p:spTree>
    <p:extLst>
      <p:ext uri="{BB962C8B-B14F-4D97-AF65-F5344CB8AC3E}">
        <p14:creationId xmlns:p14="http://schemas.microsoft.com/office/powerpoint/2010/main" val="129996130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16x9_duke_ppt_3</Template>
  <TotalTime>17758</TotalTime>
  <Words>3726</Words>
  <Application>Microsoft Macintosh PowerPoint</Application>
  <PresentationFormat>Widescreen</PresentationFormat>
  <Paragraphs>804</Paragraphs>
  <Slides>70</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Cambria Math</vt:lpstr>
      <vt:lpstr>Helvetica</vt:lpstr>
      <vt:lpstr>Helvetica Neue</vt:lpstr>
      <vt:lpstr>Times New Roman</vt:lpstr>
      <vt:lpstr>Wingdings</vt:lpstr>
      <vt:lpstr>2_Office Theme</vt:lpstr>
      <vt:lpstr>Word Embeddings and  A Very Simple Word Embedding Based Model  July 10, 2020</vt:lpstr>
      <vt:lpstr>Problem: our model counts words,  but has no understanding of their meaning</vt:lpstr>
      <vt:lpstr>Problem: our model counts words,  but has no understanding of their meaning</vt:lpstr>
      <vt:lpstr>To effectively predict sentiment, it would be helpful to understand which words have similar meaning</vt:lpstr>
      <vt:lpstr>logistic regression: positive / negative sentiment</vt:lpstr>
      <vt:lpstr>We’d like a numeric representation of words that encodes their meaning</vt:lpstr>
      <vt:lpstr>Training a robot to buy groceries</vt:lpstr>
      <vt:lpstr>Grocery List</vt:lpstr>
      <vt:lpstr>Characteristics/Dimensions</vt:lpstr>
      <vt:lpstr>Five dimensions</vt:lpstr>
      <vt:lpstr>Make Sense of Items not Seen Before</vt:lpstr>
      <vt:lpstr>Make Sense of Items not Seen Before</vt:lpstr>
      <vt:lpstr>Recipe</vt:lpstr>
      <vt:lpstr>Word Embeddings: Assign Each Word in our Vocabulary to a Numeric Vector (of characteristics)</vt:lpstr>
      <vt:lpstr>Visualizing Word Embeddings</vt:lpstr>
      <vt:lpstr>Visualizing Word Embeddings</vt:lpstr>
      <vt:lpstr>Word Recipes</vt:lpstr>
      <vt:lpstr>What happens when we embed all words in a sentence?</vt:lpstr>
      <vt:lpstr>A brief note on how word embeddings are learned…</vt:lpstr>
      <vt:lpstr>PowerPoint Presentation</vt:lpstr>
      <vt:lpstr>A Very Simple Word Embedding-Based Model</vt:lpstr>
      <vt:lpstr>VSWEM Step 1: Convert sentence to vectors</vt:lpstr>
      <vt:lpstr>VSWEM Step 1: Convert sentence to vectors</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2: Take the MAX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3: Take the AVERAGE over the  sentence for each embedding dimension</vt:lpstr>
      <vt:lpstr>VSWEM Step 4:  Concatenate MAX and AVG</vt:lpstr>
      <vt:lpstr>Much more complex models…</vt:lpstr>
      <vt:lpstr>PowerPoint Presentation</vt:lpstr>
      <vt:lpstr>With word vectors, methods for text vs sequences are similar:  A sequence of word vectors…</vt:lpstr>
      <vt:lpstr>With word vectors, methods for text vs sequences are similar:  …now looks just like a sequence of measurements.</vt:lpstr>
      <vt:lpstr>In this case, too, we can get a single numeric vector for our predictive models by taking a max and average (or any other summary statistics we’d like)</vt:lpstr>
      <vt:lpstr>But when we do this, we lose information about order.</vt:lpstr>
      <vt:lpstr>Conclusions</vt:lpstr>
      <vt:lpstr>Bonus: we can also do this with categorical variables!</vt:lpstr>
      <vt:lpstr>Learning Word Embeddings</vt:lpstr>
      <vt:lpstr>So how do we learn spatial locations for each word?</vt:lpstr>
      <vt:lpstr>Predict Context Words from Input Words</vt:lpstr>
      <vt:lpstr>So how do we learn spatial locations for each word?</vt:lpstr>
      <vt:lpstr>So how do we learn spatial locations for each word?</vt:lpstr>
      <vt:lpstr>So how do we learn spatial locations for each word?</vt:lpstr>
      <vt:lpstr>So how do we learn spatial locations for each word?</vt:lpstr>
      <vt:lpstr>Recall: Multi-Class Logistic Regression</vt:lpstr>
      <vt:lpstr>Recall: Multi-Class Logistic Regression</vt:lpstr>
      <vt:lpstr>Recall: Multi-Class Logistic Regression</vt:lpstr>
      <vt:lpstr>We want: word vectors that allow us to predict their likely context</vt:lpstr>
      <vt:lpstr>Predicting context words based on input words</vt:lpstr>
      <vt:lpstr>Predicting context words based on input words</vt:lpstr>
      <vt:lpstr>Predicting context words based on input words</vt:lpstr>
      <vt:lpstr>What’s the simplest model we can possibly use?</vt:lpstr>
      <vt:lpstr>What’s the simplest model we can possibly use?</vt:lpstr>
      <vt:lpstr>What’s the next simplest?</vt:lpstr>
      <vt:lpstr>OK, let’s try it: use a single hidden layer</vt:lpstr>
      <vt:lpstr>Use mini-batches of training examples; minimize cross-entropy loss</vt:lpstr>
      <vt:lpstr>Learn our parameters: Weight Matrices W and B</vt:lpstr>
      <vt:lpstr>Isn’t this the vector we were looking for?</vt:lpstr>
      <vt:lpstr>Let’s take a closer look at W</vt:lpstr>
      <vt:lpstr>Let’s take a closer look at W</vt:lpstr>
      <vt:lpstr>Let’s take a closer look at W</vt:lpstr>
      <vt:lpstr>We now have a distributed representation  of word meaning based on context</vt:lpstr>
      <vt:lpstr>Important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Matthew Engelhard, M.D., Ph.D.</dc:creator>
  <cp:lastModifiedBy>Matthew Engelhard, M.D., Ph.D.</cp:lastModifiedBy>
  <cp:revision>288</cp:revision>
  <cp:lastPrinted>2016-07-31T03:57:51Z</cp:lastPrinted>
  <dcterms:created xsi:type="dcterms:W3CDTF">2016-07-12T20:05:41Z</dcterms:created>
  <dcterms:modified xsi:type="dcterms:W3CDTF">2021-06-24T01:17:34Z</dcterms:modified>
</cp:coreProperties>
</file>