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506" r:id="rId2"/>
    <p:sldId id="843" r:id="rId3"/>
    <p:sldId id="511" r:id="rId4"/>
    <p:sldId id="844" r:id="rId5"/>
    <p:sldId id="845" r:id="rId6"/>
    <p:sldId id="570" r:id="rId7"/>
    <p:sldId id="621" r:id="rId8"/>
    <p:sldId id="573" r:id="rId9"/>
    <p:sldId id="574" r:id="rId10"/>
    <p:sldId id="575" r:id="rId11"/>
    <p:sldId id="576" r:id="rId12"/>
    <p:sldId id="572" r:id="rId13"/>
    <p:sldId id="578" r:id="rId14"/>
    <p:sldId id="579" r:id="rId15"/>
    <p:sldId id="580" r:id="rId16"/>
    <p:sldId id="593" r:id="rId17"/>
    <p:sldId id="583" r:id="rId18"/>
    <p:sldId id="589" r:id="rId19"/>
    <p:sldId id="590" r:id="rId20"/>
    <p:sldId id="591" r:id="rId21"/>
    <p:sldId id="592" r:id="rId22"/>
    <p:sldId id="588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569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75170" autoAdjust="0"/>
  </p:normalViewPr>
  <p:slideViewPr>
    <p:cSldViewPr snapToGrid="0">
      <p:cViewPr varScale="1">
        <p:scale>
          <a:sx n="94" d="100"/>
          <a:sy n="94" d="100"/>
        </p:scale>
        <p:origin x="152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B8C7-C9FE-451A-AFD5-884AA006ED43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3B2E0-F841-4DF0-86E7-486D3B83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3D3-97BA-8344-B77C-C3C47F7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A69F-5897-5F44-92BC-479B55DE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7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9F9-9678-2743-B0D7-2303C74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3DE2-E1E8-8C40-8B00-91EF68139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48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5086-DAA8-FA49-915F-8B28AFD11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3AEF-AC20-C245-8112-195AA156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3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4FE-227B-BB4B-AFCB-C70369A5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6AE-9738-E14C-9B4A-B463D907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C07-CABA-9E4D-9E3A-95E05BC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BD0F8-3355-CA42-8F79-D8191E4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984-E4BA-284B-B7AF-D51BD0BD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3D1B-9EE2-4E4F-B36A-F0F237B8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BE0A-D618-A548-B1F3-E7BCD2D5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99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306-FDF6-DE45-90F3-DD6E0A2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B324-C8C1-B34B-93B4-5E52FB3E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C052-E346-7A4E-A53F-178DCAB9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207E-CBC1-6444-AE32-2D03AB9B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6491-5FF8-E448-A837-D74C6F8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3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2B47-C6F1-2C47-83A6-7C9765D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3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3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7C-A2EB-A742-BD60-2419010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264-1CC0-ED47-9FC4-17EA9AEE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2311-296D-B54E-84F6-B91B4D00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CE1-388E-D644-BFC2-E3BA89C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288A-BC67-054C-8D82-B775C7F3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54F2-00A4-E440-B3B4-24D0906C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3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3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emf"/><Relationship Id="rId10" Type="http://schemas.openxmlformats.org/officeDocument/2006/relationships/image" Target="../media/image1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3"/>
            <a:ext cx="10363200" cy="27048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Learning Word Embeddings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MMCi</a:t>
            </a:r>
            <a:r>
              <a:rPr lang="en-US" sz="2400" dirty="0"/>
              <a:t> </a:t>
            </a:r>
            <a:r>
              <a:rPr lang="en-US" dirty="0"/>
              <a:t>Block</a:t>
            </a:r>
            <a:r>
              <a:rPr lang="en-US" sz="2400" dirty="0"/>
              <a:t> 5</a:t>
            </a:r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179683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1" y="4700213"/>
            <a:ext cx="14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1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797" y="2902082"/>
            <a:ext cx="178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These vectors are what we want to </a:t>
            </a:r>
            <a:r>
              <a:rPr lang="en-US" sz="2000" i="1" dirty="0"/>
              <a:t>learn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0" y="4700213"/>
            <a:ext cx="142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1903956" y="3917745"/>
            <a:ext cx="1578291" cy="207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547" y="4647311"/>
            <a:ext cx="2045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could build this model if we had the vectors; less clear how to get them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080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992776" y="5208904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278356" y="520890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l="-5128" r="-25641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01085B2-EB13-C34A-B959-CD7E5A038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1796686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/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5128" r="-2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80B622D-D422-F249-A5AA-83098406A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3508995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/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r="-2307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/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 r="-1842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20E65-9BF4-DF4A-9FE0-0B50D738EDD7}"/>
              </a:ext>
            </a:extLst>
          </p:cNvPr>
          <p:cNvCxnSpPr>
            <a:cxnSpLocks/>
          </p:cNvCxnSpPr>
          <p:nvPr/>
        </p:nvCxnSpPr>
        <p:spPr>
          <a:xfrm flipH="1" flipV="1">
            <a:off x="1126908" y="3982434"/>
            <a:ext cx="452275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C4AC1B-9E2D-1245-B7BA-2E8FFAABB649}"/>
              </a:ext>
            </a:extLst>
          </p:cNvPr>
          <p:cNvCxnSpPr>
            <a:cxnSpLocks/>
          </p:cNvCxnSpPr>
          <p:nvPr/>
        </p:nvCxnSpPr>
        <p:spPr>
          <a:xfrm flipV="1">
            <a:off x="4177466" y="3982434"/>
            <a:ext cx="432983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9BF8AC-6748-1243-A92A-F45107AA3FF1}"/>
              </a:ext>
            </a:extLst>
          </p:cNvPr>
          <p:cNvCxnSpPr>
            <a:cxnSpLocks/>
          </p:cNvCxnSpPr>
          <p:nvPr/>
        </p:nvCxnSpPr>
        <p:spPr>
          <a:xfrm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78E3F-F50A-F14F-989A-70266DDCAFFF}"/>
              </a:ext>
            </a:extLst>
          </p:cNvPr>
          <p:cNvCxnSpPr>
            <a:cxnSpLocks/>
          </p:cNvCxnSpPr>
          <p:nvPr/>
        </p:nvCxnSpPr>
        <p:spPr>
          <a:xfrm flipH="1"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25036-B7B2-5943-A4E2-F9A3A5D458DB}"/>
              </a:ext>
            </a:extLst>
          </p:cNvPr>
          <p:cNvCxnSpPr>
            <a:cxnSpLocks/>
          </p:cNvCxnSpPr>
          <p:nvPr/>
        </p:nvCxnSpPr>
        <p:spPr>
          <a:xfrm flipV="1">
            <a:off x="1799261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6363E-1454-2F4E-ACCC-CB11AC86D04A}"/>
              </a:ext>
            </a:extLst>
          </p:cNvPr>
          <p:cNvCxnSpPr>
            <a:cxnSpLocks/>
          </p:cNvCxnSpPr>
          <p:nvPr/>
        </p:nvCxnSpPr>
        <p:spPr>
          <a:xfrm flipV="1">
            <a:off x="1342061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501B4-8937-7E4A-9480-2A86823B2818}"/>
              </a:ext>
            </a:extLst>
          </p:cNvPr>
          <p:cNvCxnSpPr>
            <a:cxnSpLocks/>
          </p:cNvCxnSpPr>
          <p:nvPr/>
        </p:nvCxnSpPr>
        <p:spPr>
          <a:xfrm flipV="1">
            <a:off x="2229567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47467-F4AF-CF41-81DA-83589BF45431}"/>
              </a:ext>
            </a:extLst>
          </p:cNvPr>
          <p:cNvCxnSpPr>
            <a:cxnSpLocks/>
          </p:cNvCxnSpPr>
          <p:nvPr/>
        </p:nvCxnSpPr>
        <p:spPr>
          <a:xfrm flipV="1">
            <a:off x="2632979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1946F2-1995-024D-A1ED-BDC18B7CF838}"/>
              </a:ext>
            </a:extLst>
          </p:cNvPr>
          <p:cNvCxnSpPr>
            <a:cxnSpLocks/>
          </p:cNvCxnSpPr>
          <p:nvPr/>
        </p:nvCxnSpPr>
        <p:spPr>
          <a:xfrm flipV="1">
            <a:off x="3072250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A2244-DCE0-2D42-ACC8-128F3B5A27AA}"/>
              </a:ext>
            </a:extLst>
          </p:cNvPr>
          <p:cNvCxnSpPr>
            <a:cxnSpLocks/>
          </p:cNvCxnSpPr>
          <p:nvPr/>
        </p:nvCxnSpPr>
        <p:spPr>
          <a:xfrm flipV="1">
            <a:off x="3493590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610DA-166B-514D-9BDF-5407808F654D}"/>
              </a:ext>
            </a:extLst>
          </p:cNvPr>
          <p:cNvCxnSpPr>
            <a:cxnSpLocks/>
          </p:cNvCxnSpPr>
          <p:nvPr/>
        </p:nvCxnSpPr>
        <p:spPr>
          <a:xfrm flipV="1">
            <a:off x="3932861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3F277-4664-AC4B-92AC-28998B46ABFE}"/>
              </a:ext>
            </a:extLst>
          </p:cNvPr>
          <p:cNvCxnSpPr>
            <a:cxnSpLocks/>
          </p:cNvCxnSpPr>
          <p:nvPr/>
        </p:nvCxnSpPr>
        <p:spPr>
          <a:xfrm flipV="1">
            <a:off x="4372132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/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13854"/>
              </p:ext>
            </p:extLst>
          </p:nvPr>
        </p:nvGraphicFramePr>
        <p:xfrm>
          <a:off x="1586700" y="5241690"/>
          <a:ext cx="2600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4">
                  <a:extLst>
                    <a:ext uri="{9D8B030D-6E8A-4147-A177-3AD203B41FA5}">
                      <a16:colId xmlns:a16="http://schemas.microsoft.com/office/drawing/2014/main" val="798074745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557231891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101715227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844990879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319503096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17865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68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/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6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𝑖𝑗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6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baseline="-250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2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71777"/>
            <a:ext cx="4548010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65001"/>
              </p:ext>
            </p:extLst>
          </p:nvPr>
        </p:nvGraphicFramePr>
        <p:xfrm>
          <a:off x="5697538" y="1874484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24839" y="5059506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99887"/>
              </p:ext>
            </p:extLst>
          </p:nvPr>
        </p:nvGraphicFramePr>
        <p:xfrm>
          <a:off x="9008462" y="1514144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56937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076167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12472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140038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596531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108427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0294"/>
              </p:ext>
            </p:extLst>
          </p:nvPr>
        </p:nvGraphicFramePr>
        <p:xfrm>
          <a:off x="7353000" y="1515398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0421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663077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514144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4930410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205220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206474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73037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2705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77906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27186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79612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287445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8208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3931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518604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We want: word vectors that allow us to predict their likely 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74896"/>
              </p:ext>
            </p:extLst>
          </p:nvPr>
        </p:nvGraphicFramePr>
        <p:xfrm>
          <a:off x="5697538" y="2037322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7404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65334"/>
              </p:ext>
            </p:extLst>
          </p:nvPr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676982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5093248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368058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369312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8319" y="943405"/>
            <a:ext cx="32063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But again, how </a:t>
            </a:r>
            <a:r>
              <a:rPr lang="en-US" sz="2800" dirty="0">
                <a:solidFill>
                  <a:schemeClr val="accent2"/>
                </a:solidFill>
              </a:rPr>
              <a:t>do we </a:t>
            </a:r>
            <a:r>
              <a:rPr lang="en-US" sz="2800" i="1" dirty="0">
                <a:solidFill>
                  <a:schemeClr val="accent2"/>
                </a:solidFill>
              </a:rPr>
              <a:t>learn</a:t>
            </a:r>
            <a:r>
              <a:rPr lang="en-US" sz="2800" dirty="0">
                <a:solidFill>
                  <a:schemeClr val="accent2"/>
                </a:solidFill>
              </a:rPr>
              <a:t> these vectors?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Let’s take a step back: we’ll focus on understanding how we can predict context words based on input words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4839" y="5222344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</p:spTree>
    <p:extLst>
      <p:ext uri="{BB962C8B-B14F-4D97-AF65-F5344CB8AC3E}">
        <p14:creationId xmlns:p14="http://schemas.microsoft.com/office/powerpoint/2010/main" val="17169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0" y="915085"/>
            <a:ext cx="10649320" cy="4696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7342" y="5611539"/>
            <a:ext cx="517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words and context words are one-hot encoded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(similar to bag of words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44871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6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0767" y="1052871"/>
            <a:ext cx="3434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idea:</a:t>
            </a:r>
          </a:p>
          <a:p>
            <a:endParaRPr lang="en-US" sz="2400" dirty="0"/>
          </a:p>
          <a:p>
            <a:r>
              <a:rPr lang="en-US" sz="2400" dirty="0"/>
              <a:t>Directly connect our input to the log-odds layer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From sentence to sequence of 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68008"/>
          </a:xfrm>
        </p:spPr>
        <p:txBody>
          <a:bodyPr>
            <a:normAutofit/>
          </a:bodyPr>
          <a:lstStyle/>
          <a:p>
            <a:r>
              <a:rPr lang="en-US" sz="2400" dirty="0"/>
              <a:t>Look up words individually to obtain their vectors</a:t>
            </a:r>
          </a:p>
          <a:p>
            <a:r>
              <a:rPr lang="en-US" sz="2400" dirty="0"/>
              <a:t>But where do the vectors come from?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8" y="2249293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609602" y="42591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1153081" y="4520585"/>
            <a:ext cx="952106" cy="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3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First idea: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Directly connect our input to the log-odds layer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blipFill>
                <a:blip r:embed="rId3"/>
                <a:stretch>
                  <a:fillRect l="-2660" t="-1078" r="-390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659716" y="436804"/>
            <a:ext cx="2584524" cy="5949863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24F4F6-8A41-E640-B022-FE4CD1E2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next simplest?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about a single hidden layer?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our hidden layer size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blipFill>
                <a:blip r:embed="rId3"/>
                <a:stretch>
                  <a:fillRect l="-2799" t="-998" r="-933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OK, let’s try it: use a single hidden layer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63444"/>
              </p:ext>
            </p:extLst>
          </p:nvPr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4079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48442" y="171696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64768" y="4783671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strolls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2174029" y="4983726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Use mini-batches of training examples; minimize cross-entropy loss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82972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6411"/>
              </p:ext>
            </p:extLst>
          </p:nvPr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Learn our parameters: Weight Matrices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13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15085"/>
          </a:xfrm>
        </p:spPr>
        <p:txBody>
          <a:bodyPr>
            <a:normAutofit/>
          </a:bodyPr>
          <a:lstStyle/>
          <a:p>
            <a:r>
              <a:rPr lang="en-US" sz="3200" dirty="0"/>
              <a:t>Isn’t </a:t>
            </a:r>
            <a:r>
              <a:rPr lang="en-US" sz="3200" b="1" dirty="0"/>
              <a:t>this</a:t>
            </a:r>
            <a:r>
              <a:rPr lang="en-US" sz="3200" dirty="0"/>
              <a:t> the vector we were looking for?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9882"/>
              </p:ext>
            </p:extLst>
          </p:nvPr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13592"/>
              </p:ext>
            </p:extLst>
          </p:nvPr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41750"/>
              </p:ext>
            </p:extLst>
          </p:nvPr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54245"/>
              </p:ext>
            </p:extLst>
          </p:nvPr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182" y="4187104"/>
            <a:ext cx="2701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it’s compact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 allows us to predict context words for a given input word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45042" y="5671375"/>
            <a:ext cx="14273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 ??</a:t>
            </a:r>
          </a:p>
        </p:txBody>
      </p:sp>
      <p:cxnSp>
        <p:nvCxnSpPr>
          <p:cNvPr id="6" name="Straight Arrow Connector 5"/>
          <p:cNvCxnSpPr>
            <a:stCxn id="61" idx="0"/>
            <a:endCxn id="27" idx="2"/>
          </p:cNvCxnSpPr>
          <p:nvPr/>
        </p:nvCxnSpPr>
        <p:spPr>
          <a:xfrm flipH="1" flipV="1">
            <a:off x="5971610" y="5242229"/>
            <a:ext cx="287089" cy="42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63712" y="776614"/>
            <a:ext cx="1925645" cy="1308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animBg="1"/>
      <p:bldP spid="3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9065" y="5318971"/>
            <a:ext cx="11051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suppose swims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word in our vocabulary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blipFill>
                <a:blip r:embed="rId6"/>
                <a:stretch>
                  <a:fillRect l="-3406" t="-2994" r="-1548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blipFill>
                <a:blip r:embed="rId7"/>
                <a:stretch>
                  <a:fillRect l="-12727" r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blipFill>
                <a:blip r:embed="rId8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then v(swims), the word vector for swims,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column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blipFill>
                <a:blip r:embed="rId9"/>
                <a:stretch>
                  <a:fillRect l="-3406" t="-2294" r="-310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193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8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81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7553195" y="2555310"/>
            <a:ext cx="2292263" cy="96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Word vector for word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blipFill>
                <a:blip r:embed="rId7"/>
                <a:stretch>
                  <a:fillRect l="-385" t="-4310" r="-346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4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0" y="100439"/>
            <a:ext cx="12191999" cy="9150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We now have a distributed representation </a:t>
            </a:r>
            <a:br>
              <a:rPr lang="en-US" sz="3200" dirty="0"/>
            </a:br>
            <a:r>
              <a:rPr lang="en-US" sz="3200" dirty="0"/>
              <a:t>of word </a:t>
            </a:r>
            <a:r>
              <a:rPr lang="en-US" sz="3200" b="1" i="1" dirty="0"/>
              <a:t>meaning</a:t>
            </a:r>
            <a:r>
              <a:rPr lang="en-US" sz="3200" dirty="0"/>
              <a:t> based on </a:t>
            </a:r>
            <a:r>
              <a:rPr lang="en-US" sz="3200" b="1" i="1" dirty="0"/>
              <a:t>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5430" y="5296834"/>
            <a:ext cx="11323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</a:t>
            </a:r>
          </a:p>
        </p:txBody>
      </p:sp>
    </p:spTree>
    <p:extLst>
      <p:ext uri="{BB962C8B-B14F-4D97-AF65-F5344CB8AC3E}">
        <p14:creationId xmlns:p14="http://schemas.microsoft.com/office/powerpoint/2010/main" val="35580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Word Embeddings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7211" y="987425"/>
            <a:ext cx="5584153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84476" cy="40517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If the meaning is similar, the vectors (i.e. locations) should be similar!</a:t>
            </a:r>
          </a:p>
        </p:txBody>
      </p:sp>
    </p:spTree>
    <p:extLst>
      <p:ext uri="{BB962C8B-B14F-4D97-AF65-F5344CB8AC3E}">
        <p14:creationId xmlns:p14="http://schemas.microsoft.com/office/powerpoint/2010/main" val="180594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learning a vector representation for each word based on the contexts in which it appears</a:t>
            </a:r>
          </a:p>
          <a:p>
            <a:endParaRPr lang="en-US" dirty="0"/>
          </a:p>
          <a:p>
            <a:r>
              <a:rPr lang="en-US" dirty="0"/>
              <a:t>training data: large number of pairs of nearby words from a large corpus</a:t>
            </a:r>
          </a:p>
          <a:p>
            <a:endParaRPr lang="en-US" dirty="0"/>
          </a:p>
          <a:p>
            <a:r>
              <a:rPr lang="en-US" dirty="0"/>
              <a:t>These vectors give us much more flexibility when modeling: makes text sequences like other sequences</a:t>
            </a:r>
          </a:p>
        </p:txBody>
      </p:sp>
    </p:spTree>
    <p:extLst>
      <p:ext uri="{BB962C8B-B14F-4D97-AF65-F5344CB8AC3E}">
        <p14:creationId xmlns:p14="http://schemas.microsoft.com/office/powerpoint/2010/main" val="22984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are word embeddings learned?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69" y="1363851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329" y="2386086"/>
            <a:ext cx="395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1330" y="2982260"/>
            <a:ext cx="434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woman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1329" y="3578434"/>
            <a:ext cx="399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1329" y="4174608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crocodile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1330" y="4770782"/>
            <a:ext cx="434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banana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328" y="5366956"/>
            <a:ext cx="440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</p:spTree>
    <p:extLst>
      <p:ext uri="{BB962C8B-B14F-4D97-AF65-F5344CB8AC3E}">
        <p14:creationId xmlns:p14="http://schemas.microsoft.com/office/powerpoint/2010/main" val="20881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667" y="293907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pic>
        <p:nvPicPr>
          <p:cNvPr id="1028" name="Picture 4" descr="Image result for looking up a word in a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405" y="17745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0675" y="5065378"/>
            <a:ext cx="4359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adult:</a:t>
            </a:r>
          </a:p>
          <a:p>
            <a:pPr algn="ctr"/>
            <a:r>
              <a:rPr lang="en-US" sz="2400" dirty="0"/>
              <a:t>explicit definitions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895" y="5065378"/>
            <a:ext cx="4309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child:</a:t>
            </a:r>
          </a:p>
          <a:p>
            <a:pPr algn="ctr"/>
            <a:r>
              <a:rPr lang="en-US" sz="2400" u="sng" dirty="0"/>
              <a:t>implicit definitions from context</a:t>
            </a:r>
          </a:p>
        </p:txBody>
      </p:sp>
      <p:pic>
        <p:nvPicPr>
          <p:cNvPr id="1030" name="Picture 6" descr="Image result for speech immersion chil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89" y="1774557"/>
            <a:ext cx="3793579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427893" y="1527216"/>
            <a:ext cx="4309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https://www.parenting.com/activities/baby/teach-baby-to-talk/</a:t>
            </a:r>
          </a:p>
        </p:txBody>
      </p:sp>
      <p:sp>
        <p:nvSpPr>
          <p:cNvPr id="18" name="Multiply 17"/>
          <p:cNvSpPr/>
          <p:nvPr/>
        </p:nvSpPr>
        <p:spPr>
          <a:xfrm>
            <a:off x="985394" y="1527215"/>
            <a:ext cx="5250023" cy="4369160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35" y="908498"/>
            <a:ext cx="937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 if words are always exchangeable, they must have very similar meaning</a:t>
            </a:r>
          </a:p>
        </p:txBody>
      </p:sp>
    </p:spTree>
    <p:extLst>
      <p:ext uri="{BB962C8B-B14F-4D97-AF65-F5344CB8AC3E}">
        <p14:creationId xmlns:p14="http://schemas.microsoft.com/office/powerpoint/2010/main" val="34908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39" name="Left Brace 38"/>
          <p:cNvSpPr/>
          <p:nvPr/>
        </p:nvSpPr>
        <p:spPr>
          <a:xfrm rot="10800000">
            <a:off x="9222621" y="2240504"/>
            <a:ext cx="654844" cy="407010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215967" y="3768468"/>
            <a:ext cx="172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probabilities for all words in our vocabulary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2507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Predict Context Words from Input 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665" y="2040393"/>
            <a:ext cx="41587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{input word, context word}</a:t>
            </a:r>
          </a:p>
          <a:p>
            <a:endParaRPr lang="en-US" sz="2800" dirty="0"/>
          </a:p>
          <a:p>
            <a:r>
              <a:rPr lang="en-US" sz="2800" dirty="0"/>
              <a:t>{strolls, man}</a:t>
            </a:r>
          </a:p>
          <a:p>
            <a:r>
              <a:rPr lang="en-US" sz="2800" dirty="0"/>
              <a:t>{strolls, woman}</a:t>
            </a:r>
          </a:p>
          <a:p>
            <a:r>
              <a:rPr lang="en-US" sz="2800" dirty="0"/>
              <a:t>{swims, crocodile}</a:t>
            </a:r>
          </a:p>
          <a:p>
            <a:r>
              <a:rPr lang="en-US" sz="2800" dirty="0"/>
              <a:t>{swims, fish}</a:t>
            </a:r>
          </a:p>
          <a:p>
            <a:r>
              <a:rPr lang="en-US" sz="2800" dirty="0"/>
              <a:t>{flies, bird}</a:t>
            </a:r>
          </a:p>
          <a:p>
            <a:r>
              <a:rPr lang="en-US" sz="2800" dirty="0"/>
              <a:t>{flies, plane}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518" y="1417639"/>
            <a:ext cx="4561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define a </a:t>
            </a:r>
            <a:r>
              <a:rPr lang="en-US" sz="2800" u="sng" dirty="0"/>
              <a:t>context word </a:t>
            </a:r>
            <a:r>
              <a:rPr lang="en-US" sz="2800" dirty="0"/>
              <a:t>as one that appears inside a fixed-length window around the input word in our training corpus.</a:t>
            </a:r>
          </a:p>
          <a:p>
            <a:endParaRPr lang="en-US" sz="2800" dirty="0"/>
          </a:p>
          <a:p>
            <a:r>
              <a:rPr lang="en-US" sz="2800" dirty="0"/>
              <a:t>(e.g. Wikipedia)</a:t>
            </a:r>
          </a:p>
          <a:p>
            <a:endParaRPr lang="en-US" sz="2800" dirty="0"/>
          </a:p>
          <a:p>
            <a:r>
              <a:rPr lang="en-US" sz="2800" dirty="0"/>
              <a:t>A man strolls down the street.</a:t>
            </a:r>
          </a:p>
          <a:p>
            <a:endParaRPr lang="en-US" sz="2800" dirty="0"/>
          </a:p>
          <a:p>
            <a:r>
              <a:rPr lang="en-US" sz="2800" dirty="0"/>
              <a:t>		  </a:t>
            </a:r>
            <a:r>
              <a:rPr lang="en-US" sz="2800" dirty="0">
                <a:solidFill>
                  <a:schemeClr val="accent1"/>
                </a:solidFill>
              </a:rPr>
              <a:t>input	</a:t>
            </a:r>
            <a:r>
              <a:rPr lang="en-US" sz="2800" dirty="0">
                <a:solidFill>
                  <a:schemeClr val="accent6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3654" y="4835471"/>
            <a:ext cx="976393" cy="5553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7518" y="4773479"/>
            <a:ext cx="3479370" cy="6664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58425" y="2651590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7" name="Straight Arrow Connector 6"/>
          <p:cNvCxnSpPr>
            <a:stCxn id="40" idx="1"/>
            <a:endCxn id="28" idx="3"/>
          </p:cNvCxnSpPr>
          <p:nvPr/>
        </p:nvCxnSpPr>
        <p:spPr>
          <a:xfrm flipH="1" flipV="1">
            <a:off x="8501056" y="2451535"/>
            <a:ext cx="1757369" cy="40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1"/>
            <a:endCxn id="29" idx="3"/>
          </p:cNvCxnSpPr>
          <p:nvPr/>
        </p:nvCxnSpPr>
        <p:spPr>
          <a:xfrm flipH="1">
            <a:off x="8816077" y="2851645"/>
            <a:ext cx="1442348" cy="10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58425" y="5707596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0</a:t>
            </a:r>
          </a:p>
        </p:txBody>
      </p:sp>
      <p:cxnSp>
        <p:nvCxnSpPr>
          <p:cNvPr id="35" name="Straight Arrow Connector 34"/>
          <p:cNvCxnSpPr>
            <a:stCxn id="27" idx="1"/>
            <a:endCxn id="33" idx="3"/>
          </p:cNvCxnSpPr>
          <p:nvPr/>
        </p:nvCxnSpPr>
        <p:spPr>
          <a:xfrm flipH="1">
            <a:off x="8841661" y="5907651"/>
            <a:ext cx="1416764" cy="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189796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16x9_duke_ppt_3</Template>
  <TotalTime>17763</TotalTime>
  <Words>1624</Words>
  <Application>Microsoft Macintosh PowerPoint</Application>
  <PresentationFormat>Widescreen</PresentationFormat>
  <Paragraphs>391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2_Office Theme</vt:lpstr>
      <vt:lpstr>Learning Word Embeddings</vt:lpstr>
      <vt:lpstr>From sentence to sequence of vectors.</vt:lpstr>
      <vt:lpstr>Visualizing Word Embeddings</vt:lpstr>
      <vt:lpstr>How are word embeddings learned?</vt:lpstr>
      <vt:lpstr>PowerPoint Presentation</vt:lpstr>
      <vt:lpstr>So how do we learn spatial locations for each word?</vt:lpstr>
      <vt:lpstr>Predict Context Words from Input Words</vt:lpstr>
      <vt:lpstr>So how do we learn spatial locations for each word?</vt:lpstr>
      <vt:lpstr>So how do we learn spatial locations for each word?</vt:lpstr>
      <vt:lpstr>So how do we learn spatial locations for each word?</vt:lpstr>
      <vt:lpstr>So how do we learn spatial locations for each word?</vt:lpstr>
      <vt:lpstr>Recall: Multi-Class Logistic Regression</vt:lpstr>
      <vt:lpstr>Recall: Multi-Class Logistic Regression</vt:lpstr>
      <vt:lpstr>Recall: Multi-Class Logistic Regression</vt:lpstr>
      <vt:lpstr>We want: word vectors that allow us to predict their likely context</vt:lpstr>
      <vt:lpstr>Predicting context words based on input words</vt:lpstr>
      <vt:lpstr>Predicting context words based on input words</vt:lpstr>
      <vt:lpstr>Predicting context words based on input words</vt:lpstr>
      <vt:lpstr>What’s the simplest model we can possibly use?</vt:lpstr>
      <vt:lpstr>What’s the simplest model we can possibly use?</vt:lpstr>
      <vt:lpstr>What’s the next simplest?</vt:lpstr>
      <vt:lpstr>OK, let’s try it: use a single hidden layer</vt:lpstr>
      <vt:lpstr>Use mini-batches of training examples; minimize cross-entropy loss</vt:lpstr>
      <vt:lpstr>Learn our parameters: Weight Matrices W and B</vt:lpstr>
      <vt:lpstr>Isn’t this the vector we were looking for?</vt:lpstr>
      <vt:lpstr>Let’s take a closer look at W</vt:lpstr>
      <vt:lpstr>Let’s take a closer look at W</vt:lpstr>
      <vt:lpstr>Let’s take a closer look at W</vt:lpstr>
      <vt:lpstr>We now have a distributed representation  of word meaning based on context</vt:lpstr>
      <vt:lpstr>Important 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Matthew Engelhard, M.D., Ph.D.</dc:creator>
  <cp:lastModifiedBy>Matthew Engelhard, M.D., Ph.D.</cp:lastModifiedBy>
  <cp:revision>290</cp:revision>
  <cp:lastPrinted>2016-07-31T03:57:51Z</cp:lastPrinted>
  <dcterms:created xsi:type="dcterms:W3CDTF">2016-07-12T20:05:41Z</dcterms:created>
  <dcterms:modified xsi:type="dcterms:W3CDTF">2021-06-24T01:25:53Z</dcterms:modified>
</cp:coreProperties>
</file>