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493" r:id="rId2"/>
    <p:sldId id="514" r:id="rId3"/>
    <p:sldId id="913" r:id="rId4"/>
    <p:sldId id="915" r:id="rId5"/>
    <p:sldId id="624" r:id="rId6"/>
    <p:sldId id="606" r:id="rId7"/>
    <p:sldId id="828" r:id="rId8"/>
    <p:sldId id="912" r:id="rId9"/>
    <p:sldId id="914" r:id="rId10"/>
    <p:sldId id="849" r:id="rId11"/>
    <p:sldId id="458" r:id="rId12"/>
    <p:sldId id="623" r:id="rId13"/>
    <p:sldId id="535" r:id="rId14"/>
    <p:sldId id="596" r:id="rId15"/>
    <p:sldId id="6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74767" autoAdjust="0"/>
  </p:normalViewPr>
  <p:slideViewPr>
    <p:cSldViewPr snapToGrid="0">
      <p:cViewPr varScale="1">
        <p:scale>
          <a:sx n="111" d="100"/>
          <a:sy n="111" d="100"/>
        </p:scale>
        <p:origin x="1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B8FC7-B944-4823-A588-C9C99757DCB6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8E89-17B2-4721-9E3B-530BF713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</a:t>
            </a:r>
            <a:r>
              <a:rPr lang="en-US" baseline="0" dirty="0"/>
              <a:t> INFO ABOUT ROC, CONFUSION MATRIX, ETC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one final simplification, we’ll use </a:t>
            </a:r>
            <a:r>
              <a:rPr lang="en-US" dirty="0" err="1"/>
              <a:t>p_i</a:t>
            </a:r>
            <a:r>
              <a:rPr lang="en-US" dirty="0"/>
              <a:t> to denote the probability that </a:t>
            </a:r>
            <a:r>
              <a:rPr lang="en-US" dirty="0" err="1"/>
              <a:t>y_i</a:t>
            </a:r>
            <a:r>
              <a:rPr lang="en-US" dirty="0"/>
              <a:t> is 1 given </a:t>
            </a:r>
            <a:r>
              <a:rPr lang="en-US" dirty="0" err="1"/>
              <a:t>x_i</a:t>
            </a:r>
            <a:r>
              <a:rPr lang="en-US" dirty="0"/>
              <a:t> – </a:t>
            </a:r>
            <a:r>
              <a:rPr lang="en-US" dirty="0" err="1"/>
              <a:t>p_i</a:t>
            </a:r>
            <a:r>
              <a:rPr lang="en-US" dirty="0"/>
              <a:t> is the probability of </a:t>
            </a:r>
            <a:r>
              <a:rPr lang="en-US" dirty="0" err="1"/>
              <a:t>y_i</a:t>
            </a:r>
            <a:r>
              <a:rPr lang="en-US" dirty="0"/>
              <a:t> predicted by our model</a:t>
            </a:r>
          </a:p>
          <a:p>
            <a:endParaRPr lang="en-US" dirty="0"/>
          </a:p>
          <a:p>
            <a:r>
              <a:rPr lang="en-US" dirty="0"/>
              <a:t>And if we placed a threshold on the probability </a:t>
            </a:r>
            <a:r>
              <a:rPr lang="en-US" dirty="0" err="1"/>
              <a:t>p_i</a:t>
            </a:r>
            <a:r>
              <a:rPr lang="en-US" dirty="0"/>
              <a:t> – as we did before in our prostate cancer example – we’d get a predicted value of </a:t>
            </a:r>
            <a:r>
              <a:rPr lang="en-US" dirty="0" err="1"/>
              <a:t>y_i</a:t>
            </a:r>
            <a:r>
              <a:rPr lang="en-US" dirty="0"/>
              <a:t>, which we’ve said is called </a:t>
            </a:r>
            <a:r>
              <a:rPr lang="en-US" dirty="0" err="1"/>
              <a:t>y_i</a:t>
            </a:r>
            <a:r>
              <a:rPr lang="en-US" dirty="0"/>
              <a:t> hat</a:t>
            </a:r>
          </a:p>
          <a:p>
            <a:r>
              <a:rPr lang="en-US" dirty="0"/>
              <a:t>More on this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other terms for hidden layer</a:t>
            </a:r>
          </a:p>
          <a:p>
            <a:endParaRPr lang="en-US" dirty="0"/>
          </a:p>
          <a:p>
            <a:r>
              <a:rPr lang="en-US" dirty="0"/>
              <a:t>Latent features</a:t>
            </a:r>
          </a:p>
          <a:p>
            <a:r>
              <a:rPr lang="en-US" dirty="0"/>
              <a:t>Latent variables</a:t>
            </a:r>
          </a:p>
          <a:p>
            <a:endParaRPr lang="en-US" dirty="0"/>
          </a:p>
          <a:p>
            <a:r>
              <a:rPr lang="en-US" dirty="0"/>
              <a:t>Hidden units are the individual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slightly more advanced version of this, you may want to use a neural network with a single hidden layer to make predictions from your concatenated feature vector rather than a generalized linear model.</a:t>
            </a:r>
          </a:p>
          <a:p>
            <a:r>
              <a:rPr lang="en-US" dirty="0"/>
              <a:t>This allows you to take advantage of interactions between modalities that may be present</a:t>
            </a:r>
          </a:p>
          <a:p>
            <a:endParaRPr lang="en-US" dirty="0"/>
          </a:p>
          <a:p>
            <a:r>
              <a:rPr lang="en-US" dirty="0"/>
              <a:t>Finally, as a second optional step, you can fine-tune your entire model – including each modality specific encoder – together using a machine learning library like </a:t>
            </a:r>
            <a:r>
              <a:rPr lang="en-US" dirty="0" err="1"/>
              <a:t>pytorch</a:t>
            </a:r>
            <a:r>
              <a:rPr lang="en-US" dirty="0"/>
              <a:t> or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This last step will be challenging from a data management and computational perspective, and it will not always improve performance, which is why I say it is optional.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all elements of the curve.</a:t>
            </a:r>
          </a:p>
          <a:p>
            <a:r>
              <a:rPr lang="en-US" dirty="0"/>
              <a:t>Start at a threshold of zero (top right)</a:t>
            </a:r>
          </a:p>
          <a:p>
            <a:r>
              <a:rPr lang="en-US" dirty="0"/>
              <a:t>Move to a threshold of one (bottom left)</a:t>
            </a:r>
          </a:p>
          <a:p>
            <a:endParaRPr lang="en-US" dirty="0"/>
          </a:p>
          <a:p>
            <a:r>
              <a:rPr lang="en-US" dirty="0"/>
              <a:t>What is the range of the AUC?</a:t>
            </a:r>
          </a:p>
          <a:p>
            <a:pPr marL="171450" indent="-171450">
              <a:buFontTx/>
              <a:buChar char="-"/>
            </a:pPr>
            <a:r>
              <a:rPr lang="en-US" dirty="0"/>
              <a:t>Max = 1</a:t>
            </a:r>
          </a:p>
          <a:p>
            <a:pPr marL="171450" indent="-171450">
              <a:buFontTx/>
              <a:buChar char="-"/>
            </a:pPr>
            <a:r>
              <a:rPr lang="en-US" dirty="0"/>
              <a:t>Min = we’ll come back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7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really strategy 1 is explicit regularization, whereas strategy 2 is implicit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we’re focused on collaboration,</a:t>
            </a:r>
            <a:r>
              <a:rPr lang="en-US" baseline="0" dirty="0"/>
              <a:t> etc.</a:t>
            </a:r>
          </a:p>
          <a:p>
            <a:r>
              <a:rPr lang="en-US" baseline="0" dirty="0"/>
              <a:t>Also note that we are going to jump right in and talk about models</a:t>
            </a:r>
          </a:p>
          <a:p>
            <a:r>
              <a:rPr lang="en-US" baseline="0" dirty="0"/>
              <a:t>Then we will pull back a little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3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4A26-D467-8546-A5AF-95FAF96D1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14A1C-E673-BF41-B6DC-F4131578C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19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15CD-0A87-244B-B491-AD1E4D05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C8F36-D534-2D4D-A108-3A5E2490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6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41867-396C-5245-9A34-00241D626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E8A08-F8CB-F241-A55A-79DC7C4E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43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FE52-D886-6F4F-B8C8-3C4B94A8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117-AD52-8C4D-988E-934C2062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189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BC7F-734E-F846-8B5F-0AB8F17C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35AA7-AAD4-A84E-92F7-B3EE3CDC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87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120-854F-D241-BC82-BC7F41D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03EA-1B83-A14E-958A-E4C7B779A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AB523-C169-B449-8018-24CC77C7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588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72DA-55A9-4D42-8026-34F5989B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656D-87C6-3448-AAD2-B0EE32664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F7AEC-4080-EF45-B62C-FF8B814D9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4F264-6653-584E-8A66-19A7F47FB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284DE-B97A-E14D-B95B-3D46654E5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901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E219-EBD6-6A49-85C1-EB5FF1EB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9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12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D92E-2E5C-624A-B2F3-1A4A16D7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A120-72BC-594A-9BDE-FD415A85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78D38-2193-F74B-BBE5-53688886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7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CBF8-E2CE-0940-9216-50574F56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2D8C0-53BB-9646-A1EC-03A87418A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FB557-DD4C-F94D-9A3D-11FD3C562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7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33.png"/><Relationship Id="rId26" Type="http://schemas.openxmlformats.org/officeDocument/2006/relationships/image" Target="../media/image51.png"/><Relationship Id="rId21" Type="http://schemas.openxmlformats.org/officeDocument/2006/relationships/image" Target="../media/image47.png"/><Relationship Id="rId34" Type="http://schemas.openxmlformats.org/officeDocument/2006/relationships/image" Target="../media/image59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32.png"/><Relationship Id="rId25" Type="http://schemas.openxmlformats.org/officeDocument/2006/relationships/image" Target="../media/image157.png"/><Relationship Id="rId33" Type="http://schemas.openxmlformats.org/officeDocument/2006/relationships/image" Target="../media/image58.png"/><Relationship Id="rId38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.png"/><Relationship Id="rId20" Type="http://schemas.openxmlformats.org/officeDocument/2006/relationships/image" Target="../media/image3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50.png"/><Relationship Id="rId32" Type="http://schemas.openxmlformats.org/officeDocument/2006/relationships/image" Target="../media/image57.png"/><Relationship Id="rId37" Type="http://schemas.openxmlformats.org/officeDocument/2006/relationships/image" Target="../media/image168.png"/><Relationship Id="rId5" Type="http://schemas.openxmlformats.org/officeDocument/2006/relationships/image" Target="../media/image137.png"/><Relationship Id="rId15" Type="http://schemas.openxmlformats.org/officeDocument/2006/relationships/image" Target="../media/image16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142.png"/><Relationship Id="rId19" Type="http://schemas.openxmlformats.org/officeDocument/2006/relationships/image" Target="../media/image34.png"/><Relationship Id="rId31" Type="http://schemas.openxmlformats.org/officeDocument/2006/relationships/image" Target="../media/image56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5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140.png"/><Relationship Id="rId3" Type="http://schemas.openxmlformats.org/officeDocument/2006/relationships/image" Target="../media/image1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emf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2"/>
            <a:ext cx="10363200" cy="31897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800" dirty="0"/>
              <a:t>Course Retrospective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9" y="4276881"/>
            <a:ext cx="6137564" cy="16557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366430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E06-6EE7-2044-9326-D9806054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208" cy="1325563"/>
          </a:xfrm>
        </p:spPr>
        <p:txBody>
          <a:bodyPr/>
          <a:lstStyle/>
          <a:p>
            <a:r>
              <a:rPr lang="en-US" dirty="0"/>
              <a:t>Performance Measures for Binary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D34D2-540F-0447-B227-F95E5D773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5417756" y="1234440"/>
            <a:ext cx="5343344" cy="5343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58CFB-0C09-253E-AA29-6E1CCF62AF5D}"/>
              </a:ext>
            </a:extLst>
          </p:cNvPr>
          <p:cNvSpPr txBox="1"/>
          <p:nvPr/>
        </p:nvSpPr>
        <p:spPr>
          <a:xfrm>
            <a:off x="838200" y="1690688"/>
            <a:ext cx="3746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 Curve and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 Curve and 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Trade-offs between sensitivity, specificity, PPV, NPV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clinically relevant measures</a:t>
            </a:r>
          </a:p>
        </p:txBody>
      </p:sp>
    </p:spTree>
    <p:extLst>
      <p:ext uri="{BB962C8B-B14F-4D97-AF65-F5344CB8AC3E}">
        <p14:creationId xmlns:p14="http://schemas.microsoft.com/office/powerpoint/2010/main" val="173943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ounded Rectangle 556">
            <a:extLst>
              <a:ext uri="{FF2B5EF4-FFF2-40B4-BE49-F238E27FC236}">
                <a16:creationId xmlns:a16="http://schemas.microsoft.com/office/drawing/2014/main" id="{F566BEC0-5FD7-A845-9D3D-32B2D7607B78}"/>
              </a:ext>
            </a:extLst>
          </p:cNvPr>
          <p:cNvSpPr/>
          <p:nvPr/>
        </p:nvSpPr>
        <p:spPr>
          <a:xfrm>
            <a:off x="401549" y="1281290"/>
            <a:ext cx="7400393" cy="5081799"/>
          </a:xfrm>
          <a:prstGeom prst="round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C5817-6726-A440-9598-B91F7AF4CED1}"/>
              </a:ext>
            </a:extLst>
          </p:cNvPr>
          <p:cNvSpPr txBox="1"/>
          <p:nvPr/>
        </p:nvSpPr>
        <p:spPr>
          <a:xfrm>
            <a:off x="1399005" y="3544333"/>
            <a:ext cx="163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BAB963-AB09-5848-9364-474EF9827571}"/>
              </a:ext>
            </a:extLst>
          </p:cNvPr>
          <p:cNvGrpSpPr/>
          <p:nvPr/>
        </p:nvGrpSpPr>
        <p:grpSpPr>
          <a:xfrm>
            <a:off x="931410" y="2114909"/>
            <a:ext cx="3012737" cy="1597274"/>
            <a:chOff x="1610985" y="1500279"/>
            <a:chExt cx="5381787" cy="27564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388D48-66D0-A345-992F-262E90AF132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D0E88FE-AA19-E643-AF84-C3C9EAE8BE7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3910B22-7693-AF4F-9574-02A76C732A7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FC146C-5857-204E-B1FA-3C37CED8A6A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542468C-A2DD-8D4F-8D6B-812F8AF72BC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070C4AA-FEE8-7743-9F39-DF689095295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D1AC32F-FE2D-844E-972B-F28414A573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A7ABE53-6588-A74F-B32B-2C85BC16551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8B6E2E0-0E3A-3C41-ABEA-5E6445BBA91A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9146DBD-7B0D-0445-8CF5-B17260FC5E0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A5D3A9D-287E-8248-B936-5E2A217B43F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732D8B9-4FA9-DB4D-866A-4B80311EBE0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7ACA2D2-79F1-8744-A3F1-86F4CFF48D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5C3AB86-6690-1248-B828-E00B3BCA7D3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360B28F-FD34-F94C-93C9-5348FFF36A3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C5AB473-C09A-8C48-86D3-EF0CD2DC316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3A0540B-BB3C-7944-B123-31A7759A0FB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F32FCF-DD87-B943-B1DE-6BAB057AE30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A08512-6C68-794E-B710-BBF5F9A55485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CC9387-5519-8C46-B2EB-964E874B112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D9C39C9-63C2-9146-82D4-CC79523219B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1D2CF35-62AE-A446-ABFF-0DB82F8380BB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DA6EE66-A950-0544-954F-39B691874DD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731897E-F69F-9948-8E45-3334C46860D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CA43A72-CB45-F54B-80DE-1227469156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9D7562E-5CD8-A249-841F-D580BC5324E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7FB5F6-25AA-2B4C-8D0B-C83C472694D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88350E3-08C9-0E46-B67A-0BE69C71B15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45AA0A3-8FC9-DB4B-A945-91085BFA6BA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D3CAEB-294C-3946-921A-8934DEBC9DC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4A35453-FED4-0D44-A9E5-9C0F4FE058AF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F24DE81-03AD-C845-A862-CEB1EFAFB38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A7E4974-352C-5A4B-BC1F-A316190BEBB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800F5A-8CBB-8342-BB45-1B0785406CD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0B3F311-FCBF-8D4F-B29B-9E510531A3B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B66ABAB-F1B7-0843-B8B3-4E0C33868F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F8D9A87-5094-6A49-B491-C9C5B1D27E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9DD35-FA38-DB48-BAA5-32E99B3EC107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D68995-AD56-5D41-BC98-5B7D18EC3544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905A56-87D4-E749-80A4-A1FF1B08D17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CDB49A7-362C-1946-825C-8B761B20F2E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77B635C-BA12-1642-ACFE-2C1433FC86D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459DB5-95CD-C84F-9578-240FA0F0C90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98BC385-CDBA-A445-AB93-C719E47E2CF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E4553C-9518-074A-80AF-B1A6E5FEEE0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7E7DF9C-1861-A24F-949E-BCA91D18A05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9FEA21-3AA3-334F-8381-756A7D72317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C76EA7A-B8FA-AD4B-B17B-71428180F61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5E13E08-6E7B-CB48-9347-68140992DB0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38AC95-222F-3943-AA77-9BAFFBFCB5F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900B315-DCF0-604C-8F41-51D8CA9B86B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A5C1BD5-A603-8942-A00D-E9D38EE6F09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F60AF2-BC1A-7346-982E-EE37B15A1A99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66B4DEC-BD6D-9D41-BE8F-EC60949F00F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4E38F26-943A-504C-8370-913A1AD20D3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0207ECA-767B-C648-94F0-B9B0BDBA803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007AD-00FE-664F-B601-532CC5F6E918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87079C-319B-4B4D-9095-6EB42697880A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D14FAE-92C2-6C43-A392-3C0A9CFDFF1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9F3B22-93F7-074F-9A89-60A9CB3F4AA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D348004-6BC8-7748-AD32-D6B09E9F030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E88E52B-B010-B444-A6B1-4DC9CEF11A6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8565532-1FAD-2947-A2E3-4BDF3EA9B80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F2745DD-C2B8-5C49-9A40-ED10F31ECD4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B0CA5F4-A30D-4040-B62F-5080FA4BAA80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45CEBBB-F18F-AE40-B736-0A8106FFE08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80891BD-35D8-8A4F-AA36-855F0E711E1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D9451CE-4FC9-A648-8599-C4821A9D98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EEA9E1D-976C-4649-8070-07D1240BBA8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C5D79BC-AC52-9342-A298-E9661EF72D5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602772D-8177-E645-A21B-F02C79ED922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F21A758-A050-3A40-A3A6-15B639D626F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7285FA1-AF71-214F-947C-4B82E88A3F0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2471C2D-539B-A943-A3C5-B26DF531D32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A4DD08D-A993-A740-BBE2-AD9EB75920E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A47543-A73C-4E48-BC77-932F5D99E2EC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78CD67-15C7-8A41-838F-62B825112E67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82A0A2A-2B58-F842-B81B-1784F1F282D9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AD4BCFA-DF42-9D4B-A357-98ABD92864A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2397D4-8548-224C-9233-811454931FE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231CBA6-CB79-FB42-A041-B51CB7B1747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E4A46-5AE0-9C4D-9D57-78E69E55B24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2DA936-E2FA-7547-81D3-5AB92EC40F1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8ED1FC3-36AD-B642-8C1B-12348805069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F33FB0-6E26-364E-A3BA-F57CEDA8740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4BF792-3AD5-6F4C-9E56-C797CCA2B9E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49B346-8512-8249-9085-EE58C4F775A5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9CDB226-372E-B64B-A8FE-12C6EC80EFF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A28DD17-AACB-874C-958E-3FDD5F283A3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D1BB694-1D6B-A147-B78F-9625C992F88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E2317-DC74-6E42-9EE9-FDCB2069719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B731331-4096-A144-80E7-9A48D134CE6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3A98C23-F94A-B041-BB4D-3FE4502D2B0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39498A-FC56-6B4B-8CE6-0273298AB663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296A6E-5BAE-9D43-A496-A27A6E9F6C6B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0E2295-0BFA-AD42-86EC-E68076017D7E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121E334-1401-2247-BE70-07671867A2D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BFA896-004A-3D4C-A83D-580ED6A6E7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C93DFD-C82E-944A-90F7-E26EC251F0E1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A93DFAA-5E6D-7A45-8C0F-C3C3726CE9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B64C82E-576E-5D4C-87B6-03325EB04AB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977652-1BAB-AB49-884A-825020BCB88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72ACFE-65EF-E641-BB7D-24D59E908CE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94F6C7D-DB65-6349-89C8-2DE4B1ABB70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48FBEA-CFB4-1945-9296-29540117B8E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83CE37D-7493-5C48-8B13-3927DC52FE4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3E0D1DA-1135-D24F-89B3-F676C285942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090E753-0DCE-174F-9412-630B4686133C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4A98896-5A7B-AC42-B141-AE34B934F0A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1BDE432-8A53-3A49-A8BC-F382194359D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032E871-C244-AB4E-8AC9-5BD9E3CB1DA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D799AD9-50F0-014D-9432-D1C61CAEFA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1BC9A6-CD41-2E47-B774-B21F807550D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195AE3-1C16-604B-ADB1-8A81534D7BD5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474937-7B18-5248-B034-C60D0C914BAF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81ECE70-E041-9641-AD2F-781E75B5D6CE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13D800-D9EF-C94C-AEDC-976CFC68AB7E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8DB02C-F6A7-9D4D-B46D-78B58D61D2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312A9-226C-2449-8EFB-86A6644D90C1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6ACB45E-7820-9144-84CD-802FB1759E55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2B18AF-0170-1148-BC6E-DE5DF3C14A11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272806-DABD-1242-853A-2E5D11C3B1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/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blipFill>
                  <a:blip r:embed="rId3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/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/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blipFill>
                  <a:blip r:embed="rId5"/>
                  <a:stretch>
                    <a:fillRect l="-8333" r="-41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/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blipFill>
                  <a:blip r:embed="rId6"/>
                  <a:stretch>
                    <a:fillRect l="-8333" r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/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blipFill>
                  <a:blip r:embed="rId7"/>
                  <a:stretch>
                    <a:fillRect l="-13333" r="-366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/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blipFill>
                  <a:blip r:embed="rId8"/>
                  <a:stretch>
                    <a:fillRect l="-7692" r="-384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blipFill>
                  <a:blip r:embed="rId9"/>
                  <a:stretch>
                    <a:fillRect l="-17391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/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blipFill>
                  <a:blip r:embed="rId10"/>
                  <a:stretch>
                    <a:fillRect l="-17391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/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4167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22C849-4972-CD41-8D10-35438A30B2A9}"/>
                </a:ext>
              </a:extLst>
            </p:cNvPr>
            <p:cNvSpPr txBox="1"/>
            <p:nvPr/>
          </p:nvSpPr>
          <p:spPr>
            <a:xfrm>
              <a:off x="6434630" y="2525021"/>
              <a:ext cx="116" cy="478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384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blipFill>
                  <a:blip r:embed="rId13"/>
                  <a:stretch>
                    <a:fillRect l="-18182" r="-45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/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blipFill>
                <a:blip r:embed="rId14"/>
                <a:stretch>
                  <a:fillRect l="-15789" r="-11578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Arrow: Notched Right 200">
            <a:extLst>
              <a:ext uri="{FF2B5EF4-FFF2-40B4-BE49-F238E27FC236}">
                <a16:creationId xmlns:a16="http://schemas.microsoft.com/office/drawing/2014/main" id="{29C46BF2-A94C-5C4B-BC53-66E216786BF9}"/>
              </a:ext>
            </a:extLst>
          </p:cNvPr>
          <p:cNvSpPr/>
          <p:nvPr/>
        </p:nvSpPr>
        <p:spPr>
          <a:xfrm rot="5400000">
            <a:off x="1880837" y="412801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Arrow: Notched Right 200">
            <a:extLst>
              <a:ext uri="{FF2B5EF4-FFF2-40B4-BE49-F238E27FC236}">
                <a16:creationId xmlns:a16="http://schemas.microsoft.com/office/drawing/2014/main" id="{02BC825A-18AC-6E40-A4D2-DD70FAECD59C}"/>
              </a:ext>
            </a:extLst>
          </p:cNvPr>
          <p:cNvSpPr/>
          <p:nvPr/>
        </p:nvSpPr>
        <p:spPr>
          <a:xfrm rot="5400000">
            <a:off x="1880837" y="5137228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46FA5BB-979B-E34B-8AD0-E0CC15668788}"/>
              </a:ext>
            </a:extLst>
          </p:cNvPr>
          <p:cNvSpPr txBox="1"/>
          <p:nvPr/>
        </p:nvSpPr>
        <p:spPr>
          <a:xfrm>
            <a:off x="568965" y="5562760"/>
            <a:ext cx="512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Estimate Performance on Validation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/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/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blipFill>
                <a:blip r:embed="rId16"/>
                <a:stretch>
                  <a:fillRect l="-8696" r="-86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/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/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blipFill>
                <a:blip r:embed="rId18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/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blipFill>
                <a:blip r:embed="rId19"/>
                <a:stretch>
                  <a:fillRect l="-16129" r="-3225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/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blipFill>
                <a:blip r:embed="rId20"/>
                <a:stretch>
                  <a:fillRect l="-11538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/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blipFill>
                <a:blip r:embed="rId21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/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blipFill>
                <a:blip r:embed="rId22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/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blipFill>
                <a:blip r:embed="rId23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/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blipFill>
                <a:blip r:embed="rId24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BEEB0B1-F029-9946-848E-297189FBD93A}"/>
              </a:ext>
            </a:extLst>
          </p:cNvPr>
          <p:cNvGrpSpPr/>
          <p:nvPr/>
        </p:nvGrpSpPr>
        <p:grpSpPr>
          <a:xfrm>
            <a:off x="8850085" y="2128949"/>
            <a:ext cx="2770160" cy="1496339"/>
            <a:chOff x="4790193" y="1286884"/>
            <a:chExt cx="2077620" cy="112225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20959A2-2997-4941-835E-1FDA4739C45B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9FECC32-57D3-074F-A643-DFD708D584B5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9199857-BB2D-9B47-9043-284C0459B9FF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51963EA-ADD0-D74A-A2C2-8E84294A993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3B2EC77-4A46-ED40-A8DA-75809130AF0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8F97A6F-E8E3-9C43-8600-676387FC8DE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BC68A25-24CB-6342-AE93-739737F260C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60B01E8-6E02-854D-A55C-56089B8C6F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8F7BEC2-7824-3543-88AB-4E17F888738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B499D903-FABE-5046-8131-3B181146513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7C5B9559-A5C2-5D43-A8EE-17D66DA70A9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67CFD46-F2A0-E64C-B221-BA6BCB015C9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33981E2D-B164-D343-B53F-D29F6B1BCC79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19900FE-2D83-954B-AE51-60C50098611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C00B958-EC6D-7745-B1D5-038473C77E4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789ABE3-84EB-CE41-9FEB-8027369E913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9461B22-8FE6-7A4D-9C51-E7B932694BE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828A950-4BF3-ED4D-B60F-604228F172A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DA530A6-1D3C-004D-A1DD-F2B31B156B5C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2BB6995-BAA0-264F-89E1-F9E1E0EA74F9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2A52B9F-EF4C-2C46-8901-83F866ADE4A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924A549-1D98-6942-BB9A-DDD16EA3E07C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4C7AEE4-DABD-3348-9C96-B6AFF573B76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7ACE06B-D600-994F-BA7A-178467F8CEB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B15988C-186C-C04D-926D-44D5E99C24B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128877-BD69-6049-98DD-4E33C3E5964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493B82C-309D-584C-9C9E-BF434851F642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6DF7EC0-BFB6-0D4A-9CD4-9F68F13ECEF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9728239-EF7F-BF44-837A-87828D26D63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561C6C7-61B6-5B41-A833-884486B6137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F57BDDB-911C-2445-B9C4-EE7B2BF225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B804E7D-2A6E-014D-87D4-1F4ECCDCA5C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6F74388-39F7-E843-9E9A-ED8082506CD8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7550810-DFA7-4842-B9BE-30078F58BA5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832FBD6-80E1-9D4F-86A6-6D296EE0500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E6C3F37-2610-DB44-BC4D-977612F2279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26A77CA-0D2B-734B-A524-00B3ED1A6C8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A9541BA-39C5-A744-9EC9-E5787F378A6A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9104755-7224-4F43-930B-21784688E1C8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F3F0E62-81D2-F44F-BC73-D10470C0100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71BFD11-9FCC-DB4A-A86A-D7E48D84AAC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99E892E-6EE5-8C41-B7E4-5697F25B83E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361D0D7-54A4-D54F-8642-60DE5F580E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8EED771-D24C-D244-811E-6EAB5225948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FA63BC7-7AA6-AE4F-8F67-7638DF460E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026FE4F-204B-6440-84F1-3D623E38158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DCC048F6-A284-8542-90CB-5777A2B38C4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23A82BE-9DEE-064E-9763-FD0339EFA82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B16D1C23-CAC5-0C48-892A-D19F242C310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E73E84E-A730-BA46-82F9-6C15354401E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398A785-4C3E-E849-985E-528274C29AF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01C2319D-5044-EB48-A0E3-3E143382D2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CF7F9845-F52C-3246-8520-4C55ED15022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8ED3C5F-CF43-B645-9303-F1480EC08E8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B0F4D02-C01E-4640-BA0F-ABE824D470F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7DE946-5AB8-CA47-B819-006D705AA8F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CFB405-5794-3242-91BE-F982E71D5582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7E76DF2-98CB-484F-8C94-3DB063336152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EB820D8-4EE4-C04D-A592-8B7AFC87495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37A7A32-82B1-D04C-9F16-7EC7ECD4636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E7EC97B-7E67-7547-B997-CF4BEEC9011A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F65DBA9-825B-7044-81BF-6DC6137456B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1DD6A36-A10C-554A-ACA8-C52F60760C8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415653B-8CCC-1248-BDDB-3BDD7E823B6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1AD6BC-27C7-794F-B8AB-893C50A47E8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A6FFE26-203B-184A-9373-6057988FD77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069E425-62DF-8043-8CB3-9A50592D2BB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B806559-7D8E-1948-A3C0-217A15FB1C0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E6A172B-401C-EC49-A43B-71479D6DA6F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4D701E2-15C5-B142-99B2-4D08FBC8E73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98785B4-B0C5-B540-A22A-FE4B6B9CD195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5950A62-7B35-FA40-B2D1-42769CC7C60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4AF3EA6-1DBC-B741-A11F-B103B9B649D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11113F5-B9B2-E54E-9A39-A25E62A101A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BF62733-55B3-2D4D-A77F-69F5251DB43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BFF43D7-20A5-DE4D-905E-E7F401E0BCE4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CE23099-1FDF-8342-A782-D1DD1589E625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F03B229-CAF6-6446-BD5A-5EB124BA369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37DD6F-E006-0549-9ADD-B64399B2D9D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75CFC79-4A1A-3449-B2EC-A22E3369B3B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BC9FBE0-E790-6E49-966F-8ABA3AD6AE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EDEAD38-352E-4042-A282-AEA212E1B33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4C51A56-9BAA-154F-B142-68FDE2CFF6C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D1573B9-A2F7-984B-880A-DF173E6504D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1B6B895-60F9-B04A-A493-84FDFC473E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D5D11278-E925-E649-A673-D20E6B7C53A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1AFDC96-506D-A64D-AB70-83990126F36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0BD48C1-EBE7-234C-BD46-39C74A75226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547D9B-BAEC-4440-AFD4-A0C1C694F60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7C92939-EDBF-D84D-9C66-57CD602B586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7AFA639-3B61-CC40-8BC8-2C189A98CE3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05984C7-D410-B843-8CE2-3EABDEA58618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41FDEF4-9C9B-7E41-8CBC-F41CFFD7208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1BF276C-F444-A44A-BA23-B114A33D6B6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BC35C8D-7200-5841-B23E-68E51EC7B3A3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76C9E0E-C82D-5044-9698-D9C0DA15F864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02AAAD0-8F9E-944F-8B0A-87F76D70E5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B7BEBDD6-FC93-5D4B-9DF1-5055C2D7F036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86966A6-B30B-7F40-A761-93F6A8F0A8B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D960EAC-8568-7341-871F-AE334956387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D7C3328-0256-354C-9437-1EF94E115EE3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399D18D-ADD8-D74F-838C-C2D1B8D9CCA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CB9BAFE-FE97-FB4F-8C2F-867034EDA7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B9DE1917-92DD-574C-A2A8-FBE579FBDE6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6011F73-1AA9-194A-941A-2CE10E17407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9A0F437-543D-EE4E-A1A8-F17987D5D5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3323FB4-D8AC-7142-AACE-1FD32DB1592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C445480-D4E7-FD49-A5ED-4C0323F3267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5D6FC60-E81C-C64C-BA74-B00B4FCC391C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C8070D9-B4ED-9F4E-8A51-7A0D5CEA96D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9788EDE-DCBC-2B41-BF0B-C506BDFE6C0D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F52F003-2F58-424F-AACC-F3BDE622258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52789C1-CA92-AA45-A216-BEE6AA83138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8211D05-AF48-B843-97C2-E9509FFAF33B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327B6F0-08B3-6A42-BDC9-B56CFE8936CC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720A3A8-AAD3-1D43-8D97-7938910B413F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3F70417-19CC-2B43-92D0-0F546EE8C10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15ADFF9-75D3-0040-9AC7-91823B8EFDD9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237C1C7-B749-8D49-92C4-226257E9D704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840DEBD-07C8-4F49-9FD0-7AB3AB080A7D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C73ACAE-1FFC-0A41-BE67-59334C6038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0BB41C0-BE8F-A940-A448-523AC4971C1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40DEE4B-67B8-804E-A847-FD26BEFAB9C5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25"/>
                  <a:stretch>
                    <a:fillRect l="-17391" b="-20833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/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blipFill>
                <a:blip r:embed="rId26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D5D3F0FC-5208-9D49-8CD0-3A33CCD82206}"/>
              </a:ext>
            </a:extLst>
          </p:cNvPr>
          <p:cNvSpPr txBox="1"/>
          <p:nvPr/>
        </p:nvSpPr>
        <p:spPr>
          <a:xfrm>
            <a:off x="9697213" y="3754278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/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blipFill>
                <a:blip r:embed="rId27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/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blipFill>
                <a:blip r:embed="rId28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/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blipFill>
                <a:blip r:embed="rId29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/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blipFill>
                <a:blip r:embed="rId30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/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blipFill>
                <a:blip r:embed="rId31"/>
                <a:stretch>
                  <a:fillRect l="-15625" r="-3125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/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blipFill>
                <a:blip r:embed="rId32"/>
                <a:stretch>
                  <a:fillRect l="-115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/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blipFill>
                <a:blip r:embed="rId33"/>
                <a:stretch>
                  <a:fillRect l="-22727" r="-909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/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blipFill>
                <a:blip r:embed="rId34"/>
                <a:stretch>
                  <a:fillRect l="-21739" r="-869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/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blipFill>
                <a:blip r:embed="rId35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/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blipFill>
                <a:blip r:embed="rId36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7" name="Group 426">
            <a:extLst>
              <a:ext uri="{FF2B5EF4-FFF2-40B4-BE49-F238E27FC236}">
                <a16:creationId xmlns:a16="http://schemas.microsoft.com/office/drawing/2014/main" id="{3383A149-82CA-6E45-A949-2A3780809A83}"/>
              </a:ext>
            </a:extLst>
          </p:cNvPr>
          <p:cNvGrpSpPr/>
          <p:nvPr/>
        </p:nvGrpSpPr>
        <p:grpSpPr>
          <a:xfrm>
            <a:off x="4770577" y="2996400"/>
            <a:ext cx="2770160" cy="1496339"/>
            <a:chOff x="4790193" y="1286884"/>
            <a:chExt cx="2077620" cy="1122254"/>
          </a:xfrm>
        </p:grpSpPr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F5E3B7C-EADA-3A4D-B7F4-095315872EDD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18D583F-2BB7-FD4A-9879-3C75C54CD16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D3FE529D-C328-BD48-9E8E-8D07DA37393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59CA5C20-690F-6942-A631-0E36A5493BC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F193978-3D30-BA48-948B-A0F7054CFD6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16DDE113-AEAC-5A42-98DB-BBF5FD59080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5A6D5C9-EE44-2C42-96E5-23D651A0872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48D20CF3-4B87-D44F-A3BB-491D531AD30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315CB384-8060-A848-9AA8-31207942B9E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5C320748-908D-BE43-AEDE-E01BE40CC27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84A816A2-211D-C142-906C-73E8070F6A2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A737FB5-EB24-7A41-8291-0D962667062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3A9C17D6-1428-7C4B-939F-4951C5D3D7D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DCA89B7-D21F-1F4F-8E04-CA1F0F9871C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9F84B9A-14DB-B54C-B229-DAD4572DBBD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7A588561-3667-814C-A759-F02C5391AEE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FC198A-B715-F641-91DF-D827BCC4676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BFDA3945-D95D-B747-A4B6-38B387D7DDA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8E02921-858F-1D49-BB84-24E575B48036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76C6FCF2-C77A-7D41-B825-07E13D02E888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F69BE072-9472-2D44-8C1E-79AAB90CEA8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945F177-003F-C147-84EF-06694A4E023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37AD39AB-7544-A94A-96B8-C6B09D6409B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CC955AB-3E7D-F14D-A732-69E6A22F898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51093D30-F98D-CB47-B539-343F81EC0D9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E13BF05A-376B-D049-BE21-4502BD0717E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121A4DCE-1970-3149-BF2F-6EDFEEB0CA6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81722A14-990F-8A43-BF5B-BB61243A8EE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CADAB9AD-E09C-144A-8BB6-FBF12B5270F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A0E72D8-4D16-DE4B-A3E6-A344F42BC3D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ACA17555-218F-414C-81C4-C52077C4ED3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F8B62D97-90EB-CC41-A719-7549D783719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38D1D17E-E57C-394D-A77C-F4F4C4FD133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1357E28F-B577-7841-9D6D-0C2D8A015E5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D8BEEBF9-D1E3-934B-931B-E5C02E46FB22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735F1430-E60C-BC4F-AC65-50E1E3BA9D0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6E1EAC12-353F-EC46-B43E-B218EE3E35E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FF537750-5FF6-9142-8DAA-87BA19B3A8C3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D428400-12A2-2542-BC4E-F8CDECB6E6E9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5F5D933-9EB4-9E43-ADE7-BD1C7D8B8D7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8B40209A-FA32-C048-8D56-4B7B9DA7685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B2F7C35A-7E88-5048-B7E4-E933E863D22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8C297214-55B5-CF40-A72B-276CCAE31D0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4BFD85BD-A1F4-F64F-8F82-D715A99C7DD0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18093BF9-5422-BF41-BAF2-B4E2D3ABFC7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529F9B3-2226-CA4A-AEF9-99364035FED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6E75B482-D733-4046-87AD-784DBF7D08A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35FA2E1-ECDA-A845-A350-D27E3D60B56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134B0AD-8FC8-2046-ADCE-8ACE574D37C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A58B4731-8D48-5A4A-B5F4-478E42CA3D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C7C07B0C-6E2B-974A-B934-CFFA1EE8178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1E1D9BA9-7CF3-D040-B137-935A5CF61E7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8683308C-F435-2747-8A1D-A9D2D0F9CE0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F8674830-58D9-CC4E-8AEA-1E78C94DFF2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07A804E0-BD60-B245-93B3-116838FEF21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585D7CF5-053B-7B40-8500-284DA38702B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61C79FE7-8197-7C4E-9075-F510E230F08A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6A7D976-003C-5649-B3B6-125EED03AD15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4A046D46-39A3-EE48-8D33-05D4EB3A52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4FCA96EB-F2C8-AB4D-954F-FDDFB6FF7B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1E58F8F4-A363-C847-B2F5-2B4C28B1D1A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D0B7FF1E-269F-224A-A530-97FC1BD99B8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517DC646-1B3A-C445-8D41-5A46A6748D0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F93F8A-5653-AA49-BBBF-D19B99CD6A4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BD119900-7FC8-6B4B-A7E6-6B53192EFA1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3B4FC903-0F10-214D-AA72-1589009D6DF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99485B-2145-A546-9DF1-049E3D3EE2F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2B4178B3-6D7E-A147-8C55-71686FB84FE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DB44B3DE-9CFA-7C47-8ACB-32720C85FAF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B02C4672-7A75-AA4D-8136-B746CF4A19D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268A205F-2876-364B-B3D9-AE179484F76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B15C9C8C-2C22-9545-BA44-0F8E4A91CD0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667BC0F5-2DBF-BF42-A959-73133FC25C2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A7F6E070-30C1-114D-A95B-8CECCB29C4C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B1C09E74-DE94-2344-861C-967839AACABC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5D2B8B22-D895-7E43-8CF8-B2E74DF128BD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C4985F60-9F0C-CF4F-8982-FFC6B9A50707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795ECE60-76B4-7141-9562-E7E896ABBC6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3277537-8A76-7E46-90DA-8B1B3DB3850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B64E62C4-11B7-954D-89FA-2D09EA98005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838CF24A-5445-6844-A2A2-8D4E6AE424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8DFBDA7-A706-414A-94AC-DF55FA888AD2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9ABE706-8BF0-1148-B7E8-0F4998E7358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227A6747-EB3F-2843-9AD0-1BA3FF70E01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EC3A68D3-45E4-D643-8FEE-2F05735EEE3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0E34FB55-9517-8F40-AB35-0C9F3A1B47F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13A465FF-5F23-B24C-9278-26049C13697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9617A7DB-3385-9C42-9EB9-4FCEA131F66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4E3C0781-0884-764C-815C-C972B830C56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C55A4D08-72C7-4F4A-A931-4721D3A0A47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8792CBF-8C83-484A-9264-038C875B4ED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77AB7A89-D938-9444-831A-0673DC1492E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EE18F492-6702-C14D-AC68-50ADD55DF98A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5E3CDDE7-623F-0044-8BE4-12CA7BC74DC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D73E69BB-4083-A64C-BA59-4C87F7A6DD9E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C6DF42E8-7205-CC4B-98B5-A9099A6D9198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CDB015F3-91D2-074F-BB27-4BEBF74A08E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1ABB6A2-D958-724F-980D-445E6C761C5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DBECEC-CA4F-994F-AEBF-846EECD3DE8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E7A9AE13-5FC8-444F-A67F-EA2867C492DE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BBAF59-0CFF-8544-B44E-7291A911DA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1C29124-6434-174B-BDE2-54A7EECE2D2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2948E27-51BA-8C49-BD47-0EC4394E7C7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2E529F38-A0BA-ED47-8064-AD3880658D1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71AA0E-EC77-4145-BC33-68F10ED80F0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CFB244DE-F1D5-774C-88C7-FB039446413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254D8D8-A24F-BA4E-9C1E-3759827D6E3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4EEE5D0-4C82-CB4B-AE91-D226B8A26AE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F9DDB9D7-1CC8-F641-AB29-7B87D3CB4D3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508BD058-0370-5B47-B822-5D51BFC4DDC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CC7622E-5868-7442-955C-287E8A6024E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272D49D-FB5E-064E-8678-DF63B6936EAF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B0C71BC9-09D7-F041-9DA8-E07C7F0E4B1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60C56E44-B415-EE48-A3E8-C3BBFA7B7677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EB33DE5-1BB3-EE41-A217-ABE7B0A73CDA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DA487328-B5A7-BE4A-82DD-18811675B01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FD35084D-4F05-FA49-94A1-8D7258E58CB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0391954D-F8BD-1646-8F20-EADF64A3D301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4A39CF11-94D3-8448-835A-E1F1E0E7DF28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E008839E-3A87-3643-82F2-3E590A487FD2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97E46837-31AC-6F41-922D-A9218193CE40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03BC48F7-40B8-5445-8431-C4CF7B3D8FC4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F4D2BC4-AE85-4545-8149-DFA850D7EF9C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37"/>
                  <a:stretch>
                    <a:fillRect l="-17391" b="-21739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/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blipFill>
                <a:blip r:embed="rId38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" name="TextBox 552">
            <a:extLst>
              <a:ext uri="{FF2B5EF4-FFF2-40B4-BE49-F238E27FC236}">
                <a16:creationId xmlns:a16="http://schemas.microsoft.com/office/drawing/2014/main" id="{48F2A2D9-471B-B645-A675-1BBBC5249C6A}"/>
              </a:ext>
            </a:extLst>
          </p:cNvPr>
          <p:cNvSpPr txBox="1"/>
          <p:nvPr/>
        </p:nvSpPr>
        <p:spPr>
          <a:xfrm>
            <a:off x="5422183" y="4554133"/>
            <a:ext cx="143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Validation</a:t>
            </a:r>
          </a:p>
        </p:txBody>
      </p:sp>
      <p:sp>
        <p:nvSpPr>
          <p:cNvPr id="554" name="Arrow: Notched Right 200">
            <a:extLst>
              <a:ext uri="{FF2B5EF4-FFF2-40B4-BE49-F238E27FC236}">
                <a16:creationId xmlns:a16="http://schemas.microsoft.com/office/drawing/2014/main" id="{B53D2A78-6EE8-5B49-B5F4-4BE9F141A846}"/>
              </a:ext>
            </a:extLst>
          </p:cNvPr>
          <p:cNvSpPr/>
          <p:nvPr/>
        </p:nvSpPr>
        <p:spPr>
          <a:xfrm rot="18012401">
            <a:off x="4378041" y="509215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5" name="Arrow: Notched Right 200">
            <a:extLst>
              <a:ext uri="{FF2B5EF4-FFF2-40B4-BE49-F238E27FC236}">
                <a16:creationId xmlns:a16="http://schemas.microsoft.com/office/drawing/2014/main" id="{B9A0BDBE-178D-A247-A5F1-23BE91E7CBF5}"/>
              </a:ext>
            </a:extLst>
          </p:cNvPr>
          <p:cNvSpPr/>
          <p:nvPr/>
        </p:nvSpPr>
        <p:spPr>
          <a:xfrm rot="12430959">
            <a:off x="4208099" y="238132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6C736DE-5433-C54E-A3C6-5BB7758282A7}"/>
              </a:ext>
            </a:extLst>
          </p:cNvPr>
          <p:cNvSpPr txBox="1"/>
          <p:nvPr/>
        </p:nvSpPr>
        <p:spPr>
          <a:xfrm>
            <a:off x="3995840" y="1746145"/>
            <a:ext cx="185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Refine Model</a:t>
            </a:r>
          </a:p>
        </p:txBody>
      </p:sp>
      <p:sp>
        <p:nvSpPr>
          <p:cNvPr id="560" name="Arrow: Notched Right 200">
            <a:extLst>
              <a:ext uri="{FF2B5EF4-FFF2-40B4-BE49-F238E27FC236}">
                <a16:creationId xmlns:a16="http://schemas.microsoft.com/office/drawing/2014/main" id="{5092D9EB-2D7B-A74A-9429-96359F7780F5}"/>
              </a:ext>
            </a:extLst>
          </p:cNvPr>
          <p:cNvSpPr/>
          <p:nvPr/>
        </p:nvSpPr>
        <p:spPr>
          <a:xfrm>
            <a:off x="5918161" y="5659556"/>
            <a:ext cx="2994435" cy="395645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Arrow: Notched Right 200">
            <a:extLst>
              <a:ext uri="{FF2B5EF4-FFF2-40B4-BE49-F238E27FC236}">
                <a16:creationId xmlns:a16="http://schemas.microsoft.com/office/drawing/2014/main" id="{5197100C-B55A-9B46-BF1B-F97AB82479B7}"/>
              </a:ext>
            </a:extLst>
          </p:cNvPr>
          <p:cNvSpPr/>
          <p:nvPr/>
        </p:nvSpPr>
        <p:spPr>
          <a:xfrm rot="5400000">
            <a:off x="9538711" y="4618558"/>
            <a:ext cx="870369" cy="308623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FFE7622D-6904-F243-BEA4-0396FA3E5BB3}"/>
              </a:ext>
            </a:extLst>
          </p:cNvPr>
          <p:cNvSpPr txBox="1"/>
          <p:nvPr/>
        </p:nvSpPr>
        <p:spPr>
          <a:xfrm>
            <a:off x="8912596" y="5433497"/>
            <a:ext cx="261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Performance Evaluation</a:t>
            </a:r>
          </a:p>
        </p:txBody>
      </p:sp>
      <p:sp>
        <p:nvSpPr>
          <p:cNvPr id="559" name="Title 1">
            <a:extLst>
              <a:ext uri="{FF2B5EF4-FFF2-40B4-BE49-F238E27FC236}">
                <a16:creationId xmlns:a16="http://schemas.microsoft.com/office/drawing/2014/main" id="{27B324AC-FEDB-E339-1496-17675A7DF8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Model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52237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Overfitting and techniques to mitigate it</a:t>
            </a:r>
            <a:br>
              <a:rPr lang="en-US" dirty="0"/>
            </a:br>
            <a:r>
              <a:rPr lang="en-US" sz="3200" i="1" dirty="0"/>
              <a:t>why is this important?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212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1:</a:t>
            </a:r>
          </a:p>
          <a:p>
            <a:r>
              <a:rPr lang="en-US" i="1" dirty="0"/>
              <a:t>Penalize complexity</a:t>
            </a:r>
          </a:p>
          <a:p>
            <a:r>
              <a:rPr lang="en-US" dirty="0"/>
              <a:t>(regularization)</a:t>
            </a:r>
          </a:p>
          <a:p>
            <a:endParaRPr lang="en-US" i="1" dirty="0"/>
          </a:p>
          <a:p>
            <a:r>
              <a:rPr lang="en-US" dirty="0"/>
              <a:t>We can quantify how curvy the line is and add that to the loss.</a:t>
            </a:r>
          </a:p>
          <a:p>
            <a:endParaRPr lang="en-US" dirty="0"/>
          </a:p>
          <a:p>
            <a:r>
              <a:rPr lang="en-US" b="1" dirty="0"/>
              <a:t>Strategy 2:</a:t>
            </a:r>
          </a:p>
          <a:p>
            <a:r>
              <a:rPr lang="en-US" i="1" dirty="0"/>
              <a:t>Keep checking the validation set</a:t>
            </a:r>
          </a:p>
          <a:p>
            <a:r>
              <a:rPr lang="en-US" dirty="0"/>
              <a:t>(early stopping)</a:t>
            </a:r>
          </a:p>
          <a:p>
            <a:endParaRPr lang="en-US" dirty="0"/>
          </a:p>
          <a:p>
            <a:r>
              <a:rPr lang="en-US" dirty="0"/>
              <a:t>When our boundary no longer works well on new data, we know we’ve gone too far.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3825026" y="2459863"/>
            <a:ext cx="5035639" cy="327123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039" y="3013653"/>
            <a:ext cx="2141307" cy="216365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466346" y="4095481"/>
            <a:ext cx="13586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525814" y="4095481"/>
            <a:ext cx="13586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609600" y="252747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Understanding Model Predictions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D45568-F134-054B-AB85-EA1DBA682FCD}"/>
              </a:ext>
            </a:extLst>
          </p:cNvPr>
          <p:cNvGraphicFramePr>
            <a:graphicFrameLocks noGrp="1"/>
          </p:cNvGraphicFramePr>
          <p:nvPr/>
        </p:nvGraphicFramePr>
        <p:xfrm>
          <a:off x="9884493" y="3683999"/>
          <a:ext cx="2105739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739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Retinopathy?</a:t>
                      </a: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Yes/No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8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26B8-EEFD-3948-ABD1-50A09B06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4267" dirty="0"/>
              <a:t>Course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A978-9D21-5940-B796-66B6DE3A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425645"/>
            <a:ext cx="10515601" cy="5067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67" b="1" dirty="0"/>
              <a:t>Understand of the capabilities and limitations of healthcare data science well enough to:</a:t>
            </a:r>
          </a:p>
          <a:p>
            <a:pPr marL="0" indent="0">
              <a:buNone/>
            </a:pPr>
            <a:endParaRPr lang="en-US" sz="2667" b="1" dirty="0"/>
          </a:p>
          <a:p>
            <a:pPr marL="514350" indent="-514350">
              <a:buAutoNum type="alphaLcParenBoth"/>
            </a:pPr>
            <a:r>
              <a:rPr lang="en-US" sz="2667" dirty="0"/>
              <a:t>design and manage data science research and/or QA/QI projects</a:t>
            </a:r>
          </a:p>
          <a:p>
            <a:pPr marL="514350" indent="-514350">
              <a:buAutoNum type="alphaLcParenBoth"/>
            </a:pPr>
            <a:r>
              <a:rPr lang="en-US" sz="2667" dirty="0"/>
              <a:t>collaborate and communicate effectively with data scientists</a:t>
            </a:r>
          </a:p>
          <a:p>
            <a:pPr marL="514350" indent="-514350">
              <a:buAutoNum type="alphaLcParenBoth"/>
            </a:pPr>
            <a:r>
              <a:rPr lang="en-US" sz="2667" dirty="0"/>
              <a:t>critically evaluate data science models and methods, with an emphasis on rigorous 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32722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B506-7538-C541-9040-5CA83E21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CFDAE-DB02-684A-8FBF-DDF4D398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1895332"/>
            <a:ext cx="10363200" cy="1500187"/>
          </a:xfrm>
        </p:spPr>
        <p:txBody>
          <a:bodyPr/>
          <a:lstStyle/>
          <a:p>
            <a:r>
              <a:rPr lang="en-US" dirty="0"/>
              <a:t>Be in touch: </a:t>
            </a:r>
            <a:r>
              <a:rPr lang="en-US" dirty="0" err="1"/>
              <a:t>m.engelhard@duke.edu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23FB-5D1B-4845-B1F4-E05BD78C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covered a lot!</a:t>
            </a:r>
          </a:p>
        </p:txBody>
      </p:sp>
    </p:spTree>
    <p:extLst>
      <p:ext uri="{BB962C8B-B14F-4D97-AF65-F5344CB8AC3E}">
        <p14:creationId xmlns:p14="http://schemas.microsoft.com/office/powerpoint/2010/main" val="202656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6E62-2985-F73F-E5F6-1E57D610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and what problems can it solve?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79FC-42AE-91E0-5B31-861B2AD6E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regression, MLP, computer vision, NLP</a:t>
            </a:r>
          </a:p>
        </p:txBody>
      </p:sp>
    </p:spTree>
    <p:extLst>
      <p:ext uri="{BB962C8B-B14F-4D97-AF65-F5344CB8AC3E}">
        <p14:creationId xmlns:p14="http://schemas.microsoft.com/office/powerpoint/2010/main" val="315159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217107" y="3694430"/>
            <a:ext cx="62178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1557748" cy="149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373595" y="3694430"/>
            <a:ext cx="1465295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791222" y="3694430"/>
            <a:ext cx="104766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2680570" y="3694430"/>
            <a:ext cx="158320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08" y="5190586"/>
            <a:ext cx="3520249" cy="473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1101856" y="556963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4147603" y="5569635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246687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69802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108011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1520622" y="401406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7216C-07F4-D446-B563-C5713BD860F6}"/>
              </a:ext>
            </a:extLst>
          </p:cNvPr>
          <p:cNvSpPr txBox="1"/>
          <p:nvPr/>
        </p:nvSpPr>
        <p:spPr>
          <a:xfrm>
            <a:off x="3700983" y="4014065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3080075" y="3299683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2614274" y="259806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74" y="2598064"/>
                <a:ext cx="470357" cy="4594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2849453" y="305753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2849453" y="2333746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54088" y="1837089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88" y="1837089"/>
                <a:ext cx="482826" cy="5125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/>
              <p:nvPr/>
            </p:nvSpPr>
            <p:spPr>
              <a:xfrm>
                <a:off x="7149425" y="5246903"/>
                <a:ext cx="4707404" cy="360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25" y="5246903"/>
                <a:ext cx="4707404" cy="360804"/>
              </a:xfrm>
              <a:prstGeom prst="rect">
                <a:avLst/>
              </a:prstGeom>
              <a:blipFill>
                <a:blip r:embed="rId8"/>
                <a:stretch>
                  <a:fillRect l="-1036" r="-1813" b="-38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>
            <a:extLst>
              <a:ext uri="{FF2B5EF4-FFF2-40B4-BE49-F238E27FC236}">
                <a16:creationId xmlns:a16="http://schemas.microsoft.com/office/drawing/2014/main" id="{990E1ED1-B230-8734-FBE8-B454596B5E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8278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Regression:</a:t>
            </a:r>
            <a:br>
              <a:rPr lang="en-US" dirty="0"/>
            </a:br>
            <a:r>
              <a:rPr lang="en-US" sz="3200" i="1" dirty="0"/>
              <a:t>still going strong; use the simplest model that works well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69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97"/>
    </mc:Choice>
    <mc:Fallback xmlns="">
      <p:transition spd="slow" advTm="290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55893"/>
              </p:ext>
            </p:extLst>
          </p:nvPr>
        </p:nvGraphicFramePr>
        <p:xfrm>
          <a:off x="7690409" y="281876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CA99DA-3F17-7D09-255C-F151DEED357D}"/>
              </a:ext>
            </a:extLst>
          </p:cNvPr>
          <p:cNvCxnSpPr>
            <a:cxnSpLocks/>
          </p:cNvCxnSpPr>
          <p:nvPr/>
        </p:nvCxnSpPr>
        <p:spPr>
          <a:xfrm flipV="1">
            <a:off x="7621188" y="4715173"/>
            <a:ext cx="572345" cy="520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2F108C-45DE-A330-B0FC-310F0CA513D5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8352935" y="4715190"/>
            <a:ext cx="23906" cy="539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6E8342-07E8-2965-C489-E83DBE658881}"/>
              </a:ext>
            </a:extLst>
          </p:cNvPr>
          <p:cNvCxnSpPr>
            <a:cxnSpLocks/>
          </p:cNvCxnSpPr>
          <p:nvPr/>
        </p:nvCxnSpPr>
        <p:spPr>
          <a:xfrm flipH="1" flipV="1">
            <a:off x="8479845" y="4715173"/>
            <a:ext cx="515757" cy="565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0395548"/>
                  </p:ext>
                </p:extLst>
              </p:nvPr>
            </p:nvGraphicFramePr>
            <p:xfrm>
              <a:off x="7268388" y="5262994"/>
              <a:ext cx="2169093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0395548"/>
                  </p:ext>
                </p:extLst>
              </p:nvPr>
            </p:nvGraphicFramePr>
            <p:xfrm>
              <a:off x="7268388" y="5262994"/>
              <a:ext cx="2169093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9" t="-3509" r="-20701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724" t="-3509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263" t="-3509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9FB555F-6E68-8923-6E5A-36D09DB174EF}"/>
              </a:ext>
            </a:extLst>
          </p:cNvPr>
          <p:cNvSpPr txBox="1"/>
          <p:nvPr/>
        </p:nvSpPr>
        <p:spPr>
          <a:xfrm rot="18054908">
            <a:off x="7625303" y="6398637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6E946D-451E-ACE4-584C-738C22781E8B}"/>
              </a:ext>
            </a:extLst>
          </p:cNvPr>
          <p:cNvSpPr txBox="1"/>
          <p:nvPr/>
        </p:nvSpPr>
        <p:spPr>
          <a:xfrm rot="18054908">
            <a:off x="8392533" y="6390871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16483-4D1A-DD24-945C-125C31495748}"/>
              </a:ext>
            </a:extLst>
          </p:cNvPr>
          <p:cNvSpPr txBox="1"/>
          <p:nvPr/>
        </p:nvSpPr>
        <p:spPr>
          <a:xfrm rot="18054908">
            <a:off x="6838333" y="6451075"/>
            <a:ext cx="12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Intercept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FF1B6F-29D0-F7E8-3EFC-DE779C9BD7B6}"/>
              </a:ext>
            </a:extLst>
          </p:cNvPr>
          <p:cNvCxnSpPr>
            <a:cxnSpLocks/>
          </p:cNvCxnSpPr>
          <p:nvPr/>
        </p:nvCxnSpPr>
        <p:spPr>
          <a:xfrm flipV="1">
            <a:off x="8319316" y="4720277"/>
            <a:ext cx="652649" cy="526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AC2402-07CD-A673-E67F-30C651EEDECF}"/>
              </a:ext>
            </a:extLst>
          </p:cNvPr>
          <p:cNvCxnSpPr>
            <a:cxnSpLocks/>
          </p:cNvCxnSpPr>
          <p:nvPr/>
        </p:nvCxnSpPr>
        <p:spPr>
          <a:xfrm flipV="1">
            <a:off x="9074969" y="4701568"/>
            <a:ext cx="7413" cy="563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E92BD-36B5-D8A1-1080-C0696859AF93}"/>
              </a:ext>
            </a:extLst>
          </p:cNvPr>
          <p:cNvCxnSpPr>
            <a:cxnSpLocks/>
          </p:cNvCxnSpPr>
          <p:nvPr/>
        </p:nvCxnSpPr>
        <p:spPr>
          <a:xfrm flipV="1">
            <a:off x="7676672" y="4733377"/>
            <a:ext cx="1195213" cy="524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8582702" y="2268865"/>
            <a:ext cx="128719" cy="53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20452"/>
              </p:ext>
            </p:extLst>
          </p:nvPr>
        </p:nvGraphicFramePr>
        <p:xfrm>
          <a:off x="8039338" y="1657860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8059452" y="2279123"/>
            <a:ext cx="145592" cy="558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8133027" y="969521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27" y="969521"/>
                <a:ext cx="470357" cy="459473"/>
              </a:xfrm>
              <a:prstGeom prst="ellipse">
                <a:avLst/>
              </a:prstGeom>
              <a:blipFill>
                <a:blip r:embed="rId4"/>
                <a:stretch>
                  <a:fillRect l="-35897" t="-7895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8368206" y="1428994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8368206" y="793556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96759"/>
              </p:ext>
            </p:extLst>
          </p:nvPr>
        </p:nvGraphicFramePr>
        <p:xfrm>
          <a:off x="8024989" y="189527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8711421" y="204216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421" y="204216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27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/>
              <p:nvPr/>
            </p:nvSpPr>
            <p:spPr>
              <a:xfrm>
                <a:off x="8689682" y="1701712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682" y="1701712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/>
              <p:nvPr/>
            </p:nvSpPr>
            <p:spPr>
              <a:xfrm>
                <a:off x="9077184" y="2880167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84" y="2880167"/>
                <a:ext cx="1980699" cy="512576"/>
              </a:xfrm>
              <a:prstGeom prst="rect">
                <a:avLst/>
              </a:prstGeom>
              <a:blipFill>
                <a:blip r:embed="rId7"/>
                <a:stretch>
                  <a:fillRect l="-191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71A929-F31B-842C-7678-6EDA9C66B0AA}"/>
              </a:ext>
            </a:extLst>
          </p:cNvPr>
          <p:cNvSpPr/>
          <p:nvPr/>
        </p:nvSpPr>
        <p:spPr>
          <a:xfrm>
            <a:off x="7060128" y="2562445"/>
            <a:ext cx="4224759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 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6EC8CFC-7736-62EF-4BFE-C5BEF695B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17659"/>
              </p:ext>
            </p:extLst>
          </p:nvPr>
        </p:nvGraphicFramePr>
        <p:xfrm>
          <a:off x="7268389" y="4092258"/>
          <a:ext cx="216909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16662575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1C51C2-4A8E-3545-221D-4DC9A79C4BEF}"/>
              </a:ext>
            </a:extLst>
          </p:cNvPr>
          <p:cNvCxnSpPr>
            <a:cxnSpLocks/>
          </p:cNvCxnSpPr>
          <p:nvPr/>
        </p:nvCxnSpPr>
        <p:spPr>
          <a:xfrm flipH="1" flipV="1">
            <a:off x="8818824" y="3441695"/>
            <a:ext cx="225660" cy="63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AAEA7B-499E-91FB-EC14-B709EBD4593B}"/>
              </a:ext>
            </a:extLst>
          </p:cNvPr>
          <p:cNvCxnSpPr>
            <a:cxnSpLocks/>
          </p:cNvCxnSpPr>
          <p:nvPr/>
        </p:nvCxnSpPr>
        <p:spPr>
          <a:xfrm flipV="1">
            <a:off x="7666304" y="3441695"/>
            <a:ext cx="215938" cy="62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CFB52F-318B-6DB1-5093-2F29283C76C7}"/>
                  </a:ext>
                </a:extLst>
              </p:cNvPr>
              <p:cNvSpPr txBox="1"/>
              <p:nvPr/>
            </p:nvSpPr>
            <p:spPr>
              <a:xfrm>
                <a:off x="9450808" y="4153662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CFB52F-318B-6DB1-5093-2F29283C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808" y="4153662"/>
                <a:ext cx="1980699" cy="512576"/>
              </a:xfrm>
              <a:prstGeom prst="rect">
                <a:avLst/>
              </a:prstGeom>
              <a:blipFill>
                <a:blip r:embed="rId8"/>
                <a:stretch>
                  <a:fillRect l="-191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602309-F2BF-6154-2763-A5D76208D392}"/>
              </a:ext>
            </a:extLst>
          </p:cNvPr>
          <p:cNvSpPr/>
          <p:nvPr/>
        </p:nvSpPr>
        <p:spPr>
          <a:xfrm>
            <a:off x="7060129" y="3834271"/>
            <a:ext cx="4595868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BD852-E986-E8A5-F788-0EB3CE1D6D0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034131" y="3435880"/>
            <a:ext cx="318804" cy="65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34041D-2850-F842-F342-85A7DC8769A1}"/>
              </a:ext>
            </a:extLst>
          </p:cNvPr>
          <p:cNvCxnSpPr>
            <a:cxnSpLocks/>
          </p:cNvCxnSpPr>
          <p:nvPr/>
        </p:nvCxnSpPr>
        <p:spPr>
          <a:xfrm flipV="1">
            <a:off x="7761746" y="3426940"/>
            <a:ext cx="824133" cy="643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8EB3D-3DAC-6BCF-79A1-723B530B9948}"/>
              </a:ext>
            </a:extLst>
          </p:cNvPr>
          <p:cNvCxnSpPr>
            <a:cxnSpLocks/>
          </p:cNvCxnSpPr>
          <p:nvPr/>
        </p:nvCxnSpPr>
        <p:spPr>
          <a:xfrm flipV="1">
            <a:off x="8457537" y="3426940"/>
            <a:ext cx="215938" cy="62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C69575-571A-2B02-9E1D-720F4860E478}"/>
              </a:ext>
            </a:extLst>
          </p:cNvPr>
          <p:cNvCxnSpPr>
            <a:cxnSpLocks/>
          </p:cNvCxnSpPr>
          <p:nvPr/>
        </p:nvCxnSpPr>
        <p:spPr>
          <a:xfrm flipH="1" flipV="1">
            <a:off x="8154211" y="3435880"/>
            <a:ext cx="766144" cy="649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87E963-727B-89E8-60DA-16C66415F3A2}"/>
              </a:ext>
            </a:extLst>
          </p:cNvPr>
          <p:cNvCxnSpPr>
            <a:cxnSpLocks/>
          </p:cNvCxnSpPr>
          <p:nvPr/>
        </p:nvCxnSpPr>
        <p:spPr>
          <a:xfrm flipV="1">
            <a:off x="7488100" y="4701568"/>
            <a:ext cx="0" cy="529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C79E4E-0D62-C6EC-EC3E-2F6316FCA5A0}"/>
              </a:ext>
            </a:extLst>
          </p:cNvPr>
          <p:cNvCxnSpPr>
            <a:cxnSpLocks/>
          </p:cNvCxnSpPr>
          <p:nvPr/>
        </p:nvCxnSpPr>
        <p:spPr>
          <a:xfrm flipH="1" flipV="1">
            <a:off x="7740116" y="4731815"/>
            <a:ext cx="1119241" cy="523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ABAE9C-97F2-845B-32B5-A6878E28138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591105" y="4720277"/>
            <a:ext cx="761829" cy="542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E5BF3C16-7747-8739-9992-F5121BB454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56259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MLP for clinical and EHR variables:</a:t>
            </a:r>
            <a:br>
              <a:rPr lang="en-US" dirty="0"/>
            </a:br>
            <a:r>
              <a:rPr lang="en-US" sz="3200" i="1" dirty="0"/>
              <a:t>what are the advantages?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350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E3F6-8B6C-5F45-BE7A-3326099E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medical image processing:</a:t>
            </a:r>
            <a:br>
              <a:rPr lang="en-US" dirty="0"/>
            </a:br>
            <a:r>
              <a:rPr lang="en-US" sz="3200" i="1" dirty="0"/>
              <a:t>how it works, what it can do</a:t>
            </a:r>
            <a:endParaRPr lang="en-US" i="1" dirty="0"/>
          </a:p>
        </p:txBody>
      </p:sp>
      <p:pic>
        <p:nvPicPr>
          <p:cNvPr id="5" name="Picture 2" descr="Figure 2">
            <a:extLst>
              <a:ext uri="{FF2B5EF4-FFF2-40B4-BE49-F238E27FC236}">
                <a16:creationId xmlns:a16="http://schemas.microsoft.com/office/drawing/2014/main" id="{A1D6D7B7-35B2-ECA7-3617-082F24948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99026" y="1839382"/>
            <a:ext cx="4993947" cy="358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0ADA2F-D035-9BF6-815E-B93C61067265}"/>
              </a:ext>
            </a:extLst>
          </p:cNvPr>
          <p:cNvSpPr/>
          <p:nvPr/>
        </p:nvSpPr>
        <p:spPr>
          <a:xfrm>
            <a:off x="3644101" y="5572336"/>
            <a:ext cx="490379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/>
              <a:t>Dermatologist-level classification of skin cancer</a:t>
            </a:r>
          </a:p>
          <a:p>
            <a:pPr>
              <a:spcBef>
                <a:spcPct val="20000"/>
              </a:spcBef>
            </a:pPr>
            <a:r>
              <a:rPr lang="fr-FR" altLang="en-US" sz="1200" b="1" dirty="0"/>
              <a:t>Nature volume 542, pages 115–118 (02 </a:t>
            </a:r>
            <a:r>
              <a:rPr lang="fr-FR" altLang="en-US" sz="1200" b="1" dirty="0" err="1"/>
              <a:t>February</a:t>
            </a:r>
            <a:r>
              <a:rPr lang="fr-FR" altLang="en-US" sz="1200" b="1" dirty="0"/>
              <a:t> 2017)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2782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7950" y="3022713"/>
            <a:ext cx="2297160" cy="22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139" cy="1325563"/>
          </a:xfrm>
        </p:spPr>
        <p:txBody>
          <a:bodyPr/>
          <a:lstStyle/>
          <a:p>
            <a:r>
              <a:rPr lang="en-US" dirty="0"/>
              <a:t>Bag of words &amp; deep NLP</a:t>
            </a:r>
            <a:br>
              <a:rPr lang="en-US" dirty="0"/>
            </a:br>
            <a:r>
              <a:rPr lang="en-US" sz="3200" i="1" dirty="0"/>
              <a:t>how do we feed text into a predictive model?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067862" y="416304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clinic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712" y="47785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6620" y="4462189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5816" y="460660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4946" y="4237269"/>
            <a:ext cx="8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67B84-CCCA-5B3D-816E-3C03F544D815}"/>
              </a:ext>
            </a:extLst>
          </p:cNvPr>
          <p:cNvSpPr txBox="1"/>
          <p:nvPr/>
        </p:nvSpPr>
        <p:spPr>
          <a:xfrm>
            <a:off x="9797067" y="5168522"/>
            <a:ext cx="1729425" cy="138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of semantic attributes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3375F9-4A69-396B-A73C-78416B710B5B}"/>
              </a:ext>
            </a:extLst>
          </p:cNvPr>
          <p:cNvCxnSpPr>
            <a:cxnSpLocks/>
          </p:cNvCxnSpPr>
          <p:nvPr/>
        </p:nvCxnSpPr>
        <p:spPr>
          <a:xfrm flipV="1">
            <a:off x="8347465" y="4394579"/>
            <a:ext cx="0" cy="3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FC4352-D771-F01D-E7FB-36C6BC5238C5}"/>
              </a:ext>
            </a:extLst>
          </p:cNvPr>
          <p:cNvCxnSpPr>
            <a:cxnSpLocks/>
          </p:cNvCxnSpPr>
          <p:nvPr/>
        </p:nvCxnSpPr>
        <p:spPr>
          <a:xfrm flipV="1">
            <a:off x="8347465" y="2907726"/>
            <a:ext cx="0" cy="313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C59AC7-983A-00FC-9D20-E9616175AE22}"/>
              </a:ext>
            </a:extLst>
          </p:cNvPr>
          <p:cNvSpPr txBox="1"/>
          <p:nvPr/>
        </p:nvSpPr>
        <p:spPr>
          <a:xfrm>
            <a:off x="9212177" y="1212805"/>
            <a:ext cx="1354410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07B6232-3F67-2231-12A5-5F37509C5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21083"/>
              </p:ext>
            </p:extLst>
          </p:nvPr>
        </p:nvGraphicFramePr>
        <p:xfrm>
          <a:off x="7579907" y="1123568"/>
          <a:ext cx="1535116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116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CB7144-2946-C9C8-A44F-3AD3ECA789F7}"/>
              </a:ext>
            </a:extLst>
          </p:cNvPr>
          <p:cNvCxnSpPr>
            <a:cxnSpLocks/>
          </p:cNvCxnSpPr>
          <p:nvPr/>
        </p:nvCxnSpPr>
        <p:spPr>
          <a:xfrm flipV="1">
            <a:off x="8347465" y="1951630"/>
            <a:ext cx="0" cy="24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DAE142-1647-A46B-4E7B-B978856402D7}"/>
              </a:ext>
            </a:extLst>
          </p:cNvPr>
          <p:cNvSpPr txBox="1"/>
          <p:nvPr/>
        </p:nvSpPr>
        <p:spPr>
          <a:xfrm>
            <a:off x="9690855" y="2297468"/>
            <a:ext cx="1751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of high-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features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1DB73-C308-132E-09EA-5C4C03D3DD9C}"/>
              </a:ext>
            </a:extLst>
          </p:cNvPr>
          <p:cNvSpPr/>
          <p:nvPr/>
        </p:nvSpPr>
        <p:spPr>
          <a:xfrm>
            <a:off x="7482752" y="3352447"/>
            <a:ext cx="1729425" cy="9414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  <a:p>
            <a:pPr algn="ctr"/>
            <a:r>
              <a:rPr lang="en-US" dirty="0"/>
              <a:t>Encoder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432763-E465-69A8-A1B8-C4F422E8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12516" y="1264784"/>
            <a:ext cx="469900" cy="2654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912DAB-0F1E-0368-A5DE-48842A4805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76" t="10927" r="11177" b="12059"/>
          <a:stretch/>
        </p:blipFill>
        <p:spPr>
          <a:xfrm>
            <a:off x="7083820" y="4850144"/>
            <a:ext cx="2527168" cy="3277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420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1FAC8BA-4E0B-8546-91E3-DB4FD3DE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72187" y="214437"/>
            <a:ext cx="12192000" cy="1084721"/>
          </a:xfrm>
        </p:spPr>
        <p:txBody>
          <a:bodyPr/>
          <a:lstStyle/>
          <a:p>
            <a:pPr algn="ctr"/>
            <a:r>
              <a:rPr lang="en-US" dirty="0"/>
              <a:t>Multi-Modal Prediction Models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66DE0EB4-5271-E145-8A0D-9F253C4AA1EA}"/>
              </a:ext>
            </a:extLst>
          </p:cNvPr>
          <p:cNvGraphicFramePr>
            <a:graphicFrameLocks noGrp="1"/>
          </p:cNvGraphicFramePr>
          <p:nvPr/>
        </p:nvGraphicFramePr>
        <p:xfrm>
          <a:off x="8431316" y="737636"/>
          <a:ext cx="442976" cy="174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76">
                  <a:extLst>
                    <a:ext uri="{9D8B030D-6E8A-4147-A177-3AD203B41FA5}">
                      <a16:colId xmlns:a16="http://schemas.microsoft.com/office/drawing/2014/main" val="1738843382"/>
                    </a:ext>
                  </a:extLst>
                </a:gridCol>
              </a:tblGrid>
              <a:tr h="435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326735"/>
                  </a:ext>
                </a:extLst>
              </a:tr>
              <a:tr h="435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615053"/>
                  </a:ext>
                </a:extLst>
              </a:tr>
              <a:tr h="435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41076"/>
                  </a:ext>
                </a:extLst>
              </a:tr>
              <a:tr h="435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904516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746AD1A7-A8CE-B04A-AC5B-3670F8BE0D26}"/>
              </a:ext>
            </a:extLst>
          </p:cNvPr>
          <p:cNvGraphicFramePr>
            <a:graphicFrameLocks noGrp="1"/>
          </p:cNvGraphicFramePr>
          <p:nvPr/>
        </p:nvGraphicFramePr>
        <p:xfrm>
          <a:off x="8431316" y="2474678"/>
          <a:ext cx="442976" cy="174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76">
                  <a:extLst>
                    <a:ext uri="{9D8B030D-6E8A-4147-A177-3AD203B41FA5}">
                      <a16:colId xmlns:a16="http://schemas.microsoft.com/office/drawing/2014/main" val="1738843382"/>
                    </a:ext>
                  </a:extLst>
                </a:gridCol>
              </a:tblGrid>
              <a:tr h="435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326735"/>
                  </a:ext>
                </a:extLst>
              </a:tr>
              <a:tr h="435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615053"/>
                  </a:ext>
                </a:extLst>
              </a:tr>
              <a:tr h="435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41076"/>
                  </a:ext>
                </a:extLst>
              </a:tr>
              <a:tr h="435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9045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9F3082-9CCF-E74D-9FAE-329BF39FBD14}"/>
              </a:ext>
            </a:extLst>
          </p:cNvPr>
          <p:cNvGraphicFramePr>
            <a:graphicFrameLocks noGrp="1"/>
          </p:cNvGraphicFramePr>
          <p:nvPr/>
        </p:nvGraphicFramePr>
        <p:xfrm>
          <a:off x="9948662" y="3089220"/>
          <a:ext cx="1061902" cy="52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90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227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outcome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F4FB97-E33B-AA44-94E1-17E5647B4662}"/>
              </a:ext>
            </a:extLst>
          </p:cNvPr>
          <p:cNvCxnSpPr>
            <a:cxnSpLocks/>
          </p:cNvCxnSpPr>
          <p:nvPr/>
        </p:nvCxnSpPr>
        <p:spPr>
          <a:xfrm flipV="1">
            <a:off x="9082249" y="3345702"/>
            <a:ext cx="690523" cy="1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68B05A-3B90-0B48-BA3D-E339296AD7AA}"/>
              </a:ext>
            </a:extLst>
          </p:cNvPr>
          <p:cNvSpPr txBox="1"/>
          <p:nvPr/>
        </p:nvSpPr>
        <p:spPr>
          <a:xfrm>
            <a:off x="8749359" y="3350708"/>
            <a:ext cx="135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AB988508-78BB-F84A-851B-C1F7A549B78E}"/>
              </a:ext>
            </a:extLst>
          </p:cNvPr>
          <p:cNvGraphicFramePr>
            <a:graphicFrameLocks noGrp="1"/>
          </p:cNvGraphicFramePr>
          <p:nvPr/>
        </p:nvGraphicFramePr>
        <p:xfrm>
          <a:off x="8431314" y="4218269"/>
          <a:ext cx="442976" cy="174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76">
                  <a:extLst>
                    <a:ext uri="{9D8B030D-6E8A-4147-A177-3AD203B41FA5}">
                      <a16:colId xmlns:a16="http://schemas.microsoft.com/office/drawing/2014/main" val="1738843382"/>
                    </a:ext>
                  </a:extLst>
                </a:gridCol>
              </a:tblGrid>
              <a:tr h="435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326735"/>
                  </a:ext>
                </a:extLst>
              </a:tr>
              <a:tr h="435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615053"/>
                  </a:ext>
                </a:extLst>
              </a:tr>
              <a:tr h="435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41076"/>
                  </a:ext>
                </a:extLst>
              </a:tr>
              <a:tr h="435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90451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B0E48F9-4EF4-1E44-818A-008E9B5007DE}"/>
              </a:ext>
            </a:extLst>
          </p:cNvPr>
          <p:cNvSpPr txBox="1"/>
          <p:nvPr/>
        </p:nvSpPr>
        <p:spPr>
          <a:xfrm>
            <a:off x="7863806" y="6072614"/>
            <a:ext cx="1577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concatenated, multi-modal features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9D15D1-E5B8-8A4A-B14D-A552AF8EC65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260155" y="5516180"/>
            <a:ext cx="1351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A12126E-7EBD-954C-8299-8B118E3FC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6" t="10927" r="11177" b="12059"/>
          <a:stretch/>
        </p:blipFill>
        <p:spPr>
          <a:xfrm>
            <a:off x="2832516" y="4590414"/>
            <a:ext cx="1427639" cy="1851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C309093-0E21-4D4F-BE06-75B99E7D29B9}"/>
              </a:ext>
            </a:extLst>
          </p:cNvPr>
          <p:cNvSpPr/>
          <p:nvPr/>
        </p:nvSpPr>
        <p:spPr>
          <a:xfrm>
            <a:off x="5612069" y="5045475"/>
            <a:ext cx="1729425" cy="9414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  <a:p>
            <a:pPr algn="ctr"/>
            <a:r>
              <a:rPr lang="en-US" dirty="0"/>
              <a:t>Encoder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45BFD6-0CBF-9842-A1F5-3BE048C3FCEA}"/>
              </a:ext>
            </a:extLst>
          </p:cNvPr>
          <p:cNvCxnSpPr>
            <a:cxnSpLocks/>
          </p:cNvCxnSpPr>
          <p:nvPr/>
        </p:nvCxnSpPr>
        <p:spPr>
          <a:xfrm flipV="1">
            <a:off x="7454633" y="5089293"/>
            <a:ext cx="872438" cy="404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BB8291-5B14-B047-BE26-91988F66D549}"/>
              </a:ext>
            </a:extLst>
          </p:cNvPr>
          <p:cNvSpPr txBox="1"/>
          <p:nvPr/>
        </p:nvSpPr>
        <p:spPr>
          <a:xfrm>
            <a:off x="3068857" y="6464323"/>
            <a:ext cx="954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E107A1-9D4E-C944-9AC7-C01A699C080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60155" y="3345702"/>
            <a:ext cx="1351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45898F-E116-994B-9529-1300831A2303}"/>
              </a:ext>
            </a:extLst>
          </p:cNvPr>
          <p:cNvCxnSpPr>
            <a:cxnSpLocks/>
          </p:cNvCxnSpPr>
          <p:nvPr/>
        </p:nvCxnSpPr>
        <p:spPr>
          <a:xfrm>
            <a:off x="7454633" y="3345702"/>
            <a:ext cx="8724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48725C9-17B3-D84E-A6DC-ECCF2CD51CE5}"/>
              </a:ext>
            </a:extLst>
          </p:cNvPr>
          <p:cNvSpPr/>
          <p:nvPr/>
        </p:nvSpPr>
        <p:spPr>
          <a:xfrm>
            <a:off x="5612068" y="2901070"/>
            <a:ext cx="1729425" cy="941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  <a:p>
            <a:pPr algn="ctr"/>
            <a:r>
              <a:rPr lang="en-US" dirty="0"/>
              <a:t>Encoder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900C6-26A5-4F44-BA06-071D9E41C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516" y="2614819"/>
            <a:ext cx="1427639" cy="146176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B9491BB-25CA-834B-A7FF-4828D4B79ECA}"/>
              </a:ext>
            </a:extLst>
          </p:cNvPr>
          <p:cNvSpPr txBox="1"/>
          <p:nvPr/>
        </p:nvSpPr>
        <p:spPr>
          <a:xfrm>
            <a:off x="2845382" y="4086870"/>
            <a:ext cx="140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04A7FA-35FA-C540-A097-F10C96D69744}"/>
              </a:ext>
            </a:extLst>
          </p:cNvPr>
          <p:cNvSpPr txBox="1"/>
          <p:nvPr/>
        </p:nvSpPr>
        <p:spPr>
          <a:xfrm>
            <a:off x="552649" y="986884"/>
            <a:ext cx="6952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independently</a:t>
            </a:r>
          </a:p>
          <a:p>
            <a:pPr marL="342900" indent="-342900">
              <a:buAutoNum type="arabicPeriod"/>
            </a:pPr>
            <a:r>
              <a:rPr lang="en-US" dirty="0"/>
              <a:t>Concatenate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Consider adding one more fully-connected, “interaction” layer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Train together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Fine-tune the whole model</a:t>
            </a:r>
          </a:p>
        </p:txBody>
      </p:sp>
    </p:spTree>
    <p:extLst>
      <p:ext uri="{BB962C8B-B14F-4D97-AF65-F5344CB8AC3E}">
        <p14:creationId xmlns:p14="http://schemas.microsoft.com/office/powerpoint/2010/main" val="1760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8"/>
    </mc:Choice>
    <mc:Fallback xmlns="">
      <p:transition spd="slow" advTm="3960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6E62-2985-F73F-E5F6-1E57D610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to participate in model development and critically evaluate ML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79FC-42AE-91E0-5B31-861B2AD6E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measures; model learning; model development process; mitigating overfitting; understanding 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262736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8392</TotalTime>
  <Words>776</Words>
  <Application>Microsoft Macintosh PowerPoint</Application>
  <PresentationFormat>Widescreen</PresentationFormat>
  <Paragraphs>172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Course Retrospective</vt:lpstr>
      <vt:lpstr>We have covered a lot!</vt:lpstr>
      <vt:lpstr>What is machine learning and what problems can it solve?</vt:lpstr>
      <vt:lpstr>PowerPoint Presentation</vt:lpstr>
      <vt:lpstr>PowerPoint Presentation</vt:lpstr>
      <vt:lpstr>Overview of medical image processing: how it works, what it can do</vt:lpstr>
      <vt:lpstr>Bag of words &amp; deep NLP how do we feed text into a predictive model?</vt:lpstr>
      <vt:lpstr>Multi-Modal Prediction Models</vt:lpstr>
      <vt:lpstr>Concepts needed to participate in model development and critically evaluate ML models</vt:lpstr>
      <vt:lpstr>Performance Measures for Binary Classification</vt:lpstr>
      <vt:lpstr>PowerPoint Presentation</vt:lpstr>
      <vt:lpstr>Overfitting and techniques to mitigate it why is this important?</vt:lpstr>
      <vt:lpstr>Understanding Model Predictions</vt:lpstr>
      <vt:lpstr>Course Objective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Breakout Session 1: ML from the Clinician’s Perspective</dc:title>
  <dc:creator>Matthew Engelhard, M.D., Ph.D.</dc:creator>
  <cp:lastModifiedBy>Matthew Engelhard, M.D., Ph.D.</cp:lastModifiedBy>
  <cp:revision>190</cp:revision>
  <dcterms:created xsi:type="dcterms:W3CDTF">2018-06-14T00:46:40Z</dcterms:created>
  <dcterms:modified xsi:type="dcterms:W3CDTF">2022-07-08T22:22:20Z</dcterms:modified>
</cp:coreProperties>
</file>