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97" r:id="rId2"/>
    <p:sldId id="449" r:id="rId3"/>
    <p:sldId id="592" r:id="rId4"/>
    <p:sldId id="367" r:id="rId5"/>
    <p:sldId id="604" r:id="rId6"/>
    <p:sldId id="594" r:id="rId7"/>
    <p:sldId id="598" r:id="rId8"/>
    <p:sldId id="599" r:id="rId9"/>
    <p:sldId id="596" r:id="rId10"/>
    <p:sldId id="602" r:id="rId11"/>
    <p:sldId id="603" r:id="rId12"/>
    <p:sldId id="597" r:id="rId13"/>
    <p:sldId id="593" r:id="rId14"/>
    <p:sldId id="606" r:id="rId15"/>
    <p:sldId id="607" r:id="rId16"/>
    <p:sldId id="627" r:id="rId17"/>
    <p:sldId id="609" r:id="rId18"/>
    <p:sldId id="612" r:id="rId19"/>
    <p:sldId id="611" r:id="rId20"/>
    <p:sldId id="608" r:id="rId21"/>
    <p:sldId id="613" r:id="rId22"/>
    <p:sldId id="616" r:id="rId23"/>
    <p:sldId id="520" r:id="rId24"/>
    <p:sldId id="617" r:id="rId25"/>
    <p:sldId id="620" r:id="rId26"/>
    <p:sldId id="619" r:id="rId27"/>
    <p:sldId id="621" r:id="rId28"/>
    <p:sldId id="622" r:id="rId29"/>
    <p:sldId id="623" r:id="rId30"/>
    <p:sldId id="624" r:id="rId31"/>
    <p:sldId id="614" r:id="rId32"/>
    <p:sldId id="436" r:id="rId33"/>
    <p:sldId id="446" r:id="rId34"/>
    <p:sldId id="447" r:id="rId35"/>
    <p:sldId id="625" r:id="rId36"/>
    <p:sldId id="448" r:id="rId37"/>
    <p:sldId id="525" r:id="rId38"/>
    <p:sldId id="626" r:id="rId39"/>
    <p:sldId id="373" r:id="rId40"/>
    <p:sldId id="453" r:id="rId41"/>
    <p:sldId id="5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7252"/>
  </p:normalViewPr>
  <p:slideViewPr>
    <p:cSldViewPr snapToGrid="0" snapToObjects="1">
      <p:cViewPr>
        <p:scale>
          <a:sx n="130" d="100"/>
          <a:sy n="130" d="100"/>
        </p:scale>
        <p:origin x="176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FC45-28A9-C64B-828B-73DD74DA1AA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C36FA-DBBA-6141-8519-EF3DFAEA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Now you know LR</a:t>
            </a:r>
          </a:p>
          <a:p>
            <a:pPr marL="171450" indent="-171450">
              <a:buFontTx/>
              <a:buChar char="-"/>
            </a:pPr>
            <a:r>
              <a:rPr lang="en-US" dirty="0"/>
              <a:t>LR limitation: linear decision boundaries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Stack LRs: flexible, nonlinear decision boundaries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This gives us the MLP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MLP = NN = ANN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Many LRs, stacked: “deep learning”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Script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this lecture, we’re going to pick up right where we left off –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we’ll build on our understanding of logistic regression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see how we can </a:t>
            </a:r>
            <a:r>
              <a:rPr lang="en-US" i="1" dirty="0"/>
              <a:t>extend</a:t>
            </a:r>
            <a:r>
              <a:rPr lang="en-US" i="0" dirty="0"/>
              <a:t> logistic regression to overcome its major limitation, 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namely that it can only learn linear decision boundaries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The model we’ll end up with – in which we perform multiple rounds of logistic regression in sequence – 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turns out to be the multilayer perceptron, also called a neural network or artificial neural network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more logistic regressions we stack up, the </a:t>
            </a:r>
            <a:r>
              <a:rPr lang="en-US" i="1" dirty="0"/>
              <a:t>deeper</a:t>
            </a:r>
            <a:r>
              <a:rPr lang="en-US" dirty="0"/>
              <a:t> our models become, hence the term “deep learning”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explain bold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1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Threatening?</a:t>
            </a:r>
          </a:p>
          <a:p>
            <a:r>
              <a:rPr lang="en-US" dirty="0"/>
              <a:t>Terminator?</a:t>
            </a:r>
          </a:p>
          <a:p>
            <a:r>
              <a:rPr lang="en-US" dirty="0"/>
              <a:t>Corkscrew?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0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other terms for hidden layer</a:t>
            </a:r>
          </a:p>
          <a:p>
            <a:endParaRPr lang="en-US" dirty="0"/>
          </a:p>
          <a:p>
            <a:r>
              <a:rPr lang="en-US" dirty="0"/>
              <a:t>Latent features</a:t>
            </a:r>
          </a:p>
          <a:p>
            <a:r>
              <a:rPr lang="en-US" dirty="0"/>
              <a:t>Latent variables</a:t>
            </a:r>
          </a:p>
          <a:p>
            <a:endParaRPr lang="en-US" dirty="0"/>
          </a:p>
          <a:p>
            <a:r>
              <a:rPr lang="en-US" dirty="0"/>
              <a:t>Hidden units are the individual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other terms for hidden layer</a:t>
            </a:r>
          </a:p>
          <a:p>
            <a:endParaRPr lang="en-US" dirty="0"/>
          </a:p>
          <a:p>
            <a:r>
              <a:rPr lang="en-US" dirty="0"/>
              <a:t>Latent features</a:t>
            </a:r>
          </a:p>
          <a:p>
            <a:r>
              <a:rPr lang="en-US" dirty="0"/>
              <a:t>Latent variables</a:t>
            </a:r>
          </a:p>
          <a:p>
            <a:endParaRPr lang="en-US" dirty="0"/>
          </a:p>
          <a:p>
            <a:r>
              <a:rPr lang="en-US" dirty="0"/>
              <a:t>Hidden units are the individual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43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do this because h and \sigma(h) are always the same size!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0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other terms for hidden layer</a:t>
            </a:r>
          </a:p>
          <a:p>
            <a:endParaRPr lang="en-US" dirty="0"/>
          </a:p>
          <a:p>
            <a:r>
              <a:rPr lang="en-US" dirty="0"/>
              <a:t>Latent features</a:t>
            </a:r>
          </a:p>
          <a:p>
            <a:r>
              <a:rPr lang="en-US" dirty="0"/>
              <a:t>Latent variables</a:t>
            </a:r>
          </a:p>
          <a:p>
            <a:endParaRPr lang="en-US" dirty="0"/>
          </a:p>
          <a:p>
            <a:r>
              <a:rPr lang="en-US" dirty="0"/>
              <a:t>Hidden units are the individual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4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other terms for hidden layer</a:t>
            </a:r>
          </a:p>
          <a:p>
            <a:endParaRPr lang="en-US" dirty="0"/>
          </a:p>
          <a:p>
            <a:r>
              <a:rPr lang="en-US" dirty="0"/>
              <a:t>Latent features</a:t>
            </a:r>
          </a:p>
          <a:p>
            <a:r>
              <a:rPr lang="en-US" dirty="0"/>
              <a:t>Latent variables</a:t>
            </a:r>
          </a:p>
          <a:p>
            <a:endParaRPr lang="en-US" dirty="0"/>
          </a:p>
          <a:p>
            <a:r>
              <a:rPr lang="en-US" dirty="0"/>
              <a:t>Hidden units are the individual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3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we’ve covered the “what” – we’re going to be extending the logistic regression in this way –</a:t>
            </a:r>
          </a:p>
          <a:p>
            <a:r>
              <a:rPr lang="en-US" dirty="0"/>
              <a:t>Let’s think a little more about why.</a:t>
            </a:r>
          </a:p>
          <a:p>
            <a:endParaRPr lang="en-US" dirty="0"/>
          </a:p>
          <a:p>
            <a:r>
              <a:rPr lang="en-US" dirty="0"/>
              <a:t>And to help us do that, let’s return to our MNIST example from before.</a:t>
            </a:r>
          </a:p>
          <a:p>
            <a:endParaRPr lang="en-US" dirty="0"/>
          </a:p>
          <a:p>
            <a:r>
              <a:rPr lang="en-US" dirty="0"/>
              <a:t>Again, our vector of logistic regression parameters can be viewed as a filter that registers a “hit” – in other words, produces a positive value – when it encounters features that are similar to the filter itself.</a:t>
            </a:r>
          </a:p>
          <a:p>
            <a:r>
              <a:rPr lang="en-US" dirty="0"/>
              <a:t>When identifying handwritten digits, the model will learn that to identify zeros, it needs a filter that looks like a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if we go back to the dataset and look closely, we’ll notice that there are MANY ways to write each digit.</a:t>
            </a:r>
          </a:p>
          <a:p>
            <a:r>
              <a:rPr lang="en-US" dirty="0"/>
              <a:t>There’s no such thing as a filter that looks like a four, because there are several quit distinct ways of writing a four, and a filter that looks like one won’t look much like the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7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logistic regression gets only one filter per digit</a:t>
            </a:r>
          </a:p>
          <a:p>
            <a:endParaRPr lang="en-US" dirty="0"/>
          </a:p>
          <a:p>
            <a:r>
              <a:rPr lang="en-US" dirty="0"/>
              <a:t>As a result, the filter it’ll end up learning will look like the average of all the different ways of writing a four.</a:t>
            </a:r>
          </a:p>
          <a:p>
            <a:r>
              <a:rPr lang="en-US" dirty="0"/>
              <a:t>This filter will weakly match all the styles, but it won’t strongly match any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dirty="0"/>
              <a:t>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what LR does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Limitation: linearity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Effect of single predictor</a:t>
            </a:r>
          </a:p>
          <a:p>
            <a:endParaRPr lang="en-US" dirty="0"/>
          </a:p>
          <a:p>
            <a:r>
              <a:rPr lang="en-US" dirty="0"/>
              <a:t>Script</a:t>
            </a:r>
          </a:p>
          <a:p>
            <a:endParaRPr lang="en-US" dirty="0"/>
          </a:p>
          <a:p>
            <a:r>
              <a:rPr lang="en-US" dirty="0"/>
              <a:t>Recall our logistic regression model</a:t>
            </a:r>
          </a:p>
          <a:p>
            <a:r>
              <a:rPr lang="en-US" dirty="0"/>
              <a:t>In this model we have features for patient </a:t>
            </a:r>
            <a:r>
              <a:rPr lang="en-US" dirty="0" err="1"/>
              <a:t>x_i</a:t>
            </a:r>
            <a:r>
              <a:rPr lang="en-US" dirty="0"/>
              <a:t>; there are M of them ranging from x_i1 to </a:t>
            </a:r>
            <a:r>
              <a:rPr lang="en-US" dirty="0" err="1"/>
              <a:t>x_iM</a:t>
            </a:r>
            <a:endParaRPr lang="en-US" dirty="0"/>
          </a:p>
          <a:p>
            <a:r>
              <a:rPr lang="en-US" dirty="0"/>
              <a:t>We’re going to multiply each of those features by a corresponding model coefficient</a:t>
            </a:r>
          </a:p>
          <a:p>
            <a:r>
              <a:rPr lang="en-US" dirty="0"/>
              <a:t>We also add a bias term, which we have omitted here to simplify the presentation</a:t>
            </a:r>
          </a:p>
          <a:p>
            <a:r>
              <a:rPr lang="en-US" dirty="0"/>
              <a:t>We then add up all of those terms, which gives us </a:t>
            </a:r>
            <a:r>
              <a:rPr lang="en-US" dirty="0" err="1"/>
              <a:t>z_i</a:t>
            </a:r>
            <a:r>
              <a:rPr lang="en-US" dirty="0"/>
              <a:t>, which we call the log odds</a:t>
            </a:r>
          </a:p>
          <a:p>
            <a:r>
              <a:rPr lang="en-US" dirty="0"/>
              <a:t>We then convert the log odds to the corresponding probability using the logistic, or sigmoid function, denoted by sigma</a:t>
            </a:r>
          </a:p>
          <a:p>
            <a:endParaRPr lang="en-US" dirty="0"/>
          </a:p>
          <a:p>
            <a:r>
              <a:rPr lang="en-US" dirty="0"/>
              <a:t>But remember, from our earlier lecture, that when we do this – when we multiply all the </a:t>
            </a:r>
            <a:r>
              <a:rPr lang="en-US" dirty="0" err="1"/>
              <a:t>x_i</a:t>
            </a:r>
            <a:r>
              <a:rPr lang="en-US" dirty="0"/>
              <a:t> values by the corresponding b’s – the output tells us how much </a:t>
            </a:r>
            <a:r>
              <a:rPr lang="en-US" dirty="0" err="1"/>
              <a:t>x_i</a:t>
            </a:r>
            <a:r>
              <a:rPr lang="en-US" dirty="0"/>
              <a:t> </a:t>
            </a:r>
            <a:r>
              <a:rPr lang="en-US" i="1" dirty="0"/>
              <a:t>looks like </a:t>
            </a:r>
            <a:r>
              <a:rPr lang="en-US" dirty="0"/>
              <a:t>b</a:t>
            </a:r>
          </a:p>
          <a:p>
            <a:r>
              <a:rPr lang="en-US" dirty="0"/>
              <a:t>Thinking of each as a vector, the dot product tells us to what extent </a:t>
            </a:r>
            <a:r>
              <a:rPr lang="en-US" dirty="0" err="1"/>
              <a:t>x_i</a:t>
            </a:r>
            <a:r>
              <a:rPr lang="en-US" dirty="0"/>
              <a:t> points in the direction of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4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2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Instead, we’d much prefer to have multiple filters, each corresponding to a different way of writing a four – there may be many</a:t>
            </a:r>
          </a:p>
          <a:p>
            <a:r>
              <a:rPr lang="en-US" dirty="0"/>
              <a:t>Then, we can predict four whenever any of these filters gives us a strong match instead of when the average filter gives us a weak match.</a:t>
            </a:r>
          </a:p>
          <a:p>
            <a:endParaRPr lang="en-US" dirty="0"/>
          </a:p>
          <a:p>
            <a:r>
              <a:rPr lang="en-US" dirty="0"/>
              <a:t>In practice, this is extremely helpful to help us distinguish 9’s from 4’s effectively, for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why introduce these </a:t>
            </a:r>
            <a:r>
              <a:rPr lang="en-US" dirty="0" err="1"/>
              <a:t>zeta_i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Let’s suppose we’re training a model to distinguish between 4’s and 9’s.</a:t>
            </a:r>
          </a:p>
          <a:p>
            <a:r>
              <a:rPr lang="en-US" dirty="0"/>
              <a:t>Instead of a single filter, we now have M filters corresponding to the M values of </a:t>
            </a:r>
            <a:r>
              <a:rPr lang="en-US" dirty="0" err="1"/>
              <a:t>zeta_i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of them has the ability to learn a distinct way of writing a 4, or even a smaller shape representing a small part of a 4</a:t>
            </a:r>
          </a:p>
          <a:p>
            <a:endParaRPr lang="en-US" dirty="0"/>
          </a:p>
          <a:p>
            <a:r>
              <a:rPr lang="en-US" dirty="0"/>
              <a:t>The second layer of the model – the layer connecting </a:t>
            </a:r>
            <a:r>
              <a:rPr lang="en-US" dirty="0" err="1"/>
              <a:t>zeta_i</a:t>
            </a:r>
            <a:r>
              <a:rPr lang="en-US" dirty="0"/>
              <a:t> to </a:t>
            </a:r>
            <a:r>
              <a:rPr lang="en-US" dirty="0" err="1"/>
              <a:t>p_i</a:t>
            </a:r>
            <a:r>
              <a:rPr lang="en-US" dirty="0"/>
              <a:t> – can then learn that when specific </a:t>
            </a:r>
            <a:r>
              <a:rPr lang="en-US" dirty="0" err="1"/>
              <a:t>zeta_i</a:t>
            </a:r>
            <a:r>
              <a:rPr lang="en-US" dirty="0"/>
              <a:t> values are large – indicating that their filter strongly matches x – then the image is highly likely to be a four.</a:t>
            </a:r>
          </a:p>
          <a:p>
            <a:r>
              <a:rPr lang="en-US" dirty="0"/>
              <a:t>We get M distinct sub-models, each of them specializing in identifying one very specific shape within the image. The final prediction about </a:t>
            </a:r>
            <a:r>
              <a:rPr lang="en-US" dirty="0" err="1"/>
              <a:t>p_i</a:t>
            </a:r>
            <a:r>
              <a:rPr lang="en-US" dirty="0"/>
              <a:t>, then, is based on the weighing all the reports from all of these different specialists.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7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example problem, shown here, an MLP with one fairly narrow hidden layer is sufficient to give us excellent prediction performance</a:t>
            </a:r>
          </a:p>
          <a:p>
            <a:r>
              <a:rPr lang="en-US" dirty="0"/>
              <a:t>But the decision boundaries we’ll need to classify images effectively, for instance, are much more complicated than this, and will require very deep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9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by introducing a single hidden layer – using an MLP with one hidden layer – we immediately jump up to 96% accuracy.</a:t>
            </a:r>
          </a:p>
          <a:p>
            <a:r>
              <a:rPr lang="en-US" dirty="0"/>
              <a:t>And if you don’t think this is a big difference, think about an ATM that sometimes gave you only $400 dollars instead of the $900 you really deposited – it can happen 9% of the time or 4% of the time – you get to choose.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&amp; see you next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- Pretend we’re predicting cancer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plot &amp; decision boundary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is that not good here?</a:t>
            </a:r>
          </a:p>
          <a:p>
            <a:endParaRPr lang="en-US" dirty="0"/>
          </a:p>
          <a:p>
            <a:r>
              <a:rPr lang="en-US" dirty="0"/>
              <a:t>Script</a:t>
            </a:r>
          </a:p>
          <a:p>
            <a:r>
              <a:rPr lang="en-US" dirty="0"/>
              <a:t>And since our model only cares about how much </a:t>
            </a:r>
            <a:r>
              <a:rPr lang="en-US" dirty="0" err="1"/>
              <a:t>x_i</a:t>
            </a:r>
            <a:r>
              <a:rPr lang="en-US" dirty="0"/>
              <a:t> points in the b direction, our decision boundary is the hyperplane perpendicular to b</a:t>
            </a:r>
          </a:p>
          <a:p>
            <a:endParaRPr lang="en-US" dirty="0"/>
          </a:p>
          <a:p>
            <a:r>
              <a:rPr lang="en-US" dirty="0"/>
              <a:t>The image on this slide allows us to visualize the decision boundary.</a:t>
            </a:r>
          </a:p>
          <a:p>
            <a:r>
              <a:rPr lang="en-US" dirty="0"/>
              <a:t>In places where the background is red, the logistic regression model predicts that with &gt;50% probability, a point in that location will be red</a:t>
            </a:r>
          </a:p>
          <a:p>
            <a:r>
              <a:rPr lang="en-US" dirty="0"/>
              <a:t>In places where the background is blue, the logistic regression model predicts that with &gt;50% probability, a point in that location will be blue</a:t>
            </a:r>
          </a:p>
          <a:p>
            <a:r>
              <a:rPr lang="en-US" dirty="0"/>
              <a:t>The darker the shade, the more confident the model is in its predictions</a:t>
            </a:r>
          </a:p>
          <a:p>
            <a:endParaRPr lang="en-US" dirty="0"/>
          </a:p>
          <a:p>
            <a:r>
              <a:rPr lang="en-US" dirty="0"/>
              <a:t>Assuming we use a threshold of 50%, or .5, the model will predict that in regions with blue background, points will be blue; and that in regions with red background, points will be red.</a:t>
            </a:r>
          </a:p>
          <a:p>
            <a:r>
              <a:rPr lang="en-US" dirty="0"/>
              <a:t>And no matter what threshold we choose, the boundary between predicting red and predicting blue will be a line.</a:t>
            </a:r>
          </a:p>
          <a:p>
            <a:endParaRPr lang="en-US" dirty="0"/>
          </a:p>
          <a:p>
            <a:r>
              <a:rPr lang="en-US" dirty="0"/>
              <a:t>But clearly, this boundary is far from perfect: we have blue points on red background and vice versa; there are many examples for which logistic regression will perform poorly..</a:t>
            </a:r>
          </a:p>
          <a:p>
            <a:endParaRPr lang="en-US" dirty="0"/>
          </a:p>
          <a:p>
            <a:r>
              <a:rPr lang="en-US" dirty="0"/>
              <a:t>Now, I hope some of the explanations I’ve given here are helpful, but what really matters is this: logistic regression by its nature always gives us a linear decision boundary. But in practice, this often isn’t good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MLP is much better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can’t LR do this?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Prediction vs x_1 (or x_2)</a:t>
            </a:r>
          </a:p>
          <a:p>
            <a:endParaRPr lang="en-US" dirty="0"/>
          </a:p>
          <a:p>
            <a:r>
              <a:rPr lang="en-US" dirty="0"/>
              <a:t>Script</a:t>
            </a:r>
          </a:p>
          <a:p>
            <a:r>
              <a:rPr lang="en-US" dirty="0"/>
              <a:t>What we’d like to have, in contrast, is a more flexible decision boundary. </a:t>
            </a:r>
          </a:p>
          <a:p>
            <a:r>
              <a:rPr lang="en-US" dirty="0"/>
              <a:t>This is exactly what we’ll get by extending logistic regression to the multilayer perceptron, or MLP. </a:t>
            </a:r>
          </a:p>
          <a:p>
            <a:r>
              <a:rPr lang="en-US" dirty="0"/>
              <a:t>In contrast to the previous figure, we see here that when we train an MLP to classify these points, it is highly effective</a:t>
            </a:r>
          </a:p>
          <a:p>
            <a:r>
              <a:rPr lang="en-US" dirty="0"/>
              <a:t>it learns a non-linear decision boundary that separates the red and blue groups quite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some simple problems LR *cannot* solve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want to use LR</a:t>
            </a:r>
          </a:p>
          <a:p>
            <a:r>
              <a:rPr lang="en-US" dirty="0"/>
              <a:t>Need to get creative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E9E7-C297-0548-83FE-519EFA772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5ABB0-B43C-D940-A767-2F05E6C1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5FC5-1AB7-0E46-A34D-B4E3727C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87EC-D901-0B47-BA52-B9D0C745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7EA7-1BE2-FF4F-AFE4-9A0BCE5A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C0FF-8DBC-214D-9C2D-3D558533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AF8D3-C770-0549-9D56-2B326700D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A44A-4635-FA4D-996E-2852F888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3E90-A558-114A-B15F-BA8EAE28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0948-4115-0442-AF74-72283BF2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05D33-64F9-DA4F-8227-66DB9A068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95BDA-4232-F340-98CD-AF6FDB17D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17F8-0754-A741-B178-7CE9383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947C-C364-974F-9818-7AE59FC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FAEA-F1A3-564B-9D01-554772B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F131-C484-2444-8B42-30084E6F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258E-DEE6-4343-998E-5910836E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B39D-4B21-F44D-B052-75D9C86A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F6CC-FE33-EE4D-BF76-7612A13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E0A9-6106-E745-977C-E2E4D64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20DF-4BDD-084C-8B7A-E19FD5E3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1C9F-679A-2145-920F-D2A5496C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E203-3DB3-854B-AB39-90E9A980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BC5E-30F6-C84D-B476-8EEB7143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8932-99E2-4648-81E1-F845E60C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0EEE-A066-A847-9DCA-7132CFF7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88B6-37A1-8A44-97D0-3896241BD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41F3-CA4F-F042-BB69-32137FFA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D5E93-6851-454F-BDAD-BB15BBDD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D430-1E19-DD43-8BA2-3F764B25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CD9E-5313-2441-A165-A8FE3484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6207-7907-7C44-A418-85BE6ED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DA2E9-5E25-5748-8F0B-39F1F770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EBEB5-6814-314B-9A56-4AA6A502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64A51-1E86-DE4D-9696-90326B2D0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D87D1-A085-C248-B6AF-C07E9E2F9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76633-B872-A34D-BBA1-5950BB9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857B3-3ECB-1145-8D04-C7DF8AE5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E6954-15E3-6C41-8745-C8DD1606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E63D-40A0-4542-B3DB-574E8BC0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9282C-0DA0-DE41-A6CC-459D31DF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4B377-A9DB-7344-A2D4-A117E400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9623D-7B2C-B942-8A4D-67475FF6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3B949-DB42-B84E-A9ED-E56537E6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EF3B6-9C95-7E4F-B733-5EAE6D5A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7627-C027-7C4F-B7BB-BF6830E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27E8-2AEB-294F-A480-68E3188D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9405-21ED-CE45-9B04-121C6BA0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D5023-A4D9-204D-AB71-BBF5E0E8E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3DB7-02F4-1142-BD3A-41471B34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92F61-941F-7F4F-9C49-FEAE9443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4608-E399-D545-B211-7EBEEA6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6607-F7BE-BC4E-B8EE-D13D64B5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5CA1C-ADF5-9947-BDC3-D7EB2460A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B9869-2F70-4941-93CB-8F7D92BE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23E36-169B-D947-A500-4AB0B457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4781-1D0E-AC47-AF19-50DAB3ED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84F26-9E61-2A47-B9D3-754B9D67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EFF07-4689-5B48-8801-D9B093C3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1A328-2517-7143-9A3A-EE3A19D6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9721-F559-0341-B430-55620ABC2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5CD7-F30A-1849-AF44-44760E73158E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B07E-BEEC-B441-96C0-B7C2B94E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24E9-F331-4146-ADEE-6E2B383F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0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Relationship Id="rId1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png"/><Relationship Id="rId12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0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4" Type="http://schemas.openxmlformats.org/officeDocument/2006/relationships/image" Target="../media/image53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60.png"/><Relationship Id="rId10" Type="http://schemas.openxmlformats.org/officeDocument/2006/relationships/image" Target="../media/image49.png"/><Relationship Id="rId1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80.png"/><Relationship Id="rId10" Type="http://schemas.openxmlformats.org/officeDocument/2006/relationships/image" Target="../media/image49.png"/><Relationship Id="rId14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49.png"/><Relationship Id="rId14" Type="http://schemas.openxmlformats.org/officeDocument/2006/relationships/image" Target="../media/image58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9" Type="http://schemas.openxmlformats.org/officeDocument/2006/relationships/image" Target="../media/image6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6.png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5.png"/><Relationship Id="rId11" Type="http://schemas.openxmlformats.org/officeDocument/2006/relationships/image" Target="../media/image69.emf"/><Relationship Id="rId5" Type="http://schemas.openxmlformats.org/officeDocument/2006/relationships/image" Target="../media/image74.png"/><Relationship Id="rId10" Type="http://schemas.openxmlformats.org/officeDocument/2006/relationships/image" Target="../media/image68.emf"/><Relationship Id="rId4" Type="http://schemas.openxmlformats.org/officeDocument/2006/relationships/image" Target="../media/image73.png"/><Relationship Id="rId9" Type="http://schemas.openxmlformats.org/officeDocument/2006/relationships/image" Target="../media/image6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0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Multilayer Perceptron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8" y="3620899"/>
            <a:ext cx="6137564" cy="2243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(in other words, a </a:t>
            </a:r>
            <a:r>
              <a:rPr lang="en-US" i="1" dirty="0"/>
              <a:t>standard</a:t>
            </a:r>
            <a:r>
              <a:rPr lang="en-US" dirty="0"/>
              <a:t> neural network)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31935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86"/>
    </mc:Choice>
    <mc:Fallback xmlns="">
      <p:transition spd="slow" advTm="348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F108C-45DE-A330-B0FC-310F0CA513D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604263" y="3952896"/>
            <a:ext cx="11584" cy="961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98A25E-1D86-E780-18F5-A962FB8FA17F}"/>
              </a:ext>
            </a:extLst>
          </p:cNvPr>
          <p:cNvSpPr txBox="1"/>
          <p:nvPr/>
        </p:nvSpPr>
        <p:spPr>
          <a:xfrm>
            <a:off x="8604263" y="4199173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</p:cNvCxnSpPr>
          <p:nvPr/>
        </p:nvCxnSpPr>
        <p:spPr>
          <a:xfrm flipV="1">
            <a:off x="8608301" y="301666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608301" y="2320845"/>
            <a:ext cx="0" cy="24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CC734-5CC6-FCFA-8FE6-91A178662555}"/>
              </a:ext>
            </a:extLst>
          </p:cNvPr>
          <p:cNvGraphicFramePr>
            <a:graphicFrameLocks noGrp="1"/>
          </p:cNvGraphicFramePr>
          <p:nvPr/>
        </p:nvGraphicFramePr>
        <p:xfrm>
          <a:off x="8296078" y="1698547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602988"/>
                  </p:ext>
                </p:extLst>
              </p:nvPr>
            </p:nvGraphicFramePr>
            <p:xfrm>
              <a:off x="8242748" y="4914003"/>
              <a:ext cx="723031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602988"/>
                  </p:ext>
                </p:extLst>
              </p:nvPr>
            </p:nvGraphicFramePr>
            <p:xfrm>
              <a:off x="8242748" y="4914003"/>
              <a:ext cx="723031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9FB555F-6E68-8923-6E5A-36D09DB174EF}"/>
              </a:ext>
            </a:extLst>
          </p:cNvPr>
          <p:cNvSpPr txBox="1"/>
          <p:nvPr/>
        </p:nvSpPr>
        <p:spPr>
          <a:xfrm rot="18054908">
            <a:off x="7875304" y="5976907"/>
            <a:ext cx="10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SBP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D903558-55C0-B958-78D9-84B20B9A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8303626" y="3322105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Predictor 1: Systolic blood pressure</a:t>
                </a:r>
              </a:p>
              <a:p>
                <a:endParaRPr lang="en-US" dirty="0"/>
              </a:p>
              <a:p>
                <a:r>
                  <a:rPr lang="en-US" dirty="0"/>
                  <a:t>Goal: predict high log-odds only for</a:t>
                </a:r>
              </a:p>
              <a:p>
                <a:pPr lvl="1"/>
                <a:r>
                  <a:rPr lang="en-US" dirty="0"/>
                  <a:t>SBP &gt; 200</a:t>
                </a:r>
              </a:p>
              <a:p>
                <a:pPr lvl="1"/>
                <a:r>
                  <a:rPr lang="en-US" dirty="0"/>
                  <a:t>SBP &lt; 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should the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  <a:blipFill>
                <a:blip r:embed="rId6"/>
                <a:stretch>
                  <a:fillRect l="-2302" t="-2260"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2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86756F1-9EAC-1623-6990-6099D3FD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2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9C9C1853-0B70-97F0-3AAE-94F95744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186" y="1690688"/>
            <a:ext cx="5077151" cy="5077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A6BDC2-26C7-9F9A-3D3D-A54CEDB2F88F}"/>
              </a:ext>
            </a:extLst>
          </p:cNvPr>
          <p:cNvSpPr txBox="1"/>
          <p:nvPr/>
        </p:nvSpPr>
        <p:spPr>
          <a:xfrm>
            <a:off x="7832681" y="1690688"/>
            <a:ext cx="320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 Logistic Regression</a:t>
            </a:r>
          </a:p>
          <a:p>
            <a:pPr algn="ctr"/>
            <a:r>
              <a:rPr lang="en-US" dirty="0"/>
              <a:t>Decision Boundary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69E8F-0DDB-815C-6062-24F7B3177F6F}"/>
              </a:ext>
            </a:extLst>
          </p:cNvPr>
          <p:cNvSpPr/>
          <p:nvPr/>
        </p:nvSpPr>
        <p:spPr>
          <a:xfrm>
            <a:off x="1048455" y="1736854"/>
            <a:ext cx="490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we solve this with a linear decision boundary?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lang="en-US" b="1" dirty="0"/>
              <a:t>can we draw a line separating those who lived from those who died?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B7DE63B-6EF1-39F4-5146-B69922B15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7" y="3110649"/>
            <a:ext cx="584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9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2BC2-73B7-B444-6C6E-59838A51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 there can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BE76-26EC-4CCD-7801-56C346A8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affects (e.g. </a:t>
            </a:r>
            <a:r>
              <a:rPr lang="en-US" i="1" dirty="0"/>
              <a:t>high</a:t>
            </a:r>
            <a:r>
              <a:rPr lang="en-US" dirty="0"/>
              <a:t> and </a:t>
            </a:r>
            <a:r>
              <a:rPr lang="en-US" i="1" dirty="0"/>
              <a:t>low</a:t>
            </a:r>
            <a:r>
              <a:rPr lang="en-US" dirty="0"/>
              <a:t> blood pressure both increase risk; middle/normal blood pressure is OK)</a:t>
            </a:r>
          </a:p>
          <a:p>
            <a:endParaRPr lang="en-US" dirty="0"/>
          </a:p>
          <a:p>
            <a:r>
              <a:rPr lang="en-US" dirty="0"/>
              <a:t>Interactions: males over 60 are at risk, and females under 60 are at risk, but being male (or female) does not on its own increase risk</a:t>
            </a:r>
          </a:p>
          <a:p>
            <a:endParaRPr lang="en-US" dirty="0"/>
          </a:p>
          <a:p>
            <a:r>
              <a:rPr lang="en-US" dirty="0"/>
              <a:t>We need models that can figure this stuff out… but how?</a:t>
            </a:r>
          </a:p>
        </p:txBody>
      </p:sp>
    </p:spTree>
    <p:extLst>
      <p:ext uri="{BB962C8B-B14F-4D97-AF65-F5344CB8AC3E}">
        <p14:creationId xmlns:p14="http://schemas.microsoft.com/office/powerpoint/2010/main" val="120993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How can we modify logistic regression to learn complex, nonlinear relationships?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AFA6E3-067A-B40E-73D6-1ED2E8570E31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2752965" y="4197090"/>
            <a:ext cx="10669" cy="145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3AE5E1-72B2-5511-312C-523C99C37A67}"/>
              </a:ext>
            </a:extLst>
          </p:cNvPr>
          <p:cNvCxnSpPr>
            <a:cxnSpLocks/>
          </p:cNvCxnSpPr>
          <p:nvPr/>
        </p:nvCxnSpPr>
        <p:spPr>
          <a:xfrm flipV="1">
            <a:off x="1762831" y="4197090"/>
            <a:ext cx="814044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59FAEA-6DD6-AAE2-1FF3-7C8F69EC4244}"/>
              </a:ext>
            </a:extLst>
          </p:cNvPr>
          <p:cNvCxnSpPr>
            <a:cxnSpLocks/>
          </p:cNvCxnSpPr>
          <p:nvPr/>
        </p:nvCxnSpPr>
        <p:spPr>
          <a:xfrm flipV="1">
            <a:off x="2257898" y="4197090"/>
            <a:ext cx="373805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5BAA71-1F76-2488-26E4-F1B48D7FB73C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752965" y="4197090"/>
            <a:ext cx="505736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AF2EA-CE9A-C550-628C-91A62F12F0E8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881993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A93F05-D8D9-2824-BD58-31DC7D272852}"/>
              </a:ext>
            </a:extLst>
          </p:cNvPr>
          <p:cNvSpPr txBox="1"/>
          <p:nvPr/>
        </p:nvSpPr>
        <p:spPr>
          <a:xfrm>
            <a:off x="1645847" y="466013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ED00-FDB8-3C71-919C-A8A5E49DD6DB}"/>
              </a:ext>
            </a:extLst>
          </p:cNvPr>
          <p:cNvSpPr txBox="1"/>
          <p:nvPr/>
        </p:nvSpPr>
        <p:spPr>
          <a:xfrm>
            <a:off x="3345911" y="46601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FE5FF3-8A0E-C452-851C-F9EE38B2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97811"/>
              </p:ext>
            </p:extLst>
          </p:nvPr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15BCB4-10EC-1340-87E1-884A2ECFBC99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1DA7CE-5440-389A-1881-6469B23CB747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1DA7CE-5440-389A-1881-6469B23CB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AD06F-7BC2-222A-643B-03893AB3098B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6F843B9-728A-E977-0B3E-BC3360535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48377"/>
              </p:ext>
            </p:extLst>
          </p:nvPr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C89C5-5D9A-C51B-497E-C07C588085A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B451FF-336B-C274-DFC3-D3D31D02347C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B451FF-336B-C274-DFC3-D3D31D02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7D94C59-CF3E-E7EF-99DD-17B3BF851C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221202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7D94C59-CF3E-E7EF-99DD-17B3BF851C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221202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703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5128" t="-2703" r="-207692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7500" t="-2703" r="-1025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75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41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</p:cNvCxnSpPr>
          <p:nvPr/>
        </p:nvCxnSpPr>
        <p:spPr>
          <a:xfrm flipV="1">
            <a:off x="8608301" y="301666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608301" y="2320845"/>
            <a:ext cx="0" cy="24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CC734-5CC6-FCFA-8FE6-91A178662555}"/>
              </a:ext>
            </a:extLst>
          </p:cNvPr>
          <p:cNvGraphicFramePr>
            <a:graphicFrameLocks noGrp="1"/>
          </p:cNvGraphicFramePr>
          <p:nvPr/>
        </p:nvGraphicFramePr>
        <p:xfrm>
          <a:off x="8296078" y="1698547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8303626" y="3322105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Predictor 1: 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if age &gt; 60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if 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Predictor 2: Sex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female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male</a:t>
                </a:r>
              </a:p>
              <a:p>
                <a:endParaRPr lang="en-US" dirty="0"/>
              </a:p>
              <a:p>
                <a:r>
                  <a:rPr lang="en-US" dirty="0"/>
                  <a:t>Can logistic regression identify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Females under 60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=1)?</a:t>
                </a:r>
              </a:p>
              <a:p>
                <a:pPr lvl="1"/>
                <a:r>
                  <a:rPr lang="en-US" dirty="0"/>
                  <a:t>Males over </a:t>
                </a:r>
                <a:r>
                  <a:rPr lang="en-US" dirty="0">
                    <a:solidFill>
                      <a:schemeClr val="tx1"/>
                    </a:solidFill>
                  </a:rPr>
                  <a:t>60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=1)?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should the parameters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  <a:blipFill>
                <a:blip r:embed="rId6"/>
                <a:stretch>
                  <a:fillRect l="-1790" t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75FB1F9-F9F1-BF01-EA13-2A9D10E6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Let’s break the problem into simpler pieces.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788C-12BF-6339-2165-CD0A03155AB5}"/>
              </a:ext>
            </a:extLst>
          </p:cNvPr>
          <p:cNvCxnSpPr>
            <a:cxnSpLocks/>
          </p:cNvCxnSpPr>
          <p:nvPr/>
        </p:nvCxnSpPr>
        <p:spPr>
          <a:xfrm flipV="1">
            <a:off x="8250744" y="3937839"/>
            <a:ext cx="296242" cy="95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E80CBC-3A40-ADB1-1902-00D5B3752C03}"/>
              </a:ext>
            </a:extLst>
          </p:cNvPr>
          <p:cNvCxnSpPr>
            <a:cxnSpLocks/>
          </p:cNvCxnSpPr>
          <p:nvPr/>
        </p:nvCxnSpPr>
        <p:spPr>
          <a:xfrm flipH="1" flipV="1">
            <a:off x="8681877" y="3928403"/>
            <a:ext cx="299074" cy="95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48F474-0901-4AB8-702C-5BC8E9A014F2}"/>
              </a:ext>
            </a:extLst>
          </p:cNvPr>
          <p:cNvSpPr txBox="1"/>
          <p:nvPr/>
        </p:nvSpPr>
        <p:spPr>
          <a:xfrm>
            <a:off x="7733564" y="4249301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8FB597-EF02-564A-1751-806B0F89FC92}"/>
              </a:ext>
            </a:extLst>
          </p:cNvPr>
          <p:cNvSpPr txBox="1"/>
          <p:nvPr/>
        </p:nvSpPr>
        <p:spPr>
          <a:xfrm>
            <a:off x="8948067" y="42261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6684639C-5B56-BFCD-6223-58B3D81902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31561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6684639C-5B56-BFCD-6223-58B3D81902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31561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A093F50-A87A-27FF-16BB-EA4BDA20624B}"/>
              </a:ext>
            </a:extLst>
          </p:cNvPr>
          <p:cNvSpPr txBox="1"/>
          <p:nvPr/>
        </p:nvSpPr>
        <p:spPr>
          <a:xfrm rot="18054908">
            <a:off x="7552087" y="5927187"/>
            <a:ext cx="10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 &gt;60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80446-8584-DB6F-C385-3E092A0AC806}"/>
              </a:ext>
            </a:extLst>
          </p:cNvPr>
          <p:cNvSpPr txBox="1"/>
          <p:nvPr/>
        </p:nvSpPr>
        <p:spPr>
          <a:xfrm rot="18054908">
            <a:off x="8225667" y="5924919"/>
            <a:ext cx="109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98178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</p:cNvCxnSpPr>
          <p:nvPr/>
        </p:nvCxnSpPr>
        <p:spPr>
          <a:xfrm flipV="1">
            <a:off x="8608301" y="301666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608301" y="2320845"/>
            <a:ext cx="0" cy="24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CC734-5CC6-FCFA-8FE6-91A178662555}"/>
              </a:ext>
            </a:extLst>
          </p:cNvPr>
          <p:cNvGraphicFramePr>
            <a:graphicFrameLocks noGrp="1"/>
          </p:cNvGraphicFramePr>
          <p:nvPr/>
        </p:nvGraphicFramePr>
        <p:xfrm>
          <a:off x="8296078" y="1698547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r="-263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8303626" y="3322105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Predictor 1: 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if age &gt; 60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if 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Predictor 2: Sex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female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male</a:t>
                </a:r>
              </a:p>
              <a:p>
                <a:endParaRPr lang="en-US" dirty="0"/>
              </a:p>
              <a:p>
                <a:r>
                  <a:rPr lang="en-US" dirty="0"/>
                  <a:t>Can logistic regression identify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Females under 60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=1)?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Males over 60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=1)?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should the parameters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  <a:blipFill>
                <a:blip r:embed="rId6"/>
                <a:stretch>
                  <a:fillRect l="-1790" t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75FB1F9-F9F1-BF01-EA13-2A9D10E6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Let’s break the problem into simpler pieces.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E84D0B8-24B9-B2B8-C76E-7E90A43CED48}"/>
              </a:ext>
            </a:extLst>
          </p:cNvPr>
          <p:cNvCxnSpPr>
            <a:cxnSpLocks/>
          </p:cNvCxnSpPr>
          <p:nvPr/>
        </p:nvCxnSpPr>
        <p:spPr>
          <a:xfrm flipV="1">
            <a:off x="8250744" y="3937839"/>
            <a:ext cx="296242" cy="95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7CFBA5-C759-9E4C-B535-5F9829A805A7}"/>
              </a:ext>
            </a:extLst>
          </p:cNvPr>
          <p:cNvCxnSpPr>
            <a:cxnSpLocks/>
          </p:cNvCxnSpPr>
          <p:nvPr/>
        </p:nvCxnSpPr>
        <p:spPr>
          <a:xfrm flipH="1" flipV="1">
            <a:off x="8681877" y="3928403"/>
            <a:ext cx="299074" cy="95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55C78-81DE-4E33-A516-BC3F0450713B}"/>
              </a:ext>
            </a:extLst>
          </p:cNvPr>
          <p:cNvSpPr txBox="1"/>
          <p:nvPr/>
        </p:nvSpPr>
        <p:spPr>
          <a:xfrm>
            <a:off x="7733564" y="4249301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D43C5-698F-3AC2-B27F-18D8F5CF0BD4}"/>
              </a:ext>
            </a:extLst>
          </p:cNvPr>
          <p:cNvSpPr txBox="1"/>
          <p:nvPr/>
        </p:nvSpPr>
        <p:spPr>
          <a:xfrm>
            <a:off x="8948067" y="42261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D58FFB64-8089-D238-203D-91EDF4C63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31561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D58FFB64-8089-D238-203D-91EDF4C63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31561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4FBE8C6-38D7-6F45-BDF7-85153304A26A}"/>
              </a:ext>
            </a:extLst>
          </p:cNvPr>
          <p:cNvSpPr txBox="1"/>
          <p:nvPr/>
        </p:nvSpPr>
        <p:spPr>
          <a:xfrm rot="18054908">
            <a:off x="7552087" y="5927187"/>
            <a:ext cx="10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 &gt;60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E969F-59B8-3593-1DF7-D5FE27D7F9D9}"/>
              </a:ext>
            </a:extLst>
          </p:cNvPr>
          <p:cNvSpPr txBox="1"/>
          <p:nvPr/>
        </p:nvSpPr>
        <p:spPr>
          <a:xfrm rot="18054908">
            <a:off x="8225667" y="5924919"/>
            <a:ext cx="109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412365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6716" y="1992882"/>
                <a:ext cx="4959284" cy="447841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if (female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60)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otherwise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Neuron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if (male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60)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otherwise</a:t>
                </a:r>
              </a:p>
              <a:p>
                <a:endParaRPr lang="en-US" dirty="0"/>
              </a:p>
              <a:p>
                <a:r>
                  <a:rPr lang="en-US" dirty="0"/>
                  <a:t>What should the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be?</a:t>
                </a: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716" y="1992882"/>
                <a:ext cx="4959284" cy="4478416"/>
              </a:xfrm>
              <a:blipFill>
                <a:blip r:embed="rId2"/>
                <a:stretch>
                  <a:fillRect l="-2302" t="-2260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75FB1F9-F9F1-BF01-EA13-2A9D10E6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049" cy="1325563"/>
          </a:xfrm>
        </p:spPr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use these predictions</a:t>
            </a:r>
            <a:br>
              <a:rPr lang="en-US" i="1" dirty="0"/>
            </a:br>
            <a:r>
              <a:rPr lang="en-US" dirty="0"/>
              <a:t>to make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31C05348-72B1-C23B-9354-AA16005E1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034265"/>
                  </p:ext>
                </p:extLst>
              </p:nvPr>
            </p:nvGraphicFramePr>
            <p:xfrm>
              <a:off x="8457317" y="2673703"/>
              <a:ext cx="1372864" cy="622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6432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686432">
                      <a:extLst>
                        <a:ext uri="{9D8B030D-6E8A-4147-A177-3AD203B41FA5}">
                          <a16:colId xmlns:a16="http://schemas.microsoft.com/office/drawing/2014/main" val="2833431289"/>
                        </a:ext>
                      </a:extLst>
                    </a:gridCol>
                  </a:tblGrid>
                  <a:tr h="62293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31C05348-72B1-C23B-9354-AA16005E1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034265"/>
                  </p:ext>
                </p:extLst>
              </p:nvPr>
            </p:nvGraphicFramePr>
            <p:xfrm>
              <a:off x="8457317" y="2673703"/>
              <a:ext cx="1372864" cy="622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6432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686432">
                      <a:extLst>
                        <a:ext uri="{9D8B030D-6E8A-4147-A177-3AD203B41FA5}">
                          <a16:colId xmlns:a16="http://schemas.microsoft.com/office/drawing/2014/main" val="2833431289"/>
                        </a:ext>
                      </a:extLst>
                    </a:gridCol>
                  </a:tblGrid>
                  <a:tr h="6229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8" t="-4000" r="-105455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18" t="-4000" r="-5455" b="-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10"/>
                <a:stretch>
                  <a:fillRect l="-1538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11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9478330" y="296268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330" y="296268"/>
                <a:ext cx="1980699" cy="512576"/>
              </a:xfrm>
              <a:prstGeom prst="rect">
                <a:avLst/>
              </a:prstGeom>
              <a:blipFill>
                <a:blip r:embed="rId12"/>
                <a:stretch>
                  <a:fillRect l="-127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/>
              <p:nvPr/>
            </p:nvSpPr>
            <p:spPr>
              <a:xfrm>
                <a:off x="8463152" y="2297139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152" y="2297139"/>
                <a:ext cx="482826" cy="392993"/>
              </a:xfrm>
              <a:prstGeom prst="rect">
                <a:avLst/>
              </a:prstGeom>
              <a:blipFill>
                <a:blip r:embed="rId1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/>
              <p:nvPr/>
            </p:nvSpPr>
            <p:spPr>
              <a:xfrm>
                <a:off x="9366677" y="2307082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77" y="2307082"/>
                <a:ext cx="482826" cy="392993"/>
              </a:xfrm>
              <a:prstGeom prst="rect">
                <a:avLst/>
              </a:prstGeom>
              <a:blipFill>
                <a:blip r:embed="rId1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2019A-BA3D-389C-F614-C112AFCF994B}"/>
                  </a:ext>
                </a:extLst>
              </p:cNvPr>
              <p:cNvSpPr txBox="1"/>
              <p:nvPr/>
            </p:nvSpPr>
            <p:spPr>
              <a:xfrm rot="18054908">
                <a:off x="7431037" y="4086174"/>
                <a:ext cx="2024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Female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60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2019A-BA3D-389C-F614-C112AFCF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54908">
                <a:off x="7431037" y="4086174"/>
                <a:ext cx="2024677" cy="400110"/>
              </a:xfrm>
              <a:prstGeom prst="rect">
                <a:avLst/>
              </a:prstGeom>
              <a:blipFill>
                <a:blip r:embed="rId15"/>
                <a:stretch>
                  <a:fillRect t="-3226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DBA19C-5B5D-C412-5467-812CE012BC78}"/>
              </a:ext>
            </a:extLst>
          </p:cNvPr>
          <p:cNvSpPr txBox="1"/>
          <p:nvPr/>
        </p:nvSpPr>
        <p:spPr>
          <a:xfrm rot="18054908">
            <a:off x="8633305" y="3784272"/>
            <a:ext cx="132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Male &gt;60</a:t>
            </a:r>
          </a:p>
        </p:txBody>
      </p:sp>
    </p:spTree>
    <p:extLst>
      <p:ext uri="{BB962C8B-B14F-4D97-AF65-F5344CB8AC3E}">
        <p14:creationId xmlns:p14="http://schemas.microsoft.com/office/powerpoint/2010/main" val="18760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F108C-45DE-A330-B0FC-310F0CA513D5}"/>
              </a:ext>
            </a:extLst>
          </p:cNvPr>
          <p:cNvCxnSpPr>
            <a:cxnSpLocks/>
          </p:cNvCxnSpPr>
          <p:nvPr/>
        </p:nvCxnSpPr>
        <p:spPr>
          <a:xfrm flipV="1">
            <a:off x="8791898" y="4756895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6E8342-07E8-2965-C489-E83DBE658881}"/>
              </a:ext>
            </a:extLst>
          </p:cNvPr>
          <p:cNvCxnSpPr>
            <a:cxnSpLocks/>
          </p:cNvCxnSpPr>
          <p:nvPr/>
        </p:nvCxnSpPr>
        <p:spPr>
          <a:xfrm flipH="1" flipV="1">
            <a:off x="8971953" y="4750150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r="-256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95401"/>
                  </p:ext>
                </p:extLst>
              </p:nvPr>
            </p:nvGraphicFramePr>
            <p:xfrm>
              <a:off x="8412083" y="5364296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95401"/>
                  </p:ext>
                </p:extLst>
              </p:nvPr>
            </p:nvGraphicFramePr>
            <p:xfrm>
              <a:off x="8412083" y="5364296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8" t="-3509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263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9FB555F-6E68-8923-6E5A-36D09DB174EF}"/>
              </a:ext>
            </a:extLst>
          </p:cNvPr>
          <p:cNvSpPr txBox="1"/>
          <p:nvPr/>
        </p:nvSpPr>
        <p:spPr>
          <a:xfrm rot="18054908">
            <a:off x="7976493" y="6446133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6E946D-451E-ACE4-584C-738C22781E8B}"/>
              </a:ext>
            </a:extLst>
          </p:cNvPr>
          <p:cNvSpPr txBox="1"/>
          <p:nvPr/>
        </p:nvSpPr>
        <p:spPr>
          <a:xfrm rot="18054908">
            <a:off x="8692119" y="6465188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81646"/>
              </p:ext>
            </p:extLst>
          </p:nvPr>
        </p:nvGraphicFramePr>
        <p:xfrm>
          <a:off x="8457317" y="413396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9830181" y="272042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181" y="272042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23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6716" y="1992882"/>
                <a:ext cx="4959284" cy="447841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if (female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60)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otherwise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Neuron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if (male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60)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otherwise</a:t>
                </a:r>
              </a:p>
              <a:p>
                <a:endParaRPr lang="en-US" dirty="0"/>
              </a:p>
              <a:p>
                <a:r>
                  <a:rPr lang="en-US" dirty="0"/>
                  <a:t>What should the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716" y="1992882"/>
                <a:ext cx="4959284" cy="4478416"/>
              </a:xfrm>
              <a:blipFill>
                <a:blip r:embed="rId6"/>
                <a:stretch>
                  <a:fillRect l="-2302" t="-2260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75FB1F9-F9F1-BF01-EA13-2A9D10E6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049" cy="1325563"/>
          </a:xfrm>
        </p:spPr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use these predictions</a:t>
            </a:r>
            <a:br>
              <a:rPr lang="en-US" i="1" dirty="0"/>
            </a:br>
            <a:r>
              <a:rPr lang="en-US" dirty="0"/>
              <a:t>to make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68E51-D8C5-DB94-3859-8E381134BFCD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68E51-D8C5-DB94-3859-8E381134B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8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FF1B6F-29D0-F7E8-3EFC-DE779C9BD7B6}"/>
              </a:ext>
            </a:extLst>
          </p:cNvPr>
          <p:cNvCxnSpPr>
            <a:cxnSpLocks/>
          </p:cNvCxnSpPr>
          <p:nvPr/>
        </p:nvCxnSpPr>
        <p:spPr>
          <a:xfrm flipV="1">
            <a:off x="8886243" y="4743266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AC2402-07CD-A673-E67F-30C651EEDECF}"/>
              </a:ext>
            </a:extLst>
          </p:cNvPr>
          <p:cNvCxnSpPr>
            <a:cxnSpLocks/>
          </p:cNvCxnSpPr>
          <p:nvPr/>
        </p:nvCxnSpPr>
        <p:spPr>
          <a:xfrm flipV="1">
            <a:off x="9698004" y="4756895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8269"/>
              </p:ext>
            </p:extLst>
          </p:nvPr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C33572-4E6B-CC1A-42FC-34954AF35FDE}"/>
                  </a:ext>
                </a:extLst>
              </p:cNvPr>
              <p:cNvSpPr txBox="1"/>
              <p:nvPr/>
            </p:nvSpPr>
            <p:spPr>
              <a:xfrm>
                <a:off x="6473621" y="2720510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C33572-4E6B-CC1A-42FC-34954AF3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21" y="2720510"/>
                <a:ext cx="1980699" cy="512576"/>
              </a:xfrm>
              <a:prstGeom prst="rect">
                <a:avLst/>
              </a:prstGeom>
              <a:blipFill>
                <a:blip r:embed="rId9"/>
                <a:stretch>
                  <a:fillRect l="-127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36263"/>
              </p:ext>
            </p:extLst>
          </p:nvPr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10"/>
                <a:stretch>
                  <a:fillRect l="-1538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11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84819"/>
              </p:ext>
            </p:extLst>
          </p:nvPr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9478330" y="296268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330" y="296268"/>
                <a:ext cx="1980699" cy="512576"/>
              </a:xfrm>
              <a:prstGeom prst="rect">
                <a:avLst/>
              </a:prstGeom>
              <a:blipFill>
                <a:blip r:embed="rId12"/>
                <a:stretch>
                  <a:fillRect l="-127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/>
              <p:nvPr/>
            </p:nvSpPr>
            <p:spPr>
              <a:xfrm>
                <a:off x="8463152" y="2297139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152" y="2297139"/>
                <a:ext cx="482826" cy="392993"/>
              </a:xfrm>
              <a:prstGeom prst="rect">
                <a:avLst/>
              </a:prstGeom>
              <a:blipFill>
                <a:blip r:embed="rId1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/>
              <p:nvPr/>
            </p:nvSpPr>
            <p:spPr>
              <a:xfrm>
                <a:off x="9366677" y="2307082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77" y="2307082"/>
                <a:ext cx="482826" cy="392993"/>
              </a:xfrm>
              <a:prstGeom prst="rect">
                <a:avLst/>
              </a:prstGeom>
              <a:blipFill>
                <a:blip r:embed="rId1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03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8DD0-FA8E-0745-9290-7F3D805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neural network, or MLP.</a:t>
            </a:r>
          </a:p>
        </p:txBody>
      </p:sp>
      <p:pic>
        <p:nvPicPr>
          <p:cNvPr id="1026" name="Picture 2" descr="Light-Up Neuron">
            <a:extLst>
              <a:ext uri="{FF2B5EF4-FFF2-40B4-BE49-F238E27FC236}">
                <a16:creationId xmlns:a16="http://schemas.microsoft.com/office/drawing/2014/main" id="{8C1CF7A9-F4C9-CD02-6785-ADF1740A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30986">
            <a:off x="5358258" y="4296144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/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Detects females under 60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  <a:blipFill>
                <a:blip r:embed="rId4"/>
                <a:stretch>
                  <a:fillRect l="-1961" t="-5769" r="-98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A53A24-DCDD-4C20-FECA-B11DF998FD74}"/>
              </a:ext>
            </a:extLst>
          </p:cNvPr>
          <p:cNvSpPr/>
          <p:nvPr/>
        </p:nvSpPr>
        <p:spPr>
          <a:xfrm>
            <a:off x="6180840" y="3940403"/>
            <a:ext cx="1668544" cy="26656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537BA6-7A67-4F90-88D7-8344BB65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547"/>
            <a:ext cx="4959284" cy="4478416"/>
          </a:xfrm>
        </p:spPr>
        <p:txBody>
          <a:bodyPr>
            <a:normAutofit/>
          </a:bodyPr>
          <a:lstStyle/>
          <a:p>
            <a:r>
              <a:rPr lang="en-US" sz="1800" dirty="0"/>
              <a:t>Each logistic regression is like a neuron</a:t>
            </a:r>
          </a:p>
        </p:txBody>
      </p:sp>
    </p:spTree>
    <p:extLst>
      <p:ext uri="{BB962C8B-B14F-4D97-AF65-F5344CB8AC3E}">
        <p14:creationId xmlns:p14="http://schemas.microsoft.com/office/powerpoint/2010/main" val="426382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8DD0-FA8E-0745-9290-7F3D805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neural network, or MLP.</a:t>
            </a:r>
          </a:p>
        </p:txBody>
      </p:sp>
      <p:pic>
        <p:nvPicPr>
          <p:cNvPr id="1026" name="Picture 2" descr="Light-Up Neuron">
            <a:extLst>
              <a:ext uri="{FF2B5EF4-FFF2-40B4-BE49-F238E27FC236}">
                <a16:creationId xmlns:a16="http://schemas.microsoft.com/office/drawing/2014/main" id="{8C1CF7A9-F4C9-CD02-6785-ADF1740A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30986">
            <a:off x="5358258" y="4296144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ght-Up Neuron">
            <a:extLst>
              <a:ext uri="{FF2B5EF4-FFF2-40B4-BE49-F238E27FC236}">
                <a16:creationId xmlns:a16="http://schemas.microsoft.com/office/drawing/2014/main" id="{B7861EEB-C07C-2ADC-6A88-01EE32CA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9014" flipH="1">
            <a:off x="7127919" y="4296143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/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Detects females under 60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  <a:blipFill>
                <a:blip r:embed="rId5"/>
                <a:stretch>
                  <a:fillRect l="-1961" t="-5769" r="-98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A53A24-DCDD-4C20-FECA-B11DF998FD74}"/>
              </a:ext>
            </a:extLst>
          </p:cNvPr>
          <p:cNvSpPr/>
          <p:nvPr/>
        </p:nvSpPr>
        <p:spPr>
          <a:xfrm>
            <a:off x="6180840" y="3940403"/>
            <a:ext cx="1668544" cy="26656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F8A595-56AE-2397-FD56-E7F44D61DD11}"/>
              </a:ext>
            </a:extLst>
          </p:cNvPr>
          <p:cNvSpPr/>
          <p:nvPr/>
        </p:nvSpPr>
        <p:spPr>
          <a:xfrm>
            <a:off x="7937383" y="3940403"/>
            <a:ext cx="1668544" cy="266563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11E6BFE-4A17-C525-2074-1BE02C7F4FB6}"/>
                  </a:ext>
                </a:extLst>
              </p:cNvPr>
              <p:cNvSpPr/>
              <p:nvPr/>
            </p:nvSpPr>
            <p:spPr>
              <a:xfrm>
                <a:off x="9693926" y="4991410"/>
                <a:ext cx="22599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Neuron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Detects males over 60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11E6BFE-4A17-C525-2074-1BE02C7F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26" y="4991410"/>
                <a:ext cx="2259978" cy="646331"/>
              </a:xfrm>
              <a:prstGeom prst="rect">
                <a:avLst/>
              </a:prstGeom>
              <a:blipFill>
                <a:blip r:embed="rId6"/>
                <a:stretch>
                  <a:fillRect l="-2235" t="-5769" r="-111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D74367-401E-DBD6-0D52-444A9A25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547"/>
            <a:ext cx="4959284" cy="4478416"/>
          </a:xfrm>
        </p:spPr>
        <p:txBody>
          <a:bodyPr>
            <a:normAutofit/>
          </a:bodyPr>
          <a:lstStyle/>
          <a:p>
            <a:r>
              <a:rPr lang="en-US" sz="1800" dirty="0"/>
              <a:t>Each logistic regression is like a neuron</a:t>
            </a:r>
          </a:p>
          <a:p>
            <a:endParaRPr lang="en-US" sz="1800" dirty="0"/>
          </a:p>
          <a:p>
            <a:r>
              <a:rPr lang="en-US" sz="1800" dirty="0"/>
              <a:t>Different neurons detect different </a:t>
            </a:r>
            <a:r>
              <a:rPr lang="en-US" sz="1800" i="1" dirty="0"/>
              <a:t>features</a:t>
            </a:r>
          </a:p>
          <a:p>
            <a:pPr lvl="1"/>
            <a:r>
              <a:rPr lang="en-US" sz="1600" i="1" dirty="0"/>
              <a:t>Feature 1</a:t>
            </a:r>
            <a:r>
              <a:rPr lang="en-US" sz="1600" dirty="0"/>
              <a:t>: female under 60</a:t>
            </a:r>
          </a:p>
          <a:p>
            <a:pPr lvl="1"/>
            <a:r>
              <a:rPr lang="en-US" sz="1600" i="1" dirty="0"/>
              <a:t>Feature 2</a:t>
            </a:r>
            <a:r>
              <a:rPr lang="en-US" sz="1600" dirty="0"/>
              <a:t>: male over 60</a:t>
            </a:r>
          </a:p>
        </p:txBody>
      </p:sp>
    </p:spTree>
    <p:extLst>
      <p:ext uri="{BB962C8B-B14F-4D97-AF65-F5344CB8AC3E}">
        <p14:creationId xmlns:p14="http://schemas.microsoft.com/office/powerpoint/2010/main" val="127709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u="sng" dirty="0"/>
              <a:t>Today</a:t>
            </a:r>
            <a:r>
              <a:rPr lang="en-US" sz="4267" dirty="0"/>
              <a:t>: How can we modify logistic regression to learn complex, nonlinear relationships?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6F69D8-015E-B8CF-ABC4-CC7B223128C8}"/>
              </a:ext>
            </a:extLst>
          </p:cNvPr>
          <p:cNvCxnSpPr>
            <a:cxnSpLocks/>
            <a:stCxn id="79" idx="0"/>
            <a:endCxn id="72" idx="2"/>
          </p:cNvCxnSpPr>
          <p:nvPr/>
        </p:nvCxnSpPr>
        <p:spPr>
          <a:xfrm flipH="1" flipV="1">
            <a:off x="2752965" y="4197090"/>
            <a:ext cx="10669" cy="145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9CACAC-9661-2CF3-E034-01BFF0ABEC73}"/>
              </a:ext>
            </a:extLst>
          </p:cNvPr>
          <p:cNvCxnSpPr>
            <a:cxnSpLocks/>
          </p:cNvCxnSpPr>
          <p:nvPr/>
        </p:nvCxnSpPr>
        <p:spPr>
          <a:xfrm flipV="1">
            <a:off x="1762831" y="4197090"/>
            <a:ext cx="814044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F9EA0C-237D-B2E1-66C0-CE85E36A5256}"/>
              </a:ext>
            </a:extLst>
          </p:cNvPr>
          <p:cNvCxnSpPr>
            <a:cxnSpLocks/>
          </p:cNvCxnSpPr>
          <p:nvPr/>
        </p:nvCxnSpPr>
        <p:spPr>
          <a:xfrm flipV="1">
            <a:off x="2257898" y="4197090"/>
            <a:ext cx="373805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C949DF-49AB-4F5C-2B5D-A226121F751E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2752965" y="4197090"/>
            <a:ext cx="505736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54232D-2EB3-CA0F-1A02-43278E869F1F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881993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38E4A3-1988-AEA4-2D51-DA6548363A31}"/>
              </a:ext>
            </a:extLst>
          </p:cNvPr>
          <p:cNvSpPr txBox="1"/>
          <p:nvPr/>
        </p:nvSpPr>
        <p:spPr>
          <a:xfrm>
            <a:off x="1645847" y="466013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EE26CD-7E2C-7605-0AF9-0516DFB3B9E1}"/>
              </a:ext>
            </a:extLst>
          </p:cNvPr>
          <p:cNvSpPr txBox="1"/>
          <p:nvPr/>
        </p:nvSpPr>
        <p:spPr>
          <a:xfrm>
            <a:off x="3345911" y="46601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D8B9F3EE-897F-6D1D-0E3D-D27F98B4B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54679"/>
              </p:ext>
            </p:extLst>
          </p:nvPr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E1502C03-0CAA-AD88-7332-8B9445727771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C32A5A-48DB-6FD3-41CC-A6F9F9438973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C32A5A-48DB-6FD3-41CC-A6F9F943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B27367-2FEE-C402-69A9-1E2F10144D4A}"/>
              </a:ext>
            </a:extLst>
          </p:cNvPr>
          <p:cNvCxnSpPr>
            <a:cxnSpLocks/>
            <a:stCxn id="72" idx="0"/>
            <a:endCxn id="74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919F1F4-5A5D-852B-5F02-9FBD37C85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8585"/>
              </p:ext>
            </p:extLst>
          </p:nvPr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4B455E8-25B6-645E-B424-20F586EC3820}"/>
              </a:ext>
            </a:extLst>
          </p:cNvPr>
          <p:cNvCxnSpPr>
            <a:cxnSpLocks/>
            <a:stCxn id="74" idx="0"/>
            <a:endCxn id="76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865C6B-9131-370A-0912-AAB207032185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865C6B-9131-370A-0912-AAB207032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E5E2FBBE-485A-DEF0-2FE7-C54249084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889784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E5E2FBBE-485A-DEF0-2FE7-C54249084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889784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703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5128" t="-2703" r="-207692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7500" t="-2703" r="-1025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75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2C4C42-B701-4367-189F-5482175DEFD5}"/>
                  </a:ext>
                </a:extLst>
              </p:cNvPr>
              <p:cNvSpPr txBox="1"/>
              <p:nvPr/>
            </p:nvSpPr>
            <p:spPr>
              <a:xfrm>
                <a:off x="6290631" y="3782687"/>
                <a:ext cx="4132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change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changes?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2C4C42-B701-4367-189F-5482175DE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631" y="3782687"/>
                <a:ext cx="4132478" cy="369332"/>
              </a:xfrm>
              <a:prstGeom prst="rect">
                <a:avLst/>
              </a:prstGeom>
              <a:blipFill>
                <a:blip r:embed="rId6"/>
                <a:stretch>
                  <a:fillRect l="-920" t="-10345" r="-61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6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73"/>
    </mc:Choice>
    <mc:Fallback xmlns="">
      <p:transition spd="slow" advTm="541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8DD0-FA8E-0745-9290-7F3D805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neural network, or MLP.</a:t>
            </a:r>
          </a:p>
        </p:txBody>
      </p:sp>
      <p:pic>
        <p:nvPicPr>
          <p:cNvPr id="1026" name="Picture 2" descr="Light-Up Neuron">
            <a:extLst>
              <a:ext uri="{FF2B5EF4-FFF2-40B4-BE49-F238E27FC236}">
                <a16:creationId xmlns:a16="http://schemas.microsoft.com/office/drawing/2014/main" id="{8C1CF7A9-F4C9-CD02-6785-ADF1740A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30986">
            <a:off x="5358258" y="4296144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ght-Up Neuron">
            <a:extLst>
              <a:ext uri="{FF2B5EF4-FFF2-40B4-BE49-F238E27FC236}">
                <a16:creationId xmlns:a16="http://schemas.microsoft.com/office/drawing/2014/main" id="{B7861EEB-C07C-2ADC-6A88-01EE32CA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9014" flipH="1">
            <a:off x="7127919" y="4296143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/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Detects females under 60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  <a:blipFill>
                <a:blip r:embed="rId5"/>
                <a:stretch>
                  <a:fillRect l="-1961" t="-5769" r="-98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A53A24-DCDD-4C20-FECA-B11DF998FD74}"/>
              </a:ext>
            </a:extLst>
          </p:cNvPr>
          <p:cNvSpPr/>
          <p:nvPr/>
        </p:nvSpPr>
        <p:spPr>
          <a:xfrm>
            <a:off x="6180840" y="3940403"/>
            <a:ext cx="1668544" cy="26656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F8A595-56AE-2397-FD56-E7F44D61DD11}"/>
              </a:ext>
            </a:extLst>
          </p:cNvPr>
          <p:cNvSpPr/>
          <p:nvPr/>
        </p:nvSpPr>
        <p:spPr>
          <a:xfrm>
            <a:off x="7937383" y="3940403"/>
            <a:ext cx="1668544" cy="266563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11E6BFE-4A17-C525-2074-1BE02C7F4FB6}"/>
                  </a:ext>
                </a:extLst>
              </p:cNvPr>
              <p:cNvSpPr/>
              <p:nvPr/>
            </p:nvSpPr>
            <p:spPr>
              <a:xfrm>
                <a:off x="9693926" y="4991410"/>
                <a:ext cx="22599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Neuron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Detects males over 60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11E6BFE-4A17-C525-2074-1BE02C7F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26" y="4991410"/>
                <a:ext cx="2259978" cy="646331"/>
              </a:xfrm>
              <a:prstGeom prst="rect">
                <a:avLst/>
              </a:prstGeom>
              <a:blipFill>
                <a:blip r:embed="rId6"/>
                <a:stretch>
                  <a:fillRect l="-2235" t="-5769" r="-111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Light-Up Neuron">
            <a:extLst>
              <a:ext uri="{FF2B5EF4-FFF2-40B4-BE49-F238E27FC236}">
                <a16:creationId xmlns:a16="http://schemas.microsoft.com/office/drawing/2014/main" id="{2536FDB9-059F-352F-02CC-64C24031E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359695" y="1983288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D8B1A4-A2A4-3FC0-D065-1514ED7772C0}"/>
              </a:ext>
            </a:extLst>
          </p:cNvPr>
          <p:cNvSpPr/>
          <p:nvPr/>
        </p:nvSpPr>
        <p:spPr>
          <a:xfrm>
            <a:off x="7169159" y="1577537"/>
            <a:ext cx="1668544" cy="2665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A63FBB-9E88-72CA-5497-298D61FF8D64}"/>
              </a:ext>
            </a:extLst>
          </p:cNvPr>
          <p:cNvSpPr/>
          <p:nvPr/>
        </p:nvSpPr>
        <p:spPr>
          <a:xfrm>
            <a:off x="8837703" y="2587189"/>
            <a:ext cx="21902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Neuron 3:</a:t>
            </a:r>
          </a:p>
          <a:p>
            <a:r>
              <a:rPr lang="en-US" dirty="0"/>
              <a:t>Predicts the outcome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020D778-9878-807D-65FA-1A909030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547"/>
            <a:ext cx="4959284" cy="4478416"/>
          </a:xfrm>
        </p:spPr>
        <p:txBody>
          <a:bodyPr>
            <a:normAutofit/>
          </a:bodyPr>
          <a:lstStyle/>
          <a:p>
            <a:r>
              <a:rPr lang="en-US" sz="1800" dirty="0"/>
              <a:t>Each logistic regression is like a neuron</a:t>
            </a:r>
          </a:p>
          <a:p>
            <a:endParaRPr lang="en-US" sz="1800" dirty="0"/>
          </a:p>
          <a:p>
            <a:r>
              <a:rPr lang="en-US" sz="1800" dirty="0"/>
              <a:t>Different neurons detect different </a:t>
            </a:r>
            <a:r>
              <a:rPr lang="en-US" sz="1800" i="1" dirty="0"/>
              <a:t>features</a:t>
            </a:r>
          </a:p>
          <a:p>
            <a:pPr lvl="1"/>
            <a:r>
              <a:rPr lang="en-US" sz="1600" i="1" dirty="0"/>
              <a:t>Feature 1</a:t>
            </a:r>
            <a:r>
              <a:rPr lang="en-US" sz="1600" dirty="0"/>
              <a:t>: female under 60</a:t>
            </a:r>
          </a:p>
          <a:p>
            <a:pPr lvl="1"/>
            <a:r>
              <a:rPr lang="en-US" sz="1600" i="1" dirty="0"/>
              <a:t>Feature 2</a:t>
            </a:r>
            <a:r>
              <a:rPr lang="en-US" sz="1600" dirty="0"/>
              <a:t>: male over 60</a:t>
            </a:r>
          </a:p>
          <a:p>
            <a:pPr lvl="1"/>
            <a:endParaRPr lang="en-US" sz="1600" dirty="0"/>
          </a:p>
          <a:p>
            <a:r>
              <a:rPr lang="en-US" sz="1800" dirty="0"/>
              <a:t>Predictions are made based on detected features rather than the original predictors</a:t>
            </a:r>
          </a:p>
        </p:txBody>
      </p:sp>
    </p:spTree>
    <p:extLst>
      <p:ext uri="{BB962C8B-B14F-4D97-AF65-F5344CB8AC3E}">
        <p14:creationId xmlns:p14="http://schemas.microsoft.com/office/powerpoint/2010/main" val="70700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D-205A-BB4F-86E2-4BDA73F2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1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Neural networks provide unlimited flexibility.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AD48400-5955-F445-AA34-C5BC496D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52" y="1501827"/>
            <a:ext cx="4904944" cy="490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463494-96A8-C94A-9277-2FA18309646F}"/>
              </a:ext>
            </a:extLst>
          </p:cNvPr>
          <p:cNvSpPr txBox="1"/>
          <p:nvPr/>
        </p:nvSpPr>
        <p:spPr>
          <a:xfrm>
            <a:off x="8023213" y="1417224"/>
            <a:ext cx="2561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(i.e. neural network)</a:t>
            </a:r>
          </a:p>
          <a:p>
            <a:pPr algn="ctr"/>
            <a:r>
              <a:rPr lang="en-US" dirty="0"/>
              <a:t>decision boundary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C391A9-D746-50B3-05A1-AB611375E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187" y="1640264"/>
            <a:ext cx="5378757" cy="48526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Add flexibility: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layers of feature detectors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More feature detectors per layer</a:t>
            </a:r>
          </a:p>
        </p:txBody>
      </p:sp>
    </p:spTree>
    <p:extLst>
      <p:ext uri="{BB962C8B-B14F-4D97-AF65-F5344CB8AC3E}">
        <p14:creationId xmlns:p14="http://schemas.microsoft.com/office/powerpoint/2010/main" val="9103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70"/>
    </mc:Choice>
    <mc:Fallback xmlns="">
      <p:transition spd="slow" advTm="2607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30C90355-C0BB-40C8-27DB-5B9D725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267" dirty="0"/>
              <a:t>To show multiple layers of neurons, we need to simplify our logistic regression graph.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B21A8AC-3C43-63D5-6B0F-F8C6CF4A628D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H="1" flipV="1">
            <a:off x="2752965" y="4197090"/>
            <a:ext cx="10669" cy="145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8CBBC8-0C40-8F92-1F5B-163F772CA9A8}"/>
              </a:ext>
            </a:extLst>
          </p:cNvPr>
          <p:cNvCxnSpPr>
            <a:cxnSpLocks/>
          </p:cNvCxnSpPr>
          <p:nvPr/>
        </p:nvCxnSpPr>
        <p:spPr>
          <a:xfrm flipV="1">
            <a:off x="1762831" y="4197090"/>
            <a:ext cx="814044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C33BB7-6377-858E-8627-277147A05941}"/>
              </a:ext>
            </a:extLst>
          </p:cNvPr>
          <p:cNvCxnSpPr>
            <a:cxnSpLocks/>
          </p:cNvCxnSpPr>
          <p:nvPr/>
        </p:nvCxnSpPr>
        <p:spPr>
          <a:xfrm flipV="1">
            <a:off x="2257898" y="4197090"/>
            <a:ext cx="373805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7835F6-0BC9-CB0A-2E40-811476180875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752965" y="4197090"/>
            <a:ext cx="505736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6B05D2-7D96-BFA7-6C07-7E692EA41FCB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881993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91CB57-9F2A-2033-9641-7ED8E1095F47}"/>
              </a:ext>
            </a:extLst>
          </p:cNvPr>
          <p:cNvSpPr txBox="1"/>
          <p:nvPr/>
        </p:nvSpPr>
        <p:spPr>
          <a:xfrm>
            <a:off x="1645847" y="466013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634ED-77F7-E75C-999C-E5C5A64B15DF}"/>
              </a:ext>
            </a:extLst>
          </p:cNvPr>
          <p:cNvSpPr txBox="1"/>
          <p:nvPr/>
        </p:nvSpPr>
        <p:spPr>
          <a:xfrm>
            <a:off x="3345911" y="46601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2698FB-EC10-12C6-8FEC-8132D237F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5707"/>
              </p:ext>
            </p:extLst>
          </p:nvPr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119668-5A2C-5CA4-F0C8-33677AE6CE8D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BDBBF68-C9AD-7793-BD77-EDFF9CFE3679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BDBBF68-C9AD-7793-BD77-EDFF9CFE3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EC7FB1-B0ED-3CAD-B4C4-42835275ED5B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FE77D0-D78B-70E7-D933-A897ED5AE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8015"/>
              </p:ext>
            </p:extLst>
          </p:nvPr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7036F-99EB-F729-AF62-A10CA1434D28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31B6A1-B52F-9AF3-16C0-22FD91BCAFF1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31B6A1-B52F-9AF3-16C0-22FD91BC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F21706C-54CC-7D22-DDC6-DB54635451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843740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F21706C-54CC-7D22-DDC6-DB54635451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843740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703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5128" t="-2703" r="-207692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7500" t="-2703" r="-1025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75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28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To show multiple layers of neurons, we need to simplify our logistic regression graph.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C3DBEE-ECC0-608B-A7A6-09E660BF1A05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9404946" y="4197090"/>
            <a:ext cx="5379" cy="14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F5BC22-74A3-26C4-8FB5-03E3BCC95F1C}"/>
              </a:ext>
            </a:extLst>
          </p:cNvPr>
          <p:cNvCxnSpPr>
            <a:cxnSpLocks/>
          </p:cNvCxnSpPr>
          <p:nvPr/>
        </p:nvCxnSpPr>
        <p:spPr>
          <a:xfrm flipV="1">
            <a:off x="8396840" y="4197090"/>
            <a:ext cx="832016" cy="14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943FD5-137F-CC65-3219-11BB4675A2C0}"/>
              </a:ext>
            </a:extLst>
          </p:cNvPr>
          <p:cNvCxnSpPr>
            <a:cxnSpLocks/>
          </p:cNvCxnSpPr>
          <p:nvPr/>
        </p:nvCxnSpPr>
        <p:spPr>
          <a:xfrm flipV="1">
            <a:off x="8932462" y="4197090"/>
            <a:ext cx="351222" cy="14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51071D-A8BE-0FC7-F368-4A27EBF1D930}"/>
              </a:ext>
            </a:extLst>
          </p:cNvPr>
          <p:cNvCxnSpPr>
            <a:cxnSpLocks/>
          </p:cNvCxnSpPr>
          <p:nvPr/>
        </p:nvCxnSpPr>
        <p:spPr>
          <a:xfrm flipH="1" flipV="1">
            <a:off x="9404946" y="4197090"/>
            <a:ext cx="518390" cy="14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7602EA-3116-8328-9CD5-4E7DBAFEACAE}"/>
              </a:ext>
            </a:extLst>
          </p:cNvPr>
          <p:cNvCxnSpPr>
            <a:cxnSpLocks/>
          </p:cNvCxnSpPr>
          <p:nvPr/>
        </p:nvCxnSpPr>
        <p:spPr>
          <a:xfrm flipH="1" flipV="1">
            <a:off x="9532599" y="4197090"/>
            <a:ext cx="876703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11B9F0-6943-29E8-7BB0-7C0069D9CCF2}"/>
              </a:ext>
            </a:extLst>
          </p:cNvPr>
          <p:cNvSpPr txBox="1"/>
          <p:nvPr/>
        </p:nvSpPr>
        <p:spPr>
          <a:xfrm>
            <a:off x="10249269" y="4475979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641FF412-34B6-3A19-CAE0-82E588A2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4127"/>
              </p:ext>
            </p:extLst>
          </p:nvPr>
        </p:nvGraphicFramePr>
        <p:xfrm>
          <a:off x="8155418" y="5644250"/>
          <a:ext cx="250981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63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501963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501963">
                  <a:extLst>
                    <a:ext uri="{9D8B030D-6E8A-4147-A177-3AD203B41FA5}">
                      <a16:colId xmlns:a16="http://schemas.microsoft.com/office/drawing/2014/main" val="4210497350"/>
                    </a:ext>
                  </a:extLst>
                </a:gridCol>
                <a:gridCol w="501963">
                  <a:extLst>
                    <a:ext uri="{9D8B030D-6E8A-4147-A177-3AD203B41FA5}">
                      <a16:colId xmlns:a16="http://schemas.microsoft.com/office/drawing/2014/main" val="1355715283"/>
                    </a:ext>
                  </a:extLst>
                </a:gridCol>
                <a:gridCol w="501963">
                  <a:extLst>
                    <a:ext uri="{9D8B030D-6E8A-4147-A177-3AD203B41FA5}">
                      <a16:colId xmlns:a16="http://schemas.microsoft.com/office/drawing/2014/main" val="4188481745"/>
                    </a:ext>
                  </a:extLst>
                </a:gridCol>
              </a:tblGrid>
              <a:tr h="393606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AA0F3F72-7447-946D-CBB5-988619C43403}"/>
              </a:ext>
            </a:extLst>
          </p:cNvPr>
          <p:cNvSpPr/>
          <p:nvPr/>
        </p:nvSpPr>
        <p:spPr>
          <a:xfrm>
            <a:off x="5290008" y="3737617"/>
            <a:ext cx="1611984" cy="11483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simplify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8A40039C-245C-0E07-DACF-CE4B1893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41136"/>
              </p:ext>
            </p:extLst>
          </p:nvPr>
        </p:nvGraphicFramePr>
        <p:xfrm>
          <a:off x="9179583" y="3748140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A3D19F09-6639-4D6B-228C-F478D62D310D}"/>
              </a:ext>
            </a:extLst>
          </p:cNvPr>
          <p:cNvSpPr txBox="1"/>
          <p:nvPr/>
        </p:nvSpPr>
        <p:spPr>
          <a:xfrm>
            <a:off x="9666921" y="3684841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3E32D6-2DFA-50AF-39EE-2BB21D039457}"/>
                  </a:ext>
                </a:extLst>
              </p:cNvPr>
              <p:cNvSpPr/>
              <p:nvPr/>
            </p:nvSpPr>
            <p:spPr>
              <a:xfrm>
                <a:off x="9167940" y="3070501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3E32D6-2DFA-50AF-39EE-2BB21D039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940" y="3070501"/>
                <a:ext cx="470357" cy="459473"/>
              </a:xfrm>
              <a:prstGeom prst="ellipse">
                <a:avLst/>
              </a:prstGeom>
              <a:blipFill>
                <a:blip r:embed="rId6"/>
                <a:stretch>
                  <a:fillRect l="-35897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887F3A-570F-E55E-882F-2D6CE8D9A2B7}"/>
              </a:ext>
            </a:extLst>
          </p:cNvPr>
          <p:cNvCxnSpPr>
            <a:cxnSpLocks/>
            <a:stCxn id="72" idx="0"/>
            <a:endCxn id="74" idx="4"/>
          </p:cNvCxnSpPr>
          <p:nvPr/>
        </p:nvCxnSpPr>
        <p:spPr>
          <a:xfrm flipH="1" flipV="1">
            <a:off x="9403119" y="3529974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678A8A6-FEE9-9015-79F1-EEA5E3C29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98602"/>
              </p:ext>
            </p:extLst>
          </p:nvPr>
        </p:nvGraphicFramePr>
        <p:xfrm>
          <a:off x="9172376" y="2346710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60A2A8-FE53-84CC-BBD0-0D43BD0C3A2C}"/>
              </a:ext>
            </a:extLst>
          </p:cNvPr>
          <p:cNvCxnSpPr>
            <a:cxnSpLocks/>
            <a:stCxn id="74" idx="0"/>
            <a:endCxn id="76" idx="2"/>
          </p:cNvCxnSpPr>
          <p:nvPr/>
        </p:nvCxnSpPr>
        <p:spPr>
          <a:xfrm flipV="1">
            <a:off x="9403119" y="2806183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4094E0-C573-51C5-3382-1EA0F1CB7C4E}"/>
                  </a:ext>
                </a:extLst>
              </p:cNvPr>
              <p:cNvSpPr txBox="1"/>
              <p:nvPr/>
            </p:nvSpPr>
            <p:spPr>
              <a:xfrm>
                <a:off x="9602374" y="230050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4094E0-C573-51C5-3382-1EA0F1CB7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74" y="2300501"/>
                <a:ext cx="482826" cy="51257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1D08B186-40F4-D184-71C0-F4D203B56784}"/>
              </a:ext>
            </a:extLst>
          </p:cNvPr>
          <p:cNvSpPr txBox="1"/>
          <p:nvPr/>
        </p:nvSpPr>
        <p:spPr>
          <a:xfrm>
            <a:off x="10933280" y="5589201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1FD369-7DE9-3241-E2AD-E0167E49237F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H="1" flipV="1">
            <a:off x="2752965" y="4197090"/>
            <a:ext cx="10669" cy="145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C77CA3-DE89-949B-8A41-9646D3F8E53D}"/>
              </a:ext>
            </a:extLst>
          </p:cNvPr>
          <p:cNvCxnSpPr>
            <a:cxnSpLocks/>
          </p:cNvCxnSpPr>
          <p:nvPr/>
        </p:nvCxnSpPr>
        <p:spPr>
          <a:xfrm flipV="1">
            <a:off x="1762831" y="4197090"/>
            <a:ext cx="814044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50777-A502-F15E-2288-256DADF49983}"/>
              </a:ext>
            </a:extLst>
          </p:cNvPr>
          <p:cNvCxnSpPr>
            <a:cxnSpLocks/>
          </p:cNvCxnSpPr>
          <p:nvPr/>
        </p:nvCxnSpPr>
        <p:spPr>
          <a:xfrm flipV="1">
            <a:off x="2257898" y="4197090"/>
            <a:ext cx="373805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F5028-D792-8DEF-C9A8-0B284FE451AB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2752965" y="4197090"/>
            <a:ext cx="505736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DDCB77-299B-3C8E-5394-CFC52031FC4B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881993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15903A-7F23-98C5-1F5E-8C4582E71848}"/>
              </a:ext>
            </a:extLst>
          </p:cNvPr>
          <p:cNvSpPr txBox="1"/>
          <p:nvPr/>
        </p:nvSpPr>
        <p:spPr>
          <a:xfrm>
            <a:off x="1645847" y="466013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4B0BC-5F2D-C61B-5897-2E1B31AEA17C}"/>
              </a:ext>
            </a:extLst>
          </p:cNvPr>
          <p:cNvSpPr txBox="1"/>
          <p:nvPr/>
        </p:nvSpPr>
        <p:spPr>
          <a:xfrm>
            <a:off x="3345911" y="46601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0B0B74-1531-DD87-B157-FD425BE45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5707"/>
              </p:ext>
            </p:extLst>
          </p:nvPr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950BF4-9CD5-90D7-8A90-BE762BEE64D0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696C3C-E208-C79F-A1A4-0FB2BEB5E2D7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696C3C-E208-C79F-A1A4-0FB2BEB5E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8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8BCCF0-A8F5-BC1B-762A-5323F9C7E0A4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8C8ACA8-AEDE-F4D9-A28F-7EDEF0719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8015"/>
              </p:ext>
            </p:extLst>
          </p:nvPr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F78732-7ED7-779C-50E9-6C82A965148A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DD35E4-9B75-C129-1FEA-3DDE385002E6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DD35E4-9B75-C129-1FEA-3DDE3850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9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32A7F7B-82EB-D62B-77EC-6074455AF9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843740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32A7F7B-82EB-D62B-77EC-6074455AF9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843740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000" t="-2703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5128" t="-2703" r="-207692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7500" t="-2703" r="-1025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975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8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23"/>
    </mc:Choice>
    <mc:Fallback xmlns="">
      <p:transition spd="slow" advTm="2532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56310" y="388768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56310" y="3252251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3206004" y="4105366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04" y="4105366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408682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3768746" y="2673288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746" y="2673288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274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68E51-D8C5-DB94-3859-8E381134BFCD}"/>
                  </a:ext>
                </a:extLst>
              </p:cNvPr>
              <p:cNvSpPr txBox="1"/>
              <p:nvPr/>
            </p:nvSpPr>
            <p:spPr>
              <a:xfrm>
                <a:off x="2521131" y="4105366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68E51-D8C5-DB94-3859-8E381134B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4105366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9474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440932" y="388912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40932" y="3252251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262656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C33572-4E6B-CC1A-42FC-34954AF35FDE}"/>
                  </a:ext>
                </a:extLst>
              </p:cNvPr>
              <p:cNvSpPr txBox="1"/>
              <p:nvPr/>
            </p:nvSpPr>
            <p:spPr>
              <a:xfrm>
                <a:off x="412186" y="2673376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C33572-4E6B-CC1A-42FC-34954AF3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6" y="2673376"/>
                <a:ext cx="1980699" cy="512576"/>
              </a:xfrm>
              <a:prstGeom prst="rect">
                <a:avLst/>
              </a:prstGeom>
              <a:blipFill>
                <a:blip r:embed="rId8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/>
              <p:nvPr/>
            </p:nvSpPr>
            <p:spPr>
              <a:xfrm>
                <a:off x="2863090" y="17127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090" y="1712700"/>
                <a:ext cx="482826" cy="512576"/>
              </a:xfrm>
              <a:prstGeom prst="rect">
                <a:avLst/>
              </a:prstGeom>
              <a:blipFill>
                <a:blip r:embed="rId9"/>
                <a:stretch>
                  <a:fillRect l="-1538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39098" y="2324041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/>
              <p:nvPr/>
            </p:nvSpPr>
            <p:spPr>
              <a:xfrm>
                <a:off x="2401717" y="2250005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17" y="2250005"/>
                <a:ext cx="482826" cy="392993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/>
              <p:nvPr/>
            </p:nvSpPr>
            <p:spPr>
              <a:xfrm>
                <a:off x="3305242" y="2259948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42" y="2259948"/>
                <a:ext cx="482826" cy="392993"/>
              </a:xfrm>
              <a:prstGeom prst="rect">
                <a:avLst/>
              </a:prstGeom>
              <a:blipFill>
                <a:blip r:embed="rId13"/>
                <a:stretch>
                  <a:fillRect l="-2564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>
            <a:extLst>
              <a:ext uri="{FF2B5EF4-FFF2-40B4-BE49-F238E27FC236}">
                <a16:creationId xmlns:a16="http://schemas.microsoft.com/office/drawing/2014/main" id="{AB2B32E0-DFFD-A028-46AA-11222795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4E8F517-9CBF-86B2-96BC-B8EF725A50B8}"/>
              </a:ext>
            </a:extLst>
          </p:cNvPr>
          <p:cNvCxnSpPr>
            <a:cxnSpLocks/>
          </p:cNvCxnSpPr>
          <p:nvPr/>
        </p:nvCxnSpPr>
        <p:spPr>
          <a:xfrm flipV="1">
            <a:off x="2730463" y="4732191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36B35E-D3F4-9383-A803-59D1F3B1ABD6}"/>
              </a:ext>
            </a:extLst>
          </p:cNvPr>
          <p:cNvCxnSpPr>
            <a:cxnSpLocks/>
          </p:cNvCxnSpPr>
          <p:nvPr/>
        </p:nvCxnSpPr>
        <p:spPr>
          <a:xfrm flipH="1" flipV="1">
            <a:off x="2910518" y="4725446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5CF8240-649C-9377-10DC-3E1748A69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960978"/>
                  </p:ext>
                </p:extLst>
              </p:nvPr>
            </p:nvGraphicFramePr>
            <p:xfrm>
              <a:off x="2350648" y="5339592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5CF8240-649C-9377-10DC-3E1748A69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960978"/>
                  </p:ext>
                </p:extLst>
              </p:nvPr>
            </p:nvGraphicFramePr>
            <p:xfrm>
              <a:off x="2350648" y="5339592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509" t="-3509" r="-10701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C1F630-11FB-8CED-B358-19B44E148314}"/>
              </a:ext>
            </a:extLst>
          </p:cNvPr>
          <p:cNvSpPr txBox="1"/>
          <p:nvPr/>
        </p:nvSpPr>
        <p:spPr>
          <a:xfrm rot="18054908">
            <a:off x="1915058" y="6421429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82BE6-7783-FCD6-D28F-5E5BE53401D5}"/>
              </a:ext>
            </a:extLst>
          </p:cNvPr>
          <p:cNvSpPr txBox="1"/>
          <p:nvPr/>
        </p:nvSpPr>
        <p:spPr>
          <a:xfrm rot="18054908">
            <a:off x="2630684" y="6440484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1260F-155E-52CA-E5AC-155FF550BEB9}"/>
              </a:ext>
            </a:extLst>
          </p:cNvPr>
          <p:cNvCxnSpPr>
            <a:cxnSpLocks/>
          </p:cNvCxnSpPr>
          <p:nvPr/>
        </p:nvCxnSpPr>
        <p:spPr>
          <a:xfrm flipV="1">
            <a:off x="2824808" y="4718562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8F22D1-754D-0FA8-4499-49853BA08247}"/>
              </a:ext>
            </a:extLst>
          </p:cNvPr>
          <p:cNvCxnSpPr>
            <a:cxnSpLocks/>
          </p:cNvCxnSpPr>
          <p:nvPr/>
        </p:nvCxnSpPr>
        <p:spPr>
          <a:xfrm flipV="1">
            <a:off x="3636569" y="4732191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0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408682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56310" y="388768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56310" y="3252251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9474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440932" y="388912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40932" y="3252251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262656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39098" y="2324041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87621-F9DC-2CCE-F7BD-089B7511BF87}"/>
              </a:ext>
            </a:extLst>
          </p:cNvPr>
          <p:cNvSpPr txBox="1"/>
          <p:nvPr/>
        </p:nvSpPr>
        <p:spPr>
          <a:xfrm>
            <a:off x="7048954" y="2002918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work toward standard NN/MLP terminology</a:t>
            </a:r>
            <a:endParaRPr lang="en-US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B27F17-D5F0-83DA-B100-F359F0C2EEE9}"/>
              </a:ext>
            </a:extLst>
          </p:cNvPr>
          <p:cNvCxnSpPr>
            <a:cxnSpLocks/>
          </p:cNvCxnSpPr>
          <p:nvPr/>
        </p:nvCxnSpPr>
        <p:spPr>
          <a:xfrm flipV="1">
            <a:off x="2713251" y="4723390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3CC923-5087-91B1-46FD-2B96FFE6D29E}"/>
              </a:ext>
            </a:extLst>
          </p:cNvPr>
          <p:cNvCxnSpPr>
            <a:cxnSpLocks/>
          </p:cNvCxnSpPr>
          <p:nvPr/>
        </p:nvCxnSpPr>
        <p:spPr>
          <a:xfrm flipH="1" flipV="1">
            <a:off x="2893306" y="4716645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93F22B7-4442-3724-D2A0-4DB3986D52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003080"/>
                  </p:ext>
                </p:extLst>
              </p:nvPr>
            </p:nvGraphicFramePr>
            <p:xfrm>
              <a:off x="2333436" y="5330791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93F22B7-4442-3724-D2A0-4DB3986D52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003080"/>
                  </p:ext>
                </p:extLst>
              </p:nvPr>
            </p:nvGraphicFramePr>
            <p:xfrm>
              <a:off x="2333436" y="5330791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F26B782-9695-4C88-83CF-43196CB38E0D}"/>
              </a:ext>
            </a:extLst>
          </p:cNvPr>
          <p:cNvSpPr txBox="1"/>
          <p:nvPr/>
        </p:nvSpPr>
        <p:spPr>
          <a:xfrm rot="18054908">
            <a:off x="1897846" y="6412628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A9821-65AD-6CFA-65D0-8281C0767654}"/>
              </a:ext>
            </a:extLst>
          </p:cNvPr>
          <p:cNvSpPr txBox="1"/>
          <p:nvPr/>
        </p:nvSpPr>
        <p:spPr>
          <a:xfrm rot="18054908">
            <a:off x="2613472" y="6431683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26F6F7-BD8C-2B60-79A5-3CDBF44276E9}"/>
              </a:ext>
            </a:extLst>
          </p:cNvPr>
          <p:cNvCxnSpPr>
            <a:cxnSpLocks/>
          </p:cNvCxnSpPr>
          <p:nvPr/>
        </p:nvCxnSpPr>
        <p:spPr>
          <a:xfrm flipV="1">
            <a:off x="2807596" y="4709761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52623A-DBC2-4B17-1F49-FD44C87159FC}"/>
              </a:ext>
            </a:extLst>
          </p:cNvPr>
          <p:cNvCxnSpPr>
            <a:cxnSpLocks/>
          </p:cNvCxnSpPr>
          <p:nvPr/>
        </p:nvCxnSpPr>
        <p:spPr>
          <a:xfrm flipV="1">
            <a:off x="3619357" y="4723390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9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26411"/>
              </p:ext>
            </p:extLst>
          </p:nvPr>
        </p:nvGraphicFramePr>
        <p:xfrm>
          <a:off x="2395882" y="408682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56310" y="388768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56310" y="3252251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9474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440932" y="388912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40932" y="3252251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262656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39098" y="2324041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87621-F9DC-2CCE-F7BD-089B7511BF87}"/>
              </a:ext>
            </a:extLst>
          </p:cNvPr>
          <p:cNvSpPr txBox="1"/>
          <p:nvPr/>
        </p:nvSpPr>
        <p:spPr>
          <a:xfrm>
            <a:off x="7048954" y="2002918"/>
            <a:ext cx="4826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work toward standard NN/MLP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z</a:t>
            </a:r>
            <a:r>
              <a:rPr lang="en-US" dirty="0"/>
              <a:t>: predicted log-odds of </a:t>
            </a:r>
            <a:r>
              <a:rPr lang="en-US" i="1" dirty="0"/>
              <a:t>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</a:t>
            </a:r>
            <a:r>
              <a:rPr lang="en-US" i="1" dirty="0"/>
              <a:t>: </a:t>
            </a:r>
            <a:r>
              <a:rPr lang="en-US" dirty="0"/>
              <a:t>predicted probabilities of hidden features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836989" y="2681747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989" y="2681747"/>
                <a:ext cx="1980699" cy="512576"/>
              </a:xfrm>
              <a:prstGeom prst="rect">
                <a:avLst/>
              </a:prstGeom>
              <a:blipFill>
                <a:blip r:embed="rId13"/>
                <a:stretch>
                  <a:fillRect l="-1274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446964"/>
            <a:ext cx="4224759" cy="2430684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775B99-F850-AAAC-ABF3-9BB6D17A9CFE}"/>
              </a:ext>
            </a:extLst>
          </p:cNvPr>
          <p:cNvCxnSpPr>
            <a:cxnSpLocks/>
          </p:cNvCxnSpPr>
          <p:nvPr/>
        </p:nvCxnSpPr>
        <p:spPr>
          <a:xfrm flipV="1">
            <a:off x="2717539" y="4725017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F12DC1-F399-DD92-C7CD-C40110AACD6F}"/>
              </a:ext>
            </a:extLst>
          </p:cNvPr>
          <p:cNvCxnSpPr>
            <a:cxnSpLocks/>
          </p:cNvCxnSpPr>
          <p:nvPr/>
        </p:nvCxnSpPr>
        <p:spPr>
          <a:xfrm flipH="1" flipV="1">
            <a:off x="2897594" y="4718272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5EF9FF-B3E2-80D1-2D70-D1A46C6E01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455943"/>
                  </p:ext>
                </p:extLst>
              </p:nvPr>
            </p:nvGraphicFramePr>
            <p:xfrm>
              <a:off x="2337724" y="533241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5EF9FF-B3E2-80D1-2D70-D1A46C6E01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455943"/>
                  </p:ext>
                </p:extLst>
              </p:nvPr>
            </p:nvGraphicFramePr>
            <p:xfrm>
              <a:off x="2337724" y="533241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509" t="-1754" r="-105263" b="-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3509" t="-1754" r="-5263" b="-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8D6D588-DA86-59F7-ABFB-56001999EE55}"/>
              </a:ext>
            </a:extLst>
          </p:cNvPr>
          <p:cNvSpPr txBox="1"/>
          <p:nvPr/>
        </p:nvSpPr>
        <p:spPr>
          <a:xfrm rot="18054908">
            <a:off x="1902134" y="6414255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2E5A0-71A6-063B-D72B-BA83CFBEE896}"/>
              </a:ext>
            </a:extLst>
          </p:cNvPr>
          <p:cNvSpPr txBox="1"/>
          <p:nvPr/>
        </p:nvSpPr>
        <p:spPr>
          <a:xfrm rot="18054908">
            <a:off x="2617760" y="6433310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F6A9FD-D170-6558-9C49-6DC3B0876C2F}"/>
              </a:ext>
            </a:extLst>
          </p:cNvPr>
          <p:cNvCxnSpPr>
            <a:cxnSpLocks/>
          </p:cNvCxnSpPr>
          <p:nvPr/>
        </p:nvCxnSpPr>
        <p:spPr>
          <a:xfrm flipV="1">
            <a:off x="2811884" y="4711388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36107-4B90-9B59-FFF2-68C8E6689D70}"/>
              </a:ext>
            </a:extLst>
          </p:cNvPr>
          <p:cNvCxnSpPr>
            <a:cxnSpLocks/>
          </p:cNvCxnSpPr>
          <p:nvPr/>
        </p:nvCxnSpPr>
        <p:spPr>
          <a:xfrm flipV="1">
            <a:off x="3623645" y="4725017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408682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56310" y="388768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56310" y="3252251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9474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440932" y="388912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40932" y="3252251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262656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39098" y="2324041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/>
              <p:nvPr/>
            </p:nvSpPr>
            <p:spPr>
              <a:xfrm>
                <a:off x="7048954" y="2002918"/>
                <a:ext cx="48269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We’ll work toward standard NN/MLP terminology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z</a:t>
                </a:r>
                <a:r>
                  <a:rPr lang="en-US" dirty="0"/>
                  <a:t>: predicted log-odds of </a:t>
                </a:r>
                <a:r>
                  <a:rPr lang="en-US" i="1" dirty="0"/>
                  <a:t>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/>
                  <a:t>h</a:t>
                </a:r>
                <a:r>
                  <a:rPr lang="en-US" i="1" dirty="0"/>
                  <a:t>: </a:t>
                </a:r>
                <a:r>
                  <a:rPr lang="en-US" dirty="0"/>
                  <a:t>predicted probabilities of hidden features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predicted log-odds hidden features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54" y="2002918"/>
                <a:ext cx="4826961" cy="1754326"/>
              </a:xfrm>
              <a:prstGeom prst="rect">
                <a:avLst/>
              </a:prstGeom>
              <a:blipFill>
                <a:blip r:embed="rId12"/>
                <a:stretch>
                  <a:fillRect l="-785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768746" y="2683809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746" y="2683809"/>
                <a:ext cx="1980699" cy="512576"/>
              </a:xfrm>
              <a:prstGeom prst="rect">
                <a:avLst/>
              </a:prstGeom>
              <a:blipFill>
                <a:blip r:embed="rId14"/>
                <a:stretch>
                  <a:fillRect l="-1911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446964"/>
            <a:ext cx="4224759" cy="2430684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5BA6A1-91E9-BFB8-33AD-7C4E28F16C1A}"/>
                  </a:ext>
                </a:extLst>
              </p:cNvPr>
              <p:cNvSpPr txBox="1"/>
              <p:nvPr/>
            </p:nvSpPr>
            <p:spPr>
              <a:xfrm>
                <a:off x="3805345" y="4132132"/>
                <a:ext cx="1980699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5BA6A1-91E9-BFB8-33AD-7C4E28F1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345" y="4132132"/>
                <a:ext cx="1980699" cy="532325"/>
              </a:xfrm>
              <a:prstGeom prst="rect">
                <a:avLst/>
              </a:prstGeom>
              <a:blipFill>
                <a:blip r:embed="rId1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45A07E-41D1-ADE5-3C49-D574480FAE80}"/>
              </a:ext>
            </a:extLst>
          </p:cNvPr>
          <p:cNvCxnSpPr>
            <a:cxnSpLocks/>
          </p:cNvCxnSpPr>
          <p:nvPr/>
        </p:nvCxnSpPr>
        <p:spPr>
          <a:xfrm flipV="1">
            <a:off x="2739098" y="4709761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B73247-B0CD-0207-3A39-102F0468D807}"/>
              </a:ext>
            </a:extLst>
          </p:cNvPr>
          <p:cNvCxnSpPr>
            <a:cxnSpLocks/>
          </p:cNvCxnSpPr>
          <p:nvPr/>
        </p:nvCxnSpPr>
        <p:spPr>
          <a:xfrm flipH="1" flipV="1">
            <a:off x="2919153" y="4703016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499897A-A610-A165-19CD-1D06FA78F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2172"/>
                  </p:ext>
                </p:extLst>
              </p:nvPr>
            </p:nvGraphicFramePr>
            <p:xfrm>
              <a:off x="2359283" y="5317162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499897A-A610-A165-19CD-1D06FA78F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2172"/>
                  </p:ext>
                </p:extLst>
              </p:nvPr>
            </p:nvGraphicFramePr>
            <p:xfrm>
              <a:off x="2359283" y="5317162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8B3D5DD-65CD-3021-106C-613472DACCDD}"/>
              </a:ext>
            </a:extLst>
          </p:cNvPr>
          <p:cNvSpPr txBox="1"/>
          <p:nvPr/>
        </p:nvSpPr>
        <p:spPr>
          <a:xfrm rot="18054908">
            <a:off x="1923693" y="6398999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145CA-9B3A-B221-9C18-A7CE8A3B7CD4}"/>
              </a:ext>
            </a:extLst>
          </p:cNvPr>
          <p:cNvSpPr txBox="1"/>
          <p:nvPr/>
        </p:nvSpPr>
        <p:spPr>
          <a:xfrm rot="18054908">
            <a:off x="2639319" y="6418054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DA41B-E5F2-5477-5CB4-581181857EDD}"/>
              </a:ext>
            </a:extLst>
          </p:cNvPr>
          <p:cNvCxnSpPr>
            <a:cxnSpLocks/>
          </p:cNvCxnSpPr>
          <p:nvPr/>
        </p:nvCxnSpPr>
        <p:spPr>
          <a:xfrm flipV="1">
            <a:off x="2833443" y="4696132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00D0C-7029-C900-FC43-03D69B1A59F8}"/>
              </a:ext>
            </a:extLst>
          </p:cNvPr>
          <p:cNvCxnSpPr>
            <a:cxnSpLocks/>
          </p:cNvCxnSpPr>
          <p:nvPr/>
        </p:nvCxnSpPr>
        <p:spPr>
          <a:xfrm flipV="1">
            <a:off x="3645204" y="4709761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39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74660"/>
              </p:ext>
            </p:extLst>
          </p:nvPr>
        </p:nvGraphicFramePr>
        <p:xfrm>
          <a:off x="2395882" y="336415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61282" cy="103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56310" y="2324041"/>
            <a:ext cx="154208" cy="102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/>
              <p:nvPr/>
            </p:nvSpPr>
            <p:spPr>
              <a:xfrm>
                <a:off x="7048954" y="2002918"/>
                <a:ext cx="482696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We’ll work toward standard NN/MLP terminology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z</a:t>
                </a:r>
                <a:r>
                  <a:rPr lang="en-US" dirty="0"/>
                  <a:t>: the predicted log-odds of </a:t>
                </a:r>
                <a:r>
                  <a:rPr lang="en-US" i="1" dirty="0"/>
                  <a:t>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/>
                  <a:t>h</a:t>
                </a:r>
                <a:r>
                  <a:rPr lang="en-US" i="1" dirty="0"/>
                  <a:t>: </a:t>
                </a:r>
                <a:r>
                  <a:rPr lang="en-US" dirty="0"/>
                  <a:t>predicted probabilities of hidden features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Make the diagram more compact by omitting the sigmoid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54" y="2002918"/>
                <a:ext cx="4826961" cy="2585323"/>
              </a:xfrm>
              <a:prstGeom prst="rect">
                <a:avLst/>
              </a:prstGeom>
              <a:blipFill>
                <a:blip r:embed="rId12"/>
                <a:stretch>
                  <a:fillRect l="-785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795552" y="343188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552" y="3431884"/>
                <a:ext cx="1980699" cy="512576"/>
              </a:xfrm>
              <a:prstGeom prst="rect">
                <a:avLst/>
              </a:prstGeom>
              <a:blipFill>
                <a:blip r:embed="rId14"/>
                <a:stretch>
                  <a:fillRect l="-254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446964"/>
            <a:ext cx="4224759" cy="2430684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8F5BC47-DF44-F99E-6030-E841BF022F1A}"/>
              </a:ext>
            </a:extLst>
          </p:cNvPr>
          <p:cNvCxnSpPr>
            <a:cxnSpLocks/>
          </p:cNvCxnSpPr>
          <p:nvPr/>
        </p:nvCxnSpPr>
        <p:spPr>
          <a:xfrm flipV="1">
            <a:off x="2718965" y="3986833"/>
            <a:ext cx="33211" cy="133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0D8A0A-7915-0289-8824-0E18FEEDAC90}"/>
              </a:ext>
            </a:extLst>
          </p:cNvPr>
          <p:cNvCxnSpPr>
            <a:cxnSpLocks/>
          </p:cNvCxnSpPr>
          <p:nvPr/>
        </p:nvCxnSpPr>
        <p:spPr>
          <a:xfrm flipH="1" flipV="1">
            <a:off x="2838501" y="3986833"/>
            <a:ext cx="590932" cy="1359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C04532C-B60E-EC73-DD42-76BF2AC5C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57096"/>
                  </p:ext>
                </p:extLst>
              </p:nvPr>
            </p:nvGraphicFramePr>
            <p:xfrm>
              <a:off x="2339150" y="5356077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C04532C-B60E-EC73-DD42-76BF2AC5C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57096"/>
                  </p:ext>
                </p:extLst>
              </p:nvPr>
            </p:nvGraphicFramePr>
            <p:xfrm>
              <a:off x="2339150" y="5356077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AAA65B-56B0-1681-54CF-31DD78D72DF2}"/>
              </a:ext>
            </a:extLst>
          </p:cNvPr>
          <p:cNvSpPr txBox="1"/>
          <p:nvPr/>
        </p:nvSpPr>
        <p:spPr>
          <a:xfrm rot="18054908">
            <a:off x="1903560" y="6437914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9AD30-B331-6A25-0030-9898E2BA0483}"/>
              </a:ext>
            </a:extLst>
          </p:cNvPr>
          <p:cNvSpPr txBox="1"/>
          <p:nvPr/>
        </p:nvSpPr>
        <p:spPr>
          <a:xfrm rot="18054908">
            <a:off x="2619186" y="6456969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1C12AC-63C2-FE8C-4187-D07885795EC6}"/>
              </a:ext>
            </a:extLst>
          </p:cNvPr>
          <p:cNvCxnSpPr>
            <a:cxnSpLocks/>
          </p:cNvCxnSpPr>
          <p:nvPr/>
        </p:nvCxnSpPr>
        <p:spPr>
          <a:xfrm flipV="1">
            <a:off x="2813310" y="3987091"/>
            <a:ext cx="492473" cy="1358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4E1D6-12BF-3C26-DE34-79E0871FF7F3}"/>
              </a:ext>
            </a:extLst>
          </p:cNvPr>
          <p:cNvCxnSpPr>
            <a:cxnSpLocks/>
          </p:cNvCxnSpPr>
          <p:nvPr/>
        </p:nvCxnSpPr>
        <p:spPr>
          <a:xfrm flipH="1" flipV="1">
            <a:off x="3449458" y="3987091"/>
            <a:ext cx="175613" cy="1358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797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08846"/>
              </p:ext>
            </p:extLst>
          </p:nvPr>
        </p:nvGraphicFramePr>
        <p:xfrm>
          <a:off x="2395883" y="2863681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28719" cy="53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64926" y="2324041"/>
            <a:ext cx="145592" cy="558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/>
              <p:nvPr/>
            </p:nvSpPr>
            <p:spPr>
              <a:xfrm>
                <a:off x="7048954" y="2002918"/>
                <a:ext cx="48269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We’ll work toward standard NN/MLP terminology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z</a:t>
                </a:r>
                <a:r>
                  <a:rPr lang="en-US" dirty="0"/>
                  <a:t>: the predicted log-odds of </a:t>
                </a:r>
                <a:r>
                  <a:rPr lang="en-US" i="1" dirty="0"/>
                  <a:t>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/>
                  <a:t>h</a:t>
                </a:r>
                <a:r>
                  <a:rPr lang="en-US" i="1" dirty="0"/>
                  <a:t>: </a:t>
                </a:r>
                <a:r>
                  <a:rPr lang="en-US" dirty="0"/>
                  <a:t>predicted probabilities of hidden features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Make the diagram more compact by omitting the sigmoid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makes it easier to show models with multiple hidden layers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54" y="2002918"/>
                <a:ext cx="4826961" cy="3416320"/>
              </a:xfrm>
              <a:prstGeom prst="rect">
                <a:avLst/>
              </a:prstGeom>
              <a:blipFill>
                <a:blip r:embed="rId12"/>
                <a:stretch>
                  <a:fillRect l="-78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782658" y="2925085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58" y="2925085"/>
                <a:ext cx="1980699" cy="512576"/>
              </a:xfrm>
              <a:prstGeom prst="rect">
                <a:avLst/>
              </a:prstGeom>
              <a:blipFill>
                <a:blip r:embed="rId14"/>
                <a:stretch>
                  <a:fillRect l="-256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607363"/>
            <a:ext cx="4224759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6EC8CFC-7736-62EF-4BFE-C5BEF695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23436"/>
              </p:ext>
            </p:extLst>
          </p:nvPr>
        </p:nvGraphicFramePr>
        <p:xfrm>
          <a:off x="1973863" y="4137176"/>
          <a:ext cx="216909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16662575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1C51C2-4A8E-3545-221D-4DC9A79C4BEF}"/>
              </a:ext>
            </a:extLst>
          </p:cNvPr>
          <p:cNvCxnSpPr>
            <a:cxnSpLocks/>
          </p:cNvCxnSpPr>
          <p:nvPr/>
        </p:nvCxnSpPr>
        <p:spPr>
          <a:xfrm flipH="1" flipV="1">
            <a:off x="3524298" y="3486613"/>
            <a:ext cx="225660" cy="63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AAEA7B-499E-91FB-EC14-B709EBD4593B}"/>
              </a:ext>
            </a:extLst>
          </p:cNvPr>
          <p:cNvCxnSpPr>
            <a:cxnSpLocks/>
          </p:cNvCxnSpPr>
          <p:nvPr/>
        </p:nvCxnSpPr>
        <p:spPr>
          <a:xfrm flipV="1">
            <a:off x="2371778" y="3486613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/>
              <p:nvPr/>
            </p:nvSpPr>
            <p:spPr>
              <a:xfrm>
                <a:off x="4156282" y="4198580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282" y="4198580"/>
                <a:ext cx="1980699" cy="512576"/>
              </a:xfrm>
              <a:prstGeom prst="rect">
                <a:avLst/>
              </a:prstGeom>
              <a:blipFill>
                <a:blip r:embed="rId15"/>
                <a:stretch>
                  <a:fillRect l="-191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602309-F2BF-6154-2763-A5D76208D392}"/>
              </a:ext>
            </a:extLst>
          </p:cNvPr>
          <p:cNvSpPr/>
          <p:nvPr/>
        </p:nvSpPr>
        <p:spPr>
          <a:xfrm>
            <a:off x="1765603" y="3879189"/>
            <a:ext cx="4595868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D852-E986-E8A5-F788-0EB3CE1D6D0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2739605" y="3480798"/>
            <a:ext cx="318804" cy="65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34041D-2850-F842-F342-85A7DC8769A1}"/>
              </a:ext>
            </a:extLst>
          </p:cNvPr>
          <p:cNvCxnSpPr>
            <a:cxnSpLocks/>
          </p:cNvCxnSpPr>
          <p:nvPr/>
        </p:nvCxnSpPr>
        <p:spPr>
          <a:xfrm flipV="1">
            <a:off x="2467220" y="3471858"/>
            <a:ext cx="824133" cy="643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8EB3D-3DAC-6BCF-79A1-723B530B9948}"/>
              </a:ext>
            </a:extLst>
          </p:cNvPr>
          <p:cNvCxnSpPr>
            <a:cxnSpLocks/>
          </p:cNvCxnSpPr>
          <p:nvPr/>
        </p:nvCxnSpPr>
        <p:spPr>
          <a:xfrm flipV="1">
            <a:off x="3163011" y="3471858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C69575-571A-2B02-9E1D-720F4860E478}"/>
              </a:ext>
            </a:extLst>
          </p:cNvPr>
          <p:cNvCxnSpPr>
            <a:cxnSpLocks/>
          </p:cNvCxnSpPr>
          <p:nvPr/>
        </p:nvCxnSpPr>
        <p:spPr>
          <a:xfrm flipH="1" flipV="1">
            <a:off x="2859685" y="3480798"/>
            <a:ext cx="766144" cy="649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C5B4E8-67F2-DC45-4E6F-2B4575E4E12C}"/>
              </a:ext>
            </a:extLst>
          </p:cNvPr>
          <p:cNvCxnSpPr>
            <a:cxnSpLocks/>
          </p:cNvCxnSpPr>
          <p:nvPr/>
        </p:nvCxnSpPr>
        <p:spPr>
          <a:xfrm flipH="1" flipV="1">
            <a:off x="2267318" y="4780614"/>
            <a:ext cx="275428" cy="597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7BE818-DBB6-BF11-0CA9-7640A16E4A05}"/>
              </a:ext>
            </a:extLst>
          </p:cNvPr>
          <p:cNvCxnSpPr>
            <a:cxnSpLocks/>
          </p:cNvCxnSpPr>
          <p:nvPr/>
        </p:nvCxnSpPr>
        <p:spPr>
          <a:xfrm flipH="1" flipV="1">
            <a:off x="2467220" y="4754293"/>
            <a:ext cx="958441" cy="63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66EC914-A226-0748-C427-77F3A2582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218581"/>
                  </p:ext>
                </p:extLst>
              </p:nvPr>
            </p:nvGraphicFramePr>
            <p:xfrm>
              <a:off x="2335378" y="5394760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66EC914-A226-0748-C427-77F3A2582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218581"/>
                  </p:ext>
                </p:extLst>
              </p:nvPr>
            </p:nvGraphicFramePr>
            <p:xfrm>
              <a:off x="2335378" y="5394760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3448" t="-3509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5263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0CC625-1372-8DC2-6A62-D66F95D7C057}"/>
              </a:ext>
            </a:extLst>
          </p:cNvPr>
          <p:cNvSpPr txBox="1"/>
          <p:nvPr/>
        </p:nvSpPr>
        <p:spPr>
          <a:xfrm rot="18054908">
            <a:off x="1899788" y="6476597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CE8B0-FE8F-8D59-8144-6234D749C562}"/>
              </a:ext>
            </a:extLst>
          </p:cNvPr>
          <p:cNvSpPr txBox="1"/>
          <p:nvPr/>
        </p:nvSpPr>
        <p:spPr>
          <a:xfrm rot="18054908">
            <a:off x="2615414" y="6495652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033D-9A50-6146-9B82-503C0AE76502}"/>
              </a:ext>
            </a:extLst>
          </p:cNvPr>
          <p:cNvCxnSpPr>
            <a:cxnSpLocks/>
          </p:cNvCxnSpPr>
          <p:nvPr/>
        </p:nvCxnSpPr>
        <p:spPr>
          <a:xfrm flipV="1">
            <a:off x="2809538" y="4766855"/>
            <a:ext cx="888788" cy="617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BBA083-14E4-395E-2152-8F9A71FFDF03}"/>
              </a:ext>
            </a:extLst>
          </p:cNvPr>
          <p:cNvCxnSpPr>
            <a:cxnSpLocks/>
          </p:cNvCxnSpPr>
          <p:nvPr/>
        </p:nvCxnSpPr>
        <p:spPr>
          <a:xfrm flipV="1">
            <a:off x="3621299" y="4754293"/>
            <a:ext cx="160141" cy="63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7D2E3-00C2-6AE4-B91F-523C217D5EF9}"/>
              </a:ext>
            </a:extLst>
          </p:cNvPr>
          <p:cNvCxnSpPr>
            <a:cxnSpLocks/>
          </p:cNvCxnSpPr>
          <p:nvPr/>
        </p:nvCxnSpPr>
        <p:spPr>
          <a:xfrm flipH="1" flipV="1">
            <a:off x="3197487" y="4744260"/>
            <a:ext cx="302510" cy="633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A9F46-72E5-D87E-82BF-A1130A06A68E}"/>
              </a:ext>
            </a:extLst>
          </p:cNvPr>
          <p:cNvCxnSpPr>
            <a:cxnSpLocks/>
          </p:cNvCxnSpPr>
          <p:nvPr/>
        </p:nvCxnSpPr>
        <p:spPr>
          <a:xfrm flipV="1">
            <a:off x="2664048" y="4766855"/>
            <a:ext cx="259394" cy="61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D-205A-BB4F-86E2-4BDA73F2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1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We need more flexible, non-linear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289BE-3678-4E4C-A0AB-C9A80FCBF38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7187" y="1640264"/>
                <a:ext cx="5378757" cy="48526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biomarker values</a:t>
                </a:r>
              </a:p>
              <a:p>
                <a:endParaRPr lang="en-US" dirty="0"/>
              </a:p>
              <a:p>
                <a:r>
                  <a:rPr lang="en-US" dirty="0"/>
                  <a:t>After biopsy:</a:t>
                </a:r>
              </a:p>
              <a:p>
                <a:pPr lvl="1"/>
                <a:r>
                  <a:rPr lang="en-US" dirty="0"/>
                  <a:t>Blue patients: benign</a:t>
                </a:r>
              </a:p>
              <a:p>
                <a:pPr lvl="1"/>
                <a:r>
                  <a:rPr lang="en-US" dirty="0"/>
                  <a:t>Red patients: malignant</a:t>
                </a:r>
              </a:p>
              <a:p>
                <a:endParaRPr lang="en-US" dirty="0"/>
              </a:p>
              <a:p>
                <a:r>
                  <a:rPr lang="en-US" dirty="0"/>
                  <a:t>We need a model that can distinguish between the two, but logistic regression cannot: </a:t>
                </a:r>
                <a:r>
                  <a:rPr lang="en-US" u="sng" dirty="0"/>
                  <a:t>it can only draw </a:t>
                </a:r>
                <a:r>
                  <a:rPr lang="en-US" b="1" u="sng" dirty="0"/>
                  <a:t>linear</a:t>
                </a:r>
                <a:r>
                  <a:rPr lang="en-US" u="sng" dirty="0"/>
                  <a:t> decision boundaries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Today, we will see how we can “extend” logistic regression to form a multilayer perceptron (MLP) – in other words, a neural network – that can draw </a:t>
                </a:r>
                <a:r>
                  <a:rPr lang="en-US" b="1" dirty="0">
                    <a:solidFill>
                      <a:schemeClr val="tx1"/>
                    </a:solidFill>
                  </a:rPr>
                  <a:t>nonlinear</a:t>
                </a:r>
                <a:r>
                  <a:rPr lang="en-US" dirty="0">
                    <a:solidFill>
                      <a:schemeClr val="tx1"/>
                    </a:solidFill>
                  </a:rPr>
                  <a:t> decision boundaries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289BE-3678-4E4C-A0AB-C9A80FCBF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7187" y="1640264"/>
                <a:ext cx="5378757" cy="4852610"/>
              </a:xfrm>
              <a:blipFill>
                <a:blip r:embed="rId3"/>
                <a:stretch>
                  <a:fillRect l="-1176" t="-261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A205B8E-8065-8249-82B1-46330BE67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16048" y="1415723"/>
            <a:ext cx="5077151" cy="507715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AB3F9-274F-1C48-950E-D45CA2FA9B89}"/>
              </a:ext>
            </a:extLst>
          </p:cNvPr>
          <p:cNvSpPr txBox="1"/>
          <p:nvPr/>
        </p:nvSpPr>
        <p:spPr>
          <a:xfrm>
            <a:off x="7334137" y="1549202"/>
            <a:ext cx="375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429493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12"/>
    </mc:Choice>
    <mc:Fallback xmlns="">
      <p:transition spd="slow" advTm="9071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2395883" y="2863681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28719" cy="53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64926" y="2324041"/>
            <a:ext cx="145592" cy="558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62" y="1336416"/>
            <a:ext cx="4828758" cy="317733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Quiz:</a:t>
            </a:r>
            <a:br>
              <a:rPr lang="en-US" sz="4000" dirty="0">
                <a:latin typeface="+mn-lt"/>
              </a:rPr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1. How many logistic regressions are in this neural network?</a:t>
            </a:r>
            <a:br>
              <a:rPr lang="en-US" sz="4000" dirty="0">
                <a:latin typeface="+mn-lt"/>
              </a:rPr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2. How many parameters are in this neural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782658" y="2925085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58" y="2925085"/>
                <a:ext cx="1980699" cy="512576"/>
              </a:xfrm>
              <a:prstGeom prst="rect">
                <a:avLst/>
              </a:prstGeom>
              <a:blipFill>
                <a:blip r:embed="rId13"/>
                <a:stretch>
                  <a:fillRect l="-256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607363"/>
            <a:ext cx="4224759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6EC8CFC-7736-62EF-4BFE-C5BEF695BAA6}"/>
              </a:ext>
            </a:extLst>
          </p:cNvPr>
          <p:cNvGraphicFramePr>
            <a:graphicFrameLocks noGrp="1"/>
          </p:cNvGraphicFramePr>
          <p:nvPr/>
        </p:nvGraphicFramePr>
        <p:xfrm>
          <a:off x="1973863" y="4137176"/>
          <a:ext cx="216909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16662575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1C51C2-4A8E-3545-221D-4DC9A79C4BEF}"/>
              </a:ext>
            </a:extLst>
          </p:cNvPr>
          <p:cNvCxnSpPr>
            <a:cxnSpLocks/>
          </p:cNvCxnSpPr>
          <p:nvPr/>
        </p:nvCxnSpPr>
        <p:spPr>
          <a:xfrm flipH="1" flipV="1">
            <a:off x="3524298" y="3486613"/>
            <a:ext cx="225660" cy="63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AAEA7B-499E-91FB-EC14-B709EBD4593B}"/>
              </a:ext>
            </a:extLst>
          </p:cNvPr>
          <p:cNvCxnSpPr>
            <a:cxnSpLocks/>
          </p:cNvCxnSpPr>
          <p:nvPr/>
        </p:nvCxnSpPr>
        <p:spPr>
          <a:xfrm flipV="1">
            <a:off x="2371778" y="3486613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/>
              <p:nvPr/>
            </p:nvSpPr>
            <p:spPr>
              <a:xfrm>
                <a:off x="4156282" y="4198580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282" y="4198580"/>
                <a:ext cx="1980699" cy="512576"/>
              </a:xfrm>
              <a:prstGeom prst="rect">
                <a:avLst/>
              </a:prstGeom>
              <a:blipFill>
                <a:blip r:embed="rId14"/>
                <a:stretch>
                  <a:fillRect l="-191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602309-F2BF-6154-2763-A5D76208D392}"/>
              </a:ext>
            </a:extLst>
          </p:cNvPr>
          <p:cNvSpPr/>
          <p:nvPr/>
        </p:nvSpPr>
        <p:spPr>
          <a:xfrm>
            <a:off x="1765603" y="3879189"/>
            <a:ext cx="4595868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D852-E986-E8A5-F788-0EB3CE1D6D0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2739605" y="3480798"/>
            <a:ext cx="318804" cy="65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34041D-2850-F842-F342-85A7DC8769A1}"/>
              </a:ext>
            </a:extLst>
          </p:cNvPr>
          <p:cNvCxnSpPr>
            <a:cxnSpLocks/>
          </p:cNvCxnSpPr>
          <p:nvPr/>
        </p:nvCxnSpPr>
        <p:spPr>
          <a:xfrm flipV="1">
            <a:off x="2467220" y="3471858"/>
            <a:ext cx="824133" cy="643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8EB3D-3DAC-6BCF-79A1-723B530B9948}"/>
              </a:ext>
            </a:extLst>
          </p:cNvPr>
          <p:cNvCxnSpPr>
            <a:cxnSpLocks/>
          </p:cNvCxnSpPr>
          <p:nvPr/>
        </p:nvCxnSpPr>
        <p:spPr>
          <a:xfrm flipV="1">
            <a:off x="3163011" y="3471858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C69575-571A-2B02-9E1D-720F4860E478}"/>
              </a:ext>
            </a:extLst>
          </p:cNvPr>
          <p:cNvCxnSpPr>
            <a:cxnSpLocks/>
          </p:cNvCxnSpPr>
          <p:nvPr/>
        </p:nvCxnSpPr>
        <p:spPr>
          <a:xfrm flipH="1" flipV="1">
            <a:off x="2859685" y="3480798"/>
            <a:ext cx="766144" cy="649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0D3F6B8-2548-4569-43EA-D5904C96A82D}"/>
              </a:ext>
            </a:extLst>
          </p:cNvPr>
          <p:cNvCxnSpPr>
            <a:cxnSpLocks/>
          </p:cNvCxnSpPr>
          <p:nvPr/>
        </p:nvCxnSpPr>
        <p:spPr>
          <a:xfrm flipH="1" flipV="1">
            <a:off x="2267318" y="4780614"/>
            <a:ext cx="275428" cy="597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4B7B4E-FE00-B801-E2F5-F40BE4AA4A59}"/>
              </a:ext>
            </a:extLst>
          </p:cNvPr>
          <p:cNvCxnSpPr>
            <a:cxnSpLocks/>
          </p:cNvCxnSpPr>
          <p:nvPr/>
        </p:nvCxnSpPr>
        <p:spPr>
          <a:xfrm flipH="1" flipV="1">
            <a:off x="2467220" y="4754293"/>
            <a:ext cx="958441" cy="63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374A065-2291-E52D-7E95-4EBDC8AC3D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385649"/>
                  </p:ext>
                </p:extLst>
              </p:nvPr>
            </p:nvGraphicFramePr>
            <p:xfrm>
              <a:off x="2335378" y="5394760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374A065-2291-E52D-7E95-4EBDC8AC3D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385649"/>
                  </p:ext>
                </p:extLst>
              </p:nvPr>
            </p:nvGraphicFramePr>
            <p:xfrm>
              <a:off x="2335378" y="5394760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448" t="-3509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263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3C4E56-FC18-E898-0C46-C46D65DEF611}"/>
              </a:ext>
            </a:extLst>
          </p:cNvPr>
          <p:cNvSpPr txBox="1"/>
          <p:nvPr/>
        </p:nvSpPr>
        <p:spPr>
          <a:xfrm rot="18054908">
            <a:off x="1899788" y="6476597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C97BE-CF2F-83F0-4595-739F23717808}"/>
              </a:ext>
            </a:extLst>
          </p:cNvPr>
          <p:cNvSpPr txBox="1"/>
          <p:nvPr/>
        </p:nvSpPr>
        <p:spPr>
          <a:xfrm rot="18054908">
            <a:off x="2615414" y="6495652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F4406E-C953-B697-08C4-BC911F26967B}"/>
              </a:ext>
            </a:extLst>
          </p:cNvPr>
          <p:cNvCxnSpPr>
            <a:cxnSpLocks/>
          </p:cNvCxnSpPr>
          <p:nvPr/>
        </p:nvCxnSpPr>
        <p:spPr>
          <a:xfrm flipV="1">
            <a:off x="2809538" y="4766855"/>
            <a:ext cx="888788" cy="617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8EA48-A19E-8C92-48D5-7F0AB3E7666F}"/>
              </a:ext>
            </a:extLst>
          </p:cNvPr>
          <p:cNvCxnSpPr>
            <a:cxnSpLocks/>
          </p:cNvCxnSpPr>
          <p:nvPr/>
        </p:nvCxnSpPr>
        <p:spPr>
          <a:xfrm flipV="1">
            <a:off x="3621299" y="4754293"/>
            <a:ext cx="160141" cy="63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6F55B-CADC-63A1-1A84-5212A369FCBA}"/>
              </a:ext>
            </a:extLst>
          </p:cNvPr>
          <p:cNvCxnSpPr>
            <a:cxnSpLocks/>
          </p:cNvCxnSpPr>
          <p:nvPr/>
        </p:nvCxnSpPr>
        <p:spPr>
          <a:xfrm flipH="1" flipV="1">
            <a:off x="3197487" y="4744260"/>
            <a:ext cx="302510" cy="633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95A1A-6B9F-1ECF-EBEB-5F40C5D84088}"/>
              </a:ext>
            </a:extLst>
          </p:cNvPr>
          <p:cNvCxnSpPr>
            <a:cxnSpLocks/>
          </p:cNvCxnSpPr>
          <p:nvPr/>
        </p:nvCxnSpPr>
        <p:spPr>
          <a:xfrm flipV="1">
            <a:off x="2664048" y="4766855"/>
            <a:ext cx="259394" cy="61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509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DE84-3EDD-8036-3C4E-853C45FA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for MNIST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9CF02-5741-90A4-908C-6F7F623EE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toward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263621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76F062-3BA0-6A4F-A05E-6B982E6B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96" y="226922"/>
            <a:ext cx="10960485" cy="1141717"/>
          </a:xfrm>
        </p:spPr>
        <p:txBody>
          <a:bodyPr>
            <a:noAutofit/>
          </a:bodyPr>
          <a:lstStyle/>
          <a:p>
            <a:r>
              <a:rPr lang="en-US" sz="4261" dirty="0"/>
              <a:t>Why Limit Ourselves to Only One Filter?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2BCDF-DA92-B744-AF04-90C8D749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81" y="1729096"/>
            <a:ext cx="4077352" cy="407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9BB11-C21A-7F43-BA77-B70822A28B56}"/>
                  </a:ext>
                </a:extLst>
              </p:cNvPr>
              <p:cNvSpPr txBox="1"/>
              <p:nvPr/>
            </p:nvSpPr>
            <p:spPr>
              <a:xfrm>
                <a:off x="996977" y="3591728"/>
                <a:ext cx="10024235" cy="83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795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79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795" i="1">
                              <a:latin typeface="Cambria Math" panose="02040503050406030204" pitchFamily="18" charset="0"/>
                            </a:rPr>
                            <m:t>                            ×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4795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9BB11-C21A-7F43-BA77-B70822A2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77" y="3591728"/>
                <a:ext cx="10024235" cy="830227"/>
              </a:xfrm>
              <a:prstGeom prst="rect">
                <a:avLst/>
              </a:prstGeom>
              <a:blipFill>
                <a:blip r:embed="rId6"/>
                <a:stretch>
                  <a:fillRect t="-151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B6B775-C3DF-3E40-9817-0D018BB10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907" y="1366215"/>
            <a:ext cx="4860549" cy="48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16"/>
    </mc:Choice>
    <mc:Fallback xmlns="">
      <p:transition spd="slow" advTm="4711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A1F3-3EA5-EB41-9766-D0DD2E8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Return to MNIST: </a:t>
            </a:r>
            <a:br>
              <a:rPr lang="en-US" sz="4267" dirty="0"/>
            </a:br>
            <a:r>
              <a:rPr lang="en-US" sz="4267" dirty="0"/>
              <a:t>Many ways of writing “4”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6D06-EFE1-DA47-B069-AD21F216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4" y="1971096"/>
            <a:ext cx="2347425" cy="234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5A61D-36F7-D54F-8299-DACC469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28" y="2370621"/>
            <a:ext cx="2293539" cy="2293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1D2A-A06D-FE4B-AD8A-763AD3E0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4" y="3967864"/>
            <a:ext cx="2284781" cy="2284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A13E6-ADBA-9940-9CF8-90B557A5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16" y="4318518"/>
            <a:ext cx="2306337" cy="23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6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5"/>
    </mc:Choice>
    <mc:Fallback xmlns="">
      <p:transition spd="slow" advTm="2291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A1F3-3EA5-EB41-9766-D0DD2E8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Return to MNIST: </a:t>
            </a:r>
            <a:br>
              <a:rPr lang="en-US" sz="4267" dirty="0"/>
            </a:br>
            <a:r>
              <a:rPr lang="en-US" sz="4267" dirty="0"/>
              <a:t>Many ways of writing “4”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6D06-EFE1-DA47-B069-AD21F216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4" y="1971096"/>
            <a:ext cx="2347425" cy="234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5A61D-36F7-D54F-8299-DACC469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28" y="2370621"/>
            <a:ext cx="2293539" cy="2293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1D2A-A06D-FE4B-AD8A-763AD3E0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4" y="3967864"/>
            <a:ext cx="2284781" cy="2284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A13E6-ADBA-9940-9CF8-90B557A5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16" y="4318518"/>
            <a:ext cx="2306337" cy="2306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FC2EB-76DA-604E-BAB5-563EA7C9C73F}"/>
              </a:ext>
            </a:extLst>
          </p:cNvPr>
          <p:cNvSpPr txBox="1"/>
          <p:nvPr/>
        </p:nvSpPr>
        <p:spPr>
          <a:xfrm>
            <a:off x="6355426" y="4700691"/>
            <a:ext cx="5226975" cy="130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Single Filter (e.g. Logistic Regression/ “Shallow Learning”) only uses one filter, looks for the average shape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C5FA1-48E1-4B43-835D-81A35BCD9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144" y="1796473"/>
            <a:ext cx="3226448" cy="32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0"/>
    </mc:Choice>
    <mc:Fallback xmlns="">
      <p:transition spd="slow" advTm="2679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30C90355-C0BB-40C8-27DB-5B9D725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267" dirty="0"/>
              <a:t>A single ‘4’ detector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26B2F4-2512-B4DE-4493-4A6384966D8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258822" y="4197090"/>
            <a:ext cx="494143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6DBEE5-D3B8-DB18-218E-5FD963CCD561}"/>
              </a:ext>
            </a:extLst>
          </p:cNvPr>
          <p:cNvCxnSpPr>
            <a:cxnSpLocks/>
          </p:cNvCxnSpPr>
          <p:nvPr/>
        </p:nvCxnSpPr>
        <p:spPr>
          <a:xfrm flipH="1" flipV="1">
            <a:off x="2950393" y="4197090"/>
            <a:ext cx="791041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FB11C2-0E23-4B1C-48B0-0360BE9ED836}"/>
              </a:ext>
            </a:extLst>
          </p:cNvPr>
          <p:cNvCxnSpPr>
            <a:cxnSpLocks/>
          </p:cNvCxnSpPr>
          <p:nvPr/>
        </p:nvCxnSpPr>
        <p:spPr>
          <a:xfrm flipV="1">
            <a:off x="1750027" y="4197090"/>
            <a:ext cx="881676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FC811D-8B9F-573F-6409-9524807ADFF9}"/>
              </a:ext>
            </a:extLst>
          </p:cNvPr>
          <p:cNvCxnSpPr>
            <a:cxnSpLocks/>
            <a:stCxn id="66" idx="0"/>
            <a:endCxn id="40" idx="2"/>
          </p:cNvCxnSpPr>
          <p:nvPr/>
        </p:nvCxnSpPr>
        <p:spPr>
          <a:xfrm flipV="1">
            <a:off x="2745756" y="4197090"/>
            <a:ext cx="7209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85A161-87A2-E922-DD14-42B2C12EDE2B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366491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775E3-9E51-C01C-2C6D-232302EBA81D}"/>
              </a:ext>
            </a:extLst>
          </p:cNvPr>
          <p:cNvSpPr txBox="1"/>
          <p:nvPr/>
        </p:nvSpPr>
        <p:spPr>
          <a:xfrm>
            <a:off x="1416927" y="447597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36E56-866D-1FAD-9291-1BB42AAD107A}"/>
              </a:ext>
            </a:extLst>
          </p:cNvPr>
          <p:cNvSpPr txBox="1"/>
          <p:nvPr/>
        </p:nvSpPr>
        <p:spPr>
          <a:xfrm>
            <a:off x="3597288" y="4475979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4183BA7-165C-1D29-6F1C-1FE93144283D}"/>
              </a:ext>
            </a:extLst>
          </p:cNvPr>
          <p:cNvGraphicFramePr>
            <a:graphicFrameLocks noGrp="1"/>
          </p:cNvGraphicFramePr>
          <p:nvPr/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A1B7776B-FEDF-2831-6E22-504DD8D180D9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D4E9A1-CEE9-66F3-8031-756AF5869525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D4E9A1-CEE9-66F3-8031-756AF5869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5F9442-C361-6BCC-6F10-49F56A24CBAA}"/>
              </a:ext>
            </a:extLst>
          </p:cNvPr>
          <p:cNvCxnSpPr>
            <a:cxnSpLocks/>
            <a:stCxn id="40" idx="0"/>
            <a:endCxn id="61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75DCA92-E01B-3F07-B156-3F0A1E848946}"/>
              </a:ext>
            </a:extLst>
          </p:cNvPr>
          <p:cNvGraphicFramePr>
            <a:graphicFrameLocks noGrp="1"/>
          </p:cNvGraphicFramePr>
          <p:nvPr/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88E7DD-3158-8FB8-2966-5ABCDBA162AA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5A3280-DDE5-5803-E4EF-E55FEC1E889C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5A3280-DDE5-5803-E4EF-E55FEC1E8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4A0181E2-5414-D191-5255-32441A5B8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111404"/>
                  </p:ext>
                </p:extLst>
              </p:nvPr>
            </p:nvGraphicFramePr>
            <p:xfrm>
              <a:off x="1490849" y="5652500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4A0181E2-5414-D191-5255-32441A5B8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111404"/>
                  </p:ext>
                </p:extLst>
              </p:nvPr>
            </p:nvGraphicFramePr>
            <p:xfrm>
              <a:off x="1490849" y="5652500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500"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00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8FC6B57-AD55-9244-353E-DA225548A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162" y="3059978"/>
            <a:ext cx="3226448" cy="3226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A87A2-7556-71F5-74AA-035D58313642}"/>
                  </a:ext>
                </a:extLst>
              </p:cNvPr>
              <p:cNvSpPr txBox="1"/>
              <p:nvPr/>
            </p:nvSpPr>
            <p:spPr>
              <a:xfrm>
                <a:off x="9311382" y="4278464"/>
                <a:ext cx="18653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parameters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after reshaping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A87A2-7556-71F5-74AA-035D5831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82" y="4278464"/>
                <a:ext cx="1865376" cy="646331"/>
              </a:xfrm>
              <a:prstGeom prst="rect">
                <a:avLst/>
              </a:prstGeom>
              <a:blipFill>
                <a:blip r:embed="rId7"/>
                <a:stretch>
                  <a:fillRect l="-202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445F64-7D1C-F044-98FF-6960F3A3F1DE}"/>
              </a:ext>
            </a:extLst>
          </p:cNvPr>
          <p:cNvCxnSpPr/>
          <p:nvPr/>
        </p:nvCxnSpPr>
        <p:spPr>
          <a:xfrm flipH="1">
            <a:off x="3497150" y="2336187"/>
            <a:ext cx="2557012" cy="200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DE64E-5D40-3E46-D4DF-E83D7F74E56F}"/>
                  </a:ext>
                </a:extLst>
              </p:cNvPr>
              <p:cNvSpPr txBox="1"/>
              <p:nvPr/>
            </p:nvSpPr>
            <p:spPr>
              <a:xfrm>
                <a:off x="6277699" y="2013021"/>
                <a:ext cx="22527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detects images that </a:t>
                </a:r>
              </a:p>
              <a:p>
                <a:r>
                  <a:rPr lang="en-US" dirty="0"/>
                  <a:t>look like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DE64E-5D40-3E46-D4DF-E83D7F74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99" y="2013021"/>
                <a:ext cx="2252796" cy="646331"/>
              </a:xfrm>
              <a:prstGeom prst="rect">
                <a:avLst/>
              </a:prstGeom>
              <a:blipFill>
                <a:blip r:embed="rId8"/>
                <a:stretch>
                  <a:fillRect l="-2247" t="-3846" r="-168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C0D6AC-2295-C735-175A-147875FFE74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404097" y="2659352"/>
            <a:ext cx="75695" cy="52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A1F3-3EA5-EB41-9766-D0DD2E8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Return to MNIST: </a:t>
            </a:r>
            <a:br>
              <a:rPr lang="en-US" sz="4267" dirty="0"/>
            </a:br>
            <a:r>
              <a:rPr lang="en-US" sz="4267" dirty="0"/>
              <a:t>Many ways of writing “4”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6D06-EFE1-DA47-B069-AD21F216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4" y="1971096"/>
            <a:ext cx="2347425" cy="234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5A61D-36F7-D54F-8299-DACC469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28" y="2370621"/>
            <a:ext cx="2293539" cy="2293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1D2A-A06D-FE4B-AD8A-763AD3E0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4" y="3967864"/>
            <a:ext cx="2284781" cy="2284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A13E6-ADBA-9940-9CF8-90B557A5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16" y="4318518"/>
            <a:ext cx="2306337" cy="2306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FC2EB-76DA-604E-BAB5-563EA7C9C73F}"/>
              </a:ext>
            </a:extLst>
          </p:cNvPr>
          <p:cNvSpPr txBox="1"/>
          <p:nvPr/>
        </p:nvSpPr>
        <p:spPr>
          <a:xfrm>
            <a:off x="5682713" y="5471687"/>
            <a:ext cx="5893531" cy="9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Multiple filters can look for </a:t>
            </a:r>
            <a:r>
              <a:rPr lang="en-US" sz="2636" i="1" dirty="0"/>
              <a:t>subtypes</a:t>
            </a:r>
            <a:r>
              <a:rPr lang="en-US" sz="2636" dirty="0"/>
              <a:t> indicative of different ways of writing “4”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E61B0-04A7-0046-9996-3BBBDF5C6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188" y="1450499"/>
            <a:ext cx="2474056" cy="2474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7B36D-FF52-E841-BF1D-E77F10D26F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878" y="1419898"/>
            <a:ext cx="2496871" cy="24968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91AB7C-579D-6741-86B5-FD1C28D76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083" y="3391210"/>
            <a:ext cx="2465285" cy="24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43"/>
    </mc:Choice>
    <mc:Fallback xmlns="">
      <p:transition spd="slow" advTm="2904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30EECF-62A7-4BE8-BAEB-8AF68271F27D}"/>
              </a:ext>
            </a:extLst>
          </p:cNvPr>
          <p:cNvCxnSpPr>
            <a:cxnSpLocks/>
          </p:cNvCxnSpPr>
          <p:nvPr/>
        </p:nvCxnSpPr>
        <p:spPr>
          <a:xfrm flipV="1">
            <a:off x="1093289" y="4363417"/>
            <a:ext cx="961390" cy="1144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6486E7-EE93-87E1-1B98-C77C08BD4949}"/>
              </a:ext>
            </a:extLst>
          </p:cNvPr>
          <p:cNvCxnSpPr>
            <a:cxnSpLocks/>
          </p:cNvCxnSpPr>
          <p:nvPr/>
        </p:nvCxnSpPr>
        <p:spPr>
          <a:xfrm flipH="1" flipV="1">
            <a:off x="3886065" y="4319021"/>
            <a:ext cx="1019343" cy="1237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85E90B7-6240-EE5B-9679-8DB67D818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02587"/>
              </p:ext>
            </p:extLst>
          </p:nvPr>
        </p:nvGraphicFramePr>
        <p:xfrm>
          <a:off x="691609" y="5543569"/>
          <a:ext cx="4573632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27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3611719241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3729416352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858528556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180996-E91D-AD5B-EB6B-C6C1A8C9CB6D}"/>
              </a:ext>
            </a:extLst>
          </p:cNvPr>
          <p:cNvCxnSpPr>
            <a:cxnSpLocks/>
          </p:cNvCxnSpPr>
          <p:nvPr/>
        </p:nvCxnSpPr>
        <p:spPr>
          <a:xfrm flipV="1">
            <a:off x="1376809" y="4361222"/>
            <a:ext cx="2153991" cy="119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D36DE3-BBD2-11A8-00CB-0D361DC8D76E}"/>
              </a:ext>
            </a:extLst>
          </p:cNvPr>
          <p:cNvCxnSpPr>
            <a:cxnSpLocks/>
          </p:cNvCxnSpPr>
          <p:nvPr/>
        </p:nvCxnSpPr>
        <p:spPr>
          <a:xfrm flipV="1">
            <a:off x="1247414" y="4344223"/>
            <a:ext cx="1570550" cy="119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3A6E58FD-8799-50D7-7141-BF506EE0F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9010"/>
              </p:ext>
            </p:extLst>
          </p:nvPr>
        </p:nvGraphicFramePr>
        <p:xfrm>
          <a:off x="2654846" y="2197911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9A8E00-B99F-44A3-70A8-404E243FB49E}"/>
                  </a:ext>
                </a:extLst>
              </p:cNvPr>
              <p:cNvSpPr/>
              <p:nvPr/>
            </p:nvSpPr>
            <p:spPr>
              <a:xfrm>
                <a:off x="2748535" y="150957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9A8E00-B99F-44A3-70A8-404E243FB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35" y="1509572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751996-6E0E-7836-6B30-6EEBC8E162E7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2983714" y="196904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D260C7-0B22-3BF0-2D1F-B88E53F89774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983714" y="1333607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0229B711-CD19-7444-B2B8-E39490E29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91420"/>
              </p:ext>
            </p:extLst>
          </p:nvPr>
        </p:nvGraphicFramePr>
        <p:xfrm>
          <a:off x="2640497" y="7295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E69339-FFC0-390D-8B1C-08DA239049E2}"/>
                  </a:ext>
                </a:extLst>
              </p:cNvPr>
              <p:cNvSpPr txBox="1"/>
              <p:nvPr/>
            </p:nvSpPr>
            <p:spPr>
              <a:xfrm>
                <a:off x="3326929" y="744267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E69339-FFC0-390D-8B1C-08DA23904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929" y="744267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6DA4796-230A-C641-FA71-6ADE0A17FB3E}"/>
                  </a:ext>
                </a:extLst>
              </p:cNvPr>
              <p:cNvSpPr txBox="1"/>
              <p:nvPr/>
            </p:nvSpPr>
            <p:spPr>
              <a:xfrm>
                <a:off x="3305190" y="224176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6DA4796-230A-C641-FA71-6ADE0A17F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90" y="2241763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255BC58-5DC2-36E1-954B-C28A2F636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22820"/>
              </p:ext>
            </p:extLst>
          </p:nvPr>
        </p:nvGraphicFramePr>
        <p:xfrm>
          <a:off x="1857780" y="3696089"/>
          <a:ext cx="22805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188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60188">
                  <a:extLst>
                    <a:ext uri="{9D8B030D-6E8A-4147-A177-3AD203B41FA5}">
                      <a16:colId xmlns:a16="http://schemas.microsoft.com/office/drawing/2014/main" val="4166625752"/>
                    </a:ext>
                  </a:extLst>
                </a:gridCol>
                <a:gridCol w="760188">
                  <a:extLst>
                    <a:ext uri="{9D8B030D-6E8A-4147-A177-3AD203B41FA5}">
                      <a16:colId xmlns:a16="http://schemas.microsoft.com/office/drawing/2014/main" val="4164552587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2740D0-96BA-B88F-F7A9-48928EB488ED}"/>
              </a:ext>
            </a:extLst>
          </p:cNvPr>
          <p:cNvCxnSpPr>
            <a:cxnSpLocks/>
          </p:cNvCxnSpPr>
          <p:nvPr/>
        </p:nvCxnSpPr>
        <p:spPr>
          <a:xfrm flipH="1" flipV="1">
            <a:off x="3113108" y="2828988"/>
            <a:ext cx="582302" cy="847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8DAD1A0-D148-54AE-EC52-C18843AC5446}"/>
                  </a:ext>
                </a:extLst>
              </p:cNvPr>
              <p:cNvSpPr txBox="1"/>
              <p:nvPr/>
            </p:nvSpPr>
            <p:spPr>
              <a:xfrm>
                <a:off x="4207543" y="3757196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8DAD1A0-D148-54AE-EC52-C18843AC5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43" y="3757196"/>
                <a:ext cx="1980699" cy="512576"/>
              </a:xfrm>
              <a:prstGeom prst="rect">
                <a:avLst/>
              </a:prstGeom>
              <a:blipFill>
                <a:blip r:embed="rId7"/>
                <a:stretch>
                  <a:fillRect l="-1911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4FA324F-C487-8492-D2BC-FF1806B11EFA}"/>
              </a:ext>
            </a:extLst>
          </p:cNvPr>
          <p:cNvSpPr/>
          <p:nvPr/>
        </p:nvSpPr>
        <p:spPr>
          <a:xfrm>
            <a:off x="1160433" y="3470280"/>
            <a:ext cx="5495200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7E430C-BBAD-1007-7907-F1C8A4C1C9D2}"/>
              </a:ext>
            </a:extLst>
          </p:cNvPr>
          <p:cNvCxnSpPr>
            <a:cxnSpLocks/>
          </p:cNvCxnSpPr>
          <p:nvPr/>
        </p:nvCxnSpPr>
        <p:spPr>
          <a:xfrm flipV="1">
            <a:off x="2366403" y="2845596"/>
            <a:ext cx="403489" cy="85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C41CC5-A642-6EF9-E8F6-6135E0D9CF0C}"/>
              </a:ext>
            </a:extLst>
          </p:cNvPr>
          <p:cNvCxnSpPr>
            <a:cxnSpLocks/>
            <a:stCxn id="68" idx="0"/>
            <a:endCxn id="50" idx="2"/>
          </p:cNvCxnSpPr>
          <p:nvPr/>
        </p:nvCxnSpPr>
        <p:spPr>
          <a:xfrm flipV="1">
            <a:off x="2998062" y="2820843"/>
            <a:ext cx="0" cy="875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C18BBC-2073-A917-350A-C7EB1B9A5B7B}"/>
              </a:ext>
            </a:extLst>
          </p:cNvPr>
          <p:cNvCxnSpPr>
            <a:cxnSpLocks/>
          </p:cNvCxnSpPr>
          <p:nvPr/>
        </p:nvCxnSpPr>
        <p:spPr>
          <a:xfrm flipH="1" flipV="1">
            <a:off x="3170748" y="4361222"/>
            <a:ext cx="1554767" cy="117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17CF69-774C-E0AA-FA61-D6CFC93D8F68}"/>
              </a:ext>
            </a:extLst>
          </p:cNvPr>
          <p:cNvCxnSpPr>
            <a:cxnSpLocks/>
          </p:cNvCxnSpPr>
          <p:nvPr/>
        </p:nvCxnSpPr>
        <p:spPr>
          <a:xfrm flipH="1" flipV="1">
            <a:off x="2521786" y="4355603"/>
            <a:ext cx="2069419" cy="1167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D6E326-E523-FBBC-269F-49972D287E72}"/>
                  </a:ext>
                </a:extLst>
              </p:cNvPr>
              <p:cNvSpPr txBox="1"/>
              <p:nvPr/>
            </p:nvSpPr>
            <p:spPr>
              <a:xfrm>
                <a:off x="5450539" y="5641207"/>
                <a:ext cx="645461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D6E326-E523-FBBC-269F-49972D28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39" y="5641207"/>
                <a:ext cx="645461" cy="5227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2C73D7-E851-E4EA-1FBD-0BB990318A5B}"/>
              </a:ext>
            </a:extLst>
          </p:cNvPr>
          <p:cNvSpPr txBox="1"/>
          <p:nvPr/>
        </p:nvSpPr>
        <p:spPr>
          <a:xfrm>
            <a:off x="5981075" y="579464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(vectorized image)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1A369D5-0755-A1F4-84E8-772296BF414D}"/>
              </a:ext>
            </a:extLst>
          </p:cNvPr>
          <p:cNvCxnSpPr>
            <a:cxnSpLocks/>
          </p:cNvCxnSpPr>
          <p:nvPr/>
        </p:nvCxnSpPr>
        <p:spPr>
          <a:xfrm flipH="1" flipV="1">
            <a:off x="2454180" y="4361222"/>
            <a:ext cx="212954" cy="1102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F0FFBF-0C74-A3C1-3024-7874ABEED53F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2769892" y="4319021"/>
            <a:ext cx="228170" cy="1189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2F0482B-E579-5633-C124-4066637C9A48}"/>
              </a:ext>
            </a:extLst>
          </p:cNvPr>
          <p:cNvCxnSpPr>
            <a:cxnSpLocks/>
          </p:cNvCxnSpPr>
          <p:nvPr/>
        </p:nvCxnSpPr>
        <p:spPr>
          <a:xfrm flipV="1">
            <a:off x="2825795" y="4350259"/>
            <a:ext cx="886489" cy="117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755AFB6B-AE37-32B4-48BE-92100F34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4267" dirty="0"/>
              <a:t>A more flexible ‘4’ detector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37DE0FB7-34E3-C6EC-85F2-E4A51E315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8203" y="4514839"/>
            <a:ext cx="1044431" cy="10444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4303D06-0066-0626-D930-2B303F3C12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7543" y="4514839"/>
            <a:ext cx="1044431" cy="10444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9FF957F-AA96-8547-0345-3643ADE6DB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7873" y="4507875"/>
            <a:ext cx="1044431" cy="1044431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28A504C-8E4E-2778-A9C2-94A04AF106F0}"/>
              </a:ext>
            </a:extLst>
          </p:cNvPr>
          <p:cNvCxnSpPr/>
          <p:nvPr/>
        </p:nvCxnSpPr>
        <p:spPr>
          <a:xfrm flipH="1" flipV="1">
            <a:off x="2342457" y="4007555"/>
            <a:ext cx="5392468" cy="102949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E076BA3-07D3-9FDD-C55D-490944302BAB}"/>
              </a:ext>
            </a:extLst>
          </p:cNvPr>
          <p:cNvCxnSpPr>
            <a:cxnSpLocks/>
          </p:cNvCxnSpPr>
          <p:nvPr/>
        </p:nvCxnSpPr>
        <p:spPr>
          <a:xfrm flipH="1" flipV="1">
            <a:off x="3052373" y="3956160"/>
            <a:ext cx="6364178" cy="57437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6B8CE91-1777-CEC8-2A71-E5ADCE76E274}"/>
              </a:ext>
            </a:extLst>
          </p:cNvPr>
          <p:cNvCxnSpPr>
            <a:cxnSpLocks/>
          </p:cNvCxnSpPr>
          <p:nvPr/>
        </p:nvCxnSpPr>
        <p:spPr>
          <a:xfrm flipH="1" flipV="1">
            <a:off x="3788016" y="3875437"/>
            <a:ext cx="7442246" cy="67064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5545983-82FD-3C99-206E-3E2A5D348AE4}"/>
              </a:ext>
            </a:extLst>
          </p:cNvPr>
          <p:cNvCxnSpPr>
            <a:cxnSpLocks/>
          </p:cNvCxnSpPr>
          <p:nvPr/>
        </p:nvCxnSpPr>
        <p:spPr>
          <a:xfrm flipH="1" flipV="1">
            <a:off x="3712284" y="1124262"/>
            <a:ext cx="2341878" cy="1211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B0E9416-2281-4B2C-F14A-E2DCB1487838}"/>
                  </a:ext>
                </a:extLst>
              </p:cNvPr>
              <p:cNvSpPr txBox="1"/>
              <p:nvPr/>
            </p:nvSpPr>
            <p:spPr>
              <a:xfrm>
                <a:off x="6277699" y="2013021"/>
                <a:ext cx="22527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detects images that </a:t>
                </a:r>
              </a:p>
              <a:p>
                <a:r>
                  <a:rPr lang="en-US" dirty="0"/>
                  <a:t>look like any of these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B0E9416-2281-4B2C-F14A-E2DCB1487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99" y="2013021"/>
                <a:ext cx="2252796" cy="646331"/>
              </a:xfrm>
              <a:prstGeom prst="rect">
                <a:avLst/>
              </a:prstGeom>
              <a:blipFill>
                <a:blip r:embed="rId12"/>
                <a:stretch>
                  <a:fillRect l="-2247" t="-3846" r="-168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8AAF4BC-CFF7-7DF2-CC14-EC4A460945B4}"/>
              </a:ext>
            </a:extLst>
          </p:cNvPr>
          <p:cNvCxnSpPr>
            <a:cxnSpLocks/>
          </p:cNvCxnSpPr>
          <p:nvPr/>
        </p:nvCxnSpPr>
        <p:spPr>
          <a:xfrm>
            <a:off x="8019738" y="2659352"/>
            <a:ext cx="384248" cy="1701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0664AAF-F969-CFF6-FB80-8D3F9A0D2CB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8095470" y="2650711"/>
            <a:ext cx="1754619" cy="1857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34BA1F2-4E3F-4EC0-2AD3-520110F6A18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8275117" y="2707590"/>
            <a:ext cx="3004642" cy="1807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7F2B39-2AF0-2E08-2A41-44D1E256445A}"/>
              </a:ext>
            </a:extLst>
          </p:cNvPr>
          <p:cNvCxnSpPr>
            <a:cxnSpLocks/>
          </p:cNvCxnSpPr>
          <p:nvPr/>
        </p:nvCxnSpPr>
        <p:spPr>
          <a:xfrm flipV="1">
            <a:off x="1672107" y="4369682"/>
            <a:ext cx="631473" cy="1149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0532A-6CD6-C886-C63E-8E5DD531F496}"/>
              </a:ext>
            </a:extLst>
          </p:cNvPr>
          <p:cNvCxnSpPr>
            <a:cxnSpLocks/>
          </p:cNvCxnSpPr>
          <p:nvPr/>
        </p:nvCxnSpPr>
        <p:spPr>
          <a:xfrm flipV="1">
            <a:off x="1955627" y="4351879"/>
            <a:ext cx="1673222" cy="121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C4A05A-ACEA-1122-ECDB-F01DE92235D2}"/>
              </a:ext>
            </a:extLst>
          </p:cNvPr>
          <p:cNvCxnSpPr>
            <a:cxnSpLocks/>
          </p:cNvCxnSpPr>
          <p:nvPr/>
        </p:nvCxnSpPr>
        <p:spPr>
          <a:xfrm flipV="1">
            <a:off x="1826232" y="4333260"/>
            <a:ext cx="1056166" cy="1219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499F1-06FC-6B79-4EE2-FE1CA1E951EC}"/>
              </a:ext>
            </a:extLst>
          </p:cNvPr>
          <p:cNvCxnSpPr>
            <a:cxnSpLocks/>
          </p:cNvCxnSpPr>
          <p:nvPr/>
        </p:nvCxnSpPr>
        <p:spPr>
          <a:xfrm flipH="1" flipV="1">
            <a:off x="2377181" y="4361222"/>
            <a:ext cx="847459" cy="1120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B18B4B-1CF0-0D77-F71D-FAB1F743D01B}"/>
              </a:ext>
            </a:extLst>
          </p:cNvPr>
          <p:cNvCxnSpPr>
            <a:cxnSpLocks/>
          </p:cNvCxnSpPr>
          <p:nvPr/>
        </p:nvCxnSpPr>
        <p:spPr>
          <a:xfrm flipH="1" flipV="1">
            <a:off x="3132858" y="4351325"/>
            <a:ext cx="194540" cy="11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9C51C-D89E-BE52-0B3F-7B553E13485D}"/>
              </a:ext>
            </a:extLst>
          </p:cNvPr>
          <p:cNvCxnSpPr>
            <a:cxnSpLocks/>
          </p:cNvCxnSpPr>
          <p:nvPr/>
        </p:nvCxnSpPr>
        <p:spPr>
          <a:xfrm flipV="1">
            <a:off x="3383301" y="4356690"/>
            <a:ext cx="425195" cy="1184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3A1367-4AAB-01C0-0FE0-1E821684CC94}"/>
              </a:ext>
            </a:extLst>
          </p:cNvPr>
          <p:cNvCxnSpPr>
            <a:cxnSpLocks/>
          </p:cNvCxnSpPr>
          <p:nvPr/>
        </p:nvCxnSpPr>
        <p:spPr>
          <a:xfrm flipH="1" flipV="1">
            <a:off x="3812075" y="4324366"/>
            <a:ext cx="567217" cy="1233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F24B02-A838-16D8-378D-BF6149450A35}"/>
              </a:ext>
            </a:extLst>
          </p:cNvPr>
          <p:cNvCxnSpPr>
            <a:cxnSpLocks/>
          </p:cNvCxnSpPr>
          <p:nvPr/>
        </p:nvCxnSpPr>
        <p:spPr>
          <a:xfrm flipH="1" flipV="1">
            <a:off x="3137322" y="4368270"/>
            <a:ext cx="1062077" cy="1166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BB5CC5-4C8C-4BBF-64A7-D18284BDC3A0}"/>
              </a:ext>
            </a:extLst>
          </p:cNvPr>
          <p:cNvCxnSpPr>
            <a:cxnSpLocks/>
          </p:cNvCxnSpPr>
          <p:nvPr/>
        </p:nvCxnSpPr>
        <p:spPr>
          <a:xfrm flipH="1" flipV="1">
            <a:off x="2447970" y="4325830"/>
            <a:ext cx="1617119" cy="119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138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66"/>
    </mc:Choice>
    <mc:Fallback xmlns="">
      <p:transition spd="slow" advTm="7686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5C8A-0B4D-8E06-C233-654A9A27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increase flexibility/complexity, we can: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D64F-6696-B3B1-E5D4-BA1A92FB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width (i.e. number of hidden units) in one or more hidden layers (WIDE)</a:t>
            </a:r>
          </a:p>
          <a:p>
            <a:endParaRPr lang="en-US" dirty="0"/>
          </a:p>
          <a:p>
            <a:r>
              <a:rPr lang="en-US" dirty="0"/>
              <a:t>Increase the number of hidden layers (DEEP)</a:t>
            </a:r>
          </a:p>
          <a:p>
            <a:endParaRPr lang="en-US" dirty="0"/>
          </a:p>
          <a:p>
            <a:r>
              <a:rPr lang="en-US" i="1" dirty="0"/>
              <a:t>Deep learning </a:t>
            </a:r>
            <a:r>
              <a:rPr lang="en-US" dirty="0"/>
              <a:t>refers to the latter; we are building a deep hierarchy of features</a:t>
            </a:r>
          </a:p>
        </p:txBody>
      </p:sp>
    </p:spTree>
    <p:extLst>
      <p:ext uri="{BB962C8B-B14F-4D97-AF65-F5344CB8AC3E}">
        <p14:creationId xmlns:p14="http://schemas.microsoft.com/office/powerpoint/2010/main" val="681804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7487844-90CB-A14A-8CD0-A155B511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0"/>
            <a:ext cx="6054871" cy="605487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2DA1C10-C181-F64A-B03D-C04F5FA39DD3}"/>
              </a:ext>
            </a:extLst>
          </p:cNvPr>
          <p:cNvSpPr txBox="1">
            <a:spLocks/>
          </p:cNvSpPr>
          <p:nvPr/>
        </p:nvSpPr>
        <p:spPr>
          <a:xfrm>
            <a:off x="522811" y="240806"/>
            <a:ext cx="5102134" cy="3094811"/>
          </a:xfrm>
          <a:prstGeom prst="rect">
            <a:avLst/>
          </a:prstGeom>
        </p:spPr>
        <p:txBody>
          <a:bodyPr vert="horz" lIns="121784" tIns="60892" rIns="121784" bIns="6089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pPr algn="l"/>
            <a:r>
              <a:rPr lang="en-US" sz="4267" dirty="0">
                <a:solidFill>
                  <a:schemeClr val="tx1"/>
                </a:solidFill>
                <a:latin typeface="+mj-lt"/>
              </a:rPr>
              <a:t>Learn Highly Non-Linear Decision Surfaces</a:t>
            </a:r>
          </a:p>
        </p:txBody>
      </p:sp>
    </p:spTree>
    <p:extLst>
      <p:ext uri="{BB962C8B-B14F-4D97-AF65-F5344CB8AC3E}">
        <p14:creationId xmlns:p14="http://schemas.microsoft.com/office/powerpoint/2010/main" val="122196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26"/>
    </mc:Choice>
    <mc:Fallback xmlns="">
      <p:transition spd="slow" advTm="282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D-205A-BB4F-86E2-4BDA73F2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1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We need more flexible, non-linear classifiers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AD48400-5955-F445-AA34-C5BC496D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52" y="1501827"/>
            <a:ext cx="4904944" cy="490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463494-96A8-C94A-9277-2FA18309646F}"/>
              </a:ext>
            </a:extLst>
          </p:cNvPr>
          <p:cNvSpPr txBox="1"/>
          <p:nvPr/>
        </p:nvSpPr>
        <p:spPr>
          <a:xfrm>
            <a:off x="8023213" y="1417224"/>
            <a:ext cx="2561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(i.e. neural network)</a:t>
            </a:r>
          </a:p>
          <a:p>
            <a:pPr algn="ctr"/>
            <a:r>
              <a:rPr lang="en-US" dirty="0"/>
              <a:t>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1C391A9-D746-50B3-05A1-AB611375E2F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7187" y="1640264"/>
                <a:ext cx="5378757" cy="48526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biomarker values</a:t>
                </a:r>
              </a:p>
              <a:p>
                <a:endParaRPr lang="en-US" dirty="0"/>
              </a:p>
              <a:p>
                <a:r>
                  <a:rPr lang="en-US" dirty="0"/>
                  <a:t>After biopsy:</a:t>
                </a:r>
              </a:p>
              <a:p>
                <a:pPr lvl="1"/>
                <a:r>
                  <a:rPr lang="en-US" dirty="0"/>
                  <a:t>Blue patients: benign</a:t>
                </a:r>
              </a:p>
              <a:p>
                <a:pPr lvl="1"/>
                <a:r>
                  <a:rPr lang="en-US" dirty="0"/>
                  <a:t>Red patients: malignant</a:t>
                </a:r>
              </a:p>
              <a:p>
                <a:endParaRPr lang="en-US" dirty="0"/>
              </a:p>
              <a:p>
                <a:r>
                  <a:rPr lang="en-US" dirty="0"/>
                  <a:t>We need a model that can distinguish between the two, but logistic regression cannot: </a:t>
                </a:r>
                <a:r>
                  <a:rPr lang="en-US" u="sng" dirty="0"/>
                  <a:t>it can only draw </a:t>
                </a:r>
                <a:r>
                  <a:rPr lang="en-US" b="1" u="sng" dirty="0"/>
                  <a:t>linear</a:t>
                </a:r>
                <a:r>
                  <a:rPr lang="en-US" u="sng" dirty="0"/>
                  <a:t> decision boundaries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Today, we will see how we can “extend” logistic regression to form a multilayer perceptron (MLP) – in other words, a neural network – that can draw </a:t>
                </a:r>
                <a:r>
                  <a:rPr lang="en-US" b="1" dirty="0">
                    <a:solidFill>
                      <a:schemeClr val="tx1"/>
                    </a:solidFill>
                  </a:rPr>
                  <a:t>nonlinear</a:t>
                </a:r>
                <a:r>
                  <a:rPr lang="en-US" dirty="0">
                    <a:solidFill>
                      <a:schemeClr val="tx1"/>
                    </a:solidFill>
                  </a:rPr>
                  <a:t> decision boundaries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1C391A9-D746-50B3-05A1-AB611375E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7187" y="1640264"/>
                <a:ext cx="5378757" cy="4852610"/>
              </a:xfrm>
              <a:blipFill>
                <a:blip r:embed="rId4"/>
                <a:stretch>
                  <a:fillRect l="-1176" t="-261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2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70"/>
    </mc:Choice>
    <mc:Fallback xmlns="">
      <p:transition spd="slow" advTm="2607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286-B39B-484C-8B95-8FA1B009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 with MNIST?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80463DC6-9E5D-AC4C-ACF8-A335F581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47" y="2350164"/>
            <a:ext cx="5192128" cy="295847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87A3FE7-7774-6343-A5C2-F13CF7342404}"/>
              </a:ext>
            </a:extLst>
          </p:cNvPr>
          <p:cNvSpPr txBox="1"/>
          <p:nvPr/>
        </p:nvSpPr>
        <p:spPr>
          <a:xfrm>
            <a:off x="6278880" y="2382651"/>
            <a:ext cx="4858512" cy="374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Logistic regression:</a:t>
            </a:r>
          </a:p>
          <a:p>
            <a:r>
              <a:rPr lang="en-US" sz="2636" dirty="0"/>
              <a:t>~91% Accurate</a:t>
            </a:r>
          </a:p>
          <a:p>
            <a:endParaRPr lang="en-US" sz="2636" dirty="0"/>
          </a:p>
          <a:p>
            <a:r>
              <a:rPr lang="en-US" sz="2636" dirty="0"/>
              <a:t>MLP with 1 hidden layer:</a:t>
            </a:r>
          </a:p>
          <a:p>
            <a:r>
              <a:rPr lang="en-US" sz="2636" dirty="0"/>
              <a:t>~96% Accurate</a:t>
            </a:r>
          </a:p>
          <a:p>
            <a:endParaRPr lang="en-US" sz="2636" dirty="0"/>
          </a:p>
          <a:p>
            <a:endParaRPr lang="en-US" sz="2636" dirty="0"/>
          </a:p>
          <a:p>
            <a:endParaRPr lang="en-US" sz="2636" dirty="0"/>
          </a:p>
          <a:p>
            <a:r>
              <a:rPr lang="en-US" sz="2636" dirty="0"/>
              <a:t>...maybe we can do even better…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3501D-93B2-904D-8A52-A82E91EDC088}"/>
              </a:ext>
            </a:extLst>
          </p:cNvPr>
          <p:cNvSpPr txBox="1"/>
          <p:nvPr/>
        </p:nvSpPr>
        <p:spPr>
          <a:xfrm>
            <a:off x="8134845" y="8108331"/>
            <a:ext cx="184731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36"/>
          </a:p>
        </p:txBody>
      </p:sp>
    </p:spTree>
    <p:extLst>
      <p:ext uri="{BB962C8B-B14F-4D97-AF65-F5344CB8AC3E}">
        <p14:creationId xmlns:p14="http://schemas.microsoft.com/office/powerpoint/2010/main" val="1840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7"/>
    </mc:Choice>
    <mc:Fallback xmlns="">
      <p:transition spd="slow" advTm="21727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DF2E-A339-C543-AB73-A15A8F49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0509-8EB3-5F40-89E4-CB193519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00"/>
              </a:spcBef>
            </a:pPr>
            <a:r>
              <a:rPr lang="en-US" dirty="0"/>
              <a:t>There are some binary classification tasks – in fact many binary classification tasks – that logistic regression just can’t solve.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However, by stacking many logistic regressions together, we are able to learn intermediate, </a:t>
            </a:r>
            <a:r>
              <a:rPr lang="en-US" i="1" dirty="0"/>
              <a:t>latent</a:t>
            </a:r>
            <a:r>
              <a:rPr lang="en-US" dirty="0"/>
              <a:t> features, thereby breaking up one complex problem into many simple ones.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This is called a multilayer perceptron (MLP), or artificial neural network (ANN), or just neural network (NN).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In NNs with multiple hidden layers, features detected by the hidden units become increasingly complex with each successive layer. We therefore say that the MLP learns a </a:t>
            </a:r>
            <a:r>
              <a:rPr lang="en-US" i="1" dirty="0"/>
              <a:t>hierarchy</a:t>
            </a:r>
            <a:r>
              <a:rPr lang="en-US" dirty="0"/>
              <a:t> of features.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However, the MLP also has disadvantages. One disadvantage is that it typically requires more training data than logistic regression. We will discuss these more in later lectures.</a:t>
            </a:r>
          </a:p>
        </p:txBody>
      </p:sp>
    </p:spTree>
    <p:extLst>
      <p:ext uri="{BB962C8B-B14F-4D97-AF65-F5344CB8AC3E}">
        <p14:creationId xmlns:p14="http://schemas.microsoft.com/office/powerpoint/2010/main" val="355403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8"/>
    </mc:Choice>
    <mc:Fallback xmlns="">
      <p:transition spd="slow" advTm="887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7A2C-4EC3-664C-FB9F-FC7E43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break logistic regression.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B9A55-CABE-5CCF-6C5A-2B08D1D25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38A3-B8E3-A020-E090-8D439D4A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there’s a new disease. We’re trying to develop a predictive model to determine who it will affect.</a:t>
            </a:r>
          </a:p>
          <a:p>
            <a:endParaRPr lang="en-US" dirty="0"/>
          </a:p>
          <a:p>
            <a:r>
              <a:rPr lang="en-US" dirty="0"/>
              <a:t>For whatever reason, it turns out the disease affects only two groups of people:</a:t>
            </a:r>
          </a:p>
          <a:p>
            <a:pPr lvl="1"/>
            <a:r>
              <a:rPr lang="en-US" dirty="0"/>
              <a:t>Younger Females (under 60)</a:t>
            </a:r>
          </a:p>
          <a:p>
            <a:pPr lvl="1"/>
            <a:r>
              <a:rPr lang="en-US" dirty="0"/>
              <a:t>Older Males (over 60)</a:t>
            </a:r>
          </a:p>
          <a:p>
            <a:pPr lvl="1"/>
            <a:endParaRPr lang="en-US" dirty="0"/>
          </a:p>
          <a:p>
            <a:r>
              <a:rPr lang="en-US" dirty="0"/>
              <a:t>Can logistic regression learn to predict this?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6470-0882-9E5A-F897-8985C82A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1</a:t>
            </a:r>
          </a:p>
        </p:txBody>
      </p:sp>
    </p:spTree>
    <p:extLst>
      <p:ext uri="{BB962C8B-B14F-4D97-AF65-F5344CB8AC3E}">
        <p14:creationId xmlns:p14="http://schemas.microsoft.com/office/powerpoint/2010/main" val="96710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CA99DA-3F17-7D09-255C-F151DEED357D}"/>
              </a:ext>
            </a:extLst>
          </p:cNvPr>
          <p:cNvCxnSpPr>
            <a:cxnSpLocks/>
          </p:cNvCxnSpPr>
          <p:nvPr/>
        </p:nvCxnSpPr>
        <p:spPr>
          <a:xfrm flipV="1">
            <a:off x="8250744" y="3937839"/>
            <a:ext cx="296242" cy="95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6E8342-07E8-2965-C489-E83DBE658881}"/>
              </a:ext>
            </a:extLst>
          </p:cNvPr>
          <p:cNvCxnSpPr>
            <a:cxnSpLocks/>
          </p:cNvCxnSpPr>
          <p:nvPr/>
        </p:nvCxnSpPr>
        <p:spPr>
          <a:xfrm flipH="1" flipV="1">
            <a:off x="8681877" y="3928403"/>
            <a:ext cx="299074" cy="95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98A25E-1D86-E780-18F5-A962FB8FA17F}"/>
              </a:ext>
            </a:extLst>
          </p:cNvPr>
          <p:cNvSpPr txBox="1"/>
          <p:nvPr/>
        </p:nvSpPr>
        <p:spPr>
          <a:xfrm>
            <a:off x="7733564" y="4249301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66F66-EF3C-F0A3-20A2-572094133E0A}"/>
              </a:ext>
            </a:extLst>
          </p:cNvPr>
          <p:cNvSpPr txBox="1"/>
          <p:nvPr/>
        </p:nvSpPr>
        <p:spPr>
          <a:xfrm>
            <a:off x="8948067" y="42261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</p:cNvCxnSpPr>
          <p:nvPr/>
        </p:nvCxnSpPr>
        <p:spPr>
          <a:xfrm flipV="1">
            <a:off x="8608301" y="301666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608301" y="2320845"/>
            <a:ext cx="0" cy="24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CC734-5CC6-FCFA-8FE6-91A178662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14173"/>
              </p:ext>
            </p:extLst>
          </p:nvPr>
        </p:nvGraphicFramePr>
        <p:xfrm>
          <a:off x="8296078" y="1698547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29853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29853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9FB555F-6E68-8923-6E5A-36D09DB174EF}"/>
              </a:ext>
            </a:extLst>
          </p:cNvPr>
          <p:cNvSpPr txBox="1"/>
          <p:nvPr/>
        </p:nvSpPr>
        <p:spPr>
          <a:xfrm rot="18054908">
            <a:off x="7552087" y="5927187"/>
            <a:ext cx="10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 &gt;60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6E946D-451E-ACE4-584C-738C22781E8B}"/>
              </a:ext>
            </a:extLst>
          </p:cNvPr>
          <p:cNvSpPr txBox="1"/>
          <p:nvPr/>
        </p:nvSpPr>
        <p:spPr>
          <a:xfrm rot="18054908">
            <a:off x="8225667" y="5924919"/>
            <a:ext cx="109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D903558-55C0-B958-78D9-84B20B9A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1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54911"/>
              </p:ext>
            </p:extLst>
          </p:nvPr>
        </p:nvGraphicFramePr>
        <p:xfrm>
          <a:off x="8303626" y="3322105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Predictor 1: 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if age &gt; 60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if 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Predictor 2: Sex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female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male</a:t>
                </a:r>
              </a:p>
              <a:p>
                <a:endParaRPr lang="en-US" dirty="0"/>
              </a:p>
              <a:p>
                <a:r>
                  <a:rPr lang="en-US" dirty="0"/>
                  <a:t>Goal: predict high log-odds only for</a:t>
                </a:r>
              </a:p>
              <a:p>
                <a:pPr lvl="1"/>
                <a:r>
                  <a:rPr lang="en-US" dirty="0"/>
                  <a:t>Females under 60</a:t>
                </a:r>
              </a:p>
              <a:p>
                <a:pPr lvl="1"/>
                <a:r>
                  <a:rPr lang="en-US" dirty="0"/>
                  <a:t>Males over 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should the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  <a:blipFill>
                <a:blip r:embed="rId6"/>
                <a:stretch>
                  <a:fillRect l="-1790" t="-3107" r="-3069"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79B41-4663-0458-2611-883354CF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09" y="2729551"/>
            <a:ext cx="3952217" cy="37633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6756F1-9EAC-1623-6990-6099D3FD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1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9C9C1853-0B70-97F0-3AAE-94F95744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86" y="1690688"/>
            <a:ext cx="5077151" cy="5077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A6BDC2-26C7-9F9A-3D3D-A54CEDB2F88F}"/>
              </a:ext>
            </a:extLst>
          </p:cNvPr>
          <p:cNvSpPr txBox="1"/>
          <p:nvPr/>
        </p:nvSpPr>
        <p:spPr>
          <a:xfrm>
            <a:off x="7832681" y="1690688"/>
            <a:ext cx="320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 Logistic Regression</a:t>
            </a:r>
          </a:p>
          <a:p>
            <a:pPr algn="ctr"/>
            <a:r>
              <a:rPr lang="en-US" dirty="0"/>
              <a:t>Decision Boundary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69E8F-0DDB-815C-6062-24F7B3177F6F}"/>
              </a:ext>
            </a:extLst>
          </p:cNvPr>
          <p:cNvSpPr/>
          <p:nvPr/>
        </p:nvSpPr>
        <p:spPr>
          <a:xfrm>
            <a:off x="1048455" y="1736854"/>
            <a:ext cx="490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we solve this with a linear decision boundary?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lang="en-US" b="1" dirty="0"/>
              <a:t>can we draw a line separating those who lived from those who died?</a:t>
            </a:r>
          </a:p>
        </p:txBody>
      </p:sp>
    </p:spTree>
    <p:extLst>
      <p:ext uri="{BB962C8B-B14F-4D97-AF65-F5344CB8AC3E}">
        <p14:creationId xmlns:p14="http://schemas.microsoft.com/office/powerpoint/2010/main" val="428876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283D-96A7-9B87-85B4-3B17E011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logistic regression: simple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38A3-B8E3-A020-E090-8D439D4A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ED, we’re trying to develop a model that predicts mortality from systolic blood pressure upon arrival.</a:t>
            </a:r>
          </a:p>
          <a:p>
            <a:endParaRPr lang="en-US" dirty="0"/>
          </a:p>
          <a:p>
            <a:r>
              <a:rPr lang="en-US" dirty="0"/>
              <a:t>It turns out, you’re at high risk of dying if you: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You have very </a:t>
            </a:r>
            <a:r>
              <a:rPr lang="en-US" u="sng" dirty="0"/>
              <a:t>high</a:t>
            </a:r>
            <a:r>
              <a:rPr lang="en-US" dirty="0"/>
              <a:t> blood pressure, 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You have very </a:t>
            </a:r>
            <a:r>
              <a:rPr lang="en-US" u="sng" dirty="0"/>
              <a:t>low</a:t>
            </a:r>
            <a:r>
              <a:rPr lang="en-US" dirty="0"/>
              <a:t> blood pressure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logistic regression learn to predict this?</a:t>
            </a:r>
          </a:p>
        </p:txBody>
      </p:sp>
    </p:spTree>
    <p:extLst>
      <p:ext uri="{BB962C8B-B14F-4D97-AF65-F5344CB8AC3E}">
        <p14:creationId xmlns:p14="http://schemas.microsoft.com/office/powerpoint/2010/main" val="1277570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3390</Words>
  <Application>Microsoft Macintosh PowerPoint</Application>
  <PresentationFormat>Widescreen</PresentationFormat>
  <Paragraphs>596</Paragraphs>
  <Slides>41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Office Theme</vt:lpstr>
      <vt:lpstr>The Multilayer Perceptron </vt:lpstr>
      <vt:lpstr>Today: How can we modify logistic regression to learn complex, nonlinear relationships?</vt:lpstr>
      <vt:lpstr>We need more flexible, non-linear classifiers</vt:lpstr>
      <vt:lpstr>We need more flexible, non-linear classifiers</vt:lpstr>
      <vt:lpstr>Let’s break logistic regression.</vt:lpstr>
      <vt:lpstr>Breaking logistic regression: simple example 1</vt:lpstr>
      <vt:lpstr>Breaking logistic regression: simple example 1</vt:lpstr>
      <vt:lpstr>Breaking logistic regression: simple example 1</vt:lpstr>
      <vt:lpstr>Breaking logistic regression: simple example 2</vt:lpstr>
      <vt:lpstr>Breaking logistic regression: simple example 2</vt:lpstr>
      <vt:lpstr>Breaking logistic regression: simple example 2</vt:lpstr>
      <vt:lpstr>In general, there can be:</vt:lpstr>
      <vt:lpstr>How can we modify logistic regression to learn complex, nonlinear relationships?</vt:lpstr>
      <vt:lpstr>Let’s break the problem into simpler pieces.</vt:lpstr>
      <vt:lpstr>Let’s break the problem into simpler pieces.</vt:lpstr>
      <vt:lpstr>Now, use these predictions to make predictions</vt:lpstr>
      <vt:lpstr>Now, use these predictions to make predictions</vt:lpstr>
      <vt:lpstr>This is a neural network, or MLP.</vt:lpstr>
      <vt:lpstr>This is a neural network, or MLP.</vt:lpstr>
      <vt:lpstr>This is a neural network, or MLP.</vt:lpstr>
      <vt:lpstr>Neural networks provide unlimited flexibility.</vt:lpstr>
      <vt:lpstr>To show multiple layers of neurons, we need to simplify our logistic regression graph.</vt:lpstr>
      <vt:lpstr>To show multiple layers of neurons, we need to simplify our logistic regression graph.</vt:lpstr>
      <vt:lpstr>Let’s clean this up.</vt:lpstr>
      <vt:lpstr>Let’s clean this up.</vt:lpstr>
      <vt:lpstr>Let’s clean this up.</vt:lpstr>
      <vt:lpstr>Let’s clean this up.</vt:lpstr>
      <vt:lpstr>Let’s clean this up.</vt:lpstr>
      <vt:lpstr>Let’s clean this up.</vt:lpstr>
      <vt:lpstr>Quiz:  1. How many logistic regressions are in this neural network?  2. How many parameters are in this neural network?</vt:lpstr>
      <vt:lpstr>MLP for MNIST</vt:lpstr>
      <vt:lpstr>Why Limit Ourselves to Only One Filter?</vt:lpstr>
      <vt:lpstr>Return to MNIST:  Many ways of writing “4”</vt:lpstr>
      <vt:lpstr>Return to MNIST:  Many ways of writing “4”</vt:lpstr>
      <vt:lpstr>A single ‘4’ detector</vt:lpstr>
      <vt:lpstr>Return to MNIST:  Many ways of writing “4”</vt:lpstr>
      <vt:lpstr>A more flexible ‘4’ detector</vt:lpstr>
      <vt:lpstr>To increase flexibility/complexity, we can:</vt:lpstr>
      <vt:lpstr>PowerPoint Presentation</vt:lpstr>
      <vt:lpstr>Does this work with MNIST?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Multilayer Perceptron </dc:title>
  <dc:creator>Matthew Engelhard, M.D., Ph.D.</dc:creator>
  <cp:lastModifiedBy>Matthew Engelhard, M.D., Ph.D.</cp:lastModifiedBy>
  <cp:revision>34</cp:revision>
  <dcterms:created xsi:type="dcterms:W3CDTF">2021-05-04T01:14:45Z</dcterms:created>
  <dcterms:modified xsi:type="dcterms:W3CDTF">2023-05-19T02:18:08Z</dcterms:modified>
</cp:coreProperties>
</file>