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372E-65D7-284E-AC76-5B0BC2D03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25ED2-B35B-6845-808D-8960B0D9D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B1375-3019-9340-A7EF-2505D9AF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264-A50A-EE49-8DB8-3DEB6CC4AA97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BC40-E63C-FC43-AE88-F976EE7D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45CDE-BCD5-3E48-A53F-AFE2C4FE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7E1-4A84-5940-A637-A735A622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6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B112-0CFE-C048-8718-340553E8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E61E8-610B-BC45-AE69-5341676FA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53287-FB14-7240-BF09-5DCFAF92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264-A50A-EE49-8DB8-3DEB6CC4AA97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B007-F07A-C648-8DA2-1A1DE46C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62E22-DABF-934F-819F-06E97781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7E1-4A84-5940-A637-A735A622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0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D7339-4230-DC4E-836B-8E3B8BF14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A9A84-D0E6-164E-80C2-0158043A0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D7503-E93B-9E4B-A3E9-14998D16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264-A50A-EE49-8DB8-3DEB6CC4AA97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ECAC7-8AFE-DB4E-AC55-35BAD4FD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521F1-E69B-A546-B214-F4AF2D8D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7E1-4A84-5940-A637-A735A622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9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7B77-D426-7A4E-BCB0-F215F824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EB451-FE22-C24C-9EBA-797AB954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8A05-99B9-004D-9E46-AB75EC2D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264-A50A-EE49-8DB8-3DEB6CC4AA97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FEF3-121D-0440-AE4B-12A5683D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B0490-9AEE-EE48-A9F8-69E5D252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7E1-4A84-5940-A637-A735A622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844F-0680-5E49-87A1-4A0E1CFF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F2C33-F801-BF44-BBEB-0EE15A54C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8FD4B-3552-3942-88E0-D1D27A0E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264-A50A-EE49-8DB8-3DEB6CC4AA97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9957-C6FB-CE42-B4F4-8B39ED93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38038-2F6E-B340-99D9-31227E60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7E1-4A84-5940-A637-A735A622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75FE-A9A5-114A-86A0-E6FCBE94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1C11F-1AE2-0044-9D7F-EAD0C5944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3CB6-7EC4-1944-A6C1-2A448DC2E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71586-52A7-F148-9407-C6124051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264-A50A-EE49-8DB8-3DEB6CC4AA97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E8439-6FEB-264A-9FA9-8AA640CB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41244-8010-A44E-BBF3-ACF13362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7E1-4A84-5940-A637-A735A622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4889-118C-7E47-8BDD-A953E19F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29A1B-55FF-6D4F-A8F1-0A3259C43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F42E1-0C24-1D48-B2D6-FDECA8E26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340E2-49D5-4849-935F-CD98F01C5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F2FB4-6961-384F-AC3A-4BFBF7252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788DF-406A-504D-AC7C-B2ABA7E8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264-A50A-EE49-8DB8-3DEB6CC4AA97}" type="datetimeFigureOut">
              <a:rPr lang="en-US" smtClean="0"/>
              <a:t>6/11/21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0D161D-208C-9946-8694-28F77772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14FD8-763A-3D44-A34B-6EEC8524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7E1-4A84-5940-A637-A735A622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4A3F-D185-8041-BE9E-259152D7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30BD6-8EE2-2343-977E-A2A14FE4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264-A50A-EE49-8DB8-3DEB6CC4AA97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AA573-5CFC-E244-8AC1-BC21E9CE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45CFF-75F2-1746-A7F4-8B86456F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7E1-4A84-5940-A637-A735A622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3B90B-7EEF-354B-B77A-8E8F5D49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264-A50A-EE49-8DB8-3DEB6CC4AA97}" type="datetimeFigureOut">
              <a:rPr lang="en-US" smtClean="0"/>
              <a:t>6/11/21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FF2E6-EFFF-CC4C-9443-B23CAE54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25407-B0CE-F743-A387-3BE8FF74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7E1-4A84-5940-A637-A735A622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2338-9502-7D4E-82DE-240E5C7F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2A5C-5883-AB45-9E82-0EAEF6B33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42166-5FEC-0841-B23F-9D50B5A0C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14D49-BADC-0844-9F4D-833B796F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264-A50A-EE49-8DB8-3DEB6CC4AA97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70C5D-CA24-7240-A481-C7DCAB44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A8D36-0E1C-8849-A51E-1348DA11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7E1-4A84-5940-A637-A735A622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501B-9072-494C-9B93-141BB4E8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B0129-4434-FA4F-813F-3CB39896B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80F69-28D4-C841-AB5F-997043521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2AEFB-08DB-1D4D-82AC-0AE6EB2D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264-A50A-EE49-8DB8-3DEB6CC4AA97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E071-2577-BD49-9BB1-03A5B2A6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94F52-0C23-954F-856E-22E26636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7E1-4A84-5940-A637-A735A622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7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B53E6-6876-BD4F-8273-E6C953C2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BEF37-6C53-6B4C-ADD9-F136FD16C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5059E-F42C-3541-9DBE-F8F8429C3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FD264-A50A-EE49-8DB8-3DEB6CC4AA97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3C8C4-1CB9-2243-8207-9E0D8D760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32436-2F67-B546-96EA-2A8F5EAD5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507E1-4A84-5940-A637-A735A622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0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358A-EC04-F943-A1E1-64979C291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Envirotyping</a:t>
            </a:r>
            <a:r>
              <a:rPr lang="en-US" dirty="0"/>
              <a:t> Case Study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190D7-27AC-B546-9D50-D5171BB5F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MMCi</a:t>
            </a:r>
            <a:r>
              <a:rPr lang="en-US" dirty="0"/>
              <a:t> Block 3</a:t>
            </a:r>
          </a:p>
          <a:p>
            <a:r>
              <a:rPr lang="en-US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270131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2F2E-871F-D740-94AF-57F58700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52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Smoking Environments have distinctive characteristics </a:t>
            </a:r>
            <a:br>
              <a:rPr lang="en-US" sz="3600" dirty="0"/>
            </a:br>
            <a:r>
              <a:rPr lang="en-US" sz="3600" dirty="0"/>
              <a:t>that can be identified using machine learning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C92D768-7A75-504B-8240-C8F77B2B0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54" y="1826505"/>
            <a:ext cx="10622692" cy="4079513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1B9DD7D-8E66-7043-98D9-E9654DCA85F3}"/>
              </a:ext>
            </a:extLst>
          </p:cNvPr>
          <p:cNvSpPr/>
          <p:nvPr/>
        </p:nvSpPr>
        <p:spPr>
          <a:xfrm>
            <a:off x="2678859" y="6158775"/>
            <a:ext cx="68342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Guardian TextSans Web"/>
              </a:rPr>
              <a:t>Engelhard MM, Oliver JA, 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Guardian TextSans Web"/>
              </a:rPr>
              <a:t>Henao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Guardian TextSans Web"/>
              </a:rPr>
              <a:t> R, 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Guardian TextSans Web"/>
              </a:rPr>
              <a:t>Hallyburton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Guardian TextSans Web"/>
              </a:rPr>
              <a:t> M, Carin LE, Conklin CA, 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Guardian TextSans Web"/>
              </a:rPr>
              <a:t>McClernon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Guardian TextSans Web"/>
              </a:rPr>
              <a:t> FJ. Identifying Smoking Environments From Images of Daily Life With Deep Learning. </a:t>
            </a:r>
            <a:r>
              <a:rPr lang="en-US" sz="1200" b="0" i="1" u="none" strike="noStrike" dirty="0">
                <a:solidFill>
                  <a:srgbClr val="333333"/>
                </a:solidFill>
                <a:effectLst/>
                <a:latin typeface="Guardian TextSans Web"/>
              </a:rPr>
              <a:t>JAMA </a:t>
            </a:r>
            <a:r>
              <a:rPr lang="en-US" sz="1200" b="0" i="1" u="none" strike="noStrike" dirty="0" err="1">
                <a:solidFill>
                  <a:srgbClr val="333333"/>
                </a:solidFill>
                <a:effectLst/>
                <a:latin typeface="Guardian TextSans Web"/>
              </a:rPr>
              <a:t>Netw</a:t>
            </a:r>
            <a:r>
              <a:rPr lang="en-US" sz="1200" b="0" i="1" u="none" strike="noStrike" dirty="0">
                <a:solidFill>
                  <a:srgbClr val="333333"/>
                </a:solidFill>
                <a:effectLst/>
                <a:latin typeface="Guardian TextSans Web"/>
              </a:rPr>
              <a:t> Open.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Guardian TextSans Web"/>
              </a:rPr>
              <a:t> 2019;2(8):e197939.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30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2F2E-871F-D740-94AF-57F58700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These characteristics can be used to predict</a:t>
            </a:r>
            <a:br>
              <a:rPr lang="en-US" sz="3600" dirty="0"/>
            </a:br>
            <a:r>
              <a:rPr lang="en-US" sz="3600" dirty="0"/>
              <a:t>environment-associated smoking risk in real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2649F-226A-504A-A3EC-294CC068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29" y="1417421"/>
            <a:ext cx="6222874" cy="51200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C7D5B1-4D6B-5F4E-9A18-5868CBD37428}"/>
              </a:ext>
            </a:extLst>
          </p:cNvPr>
          <p:cNvSpPr/>
          <p:nvPr/>
        </p:nvSpPr>
        <p:spPr>
          <a:xfrm>
            <a:off x="7261371" y="5727814"/>
            <a:ext cx="4363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Guardian TextSans Web"/>
              </a:rPr>
              <a:t>Engelhard MM, D’Arcy J, Oliver JA, 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Guardian TextSans Web"/>
              </a:rPr>
              <a:t>Kozink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Guardian TextSans Web"/>
              </a:rPr>
              <a:t> K, </a:t>
            </a:r>
            <a:r>
              <a:rPr lang="en-US" sz="1200" b="0" i="0" u="none" strike="noStrike" dirty="0" err="1">
                <a:solidFill>
                  <a:srgbClr val="333333"/>
                </a:solidFill>
                <a:effectLst/>
                <a:latin typeface="Guardian TextSans Web"/>
              </a:rPr>
              <a:t>McClernon</a:t>
            </a:r>
            <a:r>
              <a:rPr lang="en-US" sz="1200" b="0" i="0" u="none" strike="noStrike" dirty="0">
                <a:solidFill>
                  <a:srgbClr val="333333"/>
                </a:solidFill>
                <a:effectLst/>
                <a:latin typeface="Guardian TextSans Web"/>
              </a:rPr>
              <a:t> FJ. Machine Learning Prediction of Smoking Risk from Repeated Sampling of Environmental Images. </a:t>
            </a:r>
            <a:r>
              <a:rPr lang="en-US" sz="1200" i="1" dirty="0">
                <a:solidFill>
                  <a:srgbClr val="333333"/>
                </a:solidFill>
                <a:latin typeface="Guardian TextSans Web"/>
              </a:rPr>
              <a:t>Submitted to JMIR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3EF34-4BE3-CD49-8DE4-565B6BAF78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1" b="491"/>
          <a:stretch/>
        </p:blipFill>
        <p:spPr>
          <a:xfrm>
            <a:off x="7544043" y="1556952"/>
            <a:ext cx="3797728" cy="37440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59D02E-BCDB-0E49-B0FE-E17C6C697E9C}"/>
              </a:ext>
            </a:extLst>
          </p:cNvPr>
          <p:cNvSpPr/>
          <p:nvPr/>
        </p:nvSpPr>
        <p:spPr>
          <a:xfrm>
            <a:off x="10585634" y="6467238"/>
            <a:ext cx="15122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NIDA 5R21DA047131</a:t>
            </a:r>
          </a:p>
        </p:txBody>
      </p:sp>
    </p:spTree>
    <p:extLst>
      <p:ext uri="{BB962C8B-B14F-4D97-AF65-F5344CB8AC3E}">
        <p14:creationId xmlns:p14="http://schemas.microsoft.com/office/powerpoint/2010/main" val="221095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110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Guardian TextSans Web</vt:lpstr>
      <vt:lpstr>Office Theme</vt:lpstr>
      <vt:lpstr>Envirotyping Case Study </vt:lpstr>
      <vt:lpstr>Smoking Environments have distinctive characteristics  that can be identified using machine learning</vt:lpstr>
      <vt:lpstr>These characteristics can be used to predict environment-associated smoking risk in real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Engelhard, M.D., Ph.D.</dc:creator>
  <cp:lastModifiedBy>Matthew Engelhard, M.D., Ph.D.</cp:lastModifiedBy>
  <cp:revision>13</cp:revision>
  <dcterms:created xsi:type="dcterms:W3CDTF">2020-08-25T23:02:03Z</dcterms:created>
  <dcterms:modified xsi:type="dcterms:W3CDTF">2021-06-12T02:51:56Z</dcterms:modified>
</cp:coreProperties>
</file>