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506" r:id="rId2"/>
    <p:sldId id="511" r:id="rId3"/>
    <p:sldId id="520" r:id="rId4"/>
    <p:sldId id="627" r:id="rId5"/>
    <p:sldId id="827" r:id="rId6"/>
    <p:sldId id="828" r:id="rId7"/>
    <p:sldId id="408" r:id="rId8"/>
    <p:sldId id="829" r:id="rId9"/>
    <p:sldId id="830" r:id="rId10"/>
    <p:sldId id="831" r:id="rId11"/>
    <p:sldId id="832" r:id="rId12"/>
    <p:sldId id="579" r:id="rId13"/>
    <p:sldId id="833" r:id="rId14"/>
    <p:sldId id="834" r:id="rId15"/>
    <p:sldId id="835" r:id="rId16"/>
    <p:sldId id="528" r:id="rId17"/>
    <p:sldId id="773" r:id="rId18"/>
    <p:sldId id="611" r:id="rId19"/>
    <p:sldId id="836" r:id="rId20"/>
    <p:sldId id="837" r:id="rId21"/>
    <p:sldId id="838" r:id="rId22"/>
    <p:sldId id="759" r:id="rId23"/>
    <p:sldId id="839" r:id="rId24"/>
    <p:sldId id="840" r:id="rId25"/>
    <p:sldId id="841" r:id="rId26"/>
    <p:sldId id="842" r:id="rId27"/>
    <p:sldId id="843" r:id="rId28"/>
    <p:sldId id="524" r:id="rId29"/>
    <p:sldId id="845" r:id="rId30"/>
    <p:sldId id="846" r:id="rId31"/>
    <p:sldId id="847" r:id="rId32"/>
    <p:sldId id="848" r:id="rId33"/>
    <p:sldId id="849" r:id="rId34"/>
    <p:sldId id="850" r:id="rId35"/>
    <p:sldId id="851" r:id="rId36"/>
    <p:sldId id="863" r:id="rId37"/>
    <p:sldId id="852" r:id="rId38"/>
    <p:sldId id="853" r:id="rId39"/>
    <p:sldId id="854" r:id="rId40"/>
    <p:sldId id="794" r:id="rId41"/>
    <p:sldId id="855" r:id="rId42"/>
    <p:sldId id="856" r:id="rId43"/>
    <p:sldId id="857" r:id="rId44"/>
    <p:sldId id="858" r:id="rId45"/>
    <p:sldId id="859" r:id="rId46"/>
    <p:sldId id="860" r:id="rId47"/>
    <p:sldId id="861" r:id="rId48"/>
    <p:sldId id="862" r:id="rId49"/>
    <p:sldId id="584" r:id="rId50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sequences" id="{0B2B8E6A-5E10-0840-8588-AD02A6834380}">
          <p14:sldIdLst>
            <p14:sldId id="506"/>
            <p14:sldId id="511"/>
            <p14:sldId id="520"/>
            <p14:sldId id="627"/>
            <p14:sldId id="827"/>
            <p14:sldId id="828"/>
            <p14:sldId id="408"/>
            <p14:sldId id="829"/>
            <p14:sldId id="830"/>
            <p14:sldId id="831"/>
            <p14:sldId id="832"/>
            <p14:sldId id="579"/>
            <p14:sldId id="833"/>
            <p14:sldId id="834"/>
            <p14:sldId id="835"/>
            <p14:sldId id="528"/>
            <p14:sldId id="773"/>
            <p14:sldId id="611"/>
            <p14:sldId id="836"/>
            <p14:sldId id="837"/>
            <p14:sldId id="838"/>
          </p14:sldIdLst>
        </p14:section>
        <p14:section name="Recurrent Neural Network" id="{03FA7A29-5311-B145-905C-CB896A578D33}">
          <p14:sldIdLst>
            <p14:sldId id="759"/>
            <p14:sldId id="839"/>
            <p14:sldId id="840"/>
            <p14:sldId id="841"/>
            <p14:sldId id="842"/>
            <p14:sldId id="843"/>
            <p14:sldId id="524"/>
            <p14:sldId id="845"/>
            <p14:sldId id="846"/>
            <p14:sldId id="847"/>
            <p14:sldId id="848"/>
            <p14:sldId id="849"/>
            <p14:sldId id="850"/>
            <p14:sldId id="851"/>
            <p14:sldId id="863"/>
            <p14:sldId id="852"/>
            <p14:sldId id="853"/>
            <p14:sldId id="854"/>
            <p14:sldId id="794"/>
            <p14:sldId id="855"/>
            <p14:sldId id="856"/>
          </p14:sldIdLst>
        </p14:section>
        <p14:section name="Irregular measurements" id="{72837DC4-213C-274B-954B-FC011FFBB02F}">
          <p14:sldIdLst>
            <p14:sldId id="857"/>
            <p14:sldId id="858"/>
            <p14:sldId id="859"/>
            <p14:sldId id="860"/>
            <p14:sldId id="861"/>
            <p14:sldId id="862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4"/>
    <p:restoredTop sz="86395"/>
  </p:normalViewPr>
  <p:slideViewPr>
    <p:cSldViewPr snapToGrid="0" snapToObjects="1">
      <p:cViewPr varScale="1">
        <p:scale>
          <a:sx n="146" d="100"/>
          <a:sy n="146" d="100"/>
        </p:scale>
        <p:origin x="4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7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8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come back to this idea in the time-series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0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1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9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7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5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0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6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6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0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78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0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4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7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recurrent mean? (describe)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6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4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27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7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true for diagnosis codes,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all this affect medicine?</a:t>
            </a:r>
          </a:p>
          <a:p>
            <a:r>
              <a:rPr lang="en-US" dirty="0"/>
              <a:t>There are five parts to this course. We’ll be talking about the basics of neural networks; CNNs; natural language processing; time-series modeling; and reinforcement learning. </a:t>
            </a:r>
          </a:p>
          <a:p>
            <a:endParaRPr lang="en-US" dirty="0"/>
          </a:p>
          <a:p>
            <a:r>
              <a:rPr lang="en-US" dirty="0"/>
              <a:t>Imaging is already there – we’re getting ML-based diagnostics – plain images, </a:t>
            </a:r>
            <a:r>
              <a:rPr lang="en-US" dirty="0" err="1"/>
              <a:t>dermoscopy</a:t>
            </a:r>
            <a:r>
              <a:rPr lang="en-US" dirty="0"/>
              <a:t>, ultrasound, fundoscopic images, radiology, pathology, etc.</a:t>
            </a:r>
          </a:p>
          <a:p>
            <a:r>
              <a:rPr lang="en-US" dirty="0"/>
              <a:t>NLP is right on the cusp – so far the ‘NLP’ that’s out there hasn’t been very smart – very context aware – but NLP systems are right at human-performance, and it’s going to start making a huge impact very soon. Can only hope that NLP starts reducing some of the documentation burden placed on physicians.</a:t>
            </a:r>
          </a:p>
          <a:p>
            <a:endParaRPr lang="en-US" dirty="0"/>
          </a:p>
          <a:p>
            <a:r>
              <a:rPr lang="en-US" dirty="0"/>
              <a:t>RL is also very close, though evaluation here is more difficult.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E6CF-93DB-8F41-A9EE-AE5225BC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234A-0A14-DC4B-B3B1-F1F8C2C4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98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BC45-073B-4C44-BD1C-104964A3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5BB0-C650-B747-A318-886AADD5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35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8A3B8-4C00-C24D-8518-D0EBF183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8CBE9-5BE8-2747-96B9-1D39A45C6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70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8ED9-843C-6141-BF19-09A08B6C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D0D5-F021-6048-A373-A90CFF3B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1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C8DF-E833-1041-9276-EA2C163F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FFDF-3BF9-8040-970F-E8EE9279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34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FE6-0604-B346-B06C-5E88B569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B439-B5A9-5345-81B0-9A9F5BABB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E795-1A92-4B42-A151-1CFE4B17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3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24B9-D916-1D46-AF46-466D6934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50C8-B5F8-1D45-BF27-5077ED5A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E72E-37A1-DE44-AA75-881D1024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DC717-C8A0-934D-A208-158CCB898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0070C-47F6-C743-B954-1F1CB7F5D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19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D04-824F-D94F-ABCA-1EFC57D0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0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8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9AEE-4580-CF4A-BB08-C365CD8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705D-F50F-FB41-B381-23F12C8F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4A9C-4136-824B-ADA5-77A71DA6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3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B8E-A45C-3744-B455-F2C5FAA3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78388-555A-E440-A427-654A3A68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CCD-CF48-B64F-A641-E3814AB3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emf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7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427"/>
            <a:ext cx="7772400" cy="2392291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Sequences and Time-Series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414" y="3207661"/>
            <a:ext cx="4603173" cy="12418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 err="1"/>
              <a:t>MMCi</a:t>
            </a:r>
            <a:r>
              <a:rPr lang="en-US" sz="1800" dirty="0"/>
              <a:t> Block </a:t>
            </a:r>
            <a:r>
              <a:rPr lang="en-US" dirty="0"/>
              <a:t>5</a:t>
            </a:r>
            <a:endParaRPr lang="en-US" sz="1800" dirty="0"/>
          </a:p>
          <a:p>
            <a:r>
              <a:rPr lang="en-US" sz="18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41177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5328"/>
              </p:ext>
            </p:extLst>
          </p:nvPr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61172"/>
              </p:ext>
            </p:extLst>
          </p:nvPr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35777"/>
              </p:ext>
            </p:extLst>
          </p:nvPr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69096"/>
              </p:ext>
            </p:extLst>
          </p:nvPr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adj.  		noun 		verb 		adj.</a:t>
            </a:r>
          </a:p>
        </p:txBody>
      </p:sp>
    </p:spTree>
    <p:extLst>
      <p:ext uri="{BB962C8B-B14F-4D97-AF65-F5344CB8AC3E}">
        <p14:creationId xmlns:p14="http://schemas.microsoft.com/office/powerpoint/2010/main" val="38723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</a:t>
            </a:r>
            <a:r>
              <a:rPr lang="en-US" sz="3000" b="1" dirty="0"/>
              <a:t>label </a:t>
            </a:r>
            <a:r>
              <a:rPr lang="en-US" sz="3000" dirty="0"/>
              <a:t>(?)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</a:t>
            </a:r>
            <a:r>
              <a:rPr lang="en-US" sz="2400" dirty="0" err="1"/>
              <a:t>pelicula</a:t>
            </a:r>
            <a:r>
              <a:rPr lang="en-US" sz="2400" dirty="0"/>
              <a:t> 	  es 		horrible</a:t>
            </a:r>
          </a:p>
        </p:txBody>
      </p:sp>
    </p:spTree>
    <p:extLst>
      <p:ext uri="{BB962C8B-B14F-4D97-AF65-F5344CB8AC3E}">
        <p14:creationId xmlns:p14="http://schemas.microsoft.com/office/powerpoint/2010/main" val="400282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67" y="-25733"/>
            <a:ext cx="8229600" cy="68631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Multi-Class Logistic Regression (many classes)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9343"/>
              </p:ext>
            </p:extLst>
          </p:nvPr>
        </p:nvGraphicFramePr>
        <p:xfrm>
          <a:off x="2924187" y="139681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90689" y="3797428"/>
            <a:ext cx="671979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v(this)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2179"/>
              </p:ext>
            </p:extLst>
          </p:nvPr>
        </p:nvGraphicFramePr>
        <p:xfrm>
          <a:off x="5407380" y="1126555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34583" y="3797428"/>
            <a:ext cx="723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34583" y="1119540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34583" y="2679348"/>
            <a:ext cx="5725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p(es)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4583" y="1913666"/>
            <a:ext cx="1024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p(horrible)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03538"/>
              </p:ext>
            </p:extLst>
          </p:nvPr>
        </p:nvGraphicFramePr>
        <p:xfrm>
          <a:off x="4165783" y="1127496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86088" y="763559"/>
            <a:ext cx="9813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0400" y="4254681"/>
            <a:ext cx="6978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29171" y="1126555"/>
            <a:ext cx="836612" cy="2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29171" y="3688754"/>
            <a:ext cx="836612" cy="49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8866" y="2394862"/>
            <a:ext cx="265720" cy="29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08866" y="2395803"/>
            <a:ext cx="277222" cy="29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570768" y="1288728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70768" y="169388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72" y="207524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89105" y="2444847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583467" y="283804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93896" y="320653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83467" y="3606614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89961" y="4035776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722700" y="1129900"/>
            <a:ext cx="535730" cy="30525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350" dirty="0" err="1"/>
              <a:t>softmax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4878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92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 		SSN 		is 			111-22-3333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216751" y="3997507"/>
            <a:ext cx="50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PHI	 not PHI	  not PHI	   PHI</a:t>
            </a:r>
          </a:p>
        </p:txBody>
      </p:sp>
    </p:spTree>
    <p:extLst>
      <p:ext uri="{BB962C8B-B14F-4D97-AF65-F5344CB8AC3E}">
        <p14:creationId xmlns:p14="http://schemas.microsoft.com/office/powerpoint/2010/main" val="217273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bidirectional RNN 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14309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label assoc. with each time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36693"/>
              </p:ext>
            </p:extLst>
          </p:nvPr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3230"/>
              </p:ext>
            </p:extLst>
          </p:nvPr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1498"/>
              </p:ext>
            </p:extLst>
          </p:nvPr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5628"/>
              </p:ext>
            </p:extLst>
          </p:nvPr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41162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Hypoxemia Prediction during Surgery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3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1: Sequences Vary in Length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517"/>
            <a:ext cx="8229600" cy="3334895"/>
          </a:xfrm>
        </p:spPr>
        <p:txBody>
          <a:bodyPr>
            <a:normAutofit/>
          </a:bodyPr>
          <a:lstStyle/>
          <a:p>
            <a:r>
              <a:rPr lang="en-US" dirty="0"/>
              <a:t>Sentences/text have different # words</a:t>
            </a:r>
          </a:p>
          <a:p>
            <a:r>
              <a:rPr lang="en-US" dirty="0"/>
              <a:t>Time-series have different # measurement times</a:t>
            </a:r>
          </a:p>
          <a:p>
            <a:endParaRPr lang="en-US" dirty="0"/>
          </a:p>
          <a:p>
            <a:r>
              <a:rPr lang="en-US" u="sng" dirty="0"/>
              <a:t>Solution 1:</a:t>
            </a:r>
            <a:r>
              <a:rPr lang="en-US" dirty="0"/>
              <a:t> aggregate over words/time points</a:t>
            </a:r>
          </a:p>
        </p:txBody>
      </p:sp>
    </p:spTree>
    <p:extLst>
      <p:ext uri="{BB962C8B-B14F-4D97-AF65-F5344CB8AC3E}">
        <p14:creationId xmlns:p14="http://schemas.microsoft.com/office/powerpoint/2010/main" val="16374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700" dirty="0"/>
              <a:t>VSWEM allows us to convert a variable-length </a:t>
            </a:r>
            <a:br>
              <a:rPr lang="en-US" sz="2700" dirty="0"/>
            </a:br>
            <a:r>
              <a:rPr lang="en-US" sz="2700" dirty="0"/>
              <a:t>sentence to a fixed-length feature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30393" y="4258668"/>
            <a:ext cx="4684143" cy="56210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414603" y="43665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017623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7049713" y="4539720"/>
            <a:ext cx="869336" cy="11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4392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8390" y="1686969"/>
            <a:ext cx="70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349706" y="1151627"/>
            <a:ext cx="0" cy="3881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7170068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17356" y="3282348"/>
            <a:ext cx="215271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1" y="325755"/>
            <a:ext cx="5110479" cy="1015365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Word embeddings</a:t>
            </a:r>
            <a:br>
              <a:rPr lang="en-US" dirty="0"/>
            </a:br>
            <a:r>
              <a:rPr lang="en-US" dirty="0"/>
              <a:t>allow us to quantify word </a:t>
            </a:r>
            <a:br>
              <a:rPr lang="en-US" dirty="0"/>
            </a:br>
            <a:r>
              <a:rPr lang="en-US" dirty="0"/>
              <a:t>meaning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CF9A3-E571-D146-9272-BAAA99A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8760" y="741363"/>
            <a:ext cx="4187205" cy="36544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84960"/>
            <a:ext cx="3008313" cy="3009664"/>
          </a:xfrm>
        </p:spPr>
        <p:txBody>
          <a:bodyPr/>
          <a:lstStyle/>
          <a:p>
            <a:r>
              <a:rPr lang="en-US" dirty="0"/>
              <a:t>If we zoom in on a small region of our word map, it’s all related words.</a:t>
            </a:r>
          </a:p>
          <a:p>
            <a:endParaRPr lang="en-US" dirty="0"/>
          </a:p>
          <a:p>
            <a:r>
              <a:rPr lang="en-US" dirty="0"/>
              <a:t>Note the similarity of all the words as a whole, but also of the individual neighbors.</a:t>
            </a:r>
          </a:p>
          <a:p>
            <a:endParaRPr lang="en-US" dirty="0"/>
          </a:p>
          <a:p>
            <a:r>
              <a:rPr lang="en-US" dirty="0"/>
              <a:t>“Lawyer” and “attorney” are nearly identical in space!</a:t>
            </a:r>
          </a:p>
        </p:txBody>
      </p:sp>
    </p:spTree>
    <p:extLst>
      <p:ext uri="{BB962C8B-B14F-4D97-AF65-F5344CB8AC3E}">
        <p14:creationId xmlns:p14="http://schemas.microsoft.com/office/powerpoint/2010/main" val="101384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8391867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</p:cNvCxnSpPr>
          <p:nvPr/>
        </p:nvCxnSpPr>
        <p:spPr>
          <a:xfrm>
            <a:off x="5017356" y="3282348"/>
            <a:ext cx="189467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C7D514F-E669-7843-970E-C685A6F26844}"/>
              </a:ext>
            </a:extLst>
          </p:cNvPr>
          <p:cNvSpPr/>
          <p:nvPr/>
        </p:nvSpPr>
        <p:spPr>
          <a:xfrm>
            <a:off x="6939124" y="1519435"/>
            <a:ext cx="423530" cy="2908886"/>
          </a:xfrm>
          <a:prstGeom prst="leftBrace">
            <a:avLst>
              <a:gd name="adj1" fmla="val 8333"/>
              <a:gd name="adj2" fmla="val 61204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FF391A6-D008-B64C-A6C6-0D7506566256}"/>
              </a:ext>
            </a:extLst>
          </p:cNvPr>
          <p:cNvSpPr/>
          <p:nvPr/>
        </p:nvSpPr>
        <p:spPr>
          <a:xfrm rot="10800000">
            <a:off x="7968337" y="1519435"/>
            <a:ext cx="423530" cy="2908886"/>
          </a:xfrm>
          <a:prstGeom prst="leftBrace">
            <a:avLst>
              <a:gd name="adj1" fmla="val 8333"/>
              <a:gd name="adj2" fmla="val 39106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5C406-7B08-2146-8677-35E9CB171902}"/>
              </a:ext>
            </a:extLst>
          </p:cNvPr>
          <p:cNvSpPr txBox="1"/>
          <p:nvPr/>
        </p:nvSpPr>
        <p:spPr>
          <a:xfrm>
            <a:off x="7023784" y="1623571"/>
            <a:ext cx="1283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  <a:p>
            <a:pPr algn="ctr"/>
            <a:r>
              <a:rPr lang="en-US" sz="2400" dirty="0"/>
              <a:t>Min</a:t>
            </a:r>
          </a:p>
          <a:p>
            <a:pPr algn="ctr"/>
            <a:r>
              <a:rPr lang="en-US" sz="2400" dirty="0"/>
              <a:t>Avg</a:t>
            </a:r>
          </a:p>
          <a:p>
            <a:pPr algn="ctr"/>
            <a:r>
              <a:rPr lang="en-US" sz="2400" dirty="0"/>
              <a:t>Slope</a:t>
            </a:r>
          </a:p>
          <a:p>
            <a:pPr algn="ctr"/>
            <a:r>
              <a:rPr lang="en-US" sz="2400" dirty="0"/>
              <a:t>SD</a:t>
            </a:r>
          </a:p>
          <a:p>
            <a:pPr algn="ctr"/>
            <a:r>
              <a:rPr lang="en-US" sz="2400" dirty="0"/>
              <a:t>Skew</a:t>
            </a:r>
          </a:p>
          <a:p>
            <a:pPr algn="ctr"/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19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2: Interpret Words or Measurements </a:t>
            </a:r>
            <a:r>
              <a:rPr lang="en-US" i="1" dirty="0"/>
              <a:t>in 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9" y="1685695"/>
            <a:ext cx="8890502" cy="3031160"/>
          </a:xfrm>
        </p:spPr>
        <p:txBody>
          <a:bodyPr>
            <a:normAutofit/>
          </a:bodyPr>
          <a:lstStyle/>
          <a:p>
            <a:r>
              <a:rPr lang="en-US" dirty="0"/>
              <a:t>A sentence is more than the average (or max) of its words</a:t>
            </a:r>
          </a:p>
          <a:p>
            <a:endParaRPr lang="en-US" dirty="0"/>
          </a:p>
          <a:p>
            <a:r>
              <a:rPr lang="en-US" dirty="0"/>
              <a:t>A time-series is more than the average / min / max / SD of individual measurements</a:t>
            </a:r>
          </a:p>
          <a:p>
            <a:endParaRPr lang="en-US" dirty="0"/>
          </a:p>
          <a:p>
            <a:r>
              <a:rPr lang="en-US" u="sng" dirty="0"/>
              <a:t>Deep learning</a:t>
            </a:r>
            <a:r>
              <a:rPr lang="en-US" dirty="0"/>
              <a:t>: we </a:t>
            </a:r>
            <a:r>
              <a:rPr lang="en-US" i="1" dirty="0"/>
              <a:t>learn</a:t>
            </a:r>
            <a:r>
              <a:rPr lang="en-US" dirty="0"/>
              <a:t> what’s important about the sequence rather than choosing features or summary stats</a:t>
            </a:r>
          </a:p>
        </p:txBody>
      </p:sp>
    </p:spTree>
    <p:extLst>
      <p:ext uri="{BB962C8B-B14F-4D97-AF65-F5344CB8AC3E}">
        <p14:creationId xmlns:p14="http://schemas.microsoft.com/office/powerpoint/2010/main" val="270503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4395019" y="5456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89927"/>
              </p:ext>
            </p:extLst>
          </p:nvPr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7377"/>
              </p:ext>
            </p:extLst>
          </p:nvPr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81482"/>
              </p:ext>
            </p:extLst>
          </p:nvPr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32231"/>
              </p:ext>
            </p:extLst>
          </p:nvPr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8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29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64223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</p:spPr>
            <p:txBody>
              <a:bodyPr anchor="t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Instead of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directly from our feature vector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, introduce a vector of </a:t>
                </a:r>
                <a:r>
                  <a:rPr lang="en-US" sz="1500" b="1" dirty="0">
                    <a:solidFill>
                      <a:schemeClr val="tx1"/>
                    </a:solidFill>
                    <a:latin typeface="+mn-lt"/>
                  </a:rPr>
                  <a:t>“latent” features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500" i="1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(zeta) that we will use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  <a:blipFill>
                <a:blip r:embed="rId3"/>
                <a:stretch>
                  <a:fillRect l="-769" t="-833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(probability of hypoxemia)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 txBox="1">
            <a:spLocks/>
          </p:cNvSpPr>
          <p:nvPr/>
        </p:nvSpPr>
        <p:spPr>
          <a:xfrm>
            <a:off x="5722193" y="2719726"/>
            <a:ext cx="3290963" cy="10847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  <a:latin typeface="+mn-lt"/>
              </a:rPr>
              <a:t>Think of 𝜁 as a </a:t>
            </a:r>
            <a:r>
              <a:rPr lang="en-US" sz="1500" u="sng" dirty="0">
                <a:solidFill>
                  <a:schemeClr val="accent2"/>
                </a:solidFill>
                <a:latin typeface="+mn-lt"/>
              </a:rPr>
              <a:t>learned representation</a:t>
            </a:r>
            <a:r>
              <a:rPr lang="en-US" sz="1500" dirty="0">
                <a:solidFill>
                  <a:schemeClr val="accent2"/>
                </a:solidFill>
                <a:latin typeface="+mn-lt"/>
              </a:rPr>
              <a:t> that is useful for predicting </a:t>
            </a:r>
            <a:r>
              <a:rPr lang="en-US" sz="1500" i="1" dirty="0">
                <a:solidFill>
                  <a:schemeClr val="accent2"/>
                </a:solidFill>
                <a:latin typeface="+mn-lt"/>
              </a:rPr>
              <a:t>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21E749F-AE57-9A42-ACD1-621BC1860B18}"/>
              </a:ext>
            </a:extLst>
          </p:cNvPr>
          <p:cNvSpPr txBox="1">
            <a:spLocks/>
          </p:cNvSpPr>
          <p:nvPr/>
        </p:nvSpPr>
        <p:spPr>
          <a:xfrm>
            <a:off x="5008908" y="11893"/>
            <a:ext cx="4381877" cy="61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6687" rtl="0" eaLnBrk="1" latinLnBrk="0" hangingPunct="1">
              <a:spcBef>
                <a:spcPct val="0"/>
              </a:spcBef>
              <a:buNone/>
              <a:defRPr sz="4396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000" dirty="0"/>
              <a:t>Back to Lecture 1…</a:t>
            </a:r>
          </a:p>
        </p:txBody>
      </p:sp>
    </p:spTree>
    <p:extLst>
      <p:ext uri="{BB962C8B-B14F-4D97-AF65-F5344CB8AC3E}">
        <p14:creationId xmlns:p14="http://schemas.microsoft.com/office/powerpoint/2010/main" val="298839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ζ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Applying Word Embeddings to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726006"/>
          </a:xfrm>
        </p:spPr>
        <p:txBody>
          <a:bodyPr>
            <a:normAutofit/>
          </a:bodyPr>
          <a:lstStyle/>
          <a:p>
            <a:r>
              <a:rPr lang="en-US" sz="1800" dirty="0"/>
              <a:t>Look up words individually to obtain their vectors</a:t>
            </a:r>
          </a:p>
          <a:p>
            <a:r>
              <a:rPr lang="en-US" sz="1800" dirty="0"/>
              <a:t>Construct a sequence of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3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0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33966" y="2030744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912876" y="3484418"/>
            <a:ext cx="2062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word / measurements</a:t>
            </a:r>
          </a:p>
        </p:txBody>
      </p:sp>
    </p:spTree>
    <p:extLst>
      <p:ext uri="{BB962C8B-B14F-4D97-AF65-F5344CB8AC3E}">
        <p14:creationId xmlns:p14="http://schemas.microsoft.com/office/powerpoint/2010/main" val="3829990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69852" y="883127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1131316" y="2336801"/>
            <a:ext cx="169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212145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4519262" y="2005245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50920" y="3458919"/>
            <a:ext cx="3357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82799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5400000">
            <a:off x="4548612" y="251690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73523" y="1143460"/>
            <a:ext cx="3371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761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We </a:t>
            </a:r>
            <a:r>
              <a:rPr lang="en-US" sz="3000" i="1" u="sng" dirty="0"/>
              <a:t>learn</a:t>
            </a:r>
            <a:r>
              <a:rPr lang="en-US" sz="3000" dirty="0"/>
              <a:t> what’s important about previous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/>
              <a:t>Recurrent</a:t>
            </a:r>
            <a:r>
              <a:rPr lang="en-US" sz="2400" dirty="0"/>
              <a:t> MLP (NN): these are all the same / have same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7FBEE0-A283-2B40-B70A-42E2197872FE}"/>
              </a:ext>
            </a:extLst>
          </p:cNvPr>
          <p:cNvSpPr/>
          <p:nvPr/>
        </p:nvSpPr>
        <p:spPr>
          <a:xfrm>
            <a:off x="85739" y="3563283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DDF848-17EC-CC49-B7C5-6942F2BDC09A}"/>
              </a:ext>
            </a:extLst>
          </p:cNvPr>
          <p:cNvSpPr/>
          <p:nvPr/>
        </p:nvSpPr>
        <p:spPr>
          <a:xfrm>
            <a:off x="4714060" y="3594146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839213-5D29-794F-959E-9E9AEEC14384}"/>
              </a:ext>
            </a:extLst>
          </p:cNvPr>
          <p:cNvSpPr/>
          <p:nvPr/>
        </p:nvSpPr>
        <p:spPr>
          <a:xfrm>
            <a:off x="6929895" y="3594145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7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>
            <a:extLst>
              <a:ext uri="{FF2B5EF4-FFF2-40B4-BE49-F238E27FC236}">
                <a16:creationId xmlns:a16="http://schemas.microsoft.com/office/drawing/2014/main" id="{BE3C71C4-17EF-544E-ADE7-17DF9420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016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the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1B4C8E-5AEB-1C44-B6A3-B4DCF5208A85}"/>
              </a:ext>
            </a:extLst>
          </p:cNvPr>
          <p:cNvSpPr txBox="1"/>
          <p:nvPr/>
        </p:nvSpPr>
        <p:spPr>
          <a:xfrm>
            <a:off x="7517436" y="4364118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12904-C5F0-0D47-B454-180EDA7B8D37}"/>
              </a:ext>
            </a:extLst>
          </p:cNvPr>
          <p:cNvSpPr txBox="1"/>
          <p:nvPr/>
        </p:nvSpPr>
        <p:spPr>
          <a:xfrm>
            <a:off x="7096747" y="4208242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7755B0-EAB2-3F40-A996-68639173697F}"/>
              </a:ext>
            </a:extLst>
          </p:cNvPr>
          <p:cNvCxnSpPr>
            <a:cxnSpLocks/>
          </p:cNvCxnSpPr>
          <p:nvPr/>
        </p:nvCxnSpPr>
        <p:spPr>
          <a:xfrm flipH="1">
            <a:off x="7740795" y="4130731"/>
            <a:ext cx="1" cy="20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7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Hypoxemia Prediction: Use learned</a:t>
            </a:r>
            <a:br>
              <a:rPr lang="en-US" sz="2800" dirty="0"/>
            </a:br>
            <a:r>
              <a:rPr lang="en-US" sz="2800" dirty="0"/>
              <a:t>representation of previous measurements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9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C3E-2234-9F4D-B339-BF69434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3FEA-0AB9-6942-9FD0-967FF019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Gated Recurrent Unit (GRU)</a:t>
            </a:r>
          </a:p>
          <a:p>
            <a:endParaRPr lang="en-US" dirty="0"/>
          </a:p>
          <a:p>
            <a:r>
              <a:rPr lang="en-US" dirty="0"/>
              <a:t>Long Short Term Memory (LSTM)</a:t>
            </a:r>
          </a:p>
          <a:p>
            <a:endParaRPr lang="en-US" dirty="0"/>
          </a:p>
          <a:p>
            <a:r>
              <a:rPr lang="en-US" dirty="0"/>
              <a:t>Bidirectional RNNs</a:t>
            </a:r>
          </a:p>
          <a:p>
            <a:pPr lvl="1"/>
            <a:r>
              <a:rPr lang="en-US" dirty="0"/>
              <a:t>Look at previous words and upcoming words</a:t>
            </a:r>
          </a:p>
          <a:p>
            <a:pPr lvl="1"/>
            <a:r>
              <a:rPr lang="en-US" dirty="0"/>
              <a:t>Usually not appropriate for time-series</a:t>
            </a:r>
          </a:p>
        </p:txBody>
      </p:sp>
    </p:spTree>
    <p:extLst>
      <p:ext uri="{BB962C8B-B14F-4D97-AF65-F5344CB8AC3E}">
        <p14:creationId xmlns:p14="http://schemas.microsoft.com/office/powerpoint/2010/main" val="81986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Sequences of measurements: </a:t>
            </a:r>
            <a:r>
              <a:rPr lang="en-US" sz="3000" i="1" dirty="0"/>
              <a:t>same structure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034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Day 1		Day 2		Day 3		Day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RNN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80507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49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517" y="429191"/>
            <a:ext cx="778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[Start]  			 this 				 movie 				    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	   movie 	  			   is 			 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11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irregularly spaced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4395019" y="5456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93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r>
              <a:rPr lang="en-US" dirty="0"/>
              <a:t>	Still Another Problem…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9" y="1063229"/>
            <a:ext cx="8890502" cy="3409183"/>
          </a:xfrm>
        </p:spPr>
        <p:txBody>
          <a:bodyPr>
            <a:normAutofit/>
          </a:bodyPr>
          <a:lstStyle/>
          <a:p>
            <a:r>
              <a:rPr lang="en-US" dirty="0"/>
              <a:t>All of this supposes we have a nice grid of complete measurements</a:t>
            </a:r>
          </a:p>
          <a:p>
            <a:endParaRPr lang="en-US" dirty="0"/>
          </a:p>
          <a:p>
            <a:r>
              <a:rPr lang="en-US" dirty="0"/>
              <a:t>For text, we do have this.</a:t>
            </a:r>
          </a:p>
          <a:p>
            <a:endParaRPr lang="en-US" dirty="0"/>
          </a:p>
          <a:p>
            <a:r>
              <a:rPr lang="en-US" dirty="0"/>
              <a:t>But in real-world time-series data – and particularly in healthcare – we usually have incomplete sets of measurements at irregular intervals</a:t>
            </a:r>
          </a:p>
          <a:p>
            <a:endParaRPr lang="en-US" dirty="0"/>
          </a:p>
          <a:p>
            <a:r>
              <a:rPr lang="en-US" dirty="0"/>
              <a:t>How do we use an RNN?</a:t>
            </a:r>
          </a:p>
        </p:txBody>
      </p:sp>
    </p:spTree>
    <p:extLst>
      <p:ext uri="{BB962C8B-B14F-4D97-AF65-F5344CB8AC3E}">
        <p14:creationId xmlns:p14="http://schemas.microsoft.com/office/powerpoint/2010/main" val="3433927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7E98-3AE9-5A45-A747-8A94A747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r>
              <a:rPr lang="en-US" dirty="0"/>
              <a:t>	Measurements on the Wards…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F1BF1-1F9D-394D-8501-E4D97BD39F84}"/>
              </a:ext>
            </a:extLst>
          </p:cNvPr>
          <p:cNvCxnSpPr>
            <a:cxnSpLocks/>
          </p:cNvCxnSpPr>
          <p:nvPr/>
        </p:nvCxnSpPr>
        <p:spPr>
          <a:xfrm>
            <a:off x="914400" y="1665838"/>
            <a:ext cx="7315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2F1FE0-9FC9-FC4D-B31B-74AA40F2EBA5}"/>
              </a:ext>
            </a:extLst>
          </p:cNvPr>
          <p:cNvSpPr txBox="1"/>
          <p:nvPr/>
        </p:nvSpPr>
        <p:spPr>
          <a:xfrm>
            <a:off x="8229600" y="148117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DF2DD-1052-7545-89BF-3056FCE32BBC}"/>
              </a:ext>
            </a:extLst>
          </p:cNvPr>
          <p:cNvSpPr txBox="1"/>
          <p:nvPr/>
        </p:nvSpPr>
        <p:spPr>
          <a:xfrm>
            <a:off x="534154" y="2454055"/>
            <a:ext cx="15860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634BC4-2491-704D-BD65-75F202F6A3A8}"/>
              </a:ext>
            </a:extLst>
          </p:cNvPr>
          <p:cNvCxnSpPr>
            <a:stCxn id="8" idx="0"/>
          </p:cNvCxnSpPr>
          <p:nvPr/>
        </p:nvCxnSpPr>
        <p:spPr>
          <a:xfrm flipV="1">
            <a:off x="1327192" y="1765427"/>
            <a:ext cx="112309" cy="6886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4EC7B9-3FDD-8A46-9EDA-0493EBDB4000}"/>
              </a:ext>
            </a:extLst>
          </p:cNvPr>
          <p:cNvSpPr txBox="1"/>
          <p:nvPr/>
        </p:nvSpPr>
        <p:spPr>
          <a:xfrm>
            <a:off x="1466933" y="3611603"/>
            <a:ext cx="8912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B242F-3667-B646-BBFE-F13AE231311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12568" y="1765427"/>
            <a:ext cx="469890" cy="18461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11E67C-7398-A444-90FF-7210471CD72C}"/>
              </a:ext>
            </a:extLst>
          </p:cNvPr>
          <p:cNvSpPr txBox="1"/>
          <p:nvPr/>
        </p:nvSpPr>
        <p:spPr>
          <a:xfrm>
            <a:off x="2517641" y="2957076"/>
            <a:ext cx="1122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chest </a:t>
            </a:r>
            <a:r>
              <a:rPr lang="en-US" dirty="0" err="1">
                <a:solidFill>
                  <a:schemeClr val="accent3"/>
                </a:solidFill>
              </a:rPr>
              <a:t>xray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8166B-1A26-1E43-959A-610341F32F7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8660" y="1765427"/>
            <a:ext cx="741105" cy="11916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F29578-0759-8F48-90D4-DE3AE8657B60}"/>
              </a:ext>
            </a:extLst>
          </p:cNvPr>
          <p:cNvSpPr txBox="1"/>
          <p:nvPr/>
        </p:nvSpPr>
        <p:spPr>
          <a:xfrm>
            <a:off x="3835956" y="3849283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1FC945-1F6C-0144-8141-47F0453B435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47901" y="1765427"/>
            <a:ext cx="861772" cy="20838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BABAED-8DB9-D94E-A0EB-85629123BB57}"/>
              </a:ext>
            </a:extLst>
          </p:cNvPr>
          <p:cNvSpPr txBox="1"/>
          <p:nvPr/>
        </p:nvSpPr>
        <p:spPr>
          <a:xfrm>
            <a:off x="5517895" y="3816816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655B75-F586-4047-B443-DC4581BED0D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517895" y="1794403"/>
            <a:ext cx="278282" cy="20224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FA14F5-10C4-FB41-A988-A1D16CE1F891}"/>
              </a:ext>
            </a:extLst>
          </p:cNvPr>
          <p:cNvSpPr txBox="1"/>
          <p:nvPr/>
        </p:nvSpPr>
        <p:spPr>
          <a:xfrm>
            <a:off x="6582680" y="3449773"/>
            <a:ext cx="8485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46C72-96A8-E44C-90A3-4FC196167C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006931" y="1765427"/>
            <a:ext cx="264813" cy="1684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5BD10-B3EF-CA4F-A263-DBDEA73FCC32}"/>
              </a:ext>
            </a:extLst>
          </p:cNvPr>
          <p:cNvSpPr txBox="1"/>
          <p:nvPr/>
        </p:nvSpPr>
        <p:spPr>
          <a:xfrm>
            <a:off x="3342230" y="4333391"/>
            <a:ext cx="247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is a major difficulty!</a:t>
            </a:r>
          </a:p>
        </p:txBody>
      </p:sp>
    </p:spTree>
    <p:extLst>
      <p:ext uri="{BB962C8B-B14F-4D97-AF65-F5344CB8AC3E}">
        <p14:creationId xmlns:p14="http://schemas.microsoft.com/office/powerpoint/2010/main" val="34822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  <p:bldP spid="17" grpId="0"/>
      <p:bldP spid="19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2CD-C3A4-AC4A-AD9B-CA1510E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03"/>
            <a:ext cx="8229600" cy="857250"/>
          </a:xfrm>
        </p:spPr>
        <p:txBody>
          <a:bodyPr/>
          <a:lstStyle/>
          <a:p>
            <a:r>
              <a:rPr lang="en-US" dirty="0"/>
              <a:t>DIHI Sepsis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28DE-BBFE-1E43-B005-8061D3C8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6" y="864053"/>
            <a:ext cx="5891684" cy="3915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91217-81A0-294E-89A7-926B3B49C24C}"/>
              </a:ext>
            </a:extLst>
          </p:cNvPr>
          <p:cNvSpPr txBox="1"/>
          <p:nvPr/>
        </p:nvSpPr>
        <p:spPr>
          <a:xfrm>
            <a:off x="6455120" y="1437012"/>
            <a:ext cx="241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Use GP regression to predict measurements at regular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EE409-4EB8-884F-A751-ED556014F313}"/>
              </a:ext>
            </a:extLst>
          </p:cNvPr>
          <p:cNvSpPr txBox="1"/>
          <p:nvPr/>
        </p:nvSpPr>
        <p:spPr>
          <a:xfrm>
            <a:off x="6455120" y="3581175"/>
            <a:ext cx="241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Predict sepsis risk using an RNN</a:t>
            </a:r>
          </a:p>
        </p:txBody>
      </p:sp>
    </p:spTree>
    <p:extLst>
      <p:ext uri="{BB962C8B-B14F-4D97-AF65-F5344CB8AC3E}">
        <p14:creationId xmlns:p14="http://schemas.microsoft.com/office/powerpoint/2010/main" val="1809168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613-64B7-C246-8175-2B0C31C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Method…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62CCA7-71A8-1448-B6DE-EA1054362A13}"/>
              </a:ext>
            </a:extLst>
          </p:cNvPr>
          <p:cNvCxnSpPr>
            <a:cxnSpLocks/>
          </p:cNvCxnSpPr>
          <p:nvPr/>
        </p:nvCxnSpPr>
        <p:spPr>
          <a:xfrm>
            <a:off x="914400" y="1665838"/>
            <a:ext cx="7315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6B656-6D06-154B-BBF8-173C1BB8C181}"/>
              </a:ext>
            </a:extLst>
          </p:cNvPr>
          <p:cNvSpPr txBox="1"/>
          <p:nvPr/>
        </p:nvSpPr>
        <p:spPr>
          <a:xfrm>
            <a:off x="8229600" y="148117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7487-E021-D841-8E64-9C63494B1052}"/>
              </a:ext>
            </a:extLst>
          </p:cNvPr>
          <p:cNvSpPr txBox="1"/>
          <p:nvPr/>
        </p:nvSpPr>
        <p:spPr>
          <a:xfrm>
            <a:off x="534154" y="2454055"/>
            <a:ext cx="15860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blood pressure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5C994-C4BA-B145-88F2-65E6A98C64C6}"/>
              </a:ext>
            </a:extLst>
          </p:cNvPr>
          <p:cNvCxnSpPr>
            <a:stCxn id="6" idx="0"/>
          </p:cNvCxnSpPr>
          <p:nvPr/>
        </p:nvCxnSpPr>
        <p:spPr>
          <a:xfrm flipV="1">
            <a:off x="1327192" y="1765427"/>
            <a:ext cx="112309" cy="6886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8CD848-16A2-4B4A-BDEC-6EA3AF63CE58}"/>
              </a:ext>
            </a:extLst>
          </p:cNvPr>
          <p:cNvSpPr txBox="1"/>
          <p:nvPr/>
        </p:nvSpPr>
        <p:spPr>
          <a:xfrm>
            <a:off x="1466933" y="3611603"/>
            <a:ext cx="8912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glucose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714A9-55A8-BA43-85A5-1E67BEA3EDE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12568" y="1765427"/>
            <a:ext cx="469890" cy="18461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80FF67-191A-124D-92CB-FF369DB26BC1}"/>
              </a:ext>
            </a:extLst>
          </p:cNvPr>
          <p:cNvSpPr txBox="1"/>
          <p:nvPr/>
        </p:nvSpPr>
        <p:spPr>
          <a:xfrm>
            <a:off x="2517641" y="2957076"/>
            <a:ext cx="1122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chest </a:t>
            </a:r>
            <a:r>
              <a:rPr lang="en-US" dirty="0" err="1">
                <a:solidFill>
                  <a:schemeClr val="accent3"/>
                </a:solidFill>
              </a:rPr>
              <a:t>xray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5449E3-4760-084D-BCA0-A81AB2C8CE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078660" y="1765427"/>
            <a:ext cx="741105" cy="11916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D6CCEA-CE9C-6745-84DF-B0DE5790018E}"/>
              </a:ext>
            </a:extLst>
          </p:cNvPr>
          <p:cNvSpPr txBox="1"/>
          <p:nvPr/>
        </p:nvSpPr>
        <p:spPr>
          <a:xfrm>
            <a:off x="3835956" y="3849283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6668A-8550-B64C-8A32-A45B6849C65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47901" y="1765427"/>
            <a:ext cx="861772" cy="20838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CB74E-9D59-0D44-B22D-CF2583E51429}"/>
              </a:ext>
            </a:extLst>
          </p:cNvPr>
          <p:cNvSpPr txBox="1"/>
          <p:nvPr/>
        </p:nvSpPr>
        <p:spPr>
          <a:xfrm>
            <a:off x="5517895" y="3816816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CBC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BEE4A-DAD6-5D4C-B5BB-78DFC1B952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517895" y="1794403"/>
            <a:ext cx="278282" cy="20224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46D8C5-7B09-8349-95EC-06D0756D46C4}"/>
              </a:ext>
            </a:extLst>
          </p:cNvPr>
          <p:cNvSpPr txBox="1"/>
          <p:nvPr/>
        </p:nvSpPr>
        <p:spPr>
          <a:xfrm>
            <a:off x="6582680" y="3449773"/>
            <a:ext cx="8485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culture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1A819-28C4-0042-94A5-C7EC7D7B1478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006931" y="1765427"/>
            <a:ext cx="264813" cy="1684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64920-EC64-704F-8495-7BF4A11A5FD5}"/>
              </a:ext>
            </a:extLst>
          </p:cNvPr>
          <p:cNvSpPr/>
          <p:nvPr/>
        </p:nvSpPr>
        <p:spPr>
          <a:xfrm>
            <a:off x="851026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7770C-B64A-BE48-AAC8-8B208B3D301C}"/>
              </a:ext>
            </a:extLst>
          </p:cNvPr>
          <p:cNvSpPr txBox="1"/>
          <p:nvPr/>
        </p:nvSpPr>
        <p:spPr>
          <a:xfrm>
            <a:off x="797231" y="4313530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BB09D-673D-444D-902B-7C4D3CD14D95}"/>
              </a:ext>
            </a:extLst>
          </p:cNvPr>
          <p:cNvSpPr/>
          <p:nvPr/>
        </p:nvSpPr>
        <p:spPr>
          <a:xfrm>
            <a:off x="2805831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9D753-92CE-1042-85F2-FDBC1A09D1AB}"/>
              </a:ext>
            </a:extLst>
          </p:cNvPr>
          <p:cNvSpPr txBox="1"/>
          <p:nvPr/>
        </p:nvSpPr>
        <p:spPr>
          <a:xfrm>
            <a:off x="2752036" y="4313530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3C5F3-6837-8548-BE65-293FED32A89A}"/>
              </a:ext>
            </a:extLst>
          </p:cNvPr>
          <p:cNvSpPr/>
          <p:nvPr/>
        </p:nvSpPr>
        <p:spPr>
          <a:xfrm>
            <a:off x="4768703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7D8FF-7CFF-9340-BE63-D821978C12DB}"/>
              </a:ext>
            </a:extLst>
          </p:cNvPr>
          <p:cNvSpPr txBox="1"/>
          <p:nvPr/>
        </p:nvSpPr>
        <p:spPr>
          <a:xfrm>
            <a:off x="4714908" y="4313530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2C172B-B225-0F4F-86AD-A235A17C2A45}"/>
              </a:ext>
            </a:extLst>
          </p:cNvPr>
          <p:cNvSpPr/>
          <p:nvPr/>
        </p:nvSpPr>
        <p:spPr>
          <a:xfrm>
            <a:off x="6723606" y="977774"/>
            <a:ext cx="1899498" cy="3208374"/>
          </a:xfrm>
          <a:prstGeom prst="rect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6615"/>
                      <a:gd name="connsiteY0" fmla="*/ 0 h 3208374"/>
                      <a:gd name="connsiteX1" fmla="*/ 538872 w 1666615"/>
                      <a:gd name="connsiteY1" fmla="*/ 0 h 3208374"/>
                      <a:gd name="connsiteX2" fmla="*/ 1044412 w 1666615"/>
                      <a:gd name="connsiteY2" fmla="*/ 0 h 3208374"/>
                      <a:gd name="connsiteX3" fmla="*/ 1666615 w 1666615"/>
                      <a:gd name="connsiteY3" fmla="*/ 0 h 3208374"/>
                      <a:gd name="connsiteX4" fmla="*/ 1666615 w 1666615"/>
                      <a:gd name="connsiteY4" fmla="*/ 502645 h 3208374"/>
                      <a:gd name="connsiteX5" fmla="*/ 1666615 w 1666615"/>
                      <a:gd name="connsiteY5" fmla="*/ 973207 h 3208374"/>
                      <a:gd name="connsiteX6" fmla="*/ 1666615 w 1666615"/>
                      <a:gd name="connsiteY6" fmla="*/ 1443768 h 3208374"/>
                      <a:gd name="connsiteX7" fmla="*/ 1666615 w 1666615"/>
                      <a:gd name="connsiteY7" fmla="*/ 1978497 h 3208374"/>
                      <a:gd name="connsiteX8" fmla="*/ 1666615 w 1666615"/>
                      <a:gd name="connsiteY8" fmla="*/ 2513226 h 3208374"/>
                      <a:gd name="connsiteX9" fmla="*/ 1666615 w 1666615"/>
                      <a:gd name="connsiteY9" fmla="*/ 3208374 h 3208374"/>
                      <a:gd name="connsiteX10" fmla="*/ 1144409 w 1666615"/>
                      <a:gd name="connsiteY10" fmla="*/ 3208374 h 3208374"/>
                      <a:gd name="connsiteX11" fmla="*/ 588871 w 1666615"/>
                      <a:gd name="connsiteY11" fmla="*/ 3208374 h 3208374"/>
                      <a:gd name="connsiteX12" fmla="*/ 0 w 1666615"/>
                      <a:gd name="connsiteY12" fmla="*/ 3208374 h 3208374"/>
                      <a:gd name="connsiteX13" fmla="*/ 0 w 1666615"/>
                      <a:gd name="connsiteY13" fmla="*/ 2609478 h 3208374"/>
                      <a:gd name="connsiteX14" fmla="*/ 0 w 1666615"/>
                      <a:gd name="connsiteY14" fmla="*/ 2010581 h 3208374"/>
                      <a:gd name="connsiteX15" fmla="*/ 0 w 1666615"/>
                      <a:gd name="connsiteY15" fmla="*/ 1411685 h 3208374"/>
                      <a:gd name="connsiteX16" fmla="*/ 0 w 1666615"/>
                      <a:gd name="connsiteY16" fmla="*/ 876956 h 3208374"/>
                      <a:gd name="connsiteX17" fmla="*/ 0 w 1666615"/>
                      <a:gd name="connsiteY17" fmla="*/ 0 h 320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666615" h="3208374" extrusionOk="0">
                        <a:moveTo>
                          <a:pt x="0" y="0"/>
                        </a:moveTo>
                        <a:cubicBezTo>
                          <a:pt x="144473" y="-11130"/>
                          <a:pt x="372822" y="39089"/>
                          <a:pt x="538872" y="0"/>
                        </a:cubicBezTo>
                        <a:cubicBezTo>
                          <a:pt x="704922" y="-39089"/>
                          <a:pt x="807570" y="39135"/>
                          <a:pt x="1044412" y="0"/>
                        </a:cubicBezTo>
                        <a:cubicBezTo>
                          <a:pt x="1281254" y="-39135"/>
                          <a:pt x="1443334" y="46636"/>
                          <a:pt x="1666615" y="0"/>
                        </a:cubicBezTo>
                        <a:cubicBezTo>
                          <a:pt x="1713299" y="219890"/>
                          <a:pt x="1643629" y="316996"/>
                          <a:pt x="1666615" y="502645"/>
                        </a:cubicBezTo>
                        <a:cubicBezTo>
                          <a:pt x="1689601" y="688295"/>
                          <a:pt x="1625469" y="752940"/>
                          <a:pt x="1666615" y="973207"/>
                        </a:cubicBezTo>
                        <a:cubicBezTo>
                          <a:pt x="1707761" y="1193474"/>
                          <a:pt x="1640508" y="1239134"/>
                          <a:pt x="1666615" y="1443768"/>
                        </a:cubicBezTo>
                        <a:cubicBezTo>
                          <a:pt x="1692722" y="1648402"/>
                          <a:pt x="1632805" y="1725875"/>
                          <a:pt x="1666615" y="1978497"/>
                        </a:cubicBezTo>
                        <a:cubicBezTo>
                          <a:pt x="1700425" y="2231119"/>
                          <a:pt x="1618577" y="2391568"/>
                          <a:pt x="1666615" y="2513226"/>
                        </a:cubicBezTo>
                        <a:cubicBezTo>
                          <a:pt x="1714653" y="2634884"/>
                          <a:pt x="1618585" y="2962698"/>
                          <a:pt x="1666615" y="3208374"/>
                        </a:cubicBezTo>
                        <a:cubicBezTo>
                          <a:pt x="1445572" y="3216785"/>
                          <a:pt x="1307055" y="3181279"/>
                          <a:pt x="1144409" y="3208374"/>
                        </a:cubicBezTo>
                        <a:cubicBezTo>
                          <a:pt x="981763" y="3235469"/>
                          <a:pt x="837923" y="3190959"/>
                          <a:pt x="588871" y="3208374"/>
                        </a:cubicBezTo>
                        <a:cubicBezTo>
                          <a:pt x="339819" y="3225789"/>
                          <a:pt x="233944" y="3205841"/>
                          <a:pt x="0" y="3208374"/>
                        </a:cubicBezTo>
                        <a:cubicBezTo>
                          <a:pt x="-66038" y="3052024"/>
                          <a:pt x="52312" y="2746114"/>
                          <a:pt x="0" y="2609478"/>
                        </a:cubicBezTo>
                        <a:cubicBezTo>
                          <a:pt x="-52312" y="2472842"/>
                          <a:pt x="61111" y="2196085"/>
                          <a:pt x="0" y="2010581"/>
                        </a:cubicBezTo>
                        <a:cubicBezTo>
                          <a:pt x="-61111" y="1825077"/>
                          <a:pt x="13901" y="1698173"/>
                          <a:pt x="0" y="1411685"/>
                        </a:cubicBezTo>
                        <a:cubicBezTo>
                          <a:pt x="-13901" y="1125197"/>
                          <a:pt x="37052" y="1039538"/>
                          <a:pt x="0" y="876956"/>
                        </a:cubicBezTo>
                        <a:cubicBezTo>
                          <a:pt x="-37052" y="714374"/>
                          <a:pt x="26476" y="1811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9174F-01D5-D34A-9870-DBE65397B9A8}"/>
              </a:ext>
            </a:extLst>
          </p:cNvPr>
          <p:cNvSpPr txBox="1"/>
          <p:nvPr/>
        </p:nvSpPr>
        <p:spPr>
          <a:xfrm>
            <a:off x="6669811" y="4313530"/>
            <a:ext cx="218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 in hour 4…</a:t>
            </a:r>
          </a:p>
        </p:txBody>
      </p:sp>
    </p:spTree>
    <p:extLst>
      <p:ext uri="{BB962C8B-B14F-4D97-AF65-F5344CB8AC3E}">
        <p14:creationId xmlns:p14="http://schemas.microsoft.com/office/powerpoint/2010/main" val="4025354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4B41-C425-9947-BB6C-AAC35720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 the EHR, measurements are highly “sparse”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464D-2DB0-354A-B87E-01538556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more missing measurements than non-missing</a:t>
            </a:r>
          </a:p>
          <a:p>
            <a:endParaRPr lang="en-US" dirty="0"/>
          </a:p>
          <a:p>
            <a:r>
              <a:rPr lang="en-US" dirty="0"/>
              <a:t>Consider diagnosis codes, procedure codes, uncommon labs,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want to learn from these measurements, but most patients don’t have them</a:t>
            </a:r>
          </a:p>
        </p:txBody>
      </p:sp>
    </p:spTree>
    <p:extLst>
      <p:ext uri="{BB962C8B-B14F-4D97-AF65-F5344CB8AC3E}">
        <p14:creationId xmlns:p14="http://schemas.microsoft.com/office/powerpoint/2010/main" val="3557918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Often, aggregating measurements/features is sufficient</a:t>
            </a:r>
          </a:p>
          <a:p>
            <a:endParaRPr lang="en-US" dirty="0"/>
          </a:p>
          <a:p>
            <a:r>
              <a:rPr lang="en-US" dirty="0"/>
              <a:t>RNNs allow us to learn a representation of earlier measurements (or words) that helps us make predictions. But, in can be time and memory intensive to train.</a:t>
            </a:r>
          </a:p>
          <a:p>
            <a:endParaRPr lang="en-US" dirty="0"/>
          </a:p>
          <a:p>
            <a:r>
              <a:rPr lang="en-US" dirty="0"/>
              <a:t>The RNN is just that: a recurrent / repeating MLP block</a:t>
            </a:r>
          </a:p>
          <a:p>
            <a:endParaRPr lang="en-US" dirty="0"/>
          </a:p>
          <a:p>
            <a:r>
              <a:rPr lang="en-US" dirty="0"/>
              <a:t>Sparse data (most values are missing) is common in health applications and remains very challenging</a:t>
            </a:r>
          </a:p>
        </p:txBody>
      </p:sp>
    </p:spTree>
    <p:extLst>
      <p:ext uri="{BB962C8B-B14F-4D97-AF65-F5344CB8AC3E}">
        <p14:creationId xmlns:p14="http://schemas.microsoft.com/office/powerpoint/2010/main" val="105334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the sentence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the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961" y="1696330"/>
            <a:ext cx="55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Intracranial  	mass 		effect 		noted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0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s.radiopaedia.org/images/1000/27c88bec9b8ef395f60b33a8ad3a30_big_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4380" y="1167067"/>
            <a:ext cx="2675240" cy="33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0322" y="4425014"/>
            <a:ext cx="26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Mass effect from extradural hemorrhage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https://radiopaedia.org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3818" y="199164"/>
            <a:ext cx="3756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Classification of radiology reports using neural attention models, </a:t>
            </a:r>
            <a:r>
              <a:rPr lang="en-US" sz="1350" i="1" dirty="0"/>
              <a:t>IJCNN 2017 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113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the note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954" y="1696330"/>
            <a:ext cx="54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Child demonstrates </a:t>
            </a:r>
            <a:r>
              <a:rPr lang="en-US" sz="2400" dirty="0" err="1"/>
              <a:t>protodeclarative</a:t>
            </a:r>
            <a:r>
              <a:rPr lang="en-US" sz="2400" dirty="0"/>
              <a:t> point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3439C8-B693-F74C-97C5-843897F144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60" y="1425491"/>
            <a:ext cx="803051" cy="8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label assoc. with all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530848-0488-BA4F-96E6-BBD25E07BA5C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C978-7F76-8246-928A-278473E9E09E}"/>
              </a:ext>
            </a:extLst>
          </p:cNvPr>
          <p:cNvSpPr txBox="1"/>
          <p:nvPr/>
        </p:nvSpPr>
        <p:spPr>
          <a:xfrm>
            <a:off x="7508231" y="1811517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</p:spTree>
    <p:extLst>
      <p:ext uri="{BB962C8B-B14F-4D97-AF65-F5344CB8AC3E}">
        <p14:creationId xmlns:p14="http://schemas.microsoft.com/office/powerpoint/2010/main" val="32933396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C20ED-7DC6-FA46-9DC3-473E7616BF38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13085</TotalTime>
  <Words>2604</Words>
  <Application>Microsoft Macintosh PowerPoint</Application>
  <PresentationFormat>On-screen Show (16:9)</PresentationFormat>
  <Paragraphs>506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Helvetica</vt:lpstr>
      <vt:lpstr>Lato Regular</vt:lpstr>
      <vt:lpstr>Lora</vt:lpstr>
      <vt:lpstr>Times New Roman</vt:lpstr>
      <vt:lpstr>2_Office Theme</vt:lpstr>
      <vt:lpstr>Sequences and Time-Series </vt:lpstr>
      <vt:lpstr>Recall: Word embeddings allow us to quantify word  meaning</vt:lpstr>
      <vt:lpstr>Applying Word Embeddings to a Sentence</vt:lpstr>
      <vt:lpstr>Sequences of measurements: same structure</vt:lpstr>
      <vt:lpstr>Task 1: Predict a label associated with the sentence</vt:lpstr>
      <vt:lpstr>Task 1: Predict a label associated with the report</vt:lpstr>
      <vt:lpstr>PowerPoint Presentation</vt:lpstr>
      <vt:lpstr>Task 1: Predict a label associated with the note</vt:lpstr>
      <vt:lpstr>Task 1: Predict label assoc. with all measurements</vt:lpstr>
      <vt:lpstr>Task 2: Predict a label associated with each word</vt:lpstr>
      <vt:lpstr>Task 2: Predict a label (?) associated with each word</vt:lpstr>
      <vt:lpstr>Multi-Class Logistic Regression (many classes)</vt:lpstr>
      <vt:lpstr>Task 2: Predict a label associated with each word</vt:lpstr>
      <vt:lpstr>Deidentification of Patient Notes</vt:lpstr>
      <vt:lpstr>Task 2: Predict label assoc. with each time point</vt:lpstr>
      <vt:lpstr>Hypoxemia Prediction during Surgery</vt:lpstr>
      <vt:lpstr>Problem 1: Sequences Vary in Length</vt:lpstr>
      <vt:lpstr>VSWEM allows us to convert a variable-length  sentence to a fixed-length feature vector</vt:lpstr>
      <vt:lpstr>Similarly, we can aggregate measurements in a time-series</vt:lpstr>
      <vt:lpstr>Similarly, we can aggregate measurements in a time-series</vt:lpstr>
      <vt:lpstr>Problem 2: Interpret Words or Measurements in Context</vt:lpstr>
      <vt:lpstr>Recurrent Neural Networks</vt:lpstr>
      <vt:lpstr>Predict a label associated with each word</vt:lpstr>
      <vt:lpstr>Predict a label associated with each word</vt:lpstr>
      <vt:lpstr>Transfer relevant information about earlier words</vt:lpstr>
      <vt:lpstr>Transfer relevant information about earlier values</vt:lpstr>
      <vt:lpstr>Transfer relevant information about earlier values</vt:lpstr>
      <vt:lpstr>Instead of predicting p_i directly from our feature vector x, introduce a vector of “latent” features ζ (zeta) that we will use to predict p_i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learn what’s important about previous values</vt:lpstr>
      <vt:lpstr>Recurrent MLP (NN): these are all the same / have same weights</vt:lpstr>
      <vt:lpstr>Task 1: Predict a label associated with the sequence</vt:lpstr>
      <vt:lpstr>Hypoxemia Prediction: Use learned representation of previous measurements</vt:lpstr>
      <vt:lpstr>Common RNN Variants</vt:lpstr>
      <vt:lpstr>Deidentification of Patient Notes</vt:lpstr>
      <vt:lpstr>Note: we can also generate text this way.</vt:lpstr>
      <vt:lpstr>Note: we can also generate text this way.</vt:lpstr>
      <vt:lpstr>Working with irregularly spaced measurements</vt:lpstr>
      <vt:lpstr> Still Another Problem…</vt:lpstr>
      <vt:lpstr> Measurements on the Wards…</vt:lpstr>
      <vt:lpstr>DIHI Sepsis Watch</vt:lpstr>
      <vt:lpstr>Simplest Method…</vt:lpstr>
      <vt:lpstr>In the EHR, measurements are highly “sparse”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Matthew Engelhard, M.D., Ph.D.</cp:lastModifiedBy>
  <cp:revision>384</cp:revision>
  <cp:lastPrinted>2018-06-22T18:27:38Z</cp:lastPrinted>
  <dcterms:created xsi:type="dcterms:W3CDTF">2018-06-03T14:52:22Z</dcterms:created>
  <dcterms:modified xsi:type="dcterms:W3CDTF">2021-07-08T20:11:01Z</dcterms:modified>
</cp:coreProperties>
</file>