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611" r:id="rId3"/>
    <p:sldId id="525" r:id="rId4"/>
    <p:sldId id="630" r:id="rId5"/>
    <p:sldId id="613" r:id="rId6"/>
    <p:sldId id="606" r:id="rId7"/>
    <p:sldId id="615" r:id="rId8"/>
    <p:sldId id="614" r:id="rId9"/>
    <p:sldId id="616" r:id="rId10"/>
    <p:sldId id="607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530" r:id="rId21"/>
    <p:sldId id="628" r:id="rId22"/>
    <p:sldId id="629" r:id="rId23"/>
    <p:sldId id="631" r:id="rId24"/>
    <p:sldId id="464" r:id="rId25"/>
    <p:sldId id="4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2"/>
    <p:restoredTop sz="75126"/>
  </p:normalViewPr>
  <p:slideViewPr>
    <p:cSldViewPr snapToGrid="0" snapToObjects="1">
      <p:cViewPr>
        <p:scale>
          <a:sx n="130" d="100"/>
          <a:sy n="130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way to use the validation set, which is very common when training neural networks,</a:t>
            </a:r>
          </a:p>
          <a:p>
            <a:r>
              <a:rPr lang="en-US" dirty="0"/>
              <a:t>Is to monitor performance on the validation set repeatedly during training</a:t>
            </a:r>
          </a:p>
          <a:p>
            <a:endParaRPr lang="en-US" dirty="0"/>
          </a:p>
          <a:p>
            <a:r>
              <a:rPr lang="en-US" dirty="0"/>
              <a:t>As long as performance on the validation set is improving, we keep fine-tuning our model’s parameters by following the gradient of the loss</a:t>
            </a:r>
          </a:p>
          <a:p>
            <a:r>
              <a:rPr lang="en-US" dirty="0"/>
              <a:t>But when validation performance starts getting worse, we’re overfitting, so we stop training and lock in our current model parameters</a:t>
            </a:r>
          </a:p>
          <a:p>
            <a:endParaRPr lang="en-US" dirty="0"/>
          </a:p>
          <a:p>
            <a:r>
              <a:rPr lang="en-US" dirty="0"/>
              <a:t>Using the validation set in this way is called “early stopping”, and we’ll use it when training our neural network models both in scikit-learn and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C0524-2EB9-4443-A64B-60E068CC3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file:///C:\Local-Documents\git-docs\CI-Fellowship\Presentations\COVID-JC\2_pipeline\images\retail-robot-hospitality-1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Mitigating 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Keep checking other data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It Safe to Go to the Beach? Experts Weigh In | Condé Nast Traveler">
            <a:extLst>
              <a:ext uri="{FF2B5EF4-FFF2-40B4-BE49-F238E27FC236}">
                <a16:creationId xmlns:a16="http://schemas.microsoft.com/office/drawing/2014/main" id="{D8B043B1-F521-104A-8F48-28AA59BB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538" y="1713380"/>
            <a:ext cx="2420040" cy="3226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Beaches In and Around Dubai">
            <a:extLst>
              <a:ext uri="{FF2B5EF4-FFF2-40B4-BE49-F238E27FC236}">
                <a16:creationId xmlns:a16="http://schemas.microsoft.com/office/drawing/2014/main" id="{CDFE4595-ACD1-F744-8A75-68E1009E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7488" y="4271267"/>
            <a:ext cx="3084410" cy="23137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5736778" y="4589645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2F0C-39F5-AB4D-8491-7F162F9C463E}"/>
              </a:ext>
            </a:extLst>
          </p:cNvPr>
          <p:cNvSpPr txBox="1"/>
          <p:nvPr/>
        </p:nvSpPr>
        <p:spPr>
          <a:xfrm>
            <a:off x="10968385" y="3513623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4198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/>
          <p:nvPr/>
        </p:nvCxnSpPr>
        <p:spPr>
          <a:xfrm>
            <a:off x="5625281" y="1492357"/>
            <a:ext cx="4343400" cy="476942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49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Initial decision boundary</a:t>
            </a:r>
          </a:p>
          <a:p>
            <a:endParaRPr lang="en-US" dirty="0"/>
          </a:p>
          <a:p>
            <a:r>
              <a:rPr lang="en-US" dirty="0"/>
              <a:t>(epoch 0)</a:t>
            </a:r>
          </a:p>
        </p:txBody>
      </p:sp>
    </p:spTree>
    <p:extLst>
      <p:ext uri="{BB962C8B-B14F-4D97-AF65-F5344CB8AC3E}">
        <p14:creationId xmlns:p14="http://schemas.microsoft.com/office/powerpoint/2010/main" val="18798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206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1)</a:t>
            </a:r>
          </a:p>
          <a:p>
            <a:endParaRPr lang="en-US" dirty="0"/>
          </a:p>
          <a:p>
            <a:r>
              <a:rPr lang="en-US" u="sng" dirty="0"/>
              <a:t>Sure.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2EC904E-4913-FE93-B1F4-8154B5457682}"/>
              </a:ext>
            </a:extLst>
          </p:cNvPr>
          <p:cNvSpPr/>
          <p:nvPr/>
        </p:nvSpPr>
        <p:spPr>
          <a:xfrm>
            <a:off x="4493342" y="2231923"/>
            <a:ext cx="6683477" cy="3470787"/>
          </a:xfrm>
          <a:custGeom>
            <a:avLst/>
            <a:gdLst>
              <a:gd name="connsiteX0" fmla="*/ 0 w 6223819"/>
              <a:gd name="connsiteY0" fmla="*/ 2910349 h 2910349"/>
              <a:gd name="connsiteX1" fmla="*/ 78658 w 6223819"/>
              <a:gd name="connsiteY1" fmla="*/ 2851355 h 2910349"/>
              <a:gd name="connsiteX2" fmla="*/ 137651 w 6223819"/>
              <a:gd name="connsiteY2" fmla="*/ 2792362 h 2910349"/>
              <a:gd name="connsiteX3" fmla="*/ 196645 w 6223819"/>
              <a:gd name="connsiteY3" fmla="*/ 2753033 h 2910349"/>
              <a:gd name="connsiteX4" fmla="*/ 226142 w 6223819"/>
              <a:gd name="connsiteY4" fmla="*/ 2733368 h 2910349"/>
              <a:gd name="connsiteX5" fmla="*/ 265471 w 6223819"/>
              <a:gd name="connsiteY5" fmla="*/ 2694039 h 2910349"/>
              <a:gd name="connsiteX6" fmla="*/ 294967 w 6223819"/>
              <a:gd name="connsiteY6" fmla="*/ 2674375 h 2910349"/>
              <a:gd name="connsiteX7" fmla="*/ 334296 w 6223819"/>
              <a:gd name="connsiteY7" fmla="*/ 2644878 h 2910349"/>
              <a:gd name="connsiteX8" fmla="*/ 363793 w 6223819"/>
              <a:gd name="connsiteY8" fmla="*/ 2625213 h 2910349"/>
              <a:gd name="connsiteX9" fmla="*/ 442451 w 6223819"/>
              <a:gd name="connsiteY9" fmla="*/ 2576052 h 2910349"/>
              <a:gd name="connsiteX10" fmla="*/ 471948 w 6223819"/>
              <a:gd name="connsiteY10" fmla="*/ 2556388 h 2910349"/>
              <a:gd name="connsiteX11" fmla="*/ 511277 w 6223819"/>
              <a:gd name="connsiteY11" fmla="*/ 2526891 h 2910349"/>
              <a:gd name="connsiteX12" fmla="*/ 550606 w 6223819"/>
              <a:gd name="connsiteY12" fmla="*/ 2517059 h 2910349"/>
              <a:gd name="connsiteX13" fmla="*/ 629264 w 6223819"/>
              <a:gd name="connsiteY13" fmla="*/ 2477730 h 2910349"/>
              <a:gd name="connsiteX14" fmla="*/ 658761 w 6223819"/>
              <a:gd name="connsiteY14" fmla="*/ 2467897 h 2910349"/>
              <a:gd name="connsiteX15" fmla="*/ 707922 w 6223819"/>
              <a:gd name="connsiteY15" fmla="*/ 2438400 h 2910349"/>
              <a:gd name="connsiteX16" fmla="*/ 737419 w 6223819"/>
              <a:gd name="connsiteY16" fmla="*/ 2428568 h 2910349"/>
              <a:gd name="connsiteX17" fmla="*/ 766916 w 6223819"/>
              <a:gd name="connsiteY17" fmla="*/ 2408904 h 2910349"/>
              <a:gd name="connsiteX18" fmla="*/ 796412 w 6223819"/>
              <a:gd name="connsiteY18" fmla="*/ 2399071 h 2910349"/>
              <a:gd name="connsiteX19" fmla="*/ 875071 w 6223819"/>
              <a:gd name="connsiteY19" fmla="*/ 2359742 h 2910349"/>
              <a:gd name="connsiteX20" fmla="*/ 904567 w 6223819"/>
              <a:gd name="connsiteY20" fmla="*/ 2349910 h 2910349"/>
              <a:gd name="connsiteX21" fmla="*/ 934064 w 6223819"/>
              <a:gd name="connsiteY21" fmla="*/ 2330246 h 2910349"/>
              <a:gd name="connsiteX22" fmla="*/ 973393 w 6223819"/>
              <a:gd name="connsiteY22" fmla="*/ 2310581 h 2910349"/>
              <a:gd name="connsiteX23" fmla="*/ 1002890 w 6223819"/>
              <a:gd name="connsiteY23" fmla="*/ 2290917 h 2910349"/>
              <a:gd name="connsiteX24" fmla="*/ 1061883 w 6223819"/>
              <a:gd name="connsiteY24" fmla="*/ 2271252 h 2910349"/>
              <a:gd name="connsiteX25" fmla="*/ 1101212 w 6223819"/>
              <a:gd name="connsiteY25" fmla="*/ 2251588 h 2910349"/>
              <a:gd name="connsiteX26" fmla="*/ 1130709 w 6223819"/>
              <a:gd name="connsiteY26" fmla="*/ 2231923 h 2910349"/>
              <a:gd name="connsiteX27" fmla="*/ 1160206 w 6223819"/>
              <a:gd name="connsiteY27" fmla="*/ 2222091 h 2910349"/>
              <a:gd name="connsiteX28" fmla="*/ 1189703 w 6223819"/>
              <a:gd name="connsiteY28" fmla="*/ 2192594 h 2910349"/>
              <a:gd name="connsiteX29" fmla="*/ 1219200 w 6223819"/>
              <a:gd name="connsiteY29" fmla="*/ 2182762 h 2910349"/>
              <a:gd name="connsiteX30" fmla="*/ 1268361 w 6223819"/>
              <a:gd name="connsiteY30" fmla="*/ 2153265 h 2910349"/>
              <a:gd name="connsiteX31" fmla="*/ 1347019 w 6223819"/>
              <a:gd name="connsiteY31" fmla="*/ 2113936 h 2910349"/>
              <a:gd name="connsiteX32" fmla="*/ 1415845 w 6223819"/>
              <a:gd name="connsiteY32" fmla="*/ 2074607 h 2910349"/>
              <a:gd name="connsiteX33" fmla="*/ 1533832 w 6223819"/>
              <a:gd name="connsiteY33" fmla="*/ 2005781 h 2910349"/>
              <a:gd name="connsiteX34" fmla="*/ 1573161 w 6223819"/>
              <a:gd name="connsiteY34" fmla="*/ 1986117 h 2910349"/>
              <a:gd name="connsiteX35" fmla="*/ 1612490 w 6223819"/>
              <a:gd name="connsiteY35" fmla="*/ 1966452 h 2910349"/>
              <a:gd name="connsiteX36" fmla="*/ 1681316 w 6223819"/>
              <a:gd name="connsiteY36" fmla="*/ 1936955 h 2910349"/>
              <a:gd name="connsiteX37" fmla="*/ 1779638 w 6223819"/>
              <a:gd name="connsiteY37" fmla="*/ 1887794 h 2910349"/>
              <a:gd name="connsiteX38" fmla="*/ 1809135 w 6223819"/>
              <a:gd name="connsiteY38" fmla="*/ 1877962 h 2910349"/>
              <a:gd name="connsiteX39" fmla="*/ 1877961 w 6223819"/>
              <a:gd name="connsiteY39" fmla="*/ 1838633 h 2910349"/>
              <a:gd name="connsiteX40" fmla="*/ 1917290 w 6223819"/>
              <a:gd name="connsiteY40" fmla="*/ 1828800 h 2910349"/>
              <a:gd name="connsiteX41" fmla="*/ 1986116 w 6223819"/>
              <a:gd name="connsiteY41" fmla="*/ 1799304 h 2910349"/>
              <a:gd name="connsiteX42" fmla="*/ 2035277 w 6223819"/>
              <a:gd name="connsiteY42" fmla="*/ 1779639 h 2910349"/>
              <a:gd name="connsiteX43" fmla="*/ 2074606 w 6223819"/>
              <a:gd name="connsiteY43" fmla="*/ 1750142 h 2910349"/>
              <a:gd name="connsiteX44" fmla="*/ 2133600 w 6223819"/>
              <a:gd name="connsiteY44" fmla="*/ 1720646 h 2910349"/>
              <a:gd name="connsiteX45" fmla="*/ 2202425 w 6223819"/>
              <a:gd name="connsiteY45" fmla="*/ 1681317 h 2910349"/>
              <a:gd name="connsiteX46" fmla="*/ 2271251 w 6223819"/>
              <a:gd name="connsiteY46" fmla="*/ 1641988 h 2910349"/>
              <a:gd name="connsiteX47" fmla="*/ 2300748 w 6223819"/>
              <a:gd name="connsiteY47" fmla="*/ 1632155 h 2910349"/>
              <a:gd name="connsiteX48" fmla="*/ 2369574 w 6223819"/>
              <a:gd name="connsiteY48" fmla="*/ 1592826 h 2910349"/>
              <a:gd name="connsiteX49" fmla="*/ 2438400 w 6223819"/>
              <a:gd name="connsiteY49" fmla="*/ 1543665 h 2910349"/>
              <a:gd name="connsiteX50" fmla="*/ 2517058 w 6223819"/>
              <a:gd name="connsiteY50" fmla="*/ 1504336 h 2910349"/>
              <a:gd name="connsiteX51" fmla="*/ 2566219 w 6223819"/>
              <a:gd name="connsiteY51" fmla="*/ 1474839 h 2910349"/>
              <a:gd name="connsiteX52" fmla="*/ 2595716 w 6223819"/>
              <a:gd name="connsiteY52" fmla="*/ 1455175 h 2910349"/>
              <a:gd name="connsiteX53" fmla="*/ 2625212 w 6223819"/>
              <a:gd name="connsiteY53" fmla="*/ 1445342 h 2910349"/>
              <a:gd name="connsiteX54" fmla="*/ 2664542 w 6223819"/>
              <a:gd name="connsiteY54" fmla="*/ 1415846 h 2910349"/>
              <a:gd name="connsiteX55" fmla="*/ 2694038 w 6223819"/>
              <a:gd name="connsiteY55" fmla="*/ 1406013 h 2910349"/>
              <a:gd name="connsiteX56" fmla="*/ 2733367 w 6223819"/>
              <a:gd name="connsiteY56" fmla="*/ 1386349 h 2910349"/>
              <a:gd name="connsiteX57" fmla="*/ 2821858 w 6223819"/>
              <a:gd name="connsiteY57" fmla="*/ 1327355 h 2910349"/>
              <a:gd name="connsiteX58" fmla="*/ 2930012 w 6223819"/>
              <a:gd name="connsiteY58" fmla="*/ 1278194 h 2910349"/>
              <a:gd name="connsiteX59" fmla="*/ 2969342 w 6223819"/>
              <a:gd name="connsiteY59" fmla="*/ 1248697 h 2910349"/>
              <a:gd name="connsiteX60" fmla="*/ 3008671 w 6223819"/>
              <a:gd name="connsiteY60" fmla="*/ 1238865 h 2910349"/>
              <a:gd name="connsiteX61" fmla="*/ 3038167 w 6223819"/>
              <a:gd name="connsiteY61" fmla="*/ 1229033 h 2910349"/>
              <a:gd name="connsiteX62" fmla="*/ 3106993 w 6223819"/>
              <a:gd name="connsiteY62" fmla="*/ 1189704 h 2910349"/>
              <a:gd name="connsiteX63" fmla="*/ 3175819 w 6223819"/>
              <a:gd name="connsiteY63" fmla="*/ 1170039 h 2910349"/>
              <a:gd name="connsiteX64" fmla="*/ 3234812 w 6223819"/>
              <a:gd name="connsiteY64" fmla="*/ 1150375 h 2910349"/>
              <a:gd name="connsiteX65" fmla="*/ 3274142 w 6223819"/>
              <a:gd name="connsiteY65" fmla="*/ 1130710 h 2910349"/>
              <a:gd name="connsiteX66" fmla="*/ 3303638 w 6223819"/>
              <a:gd name="connsiteY66" fmla="*/ 1111046 h 2910349"/>
              <a:gd name="connsiteX67" fmla="*/ 3372464 w 6223819"/>
              <a:gd name="connsiteY67" fmla="*/ 1091381 h 2910349"/>
              <a:gd name="connsiteX68" fmla="*/ 3421625 w 6223819"/>
              <a:gd name="connsiteY68" fmla="*/ 1061884 h 2910349"/>
              <a:gd name="connsiteX69" fmla="*/ 3480619 w 6223819"/>
              <a:gd name="connsiteY69" fmla="*/ 1042220 h 2910349"/>
              <a:gd name="connsiteX70" fmla="*/ 3519948 w 6223819"/>
              <a:gd name="connsiteY70" fmla="*/ 1022555 h 2910349"/>
              <a:gd name="connsiteX71" fmla="*/ 3618271 w 6223819"/>
              <a:gd name="connsiteY71" fmla="*/ 983226 h 2910349"/>
              <a:gd name="connsiteX72" fmla="*/ 3657600 w 6223819"/>
              <a:gd name="connsiteY72" fmla="*/ 963562 h 2910349"/>
              <a:gd name="connsiteX73" fmla="*/ 3726425 w 6223819"/>
              <a:gd name="connsiteY73" fmla="*/ 943897 h 2910349"/>
              <a:gd name="connsiteX74" fmla="*/ 3814916 w 6223819"/>
              <a:gd name="connsiteY74" fmla="*/ 904568 h 2910349"/>
              <a:gd name="connsiteX75" fmla="*/ 3913238 w 6223819"/>
              <a:gd name="connsiteY75" fmla="*/ 875071 h 2910349"/>
              <a:gd name="connsiteX76" fmla="*/ 3952567 w 6223819"/>
              <a:gd name="connsiteY76" fmla="*/ 855407 h 2910349"/>
              <a:gd name="connsiteX77" fmla="*/ 4001729 w 6223819"/>
              <a:gd name="connsiteY77" fmla="*/ 825910 h 2910349"/>
              <a:gd name="connsiteX78" fmla="*/ 4041058 w 6223819"/>
              <a:gd name="connsiteY78" fmla="*/ 816078 h 2910349"/>
              <a:gd name="connsiteX79" fmla="*/ 4070554 w 6223819"/>
              <a:gd name="connsiteY79" fmla="*/ 806246 h 2910349"/>
              <a:gd name="connsiteX80" fmla="*/ 4100051 w 6223819"/>
              <a:gd name="connsiteY80" fmla="*/ 786581 h 2910349"/>
              <a:gd name="connsiteX81" fmla="*/ 4188542 w 6223819"/>
              <a:gd name="connsiteY81" fmla="*/ 757084 h 2910349"/>
              <a:gd name="connsiteX82" fmla="*/ 4237703 w 6223819"/>
              <a:gd name="connsiteY82" fmla="*/ 727588 h 2910349"/>
              <a:gd name="connsiteX83" fmla="*/ 4365522 w 6223819"/>
              <a:gd name="connsiteY83" fmla="*/ 678426 h 2910349"/>
              <a:gd name="connsiteX84" fmla="*/ 4424516 w 6223819"/>
              <a:gd name="connsiteY84" fmla="*/ 639097 h 2910349"/>
              <a:gd name="connsiteX85" fmla="*/ 4454012 w 6223819"/>
              <a:gd name="connsiteY85" fmla="*/ 629265 h 2910349"/>
              <a:gd name="connsiteX86" fmla="*/ 4542503 w 6223819"/>
              <a:gd name="connsiteY86" fmla="*/ 589936 h 2910349"/>
              <a:gd name="connsiteX87" fmla="*/ 4591664 w 6223819"/>
              <a:gd name="connsiteY87" fmla="*/ 580104 h 2910349"/>
              <a:gd name="connsiteX88" fmla="*/ 4660490 w 6223819"/>
              <a:gd name="connsiteY88" fmla="*/ 540775 h 2910349"/>
              <a:gd name="connsiteX89" fmla="*/ 4689987 w 6223819"/>
              <a:gd name="connsiteY89" fmla="*/ 530942 h 2910349"/>
              <a:gd name="connsiteX90" fmla="*/ 4758812 w 6223819"/>
              <a:gd name="connsiteY90" fmla="*/ 501446 h 2910349"/>
              <a:gd name="connsiteX91" fmla="*/ 4827638 w 6223819"/>
              <a:gd name="connsiteY91" fmla="*/ 481781 h 2910349"/>
              <a:gd name="connsiteX92" fmla="*/ 4896464 w 6223819"/>
              <a:gd name="connsiteY92" fmla="*/ 452284 h 2910349"/>
              <a:gd name="connsiteX93" fmla="*/ 4994787 w 6223819"/>
              <a:gd name="connsiteY93" fmla="*/ 422788 h 2910349"/>
              <a:gd name="connsiteX94" fmla="*/ 5093109 w 6223819"/>
              <a:gd name="connsiteY94" fmla="*/ 383459 h 2910349"/>
              <a:gd name="connsiteX95" fmla="*/ 5152103 w 6223819"/>
              <a:gd name="connsiteY95" fmla="*/ 373626 h 2910349"/>
              <a:gd name="connsiteX96" fmla="*/ 5201264 w 6223819"/>
              <a:gd name="connsiteY96" fmla="*/ 353962 h 2910349"/>
              <a:gd name="connsiteX97" fmla="*/ 5260258 w 6223819"/>
              <a:gd name="connsiteY97" fmla="*/ 334297 h 2910349"/>
              <a:gd name="connsiteX98" fmla="*/ 5348748 w 6223819"/>
              <a:gd name="connsiteY98" fmla="*/ 285136 h 2910349"/>
              <a:gd name="connsiteX99" fmla="*/ 5397909 w 6223819"/>
              <a:gd name="connsiteY99" fmla="*/ 265471 h 2910349"/>
              <a:gd name="connsiteX100" fmla="*/ 5447071 w 6223819"/>
              <a:gd name="connsiteY100" fmla="*/ 255639 h 2910349"/>
              <a:gd name="connsiteX101" fmla="*/ 5476567 w 6223819"/>
              <a:gd name="connsiteY101" fmla="*/ 245807 h 2910349"/>
              <a:gd name="connsiteX102" fmla="*/ 5506064 w 6223819"/>
              <a:gd name="connsiteY102" fmla="*/ 226142 h 2910349"/>
              <a:gd name="connsiteX103" fmla="*/ 5614219 w 6223819"/>
              <a:gd name="connsiteY103" fmla="*/ 186813 h 2910349"/>
              <a:gd name="connsiteX104" fmla="*/ 5643716 w 6223819"/>
              <a:gd name="connsiteY104" fmla="*/ 176981 h 2910349"/>
              <a:gd name="connsiteX105" fmla="*/ 5673212 w 6223819"/>
              <a:gd name="connsiteY105" fmla="*/ 167149 h 2910349"/>
              <a:gd name="connsiteX106" fmla="*/ 5712542 w 6223819"/>
              <a:gd name="connsiteY106" fmla="*/ 157317 h 2910349"/>
              <a:gd name="connsiteX107" fmla="*/ 5761703 w 6223819"/>
              <a:gd name="connsiteY107" fmla="*/ 137652 h 2910349"/>
              <a:gd name="connsiteX108" fmla="*/ 5850193 w 6223819"/>
              <a:gd name="connsiteY108" fmla="*/ 127820 h 2910349"/>
              <a:gd name="connsiteX109" fmla="*/ 5968180 w 6223819"/>
              <a:gd name="connsiteY109" fmla="*/ 98323 h 2910349"/>
              <a:gd name="connsiteX110" fmla="*/ 6046838 w 6223819"/>
              <a:gd name="connsiteY110" fmla="*/ 78659 h 2910349"/>
              <a:gd name="connsiteX111" fmla="*/ 6086167 w 6223819"/>
              <a:gd name="connsiteY111" fmla="*/ 58994 h 2910349"/>
              <a:gd name="connsiteX112" fmla="*/ 6115664 w 6223819"/>
              <a:gd name="connsiteY112" fmla="*/ 49162 h 2910349"/>
              <a:gd name="connsiteX113" fmla="*/ 6145161 w 6223819"/>
              <a:gd name="connsiteY113" fmla="*/ 29497 h 2910349"/>
              <a:gd name="connsiteX114" fmla="*/ 6204154 w 6223819"/>
              <a:gd name="connsiteY114" fmla="*/ 9833 h 2910349"/>
              <a:gd name="connsiteX115" fmla="*/ 6223819 w 6223819"/>
              <a:gd name="connsiteY115" fmla="*/ 0 h 29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223819" h="2910349">
                <a:moveTo>
                  <a:pt x="0" y="2910349"/>
                </a:moveTo>
                <a:cubicBezTo>
                  <a:pt x="26219" y="2890684"/>
                  <a:pt x="53774" y="2872684"/>
                  <a:pt x="78658" y="2851355"/>
                </a:cubicBezTo>
                <a:cubicBezTo>
                  <a:pt x="99773" y="2833257"/>
                  <a:pt x="114512" y="2807788"/>
                  <a:pt x="137651" y="2792362"/>
                </a:cubicBezTo>
                <a:lnTo>
                  <a:pt x="196645" y="2753033"/>
                </a:lnTo>
                <a:cubicBezTo>
                  <a:pt x="206477" y="2746478"/>
                  <a:pt x="217786" y="2741724"/>
                  <a:pt x="226142" y="2733368"/>
                </a:cubicBezTo>
                <a:cubicBezTo>
                  <a:pt x="239252" y="2720258"/>
                  <a:pt x="251394" y="2706105"/>
                  <a:pt x="265471" y="2694039"/>
                </a:cubicBezTo>
                <a:cubicBezTo>
                  <a:pt x="274443" y="2686349"/>
                  <a:pt x="285351" y="2681243"/>
                  <a:pt x="294967" y="2674375"/>
                </a:cubicBezTo>
                <a:cubicBezTo>
                  <a:pt x="308302" y="2664850"/>
                  <a:pt x="320961" y="2654403"/>
                  <a:pt x="334296" y="2644878"/>
                </a:cubicBezTo>
                <a:cubicBezTo>
                  <a:pt x="343912" y="2638009"/>
                  <a:pt x="354177" y="2632081"/>
                  <a:pt x="363793" y="2625213"/>
                </a:cubicBezTo>
                <a:cubicBezTo>
                  <a:pt x="457780" y="2558080"/>
                  <a:pt x="350064" y="2628844"/>
                  <a:pt x="442451" y="2576052"/>
                </a:cubicBezTo>
                <a:cubicBezTo>
                  <a:pt x="452711" y="2570189"/>
                  <a:pt x="462332" y="2563256"/>
                  <a:pt x="471948" y="2556388"/>
                </a:cubicBezTo>
                <a:cubicBezTo>
                  <a:pt x="485283" y="2546863"/>
                  <a:pt x="496620" y="2534220"/>
                  <a:pt x="511277" y="2526891"/>
                </a:cubicBezTo>
                <a:cubicBezTo>
                  <a:pt x="523363" y="2520848"/>
                  <a:pt x="537496" y="2520336"/>
                  <a:pt x="550606" y="2517059"/>
                </a:cubicBezTo>
                <a:cubicBezTo>
                  <a:pt x="576825" y="2503949"/>
                  <a:pt x="601454" y="2487000"/>
                  <a:pt x="629264" y="2477730"/>
                </a:cubicBezTo>
                <a:cubicBezTo>
                  <a:pt x="639096" y="2474452"/>
                  <a:pt x="649491" y="2472532"/>
                  <a:pt x="658761" y="2467897"/>
                </a:cubicBezTo>
                <a:cubicBezTo>
                  <a:pt x="675854" y="2459350"/>
                  <a:pt x="690829" y="2446946"/>
                  <a:pt x="707922" y="2438400"/>
                </a:cubicBezTo>
                <a:cubicBezTo>
                  <a:pt x="717192" y="2433765"/>
                  <a:pt x="728149" y="2433203"/>
                  <a:pt x="737419" y="2428568"/>
                </a:cubicBezTo>
                <a:cubicBezTo>
                  <a:pt x="747988" y="2423283"/>
                  <a:pt x="756347" y="2414189"/>
                  <a:pt x="766916" y="2408904"/>
                </a:cubicBezTo>
                <a:cubicBezTo>
                  <a:pt x="776186" y="2404269"/>
                  <a:pt x="786977" y="2403360"/>
                  <a:pt x="796412" y="2399071"/>
                </a:cubicBezTo>
                <a:cubicBezTo>
                  <a:pt x="823099" y="2386940"/>
                  <a:pt x="847261" y="2369012"/>
                  <a:pt x="875071" y="2359742"/>
                </a:cubicBezTo>
                <a:cubicBezTo>
                  <a:pt x="884903" y="2356465"/>
                  <a:pt x="895297" y="2354545"/>
                  <a:pt x="904567" y="2349910"/>
                </a:cubicBezTo>
                <a:cubicBezTo>
                  <a:pt x="915136" y="2344625"/>
                  <a:pt x="923804" y="2336109"/>
                  <a:pt x="934064" y="2330246"/>
                </a:cubicBezTo>
                <a:cubicBezTo>
                  <a:pt x="946790" y="2322974"/>
                  <a:pt x="960667" y="2317853"/>
                  <a:pt x="973393" y="2310581"/>
                </a:cubicBezTo>
                <a:cubicBezTo>
                  <a:pt x="983653" y="2304718"/>
                  <a:pt x="992092" y="2295716"/>
                  <a:pt x="1002890" y="2290917"/>
                </a:cubicBezTo>
                <a:cubicBezTo>
                  <a:pt x="1021832" y="2282499"/>
                  <a:pt x="1043343" y="2280522"/>
                  <a:pt x="1061883" y="2271252"/>
                </a:cubicBezTo>
                <a:cubicBezTo>
                  <a:pt x="1074993" y="2264697"/>
                  <a:pt x="1088486" y="2258860"/>
                  <a:pt x="1101212" y="2251588"/>
                </a:cubicBezTo>
                <a:cubicBezTo>
                  <a:pt x="1111472" y="2245725"/>
                  <a:pt x="1120140" y="2237208"/>
                  <a:pt x="1130709" y="2231923"/>
                </a:cubicBezTo>
                <a:cubicBezTo>
                  <a:pt x="1139979" y="2227288"/>
                  <a:pt x="1150374" y="2225368"/>
                  <a:pt x="1160206" y="2222091"/>
                </a:cubicBezTo>
                <a:cubicBezTo>
                  <a:pt x="1170038" y="2212259"/>
                  <a:pt x="1178133" y="2200307"/>
                  <a:pt x="1189703" y="2192594"/>
                </a:cubicBezTo>
                <a:cubicBezTo>
                  <a:pt x="1198327" y="2186845"/>
                  <a:pt x="1209930" y="2187397"/>
                  <a:pt x="1219200" y="2182762"/>
                </a:cubicBezTo>
                <a:cubicBezTo>
                  <a:pt x="1236293" y="2174216"/>
                  <a:pt x="1251535" y="2162325"/>
                  <a:pt x="1268361" y="2153265"/>
                </a:cubicBezTo>
                <a:cubicBezTo>
                  <a:pt x="1294171" y="2139367"/>
                  <a:pt x="1323568" y="2131525"/>
                  <a:pt x="1347019" y="2113936"/>
                </a:cubicBezTo>
                <a:cubicBezTo>
                  <a:pt x="1394639" y="2078220"/>
                  <a:pt x="1370802" y="2089621"/>
                  <a:pt x="1415845" y="2074607"/>
                </a:cubicBezTo>
                <a:cubicBezTo>
                  <a:pt x="1478624" y="2027522"/>
                  <a:pt x="1440518" y="2052437"/>
                  <a:pt x="1533832" y="2005781"/>
                </a:cubicBezTo>
                <a:lnTo>
                  <a:pt x="1573161" y="1986117"/>
                </a:lnTo>
                <a:cubicBezTo>
                  <a:pt x="1586271" y="1979562"/>
                  <a:pt x="1598585" y="1971087"/>
                  <a:pt x="1612490" y="1966452"/>
                </a:cubicBezTo>
                <a:cubicBezTo>
                  <a:pt x="1641167" y="1956893"/>
                  <a:pt x="1653542" y="1954314"/>
                  <a:pt x="1681316" y="1936955"/>
                </a:cubicBezTo>
                <a:cubicBezTo>
                  <a:pt x="1761186" y="1887037"/>
                  <a:pt x="1674794" y="1922742"/>
                  <a:pt x="1779638" y="1887794"/>
                </a:cubicBezTo>
                <a:lnTo>
                  <a:pt x="1809135" y="1877962"/>
                </a:lnTo>
                <a:cubicBezTo>
                  <a:pt x="1833588" y="1861659"/>
                  <a:pt x="1849444" y="1849327"/>
                  <a:pt x="1877961" y="1838633"/>
                </a:cubicBezTo>
                <a:cubicBezTo>
                  <a:pt x="1890614" y="1833888"/>
                  <a:pt x="1904297" y="1832512"/>
                  <a:pt x="1917290" y="1828800"/>
                </a:cubicBezTo>
                <a:cubicBezTo>
                  <a:pt x="1959701" y="1816682"/>
                  <a:pt x="1938919" y="1820281"/>
                  <a:pt x="1986116" y="1799304"/>
                </a:cubicBezTo>
                <a:cubicBezTo>
                  <a:pt x="2002244" y="1792136"/>
                  <a:pt x="2019849" y="1788210"/>
                  <a:pt x="2035277" y="1779639"/>
                </a:cubicBezTo>
                <a:cubicBezTo>
                  <a:pt x="2049602" y="1771681"/>
                  <a:pt x="2060554" y="1758573"/>
                  <a:pt x="2074606" y="1750142"/>
                </a:cubicBezTo>
                <a:cubicBezTo>
                  <a:pt x="2093459" y="1738831"/>
                  <a:pt x="2114747" y="1731957"/>
                  <a:pt x="2133600" y="1720646"/>
                </a:cubicBezTo>
                <a:cubicBezTo>
                  <a:pt x="2208010" y="1676001"/>
                  <a:pt x="2140440" y="1701979"/>
                  <a:pt x="2202425" y="1681317"/>
                </a:cubicBezTo>
                <a:cubicBezTo>
                  <a:pt x="2232051" y="1661566"/>
                  <a:pt x="2236318" y="1656959"/>
                  <a:pt x="2271251" y="1641988"/>
                </a:cubicBezTo>
                <a:cubicBezTo>
                  <a:pt x="2280777" y="1637905"/>
                  <a:pt x="2290916" y="1635433"/>
                  <a:pt x="2300748" y="1632155"/>
                </a:cubicBezTo>
                <a:cubicBezTo>
                  <a:pt x="2395844" y="1560835"/>
                  <a:pt x="2294504" y="1630361"/>
                  <a:pt x="2369574" y="1592826"/>
                </a:cubicBezTo>
                <a:cubicBezTo>
                  <a:pt x="2396811" y="1579208"/>
                  <a:pt x="2411661" y="1559263"/>
                  <a:pt x="2438400" y="1543665"/>
                </a:cubicBezTo>
                <a:cubicBezTo>
                  <a:pt x="2463721" y="1528894"/>
                  <a:pt x="2491921" y="1519418"/>
                  <a:pt x="2517058" y="1504336"/>
                </a:cubicBezTo>
                <a:cubicBezTo>
                  <a:pt x="2533445" y="1494504"/>
                  <a:pt x="2550013" y="1484967"/>
                  <a:pt x="2566219" y="1474839"/>
                </a:cubicBezTo>
                <a:cubicBezTo>
                  <a:pt x="2576240" y="1468576"/>
                  <a:pt x="2585147" y="1460460"/>
                  <a:pt x="2595716" y="1455175"/>
                </a:cubicBezTo>
                <a:cubicBezTo>
                  <a:pt x="2604986" y="1450540"/>
                  <a:pt x="2615380" y="1448620"/>
                  <a:pt x="2625212" y="1445342"/>
                </a:cubicBezTo>
                <a:cubicBezTo>
                  <a:pt x="2638322" y="1435510"/>
                  <a:pt x="2650314" y="1423976"/>
                  <a:pt x="2664542" y="1415846"/>
                </a:cubicBezTo>
                <a:cubicBezTo>
                  <a:pt x="2673540" y="1410704"/>
                  <a:pt x="2684512" y="1410096"/>
                  <a:pt x="2694038" y="1406013"/>
                </a:cubicBezTo>
                <a:cubicBezTo>
                  <a:pt x="2707510" y="1400239"/>
                  <a:pt x="2720938" y="1394117"/>
                  <a:pt x="2733367" y="1386349"/>
                </a:cubicBezTo>
                <a:cubicBezTo>
                  <a:pt x="2799242" y="1345178"/>
                  <a:pt x="2745516" y="1365526"/>
                  <a:pt x="2821858" y="1327355"/>
                </a:cubicBezTo>
                <a:cubicBezTo>
                  <a:pt x="2900981" y="1287794"/>
                  <a:pt x="2843338" y="1330199"/>
                  <a:pt x="2930012" y="1278194"/>
                </a:cubicBezTo>
                <a:cubicBezTo>
                  <a:pt x="2944064" y="1269763"/>
                  <a:pt x="2954685" y="1256026"/>
                  <a:pt x="2969342" y="1248697"/>
                </a:cubicBezTo>
                <a:cubicBezTo>
                  <a:pt x="2981429" y="1242654"/>
                  <a:pt x="2995678" y="1242577"/>
                  <a:pt x="3008671" y="1238865"/>
                </a:cubicBezTo>
                <a:cubicBezTo>
                  <a:pt x="3018636" y="1236018"/>
                  <a:pt x="3028897" y="1233668"/>
                  <a:pt x="3038167" y="1229033"/>
                </a:cubicBezTo>
                <a:cubicBezTo>
                  <a:pt x="3061801" y="1217216"/>
                  <a:pt x="3083359" y="1201521"/>
                  <a:pt x="3106993" y="1189704"/>
                </a:cubicBezTo>
                <a:cubicBezTo>
                  <a:pt x="3123520" y="1181440"/>
                  <a:pt x="3160060" y="1174767"/>
                  <a:pt x="3175819" y="1170039"/>
                </a:cubicBezTo>
                <a:cubicBezTo>
                  <a:pt x="3195673" y="1164083"/>
                  <a:pt x="3215567" y="1158073"/>
                  <a:pt x="3234812" y="1150375"/>
                </a:cubicBezTo>
                <a:cubicBezTo>
                  <a:pt x="3248421" y="1144931"/>
                  <a:pt x="3261416" y="1137982"/>
                  <a:pt x="3274142" y="1130710"/>
                </a:cubicBezTo>
                <a:cubicBezTo>
                  <a:pt x="3284402" y="1124847"/>
                  <a:pt x="3292777" y="1115701"/>
                  <a:pt x="3303638" y="1111046"/>
                </a:cubicBezTo>
                <a:cubicBezTo>
                  <a:pt x="3347724" y="1092152"/>
                  <a:pt x="3334210" y="1110508"/>
                  <a:pt x="3372464" y="1091381"/>
                </a:cubicBezTo>
                <a:cubicBezTo>
                  <a:pt x="3389557" y="1082835"/>
                  <a:pt x="3404227" y="1069792"/>
                  <a:pt x="3421625" y="1061884"/>
                </a:cubicBezTo>
                <a:cubicBezTo>
                  <a:pt x="3440495" y="1053307"/>
                  <a:pt x="3461373" y="1049918"/>
                  <a:pt x="3480619" y="1042220"/>
                </a:cubicBezTo>
                <a:cubicBezTo>
                  <a:pt x="3494228" y="1036777"/>
                  <a:pt x="3506476" y="1028329"/>
                  <a:pt x="3519948" y="1022555"/>
                </a:cubicBezTo>
                <a:cubicBezTo>
                  <a:pt x="3552393" y="1008650"/>
                  <a:pt x="3586698" y="999012"/>
                  <a:pt x="3618271" y="983226"/>
                </a:cubicBezTo>
                <a:cubicBezTo>
                  <a:pt x="3631381" y="976671"/>
                  <a:pt x="3644128" y="969336"/>
                  <a:pt x="3657600" y="963562"/>
                </a:cubicBezTo>
                <a:cubicBezTo>
                  <a:pt x="3677346" y="955100"/>
                  <a:pt x="3706470" y="948886"/>
                  <a:pt x="3726425" y="943897"/>
                </a:cubicBezTo>
                <a:cubicBezTo>
                  <a:pt x="3799590" y="889022"/>
                  <a:pt x="3728813" y="933268"/>
                  <a:pt x="3814916" y="904568"/>
                </a:cubicBezTo>
                <a:cubicBezTo>
                  <a:pt x="3929244" y="866460"/>
                  <a:pt x="3762030" y="900274"/>
                  <a:pt x="3913238" y="875071"/>
                </a:cubicBezTo>
                <a:cubicBezTo>
                  <a:pt x="3926348" y="868516"/>
                  <a:pt x="3939754" y="862525"/>
                  <a:pt x="3952567" y="855407"/>
                </a:cubicBezTo>
                <a:cubicBezTo>
                  <a:pt x="3969273" y="846126"/>
                  <a:pt x="3984265" y="833672"/>
                  <a:pt x="4001729" y="825910"/>
                </a:cubicBezTo>
                <a:cubicBezTo>
                  <a:pt x="4014077" y="820422"/>
                  <a:pt x="4028065" y="819790"/>
                  <a:pt x="4041058" y="816078"/>
                </a:cubicBezTo>
                <a:cubicBezTo>
                  <a:pt x="4051023" y="813231"/>
                  <a:pt x="4060722" y="809523"/>
                  <a:pt x="4070554" y="806246"/>
                </a:cubicBezTo>
                <a:cubicBezTo>
                  <a:pt x="4080386" y="799691"/>
                  <a:pt x="4089482" y="791866"/>
                  <a:pt x="4100051" y="786581"/>
                </a:cubicBezTo>
                <a:cubicBezTo>
                  <a:pt x="4137073" y="768070"/>
                  <a:pt x="4150991" y="766472"/>
                  <a:pt x="4188542" y="757084"/>
                </a:cubicBezTo>
                <a:cubicBezTo>
                  <a:pt x="4204929" y="747252"/>
                  <a:pt x="4220610" y="736134"/>
                  <a:pt x="4237703" y="727588"/>
                </a:cubicBezTo>
                <a:cubicBezTo>
                  <a:pt x="4312953" y="689963"/>
                  <a:pt x="4215800" y="778240"/>
                  <a:pt x="4365522" y="678426"/>
                </a:cubicBezTo>
                <a:cubicBezTo>
                  <a:pt x="4385187" y="665316"/>
                  <a:pt x="4403856" y="650575"/>
                  <a:pt x="4424516" y="639097"/>
                </a:cubicBezTo>
                <a:cubicBezTo>
                  <a:pt x="4433576" y="634064"/>
                  <a:pt x="4444486" y="633348"/>
                  <a:pt x="4454012" y="629265"/>
                </a:cubicBezTo>
                <a:cubicBezTo>
                  <a:pt x="4499203" y="609897"/>
                  <a:pt x="4491683" y="605182"/>
                  <a:pt x="4542503" y="589936"/>
                </a:cubicBezTo>
                <a:cubicBezTo>
                  <a:pt x="4558510" y="585134"/>
                  <a:pt x="4575277" y="583381"/>
                  <a:pt x="4591664" y="580104"/>
                </a:cubicBezTo>
                <a:cubicBezTo>
                  <a:pt x="4621290" y="560353"/>
                  <a:pt x="4625557" y="555746"/>
                  <a:pt x="4660490" y="540775"/>
                </a:cubicBezTo>
                <a:cubicBezTo>
                  <a:pt x="4670016" y="536692"/>
                  <a:pt x="4680364" y="534791"/>
                  <a:pt x="4689987" y="530942"/>
                </a:cubicBezTo>
                <a:cubicBezTo>
                  <a:pt x="4713162" y="521672"/>
                  <a:pt x="4735637" y="510716"/>
                  <a:pt x="4758812" y="501446"/>
                </a:cubicBezTo>
                <a:cubicBezTo>
                  <a:pt x="4782328" y="492040"/>
                  <a:pt x="4802767" y="487999"/>
                  <a:pt x="4827638" y="481781"/>
                </a:cubicBezTo>
                <a:cubicBezTo>
                  <a:pt x="4879482" y="447220"/>
                  <a:pt x="4832974" y="473448"/>
                  <a:pt x="4896464" y="452284"/>
                </a:cubicBezTo>
                <a:cubicBezTo>
                  <a:pt x="4993472" y="419948"/>
                  <a:pt x="4897706" y="442204"/>
                  <a:pt x="4994787" y="422788"/>
                </a:cubicBezTo>
                <a:cubicBezTo>
                  <a:pt x="5035475" y="402443"/>
                  <a:pt x="5044507" y="395610"/>
                  <a:pt x="5093109" y="383459"/>
                </a:cubicBezTo>
                <a:cubicBezTo>
                  <a:pt x="5112450" y="378624"/>
                  <a:pt x="5132438" y="376904"/>
                  <a:pt x="5152103" y="373626"/>
                </a:cubicBezTo>
                <a:cubicBezTo>
                  <a:pt x="5168490" y="367071"/>
                  <a:pt x="5184677" y="359994"/>
                  <a:pt x="5201264" y="353962"/>
                </a:cubicBezTo>
                <a:cubicBezTo>
                  <a:pt x="5220744" y="346878"/>
                  <a:pt x="5241012" y="341995"/>
                  <a:pt x="5260258" y="334297"/>
                </a:cubicBezTo>
                <a:cubicBezTo>
                  <a:pt x="5307608" y="315357"/>
                  <a:pt x="5298847" y="310087"/>
                  <a:pt x="5348748" y="285136"/>
                </a:cubicBezTo>
                <a:cubicBezTo>
                  <a:pt x="5364534" y="277243"/>
                  <a:pt x="5381004" y="270543"/>
                  <a:pt x="5397909" y="265471"/>
                </a:cubicBezTo>
                <a:cubicBezTo>
                  <a:pt x="5413916" y="260669"/>
                  <a:pt x="5430858" y="259692"/>
                  <a:pt x="5447071" y="255639"/>
                </a:cubicBezTo>
                <a:cubicBezTo>
                  <a:pt x="5457125" y="253125"/>
                  <a:pt x="5466735" y="249084"/>
                  <a:pt x="5476567" y="245807"/>
                </a:cubicBezTo>
                <a:cubicBezTo>
                  <a:pt x="5486399" y="239252"/>
                  <a:pt x="5495495" y="231427"/>
                  <a:pt x="5506064" y="226142"/>
                </a:cubicBezTo>
                <a:cubicBezTo>
                  <a:pt x="5533421" y="212463"/>
                  <a:pt x="5586693" y="195988"/>
                  <a:pt x="5614219" y="186813"/>
                </a:cubicBezTo>
                <a:lnTo>
                  <a:pt x="5643716" y="176981"/>
                </a:lnTo>
                <a:cubicBezTo>
                  <a:pt x="5653548" y="173704"/>
                  <a:pt x="5663158" y="169662"/>
                  <a:pt x="5673212" y="167149"/>
                </a:cubicBezTo>
                <a:cubicBezTo>
                  <a:pt x="5686322" y="163872"/>
                  <a:pt x="5699722" y="161590"/>
                  <a:pt x="5712542" y="157317"/>
                </a:cubicBezTo>
                <a:cubicBezTo>
                  <a:pt x="5729286" y="151736"/>
                  <a:pt x="5744445" y="141350"/>
                  <a:pt x="5761703" y="137652"/>
                </a:cubicBezTo>
                <a:cubicBezTo>
                  <a:pt x="5790722" y="131433"/>
                  <a:pt x="5820696" y="131097"/>
                  <a:pt x="5850193" y="127820"/>
                </a:cubicBezTo>
                <a:cubicBezTo>
                  <a:pt x="5961135" y="90839"/>
                  <a:pt x="5856969" y="122153"/>
                  <a:pt x="5968180" y="98323"/>
                </a:cubicBezTo>
                <a:cubicBezTo>
                  <a:pt x="5994606" y="92660"/>
                  <a:pt x="6046838" y="78659"/>
                  <a:pt x="6046838" y="78659"/>
                </a:cubicBezTo>
                <a:cubicBezTo>
                  <a:pt x="6059948" y="72104"/>
                  <a:pt x="6072695" y="64768"/>
                  <a:pt x="6086167" y="58994"/>
                </a:cubicBezTo>
                <a:cubicBezTo>
                  <a:pt x="6095693" y="54911"/>
                  <a:pt x="6106394" y="53797"/>
                  <a:pt x="6115664" y="49162"/>
                </a:cubicBezTo>
                <a:cubicBezTo>
                  <a:pt x="6126233" y="43877"/>
                  <a:pt x="6134362" y="34296"/>
                  <a:pt x="6145161" y="29497"/>
                </a:cubicBezTo>
                <a:cubicBezTo>
                  <a:pt x="6164102" y="21079"/>
                  <a:pt x="6185615" y="19103"/>
                  <a:pt x="6204154" y="9833"/>
                </a:cubicBezTo>
                <a:lnTo>
                  <a:pt x="6223819" y="0"/>
                </a:ln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36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4)</a:t>
            </a:r>
          </a:p>
          <a:p>
            <a:endParaRPr lang="en-US" dirty="0"/>
          </a:p>
          <a:p>
            <a:r>
              <a:rPr lang="en-US" u="sng" dirty="0"/>
              <a:t>Wow!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918B72D-4C14-58A8-79FC-00159F0E3BD8}"/>
              </a:ext>
            </a:extLst>
          </p:cNvPr>
          <p:cNvSpPr/>
          <p:nvPr/>
        </p:nvSpPr>
        <p:spPr>
          <a:xfrm>
            <a:off x="4945626" y="2565807"/>
            <a:ext cx="6086168" cy="3274554"/>
          </a:xfrm>
          <a:custGeom>
            <a:avLst/>
            <a:gdLst>
              <a:gd name="connsiteX0" fmla="*/ 0 w 6086168"/>
              <a:gd name="connsiteY0" fmla="*/ 3274554 h 3274554"/>
              <a:gd name="connsiteX1" fmla="*/ 78658 w 6086168"/>
              <a:gd name="connsiteY1" fmla="*/ 3245058 h 3274554"/>
              <a:gd name="connsiteX2" fmla="*/ 108155 w 6086168"/>
              <a:gd name="connsiteY2" fmla="*/ 3235225 h 3274554"/>
              <a:gd name="connsiteX3" fmla="*/ 167148 w 6086168"/>
              <a:gd name="connsiteY3" fmla="*/ 3176232 h 3274554"/>
              <a:gd name="connsiteX4" fmla="*/ 226142 w 6086168"/>
              <a:gd name="connsiteY4" fmla="*/ 3136903 h 3274554"/>
              <a:gd name="connsiteX5" fmla="*/ 255639 w 6086168"/>
              <a:gd name="connsiteY5" fmla="*/ 3117238 h 3274554"/>
              <a:gd name="connsiteX6" fmla="*/ 353961 w 6086168"/>
              <a:gd name="connsiteY6" fmla="*/ 3028748 h 3274554"/>
              <a:gd name="connsiteX7" fmla="*/ 403122 w 6086168"/>
              <a:gd name="connsiteY7" fmla="*/ 2950090 h 3274554"/>
              <a:gd name="connsiteX8" fmla="*/ 442451 w 6086168"/>
              <a:gd name="connsiteY8" fmla="*/ 2891096 h 3274554"/>
              <a:gd name="connsiteX9" fmla="*/ 481780 w 6086168"/>
              <a:gd name="connsiteY9" fmla="*/ 2832103 h 3274554"/>
              <a:gd name="connsiteX10" fmla="*/ 501445 w 6086168"/>
              <a:gd name="connsiteY10" fmla="*/ 2802606 h 3274554"/>
              <a:gd name="connsiteX11" fmla="*/ 560439 w 6086168"/>
              <a:gd name="connsiteY11" fmla="*/ 2694451 h 3274554"/>
              <a:gd name="connsiteX12" fmla="*/ 570271 w 6086168"/>
              <a:gd name="connsiteY12" fmla="*/ 2664954 h 3274554"/>
              <a:gd name="connsiteX13" fmla="*/ 609600 w 6086168"/>
              <a:gd name="connsiteY13" fmla="*/ 2605961 h 3274554"/>
              <a:gd name="connsiteX14" fmla="*/ 629264 w 6086168"/>
              <a:gd name="connsiteY14" fmla="*/ 2576464 h 3274554"/>
              <a:gd name="connsiteX15" fmla="*/ 648929 w 6086168"/>
              <a:gd name="connsiteY15" fmla="*/ 2537135 h 3274554"/>
              <a:gd name="connsiteX16" fmla="*/ 668593 w 6086168"/>
              <a:gd name="connsiteY16" fmla="*/ 2507638 h 3274554"/>
              <a:gd name="connsiteX17" fmla="*/ 678426 w 6086168"/>
              <a:gd name="connsiteY17" fmla="*/ 2478141 h 3274554"/>
              <a:gd name="connsiteX18" fmla="*/ 698090 w 6086168"/>
              <a:gd name="connsiteY18" fmla="*/ 2428980 h 3274554"/>
              <a:gd name="connsiteX19" fmla="*/ 757084 w 6086168"/>
              <a:gd name="connsiteY19" fmla="*/ 2320825 h 3274554"/>
              <a:gd name="connsiteX20" fmla="*/ 786580 w 6086168"/>
              <a:gd name="connsiteY20" fmla="*/ 2261832 h 3274554"/>
              <a:gd name="connsiteX21" fmla="*/ 806245 w 6086168"/>
              <a:gd name="connsiteY21" fmla="*/ 2212670 h 3274554"/>
              <a:gd name="connsiteX22" fmla="*/ 884903 w 6086168"/>
              <a:gd name="connsiteY22" fmla="*/ 2104516 h 3274554"/>
              <a:gd name="connsiteX23" fmla="*/ 924232 w 6086168"/>
              <a:gd name="connsiteY23" fmla="*/ 2025858 h 3274554"/>
              <a:gd name="connsiteX24" fmla="*/ 973393 w 6086168"/>
              <a:gd name="connsiteY24" fmla="*/ 1947199 h 3274554"/>
              <a:gd name="connsiteX25" fmla="*/ 993058 w 6086168"/>
              <a:gd name="connsiteY25" fmla="*/ 1907870 h 3274554"/>
              <a:gd name="connsiteX26" fmla="*/ 1002890 w 6086168"/>
              <a:gd name="connsiteY26" fmla="*/ 1878374 h 3274554"/>
              <a:gd name="connsiteX27" fmla="*/ 1012722 w 6086168"/>
              <a:gd name="connsiteY27" fmla="*/ 1839045 h 3274554"/>
              <a:gd name="connsiteX28" fmla="*/ 1032387 w 6086168"/>
              <a:gd name="connsiteY28" fmla="*/ 1809548 h 3274554"/>
              <a:gd name="connsiteX29" fmla="*/ 1052051 w 6086168"/>
              <a:gd name="connsiteY29" fmla="*/ 1750554 h 3274554"/>
              <a:gd name="connsiteX30" fmla="*/ 1061884 w 6086168"/>
              <a:gd name="connsiteY30" fmla="*/ 1711225 h 3274554"/>
              <a:gd name="connsiteX31" fmla="*/ 1091380 w 6086168"/>
              <a:gd name="connsiteY31" fmla="*/ 1681728 h 3274554"/>
              <a:gd name="connsiteX32" fmla="*/ 1150374 w 6086168"/>
              <a:gd name="connsiteY32" fmla="*/ 1573574 h 3274554"/>
              <a:gd name="connsiteX33" fmla="*/ 1209368 w 6086168"/>
              <a:gd name="connsiteY33" fmla="*/ 1445754 h 3274554"/>
              <a:gd name="connsiteX34" fmla="*/ 1248697 w 6086168"/>
              <a:gd name="connsiteY34" fmla="*/ 1376928 h 3274554"/>
              <a:gd name="connsiteX35" fmla="*/ 1258529 w 6086168"/>
              <a:gd name="connsiteY35" fmla="*/ 1347432 h 3274554"/>
              <a:gd name="connsiteX36" fmla="*/ 1278193 w 6086168"/>
              <a:gd name="connsiteY36" fmla="*/ 1317935 h 3274554"/>
              <a:gd name="connsiteX37" fmla="*/ 1288026 w 6086168"/>
              <a:gd name="connsiteY37" fmla="*/ 1288438 h 3274554"/>
              <a:gd name="connsiteX38" fmla="*/ 1307690 w 6086168"/>
              <a:gd name="connsiteY38" fmla="*/ 1249109 h 3274554"/>
              <a:gd name="connsiteX39" fmla="*/ 1337187 w 6086168"/>
              <a:gd name="connsiteY39" fmla="*/ 1190116 h 3274554"/>
              <a:gd name="connsiteX40" fmla="*/ 1356851 w 6086168"/>
              <a:gd name="connsiteY40" fmla="*/ 1150787 h 3274554"/>
              <a:gd name="connsiteX41" fmla="*/ 1386348 w 6086168"/>
              <a:gd name="connsiteY41" fmla="*/ 1121290 h 3274554"/>
              <a:gd name="connsiteX42" fmla="*/ 1415845 w 6086168"/>
              <a:gd name="connsiteY42" fmla="*/ 1081961 h 3274554"/>
              <a:gd name="connsiteX43" fmla="*/ 1435509 w 6086168"/>
              <a:gd name="connsiteY43" fmla="*/ 1052464 h 3274554"/>
              <a:gd name="connsiteX44" fmla="*/ 1465006 w 6086168"/>
              <a:gd name="connsiteY44" fmla="*/ 1022967 h 3274554"/>
              <a:gd name="connsiteX45" fmla="*/ 1504335 w 6086168"/>
              <a:gd name="connsiteY45" fmla="*/ 973806 h 3274554"/>
              <a:gd name="connsiteX46" fmla="*/ 1533832 w 6086168"/>
              <a:gd name="connsiteY46" fmla="*/ 944309 h 3274554"/>
              <a:gd name="connsiteX47" fmla="*/ 1602658 w 6086168"/>
              <a:gd name="connsiteY47" fmla="*/ 895148 h 3274554"/>
              <a:gd name="connsiteX48" fmla="*/ 1632155 w 6086168"/>
              <a:gd name="connsiteY48" fmla="*/ 885316 h 3274554"/>
              <a:gd name="connsiteX49" fmla="*/ 1661651 w 6086168"/>
              <a:gd name="connsiteY49" fmla="*/ 865651 h 3274554"/>
              <a:gd name="connsiteX50" fmla="*/ 1691148 w 6086168"/>
              <a:gd name="connsiteY50" fmla="*/ 855819 h 3274554"/>
              <a:gd name="connsiteX51" fmla="*/ 1779639 w 6086168"/>
              <a:gd name="connsiteY51" fmla="*/ 836154 h 3274554"/>
              <a:gd name="connsiteX52" fmla="*/ 1858297 w 6086168"/>
              <a:gd name="connsiteY52" fmla="*/ 816490 h 3274554"/>
              <a:gd name="connsiteX53" fmla="*/ 1887793 w 6086168"/>
              <a:gd name="connsiteY53" fmla="*/ 806658 h 3274554"/>
              <a:gd name="connsiteX54" fmla="*/ 1976284 w 6086168"/>
              <a:gd name="connsiteY54" fmla="*/ 796825 h 3274554"/>
              <a:gd name="connsiteX55" fmla="*/ 2330245 w 6086168"/>
              <a:gd name="connsiteY55" fmla="*/ 806658 h 3274554"/>
              <a:gd name="connsiteX56" fmla="*/ 2359742 w 6086168"/>
              <a:gd name="connsiteY56" fmla="*/ 816490 h 3274554"/>
              <a:gd name="connsiteX57" fmla="*/ 2399071 w 6086168"/>
              <a:gd name="connsiteY57" fmla="*/ 826322 h 3274554"/>
              <a:gd name="connsiteX58" fmla="*/ 2467897 w 6086168"/>
              <a:gd name="connsiteY58" fmla="*/ 855819 h 3274554"/>
              <a:gd name="connsiteX59" fmla="*/ 2507226 w 6086168"/>
              <a:gd name="connsiteY59" fmla="*/ 875483 h 3274554"/>
              <a:gd name="connsiteX60" fmla="*/ 2536722 w 6086168"/>
              <a:gd name="connsiteY60" fmla="*/ 885316 h 3274554"/>
              <a:gd name="connsiteX61" fmla="*/ 2605548 w 6086168"/>
              <a:gd name="connsiteY61" fmla="*/ 914812 h 3274554"/>
              <a:gd name="connsiteX62" fmla="*/ 2684206 w 6086168"/>
              <a:gd name="connsiteY62" fmla="*/ 954141 h 3274554"/>
              <a:gd name="connsiteX63" fmla="*/ 2753032 w 6086168"/>
              <a:gd name="connsiteY63" fmla="*/ 993470 h 3274554"/>
              <a:gd name="connsiteX64" fmla="*/ 2831690 w 6086168"/>
              <a:gd name="connsiteY64" fmla="*/ 1032799 h 3274554"/>
              <a:gd name="connsiteX65" fmla="*/ 2880851 w 6086168"/>
              <a:gd name="connsiteY65" fmla="*/ 1072128 h 3274554"/>
              <a:gd name="connsiteX66" fmla="*/ 2910348 w 6086168"/>
              <a:gd name="connsiteY66" fmla="*/ 1101625 h 3274554"/>
              <a:gd name="connsiteX67" fmla="*/ 2969342 w 6086168"/>
              <a:gd name="connsiteY67" fmla="*/ 1140954 h 3274554"/>
              <a:gd name="connsiteX68" fmla="*/ 2989006 w 6086168"/>
              <a:gd name="connsiteY68" fmla="*/ 1170451 h 3274554"/>
              <a:gd name="connsiteX69" fmla="*/ 3057832 w 6086168"/>
              <a:gd name="connsiteY69" fmla="*/ 1209780 h 3274554"/>
              <a:gd name="connsiteX70" fmla="*/ 3116826 w 6086168"/>
              <a:gd name="connsiteY70" fmla="*/ 1249109 h 3274554"/>
              <a:gd name="connsiteX71" fmla="*/ 3185651 w 6086168"/>
              <a:gd name="connsiteY71" fmla="*/ 1298270 h 3274554"/>
              <a:gd name="connsiteX72" fmla="*/ 3215148 w 6086168"/>
              <a:gd name="connsiteY72" fmla="*/ 1317935 h 3274554"/>
              <a:gd name="connsiteX73" fmla="*/ 3283974 w 6086168"/>
              <a:gd name="connsiteY73" fmla="*/ 1367096 h 3274554"/>
              <a:gd name="connsiteX74" fmla="*/ 3323303 w 6086168"/>
              <a:gd name="connsiteY74" fmla="*/ 1386761 h 3274554"/>
              <a:gd name="connsiteX75" fmla="*/ 3352800 w 6086168"/>
              <a:gd name="connsiteY75" fmla="*/ 1406425 h 3274554"/>
              <a:gd name="connsiteX76" fmla="*/ 3431458 w 6086168"/>
              <a:gd name="connsiteY76" fmla="*/ 1445754 h 3274554"/>
              <a:gd name="connsiteX77" fmla="*/ 3470787 w 6086168"/>
              <a:gd name="connsiteY77" fmla="*/ 1465419 h 3274554"/>
              <a:gd name="connsiteX78" fmla="*/ 3500284 w 6086168"/>
              <a:gd name="connsiteY78" fmla="*/ 1485083 h 3274554"/>
              <a:gd name="connsiteX79" fmla="*/ 3539613 w 6086168"/>
              <a:gd name="connsiteY79" fmla="*/ 1504748 h 3274554"/>
              <a:gd name="connsiteX80" fmla="*/ 3598606 w 6086168"/>
              <a:gd name="connsiteY80" fmla="*/ 1544077 h 3274554"/>
              <a:gd name="connsiteX81" fmla="*/ 3706761 w 6086168"/>
              <a:gd name="connsiteY81" fmla="*/ 1583406 h 3274554"/>
              <a:gd name="connsiteX82" fmla="*/ 3736258 w 6086168"/>
              <a:gd name="connsiteY82" fmla="*/ 1593238 h 3274554"/>
              <a:gd name="connsiteX83" fmla="*/ 3785419 w 6086168"/>
              <a:gd name="connsiteY83" fmla="*/ 1603070 h 3274554"/>
              <a:gd name="connsiteX84" fmla="*/ 3844413 w 6086168"/>
              <a:gd name="connsiteY84" fmla="*/ 1622735 h 3274554"/>
              <a:gd name="connsiteX85" fmla="*/ 4050890 w 6086168"/>
              <a:gd name="connsiteY85" fmla="*/ 1612903 h 3274554"/>
              <a:gd name="connsiteX86" fmla="*/ 4168877 w 6086168"/>
              <a:gd name="connsiteY86" fmla="*/ 1544077 h 3274554"/>
              <a:gd name="connsiteX87" fmla="*/ 4237703 w 6086168"/>
              <a:gd name="connsiteY87" fmla="*/ 1485083 h 3274554"/>
              <a:gd name="connsiteX88" fmla="*/ 4277032 w 6086168"/>
              <a:gd name="connsiteY88" fmla="*/ 1426090 h 3274554"/>
              <a:gd name="connsiteX89" fmla="*/ 4306529 w 6086168"/>
              <a:gd name="connsiteY89" fmla="*/ 1367096 h 3274554"/>
              <a:gd name="connsiteX90" fmla="*/ 4336026 w 6086168"/>
              <a:gd name="connsiteY90" fmla="*/ 1268774 h 3274554"/>
              <a:gd name="connsiteX91" fmla="*/ 4345858 w 6086168"/>
              <a:gd name="connsiteY91" fmla="*/ 1131122 h 3274554"/>
              <a:gd name="connsiteX92" fmla="*/ 4365522 w 6086168"/>
              <a:gd name="connsiteY92" fmla="*/ 1062296 h 3274554"/>
              <a:gd name="connsiteX93" fmla="*/ 4375355 w 6086168"/>
              <a:gd name="connsiteY93" fmla="*/ 1013135 h 3274554"/>
              <a:gd name="connsiteX94" fmla="*/ 4385187 w 6086168"/>
              <a:gd name="connsiteY94" fmla="*/ 983638 h 3274554"/>
              <a:gd name="connsiteX95" fmla="*/ 4395019 w 6086168"/>
              <a:gd name="connsiteY95" fmla="*/ 944309 h 3274554"/>
              <a:gd name="connsiteX96" fmla="*/ 4404851 w 6086168"/>
              <a:gd name="connsiteY96" fmla="*/ 895148 h 3274554"/>
              <a:gd name="connsiteX97" fmla="*/ 4444180 w 6086168"/>
              <a:gd name="connsiteY97" fmla="*/ 826322 h 3274554"/>
              <a:gd name="connsiteX98" fmla="*/ 4463845 w 6086168"/>
              <a:gd name="connsiteY98" fmla="*/ 786993 h 3274554"/>
              <a:gd name="connsiteX99" fmla="*/ 4513006 w 6086168"/>
              <a:gd name="connsiteY99" fmla="*/ 718167 h 3274554"/>
              <a:gd name="connsiteX100" fmla="*/ 4542503 w 6086168"/>
              <a:gd name="connsiteY100" fmla="*/ 698503 h 3274554"/>
              <a:gd name="connsiteX101" fmla="*/ 4581832 w 6086168"/>
              <a:gd name="connsiteY101" fmla="*/ 639509 h 3274554"/>
              <a:gd name="connsiteX102" fmla="*/ 4601497 w 6086168"/>
              <a:gd name="connsiteY102" fmla="*/ 610012 h 3274554"/>
              <a:gd name="connsiteX103" fmla="*/ 4650658 w 6086168"/>
              <a:gd name="connsiteY103" fmla="*/ 560851 h 3274554"/>
              <a:gd name="connsiteX104" fmla="*/ 4670322 w 6086168"/>
              <a:gd name="connsiteY104" fmla="*/ 531354 h 3274554"/>
              <a:gd name="connsiteX105" fmla="*/ 4807974 w 6086168"/>
              <a:gd name="connsiteY105" fmla="*/ 433032 h 3274554"/>
              <a:gd name="connsiteX106" fmla="*/ 4837471 w 6086168"/>
              <a:gd name="connsiteY106" fmla="*/ 413367 h 3274554"/>
              <a:gd name="connsiteX107" fmla="*/ 4866968 w 6086168"/>
              <a:gd name="connsiteY107" fmla="*/ 403535 h 3274554"/>
              <a:gd name="connsiteX108" fmla="*/ 4955458 w 6086168"/>
              <a:gd name="connsiteY108" fmla="*/ 354374 h 3274554"/>
              <a:gd name="connsiteX109" fmla="*/ 5053780 w 6086168"/>
              <a:gd name="connsiteY109" fmla="*/ 315045 h 3274554"/>
              <a:gd name="connsiteX110" fmla="*/ 5102942 w 6086168"/>
              <a:gd name="connsiteY110" fmla="*/ 285548 h 3274554"/>
              <a:gd name="connsiteX111" fmla="*/ 5191432 w 6086168"/>
              <a:gd name="connsiteY111" fmla="*/ 256051 h 3274554"/>
              <a:gd name="connsiteX112" fmla="*/ 5220929 w 6086168"/>
              <a:gd name="connsiteY112" fmla="*/ 246219 h 3274554"/>
              <a:gd name="connsiteX113" fmla="*/ 5358580 w 6086168"/>
              <a:gd name="connsiteY113" fmla="*/ 187225 h 3274554"/>
              <a:gd name="connsiteX114" fmla="*/ 5447071 w 6086168"/>
              <a:gd name="connsiteY114" fmla="*/ 157728 h 3274554"/>
              <a:gd name="connsiteX115" fmla="*/ 5506064 w 6086168"/>
              <a:gd name="connsiteY115" fmla="*/ 147896 h 3274554"/>
              <a:gd name="connsiteX116" fmla="*/ 5565058 w 6086168"/>
              <a:gd name="connsiteY116" fmla="*/ 128232 h 3274554"/>
              <a:gd name="connsiteX117" fmla="*/ 5604387 w 6086168"/>
              <a:gd name="connsiteY117" fmla="*/ 118399 h 3274554"/>
              <a:gd name="connsiteX118" fmla="*/ 5653548 w 6086168"/>
              <a:gd name="connsiteY118" fmla="*/ 108567 h 3274554"/>
              <a:gd name="connsiteX119" fmla="*/ 5702709 w 6086168"/>
              <a:gd name="connsiteY119" fmla="*/ 88903 h 3274554"/>
              <a:gd name="connsiteX120" fmla="*/ 5810864 w 6086168"/>
              <a:gd name="connsiteY120" fmla="*/ 59406 h 3274554"/>
              <a:gd name="connsiteX121" fmla="*/ 5860026 w 6086168"/>
              <a:gd name="connsiteY121" fmla="*/ 39741 h 3274554"/>
              <a:gd name="connsiteX122" fmla="*/ 5987845 w 6086168"/>
              <a:gd name="connsiteY122" fmla="*/ 20077 h 3274554"/>
              <a:gd name="connsiteX123" fmla="*/ 6066503 w 6086168"/>
              <a:gd name="connsiteY123" fmla="*/ 412 h 3274554"/>
              <a:gd name="connsiteX124" fmla="*/ 6086168 w 6086168"/>
              <a:gd name="connsiteY124" fmla="*/ 412 h 32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86168" h="3274554">
                <a:moveTo>
                  <a:pt x="0" y="3274554"/>
                </a:moveTo>
                <a:lnTo>
                  <a:pt x="78658" y="3245058"/>
                </a:lnTo>
                <a:cubicBezTo>
                  <a:pt x="88398" y="3241516"/>
                  <a:pt x="99974" y="3241588"/>
                  <a:pt x="108155" y="3235225"/>
                </a:cubicBezTo>
                <a:cubicBezTo>
                  <a:pt x="130106" y="3218152"/>
                  <a:pt x="144009" y="3191658"/>
                  <a:pt x="167148" y="3176232"/>
                </a:cubicBezTo>
                <a:lnTo>
                  <a:pt x="226142" y="3136903"/>
                </a:lnTo>
                <a:lnTo>
                  <a:pt x="255639" y="3117238"/>
                </a:lnTo>
                <a:cubicBezTo>
                  <a:pt x="298076" y="3088946"/>
                  <a:pt x="315369" y="3080204"/>
                  <a:pt x="353961" y="3028748"/>
                </a:cubicBezTo>
                <a:cubicBezTo>
                  <a:pt x="422430" y="2937456"/>
                  <a:pt x="349138" y="3040065"/>
                  <a:pt x="403122" y="2950090"/>
                </a:cubicBezTo>
                <a:cubicBezTo>
                  <a:pt x="415281" y="2929824"/>
                  <a:pt x="429341" y="2910761"/>
                  <a:pt x="442451" y="2891096"/>
                </a:cubicBezTo>
                <a:lnTo>
                  <a:pt x="481780" y="2832103"/>
                </a:lnTo>
                <a:cubicBezTo>
                  <a:pt x="488335" y="2822271"/>
                  <a:pt x="496160" y="2813175"/>
                  <a:pt x="501445" y="2802606"/>
                </a:cubicBezTo>
                <a:cubicBezTo>
                  <a:pt x="546059" y="2713379"/>
                  <a:pt x="524513" y="2748339"/>
                  <a:pt x="560439" y="2694451"/>
                </a:cubicBezTo>
                <a:cubicBezTo>
                  <a:pt x="563716" y="2684619"/>
                  <a:pt x="565238" y="2674014"/>
                  <a:pt x="570271" y="2664954"/>
                </a:cubicBezTo>
                <a:cubicBezTo>
                  <a:pt x="581748" y="2644294"/>
                  <a:pt x="596490" y="2625625"/>
                  <a:pt x="609600" y="2605961"/>
                </a:cubicBezTo>
                <a:cubicBezTo>
                  <a:pt x="616155" y="2596129"/>
                  <a:pt x="623979" y="2587033"/>
                  <a:pt x="629264" y="2576464"/>
                </a:cubicBezTo>
                <a:cubicBezTo>
                  <a:pt x="635819" y="2563354"/>
                  <a:pt x="641657" y="2549861"/>
                  <a:pt x="648929" y="2537135"/>
                </a:cubicBezTo>
                <a:cubicBezTo>
                  <a:pt x="654792" y="2526875"/>
                  <a:pt x="663308" y="2518207"/>
                  <a:pt x="668593" y="2507638"/>
                </a:cubicBezTo>
                <a:cubicBezTo>
                  <a:pt x="673228" y="2498368"/>
                  <a:pt x="674787" y="2487845"/>
                  <a:pt x="678426" y="2478141"/>
                </a:cubicBezTo>
                <a:cubicBezTo>
                  <a:pt x="684623" y="2461615"/>
                  <a:pt x="690694" y="2445005"/>
                  <a:pt x="698090" y="2428980"/>
                </a:cubicBezTo>
                <a:cubicBezTo>
                  <a:pt x="731550" y="2356483"/>
                  <a:pt x="725655" y="2367968"/>
                  <a:pt x="757084" y="2320825"/>
                </a:cubicBezTo>
                <a:cubicBezTo>
                  <a:pt x="781796" y="2246686"/>
                  <a:pt x="748462" y="2338068"/>
                  <a:pt x="786580" y="2261832"/>
                </a:cubicBezTo>
                <a:cubicBezTo>
                  <a:pt x="794473" y="2246046"/>
                  <a:pt x="797877" y="2228210"/>
                  <a:pt x="806245" y="2212670"/>
                </a:cubicBezTo>
                <a:cubicBezTo>
                  <a:pt x="845817" y="2139178"/>
                  <a:pt x="841169" y="2148249"/>
                  <a:pt x="884903" y="2104516"/>
                </a:cubicBezTo>
                <a:cubicBezTo>
                  <a:pt x="898013" y="2078297"/>
                  <a:pt x="907971" y="2050249"/>
                  <a:pt x="924232" y="2025858"/>
                </a:cubicBezTo>
                <a:cubicBezTo>
                  <a:pt x="944726" y="1995118"/>
                  <a:pt x="953621" y="1982789"/>
                  <a:pt x="973393" y="1947199"/>
                </a:cubicBezTo>
                <a:cubicBezTo>
                  <a:pt x="980511" y="1934386"/>
                  <a:pt x="987284" y="1921342"/>
                  <a:pt x="993058" y="1907870"/>
                </a:cubicBezTo>
                <a:cubicBezTo>
                  <a:pt x="997141" y="1898344"/>
                  <a:pt x="1000043" y="1888339"/>
                  <a:pt x="1002890" y="1878374"/>
                </a:cubicBezTo>
                <a:cubicBezTo>
                  <a:pt x="1006602" y="1865381"/>
                  <a:pt x="1007399" y="1851466"/>
                  <a:pt x="1012722" y="1839045"/>
                </a:cubicBezTo>
                <a:cubicBezTo>
                  <a:pt x="1017377" y="1828183"/>
                  <a:pt x="1025832" y="1819380"/>
                  <a:pt x="1032387" y="1809548"/>
                </a:cubicBezTo>
                <a:cubicBezTo>
                  <a:pt x="1038942" y="1789883"/>
                  <a:pt x="1047023" y="1770663"/>
                  <a:pt x="1052051" y="1750554"/>
                </a:cubicBezTo>
                <a:cubicBezTo>
                  <a:pt x="1055329" y="1737444"/>
                  <a:pt x="1055180" y="1722958"/>
                  <a:pt x="1061884" y="1711225"/>
                </a:cubicBezTo>
                <a:cubicBezTo>
                  <a:pt x="1068783" y="1699152"/>
                  <a:pt x="1081548" y="1691560"/>
                  <a:pt x="1091380" y="1681728"/>
                </a:cubicBezTo>
                <a:cubicBezTo>
                  <a:pt x="1117681" y="1602826"/>
                  <a:pt x="1098096" y="1638921"/>
                  <a:pt x="1150374" y="1573574"/>
                </a:cubicBezTo>
                <a:cubicBezTo>
                  <a:pt x="1166722" y="1524529"/>
                  <a:pt x="1173501" y="1499554"/>
                  <a:pt x="1209368" y="1445754"/>
                </a:cubicBezTo>
                <a:cubicBezTo>
                  <a:pt x="1229117" y="1416130"/>
                  <a:pt x="1233727" y="1411858"/>
                  <a:pt x="1248697" y="1376928"/>
                </a:cubicBezTo>
                <a:cubicBezTo>
                  <a:pt x="1252780" y="1367402"/>
                  <a:pt x="1253894" y="1356702"/>
                  <a:pt x="1258529" y="1347432"/>
                </a:cubicBezTo>
                <a:cubicBezTo>
                  <a:pt x="1263814" y="1336863"/>
                  <a:pt x="1272908" y="1328504"/>
                  <a:pt x="1278193" y="1317935"/>
                </a:cubicBezTo>
                <a:cubicBezTo>
                  <a:pt x="1282828" y="1308665"/>
                  <a:pt x="1283943" y="1297964"/>
                  <a:pt x="1288026" y="1288438"/>
                </a:cubicBezTo>
                <a:cubicBezTo>
                  <a:pt x="1293800" y="1274966"/>
                  <a:pt x="1301916" y="1262581"/>
                  <a:pt x="1307690" y="1249109"/>
                </a:cubicBezTo>
                <a:cubicBezTo>
                  <a:pt x="1346318" y="1158975"/>
                  <a:pt x="1283201" y="1284590"/>
                  <a:pt x="1337187" y="1190116"/>
                </a:cubicBezTo>
                <a:cubicBezTo>
                  <a:pt x="1344459" y="1177390"/>
                  <a:pt x="1348332" y="1162714"/>
                  <a:pt x="1356851" y="1150787"/>
                </a:cubicBezTo>
                <a:cubicBezTo>
                  <a:pt x="1364933" y="1139472"/>
                  <a:pt x="1377299" y="1131847"/>
                  <a:pt x="1386348" y="1121290"/>
                </a:cubicBezTo>
                <a:cubicBezTo>
                  <a:pt x="1397013" y="1108848"/>
                  <a:pt x="1406320" y="1095296"/>
                  <a:pt x="1415845" y="1081961"/>
                </a:cubicBezTo>
                <a:cubicBezTo>
                  <a:pt x="1422713" y="1072345"/>
                  <a:pt x="1427944" y="1061542"/>
                  <a:pt x="1435509" y="1052464"/>
                </a:cubicBezTo>
                <a:cubicBezTo>
                  <a:pt x="1444411" y="1041782"/>
                  <a:pt x="1455174" y="1032799"/>
                  <a:pt x="1465006" y="1022967"/>
                </a:cubicBezTo>
                <a:cubicBezTo>
                  <a:pt x="1481148" y="974544"/>
                  <a:pt x="1463283" y="1008016"/>
                  <a:pt x="1504335" y="973806"/>
                </a:cubicBezTo>
                <a:cubicBezTo>
                  <a:pt x="1515017" y="964904"/>
                  <a:pt x="1523275" y="953358"/>
                  <a:pt x="1533832" y="944309"/>
                </a:cubicBezTo>
                <a:cubicBezTo>
                  <a:pt x="1540070" y="938962"/>
                  <a:pt x="1590205" y="901374"/>
                  <a:pt x="1602658" y="895148"/>
                </a:cubicBezTo>
                <a:cubicBezTo>
                  <a:pt x="1611928" y="890513"/>
                  <a:pt x="1622323" y="888593"/>
                  <a:pt x="1632155" y="885316"/>
                </a:cubicBezTo>
                <a:cubicBezTo>
                  <a:pt x="1641987" y="878761"/>
                  <a:pt x="1651082" y="870936"/>
                  <a:pt x="1661651" y="865651"/>
                </a:cubicBezTo>
                <a:cubicBezTo>
                  <a:pt x="1670921" y="861016"/>
                  <a:pt x="1681183" y="858666"/>
                  <a:pt x="1691148" y="855819"/>
                </a:cubicBezTo>
                <a:cubicBezTo>
                  <a:pt x="1738839" y="842193"/>
                  <a:pt x="1726936" y="848316"/>
                  <a:pt x="1779639" y="836154"/>
                </a:cubicBezTo>
                <a:cubicBezTo>
                  <a:pt x="1805973" y="830077"/>
                  <a:pt x="1832658" y="825036"/>
                  <a:pt x="1858297" y="816490"/>
                </a:cubicBezTo>
                <a:cubicBezTo>
                  <a:pt x="1868129" y="813213"/>
                  <a:pt x="1877570" y="808362"/>
                  <a:pt x="1887793" y="806658"/>
                </a:cubicBezTo>
                <a:cubicBezTo>
                  <a:pt x="1917068" y="801779"/>
                  <a:pt x="1946787" y="800103"/>
                  <a:pt x="1976284" y="796825"/>
                </a:cubicBezTo>
                <a:cubicBezTo>
                  <a:pt x="2094271" y="800103"/>
                  <a:pt x="2212367" y="800613"/>
                  <a:pt x="2330245" y="806658"/>
                </a:cubicBezTo>
                <a:cubicBezTo>
                  <a:pt x="2340596" y="807189"/>
                  <a:pt x="2349777" y="813643"/>
                  <a:pt x="2359742" y="816490"/>
                </a:cubicBezTo>
                <a:cubicBezTo>
                  <a:pt x="2372735" y="820202"/>
                  <a:pt x="2385961" y="823045"/>
                  <a:pt x="2399071" y="826322"/>
                </a:cubicBezTo>
                <a:cubicBezTo>
                  <a:pt x="2529480" y="891528"/>
                  <a:pt x="2366647" y="812427"/>
                  <a:pt x="2467897" y="855819"/>
                </a:cubicBezTo>
                <a:cubicBezTo>
                  <a:pt x="2481369" y="861593"/>
                  <a:pt x="2493754" y="869709"/>
                  <a:pt x="2507226" y="875483"/>
                </a:cubicBezTo>
                <a:cubicBezTo>
                  <a:pt x="2516752" y="879566"/>
                  <a:pt x="2527196" y="881233"/>
                  <a:pt x="2536722" y="885316"/>
                </a:cubicBezTo>
                <a:cubicBezTo>
                  <a:pt x="2621752" y="921758"/>
                  <a:pt x="2536385" y="891759"/>
                  <a:pt x="2605548" y="914812"/>
                </a:cubicBezTo>
                <a:cubicBezTo>
                  <a:pt x="2657784" y="949636"/>
                  <a:pt x="2612045" y="922069"/>
                  <a:pt x="2684206" y="954141"/>
                </a:cubicBezTo>
                <a:cubicBezTo>
                  <a:pt x="2768705" y="991696"/>
                  <a:pt x="2683444" y="955513"/>
                  <a:pt x="2753032" y="993470"/>
                </a:cubicBezTo>
                <a:cubicBezTo>
                  <a:pt x="2778767" y="1007507"/>
                  <a:pt x="2831690" y="1032799"/>
                  <a:pt x="2831690" y="1032799"/>
                </a:cubicBezTo>
                <a:cubicBezTo>
                  <a:pt x="2875671" y="1098769"/>
                  <a:pt x="2823861" y="1034134"/>
                  <a:pt x="2880851" y="1072128"/>
                </a:cubicBezTo>
                <a:cubicBezTo>
                  <a:pt x="2892421" y="1079841"/>
                  <a:pt x="2899372" y="1093088"/>
                  <a:pt x="2910348" y="1101625"/>
                </a:cubicBezTo>
                <a:cubicBezTo>
                  <a:pt x="2929004" y="1116135"/>
                  <a:pt x="2969342" y="1140954"/>
                  <a:pt x="2969342" y="1140954"/>
                </a:cubicBezTo>
                <a:cubicBezTo>
                  <a:pt x="2975897" y="1150786"/>
                  <a:pt x="2980650" y="1162095"/>
                  <a:pt x="2989006" y="1170451"/>
                </a:cubicBezTo>
                <a:cubicBezTo>
                  <a:pt x="3006014" y="1187459"/>
                  <a:pt x="3038551" y="1198211"/>
                  <a:pt x="3057832" y="1209780"/>
                </a:cubicBezTo>
                <a:cubicBezTo>
                  <a:pt x="3078098" y="1221939"/>
                  <a:pt x="3097161" y="1235999"/>
                  <a:pt x="3116826" y="1249109"/>
                </a:cubicBezTo>
                <a:cubicBezTo>
                  <a:pt x="3186314" y="1295435"/>
                  <a:pt x="3100317" y="1237318"/>
                  <a:pt x="3185651" y="1298270"/>
                </a:cubicBezTo>
                <a:cubicBezTo>
                  <a:pt x="3195267" y="1305138"/>
                  <a:pt x="3205532" y="1311066"/>
                  <a:pt x="3215148" y="1317935"/>
                </a:cubicBezTo>
                <a:cubicBezTo>
                  <a:pt x="3236260" y="1333015"/>
                  <a:pt x="3260795" y="1353851"/>
                  <a:pt x="3283974" y="1367096"/>
                </a:cubicBezTo>
                <a:cubicBezTo>
                  <a:pt x="3296700" y="1374368"/>
                  <a:pt x="3310577" y="1379489"/>
                  <a:pt x="3323303" y="1386761"/>
                </a:cubicBezTo>
                <a:cubicBezTo>
                  <a:pt x="3333563" y="1392624"/>
                  <a:pt x="3342426" y="1400767"/>
                  <a:pt x="3352800" y="1406425"/>
                </a:cubicBezTo>
                <a:cubicBezTo>
                  <a:pt x="3378535" y="1420462"/>
                  <a:pt x="3405239" y="1432644"/>
                  <a:pt x="3431458" y="1445754"/>
                </a:cubicBezTo>
                <a:cubicBezTo>
                  <a:pt x="3444568" y="1452309"/>
                  <a:pt x="3458591" y="1457289"/>
                  <a:pt x="3470787" y="1465419"/>
                </a:cubicBezTo>
                <a:cubicBezTo>
                  <a:pt x="3480619" y="1471974"/>
                  <a:pt x="3490024" y="1479220"/>
                  <a:pt x="3500284" y="1485083"/>
                </a:cubicBezTo>
                <a:cubicBezTo>
                  <a:pt x="3513010" y="1492355"/>
                  <a:pt x="3527045" y="1497207"/>
                  <a:pt x="3539613" y="1504748"/>
                </a:cubicBezTo>
                <a:cubicBezTo>
                  <a:pt x="3559879" y="1516908"/>
                  <a:pt x="3576663" y="1535300"/>
                  <a:pt x="3598606" y="1544077"/>
                </a:cubicBezTo>
                <a:cubicBezTo>
                  <a:pt x="3667006" y="1571436"/>
                  <a:pt x="3631033" y="1558163"/>
                  <a:pt x="3706761" y="1583406"/>
                </a:cubicBezTo>
                <a:cubicBezTo>
                  <a:pt x="3716593" y="1586683"/>
                  <a:pt x="3726095" y="1591205"/>
                  <a:pt x="3736258" y="1593238"/>
                </a:cubicBezTo>
                <a:cubicBezTo>
                  <a:pt x="3752645" y="1596515"/>
                  <a:pt x="3769296" y="1598673"/>
                  <a:pt x="3785419" y="1603070"/>
                </a:cubicBezTo>
                <a:cubicBezTo>
                  <a:pt x="3805417" y="1608524"/>
                  <a:pt x="3844413" y="1622735"/>
                  <a:pt x="3844413" y="1622735"/>
                </a:cubicBezTo>
                <a:cubicBezTo>
                  <a:pt x="3913239" y="1619458"/>
                  <a:pt x="3982206" y="1618398"/>
                  <a:pt x="4050890" y="1612903"/>
                </a:cubicBezTo>
                <a:cubicBezTo>
                  <a:pt x="4103966" y="1608657"/>
                  <a:pt x="4123182" y="1578348"/>
                  <a:pt x="4168877" y="1544077"/>
                </a:cubicBezTo>
                <a:cubicBezTo>
                  <a:pt x="4193507" y="1525605"/>
                  <a:pt x="4218531" y="1509733"/>
                  <a:pt x="4237703" y="1485083"/>
                </a:cubicBezTo>
                <a:cubicBezTo>
                  <a:pt x="4252213" y="1466428"/>
                  <a:pt x="4269559" y="1448511"/>
                  <a:pt x="4277032" y="1426090"/>
                </a:cubicBezTo>
                <a:cubicBezTo>
                  <a:pt x="4290601" y="1385382"/>
                  <a:pt x="4281115" y="1405216"/>
                  <a:pt x="4306529" y="1367096"/>
                </a:cubicBezTo>
                <a:cubicBezTo>
                  <a:pt x="4330466" y="1295283"/>
                  <a:pt x="4321165" y="1328212"/>
                  <a:pt x="4336026" y="1268774"/>
                </a:cubicBezTo>
                <a:cubicBezTo>
                  <a:pt x="4339303" y="1222890"/>
                  <a:pt x="4339353" y="1176661"/>
                  <a:pt x="4345858" y="1131122"/>
                </a:cubicBezTo>
                <a:cubicBezTo>
                  <a:pt x="4349232" y="1107502"/>
                  <a:pt x="4359735" y="1085444"/>
                  <a:pt x="4365522" y="1062296"/>
                </a:cubicBezTo>
                <a:cubicBezTo>
                  <a:pt x="4369575" y="1046083"/>
                  <a:pt x="4371302" y="1029348"/>
                  <a:pt x="4375355" y="1013135"/>
                </a:cubicBezTo>
                <a:cubicBezTo>
                  <a:pt x="4377869" y="1003080"/>
                  <a:pt x="4382340" y="993603"/>
                  <a:pt x="4385187" y="983638"/>
                </a:cubicBezTo>
                <a:cubicBezTo>
                  <a:pt x="4388899" y="970645"/>
                  <a:pt x="4392088" y="957500"/>
                  <a:pt x="4395019" y="944309"/>
                </a:cubicBezTo>
                <a:cubicBezTo>
                  <a:pt x="4398644" y="927995"/>
                  <a:pt x="4399566" y="911002"/>
                  <a:pt x="4404851" y="895148"/>
                </a:cubicBezTo>
                <a:cubicBezTo>
                  <a:pt x="4416734" y="859500"/>
                  <a:pt x="4426921" y="856526"/>
                  <a:pt x="4444180" y="826322"/>
                </a:cubicBezTo>
                <a:cubicBezTo>
                  <a:pt x="4451452" y="813596"/>
                  <a:pt x="4456573" y="799719"/>
                  <a:pt x="4463845" y="786993"/>
                </a:cubicBezTo>
                <a:cubicBezTo>
                  <a:pt x="4471290" y="773963"/>
                  <a:pt x="4505968" y="725205"/>
                  <a:pt x="4513006" y="718167"/>
                </a:cubicBezTo>
                <a:cubicBezTo>
                  <a:pt x="4521362" y="709811"/>
                  <a:pt x="4532671" y="705058"/>
                  <a:pt x="4542503" y="698503"/>
                </a:cubicBezTo>
                <a:cubicBezTo>
                  <a:pt x="4559781" y="646666"/>
                  <a:pt x="4540915" y="688609"/>
                  <a:pt x="4581832" y="639509"/>
                </a:cubicBezTo>
                <a:cubicBezTo>
                  <a:pt x="4589397" y="630431"/>
                  <a:pt x="4593715" y="618905"/>
                  <a:pt x="4601497" y="610012"/>
                </a:cubicBezTo>
                <a:cubicBezTo>
                  <a:pt x="4616758" y="592571"/>
                  <a:pt x="4635397" y="578292"/>
                  <a:pt x="4650658" y="560851"/>
                </a:cubicBezTo>
                <a:cubicBezTo>
                  <a:pt x="4658439" y="551958"/>
                  <a:pt x="4661966" y="539710"/>
                  <a:pt x="4670322" y="531354"/>
                </a:cubicBezTo>
                <a:cubicBezTo>
                  <a:pt x="4701058" y="500618"/>
                  <a:pt x="4779912" y="451740"/>
                  <a:pt x="4807974" y="433032"/>
                </a:cubicBezTo>
                <a:cubicBezTo>
                  <a:pt x="4817806" y="426477"/>
                  <a:pt x="4826260" y="417104"/>
                  <a:pt x="4837471" y="413367"/>
                </a:cubicBezTo>
                <a:cubicBezTo>
                  <a:pt x="4847303" y="410090"/>
                  <a:pt x="4857698" y="408170"/>
                  <a:pt x="4866968" y="403535"/>
                </a:cubicBezTo>
                <a:cubicBezTo>
                  <a:pt x="4941570" y="366234"/>
                  <a:pt x="4889163" y="382786"/>
                  <a:pt x="4955458" y="354374"/>
                </a:cubicBezTo>
                <a:cubicBezTo>
                  <a:pt x="4987903" y="340469"/>
                  <a:pt x="5023512" y="333206"/>
                  <a:pt x="5053780" y="315045"/>
                </a:cubicBezTo>
                <a:cubicBezTo>
                  <a:pt x="5070167" y="305213"/>
                  <a:pt x="5085376" y="293076"/>
                  <a:pt x="5102942" y="285548"/>
                </a:cubicBezTo>
                <a:cubicBezTo>
                  <a:pt x="5131520" y="273300"/>
                  <a:pt x="5161935" y="265883"/>
                  <a:pt x="5191432" y="256051"/>
                </a:cubicBezTo>
                <a:cubicBezTo>
                  <a:pt x="5201264" y="252774"/>
                  <a:pt x="5211659" y="250854"/>
                  <a:pt x="5220929" y="246219"/>
                </a:cubicBezTo>
                <a:cubicBezTo>
                  <a:pt x="5273240" y="220063"/>
                  <a:pt x="5291419" y="209612"/>
                  <a:pt x="5358580" y="187225"/>
                </a:cubicBezTo>
                <a:cubicBezTo>
                  <a:pt x="5388077" y="177393"/>
                  <a:pt x="5417028" y="165739"/>
                  <a:pt x="5447071" y="157728"/>
                </a:cubicBezTo>
                <a:cubicBezTo>
                  <a:pt x="5466333" y="152591"/>
                  <a:pt x="5486724" y="152731"/>
                  <a:pt x="5506064" y="147896"/>
                </a:cubicBezTo>
                <a:cubicBezTo>
                  <a:pt x="5526173" y="142869"/>
                  <a:pt x="5545204" y="134188"/>
                  <a:pt x="5565058" y="128232"/>
                </a:cubicBezTo>
                <a:cubicBezTo>
                  <a:pt x="5578001" y="124349"/>
                  <a:pt x="5591196" y="121331"/>
                  <a:pt x="5604387" y="118399"/>
                </a:cubicBezTo>
                <a:cubicBezTo>
                  <a:pt x="5620701" y="114774"/>
                  <a:pt x="5637541" y="113369"/>
                  <a:pt x="5653548" y="108567"/>
                </a:cubicBezTo>
                <a:cubicBezTo>
                  <a:pt x="5670453" y="103496"/>
                  <a:pt x="5686122" y="94935"/>
                  <a:pt x="5702709" y="88903"/>
                </a:cubicBezTo>
                <a:cubicBezTo>
                  <a:pt x="5763699" y="66725"/>
                  <a:pt x="5752549" y="71069"/>
                  <a:pt x="5810864" y="59406"/>
                </a:cubicBezTo>
                <a:cubicBezTo>
                  <a:pt x="5827251" y="52851"/>
                  <a:pt x="5843121" y="44813"/>
                  <a:pt x="5860026" y="39741"/>
                </a:cubicBezTo>
                <a:cubicBezTo>
                  <a:pt x="5892198" y="30089"/>
                  <a:pt x="5960434" y="23503"/>
                  <a:pt x="5987845" y="20077"/>
                </a:cubicBezTo>
                <a:cubicBezTo>
                  <a:pt x="6022156" y="8640"/>
                  <a:pt x="6024980" y="6344"/>
                  <a:pt x="6066503" y="412"/>
                </a:cubicBezTo>
                <a:cubicBezTo>
                  <a:pt x="6072992" y="-515"/>
                  <a:pt x="6079613" y="412"/>
                  <a:pt x="6086168" y="412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07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23)</a:t>
            </a:r>
          </a:p>
          <a:p>
            <a:endParaRPr lang="en-US" dirty="0"/>
          </a:p>
          <a:p>
            <a:r>
              <a:rPr lang="en-US" u="sng" dirty="0"/>
              <a:t>Uh… let’s dial it back.</a:t>
            </a:r>
          </a:p>
          <a:p>
            <a:endParaRPr lang="en-US" u="sng" dirty="0"/>
          </a:p>
          <a:p>
            <a:r>
              <a:rPr lang="en-US" dirty="0"/>
              <a:t>Just like our robot, it doesn’t know when to stop.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1:</a:t>
            </a:r>
          </a:p>
          <a:p>
            <a:r>
              <a:rPr lang="en-US" i="1" dirty="0"/>
              <a:t>Penalize complexity</a:t>
            </a:r>
          </a:p>
          <a:p>
            <a:r>
              <a:rPr lang="en-US" dirty="0"/>
              <a:t>(regularization)</a:t>
            </a:r>
          </a:p>
          <a:p>
            <a:endParaRPr lang="en-US" i="1" dirty="0"/>
          </a:p>
          <a:p>
            <a:r>
              <a:rPr lang="en-US" dirty="0"/>
              <a:t>We could quantify how curvy the line is and add that value to the loss.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2740" y="1027906"/>
            <a:ext cx="8288481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2:</a:t>
            </a:r>
          </a:p>
          <a:p>
            <a:r>
              <a:rPr lang="en-US" i="1" dirty="0"/>
              <a:t>Keep checking the validation set</a:t>
            </a:r>
          </a:p>
          <a:p>
            <a:r>
              <a:rPr lang="en-US" dirty="0"/>
              <a:t>(early stopping)</a:t>
            </a:r>
          </a:p>
          <a:p>
            <a:endParaRPr lang="en-US" dirty="0"/>
          </a:p>
          <a:p>
            <a:r>
              <a:rPr lang="en-US" dirty="0"/>
              <a:t>When our boundary no longer works well on new data, we know we’ve gone too far.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Explicit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add a term to the loss (</a:t>
                </a:r>
                <a:r>
                  <a:rPr lang="en-US" i="1" dirty="0"/>
                  <a:t>L</a:t>
                </a:r>
                <a:r>
                  <a:rPr lang="en-US" dirty="0"/>
                  <a:t>) that quantifies complexity</a:t>
                </a:r>
              </a:p>
              <a:p>
                <a:r>
                  <a:rPr lang="en-US" dirty="0"/>
                  <a:t>By minimizing the loss, we’re now striking a balance between two competing objectives: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Improve goodness of fit (i.e. reduce cross-entropy loss 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Limit complexity (i.e. reduce regularization term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hyperparameter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controls how much we care about (1) vs (2)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9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L2 (i.e. </a:t>
                </a:r>
                <a:r>
                  <a:rPr lang="en-US" i="1" u="sng" dirty="0"/>
                  <a:t>ridge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squares of parameters</a:t>
                </a:r>
              </a:p>
              <a:p>
                <a:r>
                  <a:rPr lang="en-US" dirty="0"/>
                  <a:t>Common in linear models and in neural networks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5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L1 (i.e. </a:t>
                </a:r>
                <a:r>
                  <a:rPr lang="en-US" i="1" u="sng" dirty="0"/>
                  <a:t>LASSO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absolute values of parameters</a:t>
                </a:r>
              </a:p>
              <a:p>
                <a:r>
                  <a:rPr lang="en-US" dirty="0"/>
                  <a:t>Common in linear models; less so in neural networks</a:t>
                </a:r>
              </a:p>
              <a:p>
                <a:r>
                  <a:rPr lang="en-US" dirty="0"/>
                  <a:t>Tends to shrink many parameters to 0</a:t>
                </a:r>
              </a:p>
              <a:p>
                <a:pPr lvl="1"/>
                <a:r>
                  <a:rPr lang="en-US" dirty="0"/>
                  <a:t>This may be viewed as a form of feature selection</a:t>
                </a:r>
              </a:p>
              <a:p>
                <a:pPr lvl="1"/>
                <a:r>
                  <a:rPr lang="en-US" dirty="0"/>
                  <a:t>This also improves interpretability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570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02DF-8A16-F45A-24A0-A6B1995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NDP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679A-01F2-5C24-EFEF-A280D6E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models are capable of dramatically overfitting the data</a:t>
            </a:r>
          </a:p>
          <a:p>
            <a:r>
              <a:rPr lang="en-US" dirty="0"/>
              <a:t>We can think of this as “memorizing” the data</a:t>
            </a:r>
          </a:p>
          <a:p>
            <a:r>
              <a:rPr lang="en-US" dirty="0"/>
              <a:t>It is therefore </a:t>
            </a:r>
            <a:r>
              <a:rPr lang="en-US" b="1" u="sng" dirty="0"/>
              <a:t>critical</a:t>
            </a:r>
            <a:r>
              <a:rPr lang="en-US" dirty="0"/>
              <a:t> to evaluate on a held-out test 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E8DDB-3580-75DE-5A73-5BA95AA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45" y="4073115"/>
            <a:ext cx="323984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5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62A5C0-23BD-8945-9AD2-C7C9949D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717" y="136736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4055-FF83-7A4C-AFD9-3D033702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758" y="2245470"/>
            <a:ext cx="4396671" cy="2886853"/>
          </a:xfrm>
        </p:spPr>
        <p:txBody>
          <a:bodyPr/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During optimization, we can check the validation loss as we go.</a:t>
            </a:r>
          </a:p>
          <a:p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Instead of optimizing to convergence, we can optimize until the </a:t>
            </a:r>
            <a:r>
              <a:rPr lang="en-US" i="1" dirty="0"/>
              <a:t>validation</a:t>
            </a:r>
            <a:r>
              <a:rPr lang="en-US" dirty="0"/>
              <a:t> loss stops improving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Saves computational cost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Performs better on validation (and test) sets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Widely used technique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9CCC22-8B75-064A-BE95-AFCACCE6956D}"/>
              </a:ext>
            </a:extLst>
          </p:cNvPr>
          <p:cNvCxnSpPr/>
          <p:nvPr/>
        </p:nvCxnSpPr>
        <p:spPr>
          <a:xfrm flipV="1">
            <a:off x="9343604" y="4952327"/>
            <a:ext cx="107893" cy="60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D266EB-1164-924C-A2E7-D94C9ECD80DE}"/>
              </a:ext>
            </a:extLst>
          </p:cNvPr>
          <p:cNvSpPr txBox="1"/>
          <p:nvPr/>
        </p:nvSpPr>
        <p:spPr>
          <a:xfrm>
            <a:off x="7403372" y="5633724"/>
            <a:ext cx="391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Loss Keeps Improving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3184-6298-DA4C-A91B-2B1010573450}"/>
              </a:ext>
            </a:extLst>
          </p:cNvPr>
          <p:cNvCxnSpPr>
            <a:cxnSpLocks/>
          </p:cNvCxnSpPr>
          <p:nvPr/>
        </p:nvCxnSpPr>
        <p:spPr>
          <a:xfrm>
            <a:off x="8383349" y="3301552"/>
            <a:ext cx="0" cy="113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F2CFF-D294-8E45-9607-9DF23CEF4C42}"/>
              </a:ext>
            </a:extLst>
          </p:cNvPr>
          <p:cNvSpPr/>
          <p:nvPr/>
        </p:nvSpPr>
        <p:spPr>
          <a:xfrm>
            <a:off x="6928641" y="2401182"/>
            <a:ext cx="368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Best Validation (and Generalization)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43B532-CABC-50AB-D487-C8A2A637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Strategy 2: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699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49"/>
    </mc:Choice>
    <mc:Fallback xmlns="">
      <p:transition spd="slow" advTm="392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E742-CE94-5DCE-E3DD-79D5603B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to neural networks</a:t>
            </a:r>
          </a:p>
          <a:p>
            <a:r>
              <a:rPr lang="en-US" dirty="0"/>
              <a:t>During training, we set some hidden features to zero at random (different features for each training step)</a:t>
            </a:r>
          </a:p>
          <a:p>
            <a:r>
              <a:rPr lang="en-US" dirty="0"/>
              <a:t>This has a dual effect:</a:t>
            </a:r>
          </a:p>
          <a:p>
            <a:pPr lvl="1"/>
            <a:r>
              <a:rPr lang="en-US" dirty="0"/>
              <a:t>Parameter shrinkage (similar to L2)</a:t>
            </a:r>
          </a:p>
          <a:p>
            <a:pPr lvl="1"/>
            <a:r>
              <a:rPr lang="en-US" dirty="0"/>
              <a:t>Encourages redundancy / redundant features; in other words, the network must model the relationship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 multiple ways</a:t>
            </a:r>
          </a:p>
        </p:txBody>
      </p:sp>
    </p:spTree>
    <p:extLst>
      <p:ext uri="{BB962C8B-B14F-4D97-AF65-F5344CB8AC3E}">
        <p14:creationId xmlns:p14="http://schemas.microsoft.com/office/powerpoint/2010/main" val="395382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3064-5CEE-F3AF-C998-02A25E31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Overfitting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0F15-4A44-7F04-6562-E2255DCE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almost always uses some form of regularization and/or early stopping</a:t>
            </a:r>
          </a:p>
          <a:p>
            <a:endParaRPr lang="en-US" dirty="0"/>
          </a:p>
          <a:p>
            <a:r>
              <a:rPr lang="en-US" dirty="0"/>
              <a:t>Very common to use multiple forms at once</a:t>
            </a:r>
          </a:p>
          <a:p>
            <a:pPr lvl="1"/>
            <a:r>
              <a:rPr lang="en-US" dirty="0"/>
              <a:t>Dropout + early stopping in neural networks</a:t>
            </a:r>
          </a:p>
          <a:p>
            <a:pPr lvl="1"/>
            <a:r>
              <a:rPr lang="en-US" dirty="0"/>
              <a:t>Combination of L1 and L2 regularization in linear models (i.e. elastic net)</a:t>
            </a:r>
          </a:p>
          <a:p>
            <a:pPr lvl="1"/>
            <a:endParaRPr lang="en-US" dirty="0"/>
          </a:p>
          <a:p>
            <a:r>
              <a:rPr lang="en-US" dirty="0"/>
              <a:t>The validation set is the key: used to choose between strategies</a:t>
            </a:r>
          </a:p>
          <a:p>
            <a:endParaRPr lang="en-US" dirty="0"/>
          </a:p>
          <a:p>
            <a:r>
              <a:rPr lang="en-US" u="sng" dirty="0"/>
              <a:t>You will see this when working on data science projects.</a:t>
            </a:r>
          </a:p>
        </p:txBody>
      </p:sp>
    </p:spTree>
    <p:extLst>
      <p:ext uri="{BB962C8B-B14F-4D97-AF65-F5344CB8AC3E}">
        <p14:creationId xmlns:p14="http://schemas.microsoft.com/office/powerpoint/2010/main" val="7287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using a logistic regression. You are hoping to identify a small number of features and interpret the model</a:t>
            </a:r>
          </a:p>
          <a:p>
            <a:endParaRPr lang="en-US" dirty="0"/>
          </a:p>
          <a:p>
            <a:r>
              <a:rPr lang="en-US" dirty="0"/>
              <a:t>You are using a neural network. You are not concerned about model complexity, but care about generalization performance</a:t>
            </a:r>
          </a:p>
          <a:p>
            <a:endParaRPr lang="en-US" dirty="0"/>
          </a:p>
          <a:p>
            <a:r>
              <a:rPr lang="en-US" dirty="0"/>
              <a:t>Scenario 3?</a:t>
            </a:r>
          </a:p>
        </p:txBody>
      </p:sp>
    </p:spTree>
    <p:extLst>
      <p:ext uri="{BB962C8B-B14F-4D97-AF65-F5344CB8AC3E}">
        <p14:creationId xmlns:p14="http://schemas.microsoft.com/office/powerpoint/2010/main" val="323171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have enough data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in medicine</a:t>
            </a:r>
          </a:p>
          <a:p>
            <a:r>
              <a:rPr lang="en-US" dirty="0"/>
              <a:t>We use </a:t>
            </a:r>
            <a:r>
              <a:rPr lang="en-US" i="1" dirty="0"/>
              <a:t>cross 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62FA0-07E0-1F17-457F-D5764F42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233945"/>
            <a:ext cx="5878888" cy="35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E72686-26DA-C715-E87B-267E7709A566}"/>
              </a:ext>
            </a:extLst>
          </p:cNvPr>
          <p:cNvSpPr/>
          <p:nvPr/>
        </p:nvSpPr>
        <p:spPr>
          <a:xfrm>
            <a:off x="5987444" y="576864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/>
              <a:t>http://ethen8181.github.io/machine-learning/</a:t>
            </a:r>
            <a:r>
              <a:rPr lang="en-US" sz="1050" dirty="0" err="1"/>
              <a:t>model_selection</a:t>
            </a:r>
            <a:r>
              <a:rPr lang="en-US" sz="1050" dirty="0"/>
              <a:t>/</a:t>
            </a:r>
            <a:r>
              <a:rPr lang="en-US" sz="1050" dirty="0" err="1"/>
              <a:t>model_selection.html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2385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B14-3056-670D-6060-FCA3BA3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Overfitting: not just 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49A4-A9F6-B25A-2191-AAEE10C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logistic regression can do this too provided we have enough N linearly independent predictors (sufficient to span N-dimensional space, where N is the number of cases / data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Which boundary performs better on unseen data?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3978" y="2135106"/>
            <a:ext cx="626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B214"/>
                </a:solidFill>
              </a:rPr>
              <a:t>Green boundary: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Correct predictions for </a:t>
            </a:r>
            <a:r>
              <a:rPr lang="en-US" sz="2400" i="1" dirty="0">
                <a:solidFill>
                  <a:srgbClr val="14B214"/>
                </a:solidFill>
              </a:rPr>
              <a:t>all</a:t>
            </a:r>
            <a:r>
              <a:rPr lang="en-US" sz="2400" dirty="0">
                <a:solidFill>
                  <a:srgbClr val="14B214"/>
                </a:solidFill>
              </a:rPr>
              <a:t> training data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Very likely to be </a:t>
            </a:r>
            <a:r>
              <a:rPr lang="en-US" sz="2400" u="sng" dirty="0">
                <a:solidFill>
                  <a:srgbClr val="14B214"/>
                </a:solidFill>
              </a:rPr>
              <a:t>overfitting</a:t>
            </a:r>
          </a:p>
          <a:p>
            <a:endParaRPr lang="en-US" sz="2400" dirty="0"/>
          </a:p>
          <a:p>
            <a:r>
              <a:rPr lang="en-US" sz="2400" dirty="0"/>
              <a:t>Black boundary:</a:t>
            </a:r>
          </a:p>
          <a:p>
            <a:pPr marL="342891" indent="-342891">
              <a:buFontTx/>
              <a:buChar char="-"/>
            </a:pPr>
            <a:r>
              <a:rPr lang="en-US" sz="2400" dirty="0"/>
              <a:t>Balance between fit and model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4115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Quantifying Overfitting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4146" y="1720840"/>
            <a:ext cx="6265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boundary performs better when applied to new data? And by how much?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quantify overfitting as the difference in performance (usually the cross-entropy loss) between the training and validation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Greater overfitting usually (but not always) means worse out-of-sample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we almost always take steps to mitigate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3488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8469026" y="1690687"/>
            <a:ext cx="2764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show it a bunch of images and ask: </a:t>
            </a:r>
          </a:p>
          <a:p>
            <a:endParaRPr lang="en-US" dirty="0"/>
          </a:p>
          <a:p>
            <a:r>
              <a:rPr lang="en-US" i="1" dirty="0"/>
              <a:t>What do you see?</a:t>
            </a:r>
          </a:p>
          <a:p>
            <a:endParaRPr lang="en-US" i="1" dirty="0"/>
          </a:p>
          <a:p>
            <a:r>
              <a:rPr lang="en-US" dirty="0"/>
              <a:t>It starts listing features from most to least obvious.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84915-FED1-A279-3F91-6A3C82B51F4C}"/>
              </a:ext>
            </a:extLst>
          </p:cNvPr>
          <p:cNvPicPr>
            <a:picLocks noChangeAspect="1"/>
          </p:cNvPicPr>
          <p:nvPr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8524" y="4296829"/>
            <a:ext cx="4050993" cy="23164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59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</p:spTree>
    <p:extLst>
      <p:ext uri="{BB962C8B-B14F-4D97-AF65-F5344CB8AC3E}">
        <p14:creationId xmlns:p14="http://schemas.microsoft.com/office/powerpoint/2010/main" val="402564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just doesn’t know when to stop.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6644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give it a strategy to decide how far to 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382605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Use as few features as you can.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956FF-A1E8-1FF9-4331-B09B8919A7A5}"/>
              </a:ext>
            </a:extLst>
          </p:cNvPr>
          <p:cNvSpPr txBox="1"/>
          <p:nvPr/>
        </p:nvSpPr>
        <p:spPr>
          <a:xfrm>
            <a:off x="2025445" y="6412723"/>
            <a:ext cx="487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Penalize: loss, but also total parameter magnitude</a:t>
            </a:r>
          </a:p>
        </p:txBody>
      </p:sp>
    </p:spTree>
    <p:extLst>
      <p:ext uri="{BB962C8B-B14F-4D97-AF65-F5344CB8AC3E}">
        <p14:creationId xmlns:p14="http://schemas.microsoft.com/office/powerpoint/2010/main" val="32720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1608</Words>
  <Application>Microsoft Macintosh PowerPoint</Application>
  <PresentationFormat>Widescreen</PresentationFormat>
  <Paragraphs>254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Mitigating Overfitting</vt:lpstr>
      <vt:lpstr>Recall the NDP</vt:lpstr>
      <vt:lpstr>Which boundary performs better on unseen data?</vt:lpstr>
      <vt:lpstr>Quantifying Overfitting</vt:lpstr>
      <vt:lpstr>Let’s teach our robot to identify beaches.</vt:lpstr>
      <vt:lpstr>Let’s teach our robot to identify beaches.</vt:lpstr>
      <vt:lpstr>It just doesn’t know when to stop.</vt:lpstr>
      <vt:lpstr>We need to give it a strategy to decide how far to go.</vt:lpstr>
      <vt:lpstr>Strategy 1: Use as few features as you can.</vt:lpstr>
      <vt:lpstr>Strategy 2: Keep checking other data</vt:lpstr>
      <vt:lpstr>Let’s teach a neural network to identify cancer</vt:lpstr>
      <vt:lpstr>Let’s teach a neural network to identify cancer</vt:lpstr>
      <vt:lpstr>Let’s teach a neural network to identify cancer</vt:lpstr>
      <vt:lpstr>Let’s teach a neural network to identify cancer</vt:lpstr>
      <vt:lpstr>We need a strategy to decide when to stop.</vt:lpstr>
      <vt:lpstr>We need a strategy to decide when to stop.</vt:lpstr>
      <vt:lpstr>Strategy 1: Explicit Regularization</vt:lpstr>
      <vt:lpstr>Examples of Explicit Regularization</vt:lpstr>
      <vt:lpstr>Examples of Explicit Regularization</vt:lpstr>
      <vt:lpstr>Strategy 2: Early Stopping</vt:lpstr>
      <vt:lpstr>Strategy 3: Dropout</vt:lpstr>
      <vt:lpstr>Mitigating Overfitting in Practice</vt:lpstr>
      <vt:lpstr>Scenarios</vt:lpstr>
      <vt:lpstr>What if we don’t have enough data for this?</vt:lpstr>
      <vt:lpstr>Overfitting: not just for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19</cp:revision>
  <dcterms:created xsi:type="dcterms:W3CDTF">2022-05-20T16:40:39Z</dcterms:created>
  <dcterms:modified xsi:type="dcterms:W3CDTF">2022-06-24T23:24:47Z</dcterms:modified>
</cp:coreProperties>
</file>