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2"/>
  </p:notesMasterIdLst>
  <p:sldIdLst>
    <p:sldId id="297" r:id="rId3"/>
    <p:sldId id="846" r:id="rId4"/>
    <p:sldId id="862" r:id="rId5"/>
    <p:sldId id="847" r:id="rId6"/>
    <p:sldId id="848" r:id="rId7"/>
    <p:sldId id="845" r:id="rId8"/>
    <p:sldId id="849" r:id="rId9"/>
    <p:sldId id="850" r:id="rId10"/>
    <p:sldId id="852" r:id="rId11"/>
    <p:sldId id="851" r:id="rId12"/>
    <p:sldId id="853" r:id="rId13"/>
    <p:sldId id="854" r:id="rId14"/>
    <p:sldId id="855" r:id="rId15"/>
    <p:sldId id="856" r:id="rId16"/>
    <p:sldId id="864" r:id="rId17"/>
    <p:sldId id="857" r:id="rId18"/>
    <p:sldId id="858" r:id="rId19"/>
    <p:sldId id="859" r:id="rId20"/>
    <p:sldId id="8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60"/>
    <a:srgbClr val="001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77747" autoAdjust="0"/>
  </p:normalViewPr>
  <p:slideViewPr>
    <p:cSldViewPr snapToGrid="0" snapToObjects="1">
      <p:cViewPr varScale="1">
        <p:scale>
          <a:sx n="116" d="100"/>
          <a:sy n="116" d="100"/>
        </p:scale>
        <p:origin x="2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8A03-F245-1B43-8CDE-3B027588805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F740-D535-F744-89A8-4E42B3D6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AUC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</a:t>
            </a:r>
          </a:p>
          <a:p>
            <a:pPr marL="171450" indent="-171450">
              <a:buFontTx/>
              <a:buChar char="-"/>
            </a:pPr>
            <a:r>
              <a:rPr lang="en-US" dirty="0"/>
              <a:t>Avg Precision / AUPR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3A43-F82E-B147-8DF7-E30EBDC6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B749-B07A-014F-A625-64EA0047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8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DB0-37D1-C640-A2CF-93C0857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5811-D78F-1446-8FC3-5F966FE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0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7866-69EC-A64F-9054-67C54ECE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830B-04B9-6D49-B206-DD4D3E90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7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AB1-0C04-DC44-9EEF-8E14DD89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CB5C-883D-464A-85B5-94A64540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DD80-7258-1147-97E6-50E6828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6BB2-C111-8B4C-A55D-4FD0608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394-004D-F941-9DAC-EBFCAD16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131-316C-2A4C-95A5-3D479346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04FB-C251-8A46-943C-964C709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0D18-C996-E044-9A16-CDCD43FA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B45F-FCB2-F044-B9A6-AF93566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D59-CE8A-E148-9E12-FED7EE5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35AB-2CDA-3249-A6D4-71407E4E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CBB5-1AFA-0E45-A30A-00D2FE26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AFF8-57F4-234C-A166-CD3BCBD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1F54-B893-2442-823E-4B817B4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3932-63CB-4744-A4D8-1562B62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19A-C751-654D-813E-0AA2C13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BD8-0473-AE4E-B9F4-DA8E9DB9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FC0E-366A-DE4F-8757-5A90469D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127C-99E3-EC4E-BE83-6FC704C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A5F9-7AAA-5C4C-BBF9-FE6E8070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BC17-1DF5-174C-AEC7-F573DB30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02D1-A8E4-7F4A-B653-A58A574F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65-1985-0C4F-87F8-3E943F6A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AE1D3-A324-7440-AB0A-FE955F2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8D628-E295-B24E-A469-702561F19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D6856-C209-C94B-97AE-B6C4D5D9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9280-3798-6049-A2D6-CE8B90A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EAD4F-BC0E-D044-88BE-C971EAD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22D64-60F4-6540-B6DA-E419057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10F8-34E4-CB40-B16B-65D31A1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78D02-2377-9041-ADA1-AAC35F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A61B-C4A7-6C49-BD33-AEF38B5D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C4B9-E98C-3D48-AFA2-14A187F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4A8FD-65F6-FA42-9AD0-A3237FC4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35DF8-DBEB-7548-81AE-FE53C0D2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25E4-8CD1-7E40-832E-C8F06B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C070-B14E-F54B-93BC-9C5A961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39AB-549A-1648-AFD2-F7F2ED2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C557-EA84-D041-820E-1C1E4FDA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AF55-B519-B249-9894-73D3F80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9DBD-641D-4E4A-992F-8B9CE80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1C7E-9B6E-B845-85FE-0139AA2E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7DF-4D61-FC47-8963-BB9B1D2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EC4-0379-ED49-A0DF-EF465D7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89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0705-F835-6243-96AF-6D5F64D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2E4D-D0E5-CA41-9938-B42CD7352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4724-9188-A741-8F65-2C3D661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60DB-1CA0-2347-B617-DFE9C058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710B-54D6-E948-92A7-B495259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D966-5ABB-D940-A93B-DAD597C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2310-C834-F043-8BFC-6383ED6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4889-9B9A-204A-8E49-02D1849C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086-F1DC-E64F-ABC5-D8CDDA0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9A71-87B8-EE4A-BA0E-4DA1B84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298-A28E-E84F-99C3-824A660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D5A9-8816-104A-8302-9FD95D3A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D286-A494-D44B-BD51-1FF8AEB9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E192-8E6E-0147-B28E-63F4F299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EEAE-58E8-B74F-A1BF-C289E8F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3F2D-31BD-A24A-9623-8D4A987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0213-97C2-934A-932B-185137EC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884-A283-2E48-932F-C511F8B9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75BB-EF23-594F-BE5F-F6E8D48D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35E4-86E3-7644-BC9B-017DF9C87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B17C-35A9-7F4F-9AAF-A8705BAF9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1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6B5D-6E7D-7D45-B1BB-D206FDF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358-255C-7D46-84C2-DECB276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F162-02D2-2F4D-9BB4-E1191490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AF6D-8A9B-5D4A-B03F-8199C9E1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D9DC-0E4B-B34D-B231-519E6D98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0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CB05-9B9C-DE47-B374-AECF7D3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9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3EA2-E3D2-7241-9CCB-7FF3A4F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15F9-8FBD-D749-AECC-E1E975BA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1BB2-2C27-2243-9CCA-38E6E077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0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93A1-2DF5-7245-B0A3-1335BA0B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260C-AB0A-C649-AE78-695BC97C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5834-A2CC-6549-BFAB-4AC2DDDF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42BD-C1A2-6C48-A3BB-59F3FAA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1113-E58A-664C-8B45-42B385F2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4C48-9EE8-DC4A-A8E4-F0ABD8D7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A4D5-A81F-B849-81B2-916D55BD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2172-55CB-CE4B-AC88-924D9206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Performance Measures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4276881"/>
            <a:ext cx="6137564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0598056" y="298806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 computer vision model that detects carcinoma</a:t>
            </a:r>
          </a:p>
        </p:txBody>
      </p:sp>
    </p:spTree>
    <p:extLst>
      <p:ext uri="{BB962C8B-B14F-4D97-AF65-F5344CB8AC3E}">
        <p14:creationId xmlns:p14="http://schemas.microsoft.com/office/powerpoint/2010/main" val="409324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EHR-based model that surveils autism risk</a:t>
            </a:r>
          </a:p>
        </p:txBody>
      </p:sp>
    </p:spTree>
    <p:extLst>
      <p:ext uri="{BB962C8B-B14F-4D97-AF65-F5344CB8AC3E}">
        <p14:creationId xmlns:p14="http://schemas.microsoft.com/office/powerpoint/2010/main" val="3442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surveils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algorithm that detects COVID in Apple watch users</a:t>
            </a:r>
          </a:p>
        </p:txBody>
      </p:sp>
    </p:spTree>
    <p:extLst>
      <p:ext uri="{BB962C8B-B14F-4D97-AF65-F5344CB8AC3E}">
        <p14:creationId xmlns:p14="http://schemas.microsoft.com/office/powerpoint/2010/main" val="135888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surveils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COVID in Apple watch users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NLP model that identifies urgent text messages received through a maternal health platform with 2 million users</a:t>
            </a:r>
          </a:p>
        </p:txBody>
      </p:sp>
    </p:spTree>
    <p:extLst>
      <p:ext uri="{BB962C8B-B14F-4D97-AF65-F5344CB8AC3E}">
        <p14:creationId xmlns:p14="http://schemas.microsoft.com/office/powerpoint/2010/main" val="118696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D052-40A6-0077-B306-7AD68C4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7BE0-F2D9-1D55-FC8E-D29AEB50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“Confusion Matrix”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87352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21729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Multi-class problems: Binary for Label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2778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11461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Binary for Label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8417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89242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222-E041-6A44-B792-900BB6BC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Survival Analysis (i.e. failure time)</a:t>
            </a:r>
          </a:p>
          <a:p>
            <a:pPr lvl="1"/>
            <a:r>
              <a:rPr lang="en-US" dirty="0"/>
              <a:t>Concordance index</a:t>
            </a:r>
          </a:p>
          <a:p>
            <a:pPr lvl="1"/>
            <a:r>
              <a:rPr lang="en-US" dirty="0"/>
              <a:t>MSE, MAE</a:t>
            </a:r>
          </a:p>
          <a:p>
            <a:pPr lvl="1"/>
            <a:r>
              <a:rPr lang="en-US" dirty="0"/>
              <a:t>Brier Score</a:t>
            </a:r>
          </a:p>
          <a:p>
            <a:pPr lvl="1"/>
            <a:r>
              <a:rPr lang="en-US" dirty="0" err="1"/>
              <a:t>AUC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4F3D17-A3B9-134E-9BCF-17815E6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There are many more, of course, but classification metrics go a long way.</a:t>
            </a:r>
          </a:p>
        </p:txBody>
      </p:sp>
    </p:spTree>
    <p:extLst>
      <p:ext uri="{BB962C8B-B14F-4D97-AF65-F5344CB8AC3E}">
        <p14:creationId xmlns:p14="http://schemas.microsoft.com/office/powerpoint/2010/main" val="18758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3A8-35E9-0A4B-BD2D-5C0540E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77C-D784-8549-9139-5EA7547C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common performance measures </a:t>
            </a:r>
            <a:r>
              <a:rPr lang="en-US" u="sng" dirty="0"/>
              <a:t>for binary classification</a:t>
            </a:r>
          </a:p>
          <a:p>
            <a:endParaRPr lang="en-US" dirty="0"/>
          </a:p>
          <a:p>
            <a:r>
              <a:rPr lang="en-US" dirty="0"/>
              <a:t>Recognize that which measure(s) are most appropriate depends on the application</a:t>
            </a:r>
          </a:p>
          <a:p>
            <a:endParaRPr lang="en-US" dirty="0"/>
          </a:p>
          <a:p>
            <a:r>
              <a:rPr lang="en-US" dirty="0"/>
              <a:t>Run through a few different clinical scenarios</a:t>
            </a:r>
          </a:p>
          <a:p>
            <a:endParaRPr lang="en-US" dirty="0"/>
          </a:p>
          <a:p>
            <a:r>
              <a:rPr lang="en-US" dirty="0"/>
              <a:t>Touch on metrics for problems other than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17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8260-0268-5F16-A508-CACA4BA4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04AB-26A3-9407-848C-D8EF1BEF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0"/>
            <a:ext cx="10515600" cy="4351338"/>
          </a:xfrm>
        </p:spPr>
        <p:txBody>
          <a:bodyPr/>
          <a:lstStyle/>
          <a:p>
            <a:r>
              <a:rPr lang="en-US" dirty="0"/>
              <a:t>Think about a classifier making predictions.</a:t>
            </a:r>
          </a:p>
          <a:p>
            <a:r>
              <a:rPr lang="en-US" dirty="0"/>
              <a:t>What is it trying to do? Individuals without cancer – low prob, with cancer, high prob</a:t>
            </a:r>
          </a:p>
          <a:p>
            <a:r>
              <a:rPr lang="en-US" dirty="0"/>
              <a:t>Go through this – look at ROC and AUC. OK, but what value is good?</a:t>
            </a:r>
          </a:p>
          <a:p>
            <a:r>
              <a:rPr lang="en-US" dirty="0"/>
              <a:t>Well, let’s think about a shit classifier. </a:t>
            </a:r>
          </a:p>
          <a:p>
            <a:r>
              <a:rPr lang="en-US" dirty="0"/>
              <a:t>What about a model that’s shit at doing this – just places them at random points</a:t>
            </a:r>
          </a:p>
          <a:p>
            <a:r>
              <a:rPr lang="en-US" dirty="0"/>
              <a:t>“no info idea”</a:t>
            </a:r>
          </a:p>
          <a:p>
            <a:r>
              <a:rPr lang="en-US" dirty="0"/>
              <a:t>More on AUC – what’s a “good” value? It depends!</a:t>
            </a:r>
          </a:p>
          <a:p>
            <a:r>
              <a:rPr lang="en-US" dirty="0"/>
              <a:t>We can say whether it’s better than random. We can say whether it’s better than another classifier – or whether it’s better than experts.</a:t>
            </a:r>
          </a:p>
          <a:p>
            <a:r>
              <a:rPr lang="en-US" dirty="0"/>
              <a:t>Then, go through some scenarios. What matters – sometimes it’s PPV! We have a curve for that.</a:t>
            </a:r>
          </a:p>
        </p:txBody>
      </p:sp>
    </p:spTree>
    <p:extLst>
      <p:ext uri="{BB962C8B-B14F-4D97-AF65-F5344CB8AC3E}">
        <p14:creationId xmlns:p14="http://schemas.microsoft.com/office/powerpoint/2010/main" val="8134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384E46-4B73-D04A-9146-0DE418B1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 to cancer prediction. Suppose we have a model that predicts the probability of malignancy.</a:t>
            </a:r>
          </a:p>
        </p:txBody>
      </p:sp>
    </p:spTree>
    <p:extLst>
      <p:ext uri="{BB962C8B-B14F-4D97-AF65-F5344CB8AC3E}">
        <p14:creationId xmlns:p14="http://schemas.microsoft.com/office/powerpoint/2010/main" val="380935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1253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8C83EB-B77C-AF42-988C-57787F10B6DB}"/>
              </a:ext>
            </a:extLst>
          </p:cNvPr>
          <p:cNvSpPr/>
          <p:nvPr/>
        </p:nvSpPr>
        <p:spPr>
          <a:xfrm>
            <a:off x="2086989" y="1000461"/>
            <a:ext cx="3167464" cy="282926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F9AE66-93A9-2643-BFBC-DD2417BC7F93}"/>
              </a:ext>
            </a:extLst>
          </p:cNvPr>
          <p:cNvSpPr/>
          <p:nvPr/>
        </p:nvSpPr>
        <p:spPr>
          <a:xfrm>
            <a:off x="5254454" y="1000461"/>
            <a:ext cx="5804408" cy="282926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62BF6-E242-8145-BBB3-52DB72B323B6}"/>
              </a:ext>
            </a:extLst>
          </p:cNvPr>
          <p:cNvSpPr/>
          <p:nvPr/>
        </p:nvSpPr>
        <p:spPr>
          <a:xfrm>
            <a:off x="2086988" y="3832656"/>
            <a:ext cx="3167462" cy="2360326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8F55C-76D1-DD40-AEDB-F89B2D516051}"/>
              </a:ext>
            </a:extLst>
          </p:cNvPr>
          <p:cNvSpPr/>
          <p:nvPr/>
        </p:nvSpPr>
        <p:spPr>
          <a:xfrm>
            <a:off x="5254450" y="3832656"/>
            <a:ext cx="5804408" cy="236032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22541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versus PR curve: two different tradeoffs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" y="1293606"/>
            <a:ext cx="10707445" cy="5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643082" y="3916978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265712" y="327834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780</Words>
  <Application>Microsoft Macintosh PowerPoint</Application>
  <PresentationFormat>Widescreen</PresentationFormat>
  <Paragraphs>144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2_Office Theme</vt:lpstr>
      <vt:lpstr>Performance Measures </vt:lpstr>
      <vt:lpstr>Goals</vt:lpstr>
      <vt:lpstr>Things to add</vt:lpstr>
      <vt:lpstr>Back to cancer prediction. Suppose we have a model that predicts the probability of malignancy.</vt:lpstr>
      <vt:lpstr>PowerPoint Presentation</vt:lpstr>
      <vt:lpstr>PowerPoint Presentation</vt:lpstr>
      <vt:lpstr>ROC versus PR curve: two different tradeoffs</vt:lpstr>
      <vt:lpstr>Operating Point:  high sensitivity</vt:lpstr>
      <vt:lpstr>Operating Point:  balanced</vt:lpstr>
      <vt:lpstr>Operating Point:  high specificity</vt:lpstr>
      <vt:lpstr>Healthcare Scenarios</vt:lpstr>
      <vt:lpstr>Healthcare Scenarios</vt:lpstr>
      <vt:lpstr>Healthcare Scenarios</vt:lpstr>
      <vt:lpstr>Healthcare Scenarios</vt:lpstr>
      <vt:lpstr>Backup Slides</vt:lpstr>
      <vt:lpstr>Multi-class problems: “Confusion Matrix”</vt:lpstr>
      <vt:lpstr>Multi-class problems: Binary for Label 1</vt:lpstr>
      <vt:lpstr>Multi-class problems: Binary for Label 2</vt:lpstr>
      <vt:lpstr>There are many more, of course, but classification metrics go a long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  May 24, 2019</dc:title>
  <dc:creator>Matthew Engelhard, M.D., Ph.D.</dc:creator>
  <cp:lastModifiedBy>Matthew Engelhard, M.D., Ph.D.</cp:lastModifiedBy>
  <cp:revision>64</cp:revision>
  <dcterms:created xsi:type="dcterms:W3CDTF">2019-05-17T00:10:36Z</dcterms:created>
  <dcterms:modified xsi:type="dcterms:W3CDTF">2022-05-06T20:53:27Z</dcterms:modified>
</cp:coreProperties>
</file>