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03FF-532F-FD4E-81A1-C42F47120282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9904B-3776-F844-B61F-9A41FF1E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9904B-3776-F844-B61F-9A41FF1EB1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9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2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9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371C-9701-944A-87A0-7DD961C5364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1333-39E7-F24F-957F-55CD0FA6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082" y="991043"/>
            <a:ext cx="3739117" cy="1755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bson"/>
                <a:cs typeface="Gibson"/>
              </a:rPr>
              <a:t>BOUNCE RATE</a:t>
            </a:r>
            <a:endParaRPr lang="en-US" sz="3200" dirty="0">
              <a:latin typeface="Gibson"/>
              <a:cs typeface="Gibso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6200000">
            <a:off x="-395962" y="1927524"/>
            <a:ext cx="5708898" cy="324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ibson"/>
                <a:cs typeface="Gibson"/>
              </a:rPr>
              <a:t>Number of emails that didn’t reach their intended inbox.</a:t>
            </a:r>
            <a:endParaRPr lang="en-US" sz="3200" dirty="0">
              <a:latin typeface="Gibson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9322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082" y="991043"/>
            <a:ext cx="3739117" cy="1755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bson"/>
                <a:cs typeface="Gibson"/>
              </a:rPr>
              <a:t>ESP/ISP</a:t>
            </a:r>
            <a:endParaRPr lang="en-US" sz="3200" dirty="0">
              <a:latin typeface="Gibson"/>
              <a:cs typeface="Gibso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6200000">
            <a:off x="-395962" y="1927524"/>
            <a:ext cx="5708898" cy="324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ibson"/>
                <a:cs typeface="Gibson"/>
              </a:rPr>
              <a:t>Email Service Provider /</a:t>
            </a:r>
          </a:p>
          <a:p>
            <a:pPr algn="l"/>
            <a:r>
              <a:rPr lang="en-US" sz="3200" dirty="0" smtClean="0">
                <a:latin typeface="Gibson"/>
                <a:cs typeface="Gibson"/>
              </a:rPr>
              <a:t>Internet Service Provider</a:t>
            </a:r>
            <a:endParaRPr lang="en-US" sz="3200" dirty="0">
              <a:latin typeface="Gibson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412547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082" y="991043"/>
            <a:ext cx="3739117" cy="1755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bson"/>
                <a:cs typeface="Gibson"/>
              </a:rPr>
              <a:t>UNSUSCRIBE</a:t>
            </a:r>
            <a:endParaRPr lang="en-US" sz="3200" dirty="0">
              <a:latin typeface="Gibson"/>
              <a:cs typeface="Gibso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6200000">
            <a:off x="-395962" y="1927524"/>
            <a:ext cx="5708898" cy="324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ibson"/>
                <a:cs typeface="Gibson"/>
              </a:rPr>
              <a:t>The action of removing oneself from an email subscription.</a:t>
            </a:r>
            <a:endParaRPr lang="en-US" sz="3200" dirty="0">
              <a:latin typeface="Gibson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412547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082" y="991043"/>
            <a:ext cx="3739117" cy="1755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bson"/>
                <a:cs typeface="Gibson"/>
              </a:rPr>
              <a:t>CLICKS</a:t>
            </a:r>
            <a:endParaRPr lang="en-US" sz="3200" dirty="0">
              <a:latin typeface="Gibson"/>
              <a:cs typeface="Gibso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6200000">
            <a:off x="-395962" y="1927524"/>
            <a:ext cx="5708898" cy="324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ibson"/>
                <a:cs typeface="Gibson"/>
              </a:rPr>
              <a:t>Number of times the links in your email are clicked.</a:t>
            </a:r>
            <a:endParaRPr lang="en-US" sz="3200" dirty="0">
              <a:latin typeface="Gibson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412547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082" y="991043"/>
            <a:ext cx="3739117" cy="1755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bson"/>
                <a:cs typeface="Gibson"/>
              </a:rPr>
              <a:t>OPENS</a:t>
            </a:r>
            <a:endParaRPr lang="en-US" sz="3200" dirty="0">
              <a:latin typeface="Gibson"/>
              <a:cs typeface="Gibso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6200000">
            <a:off x="-395962" y="1927524"/>
            <a:ext cx="5708898" cy="324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Gibson"/>
                <a:cs typeface="Gibson"/>
              </a:rPr>
              <a:t>unique opens</a:t>
            </a:r>
            <a:r>
              <a:rPr lang="en-US" sz="3200" dirty="0">
                <a:latin typeface="Gibson"/>
                <a:cs typeface="Gibson"/>
              </a:rPr>
              <a:t> is the number of the recipients that have opened your campaign, without counting how many times each recipient has opened it. </a:t>
            </a:r>
            <a:r>
              <a:rPr lang="en-US" sz="3200" b="1" dirty="0">
                <a:latin typeface="Gibson"/>
                <a:cs typeface="Gibson"/>
              </a:rPr>
              <a:t>Total </a:t>
            </a:r>
            <a:r>
              <a:rPr lang="en-US" sz="3200" b="1" dirty="0" smtClean="0">
                <a:latin typeface="Gibson"/>
                <a:cs typeface="Gibson"/>
              </a:rPr>
              <a:t>opens</a:t>
            </a:r>
            <a:r>
              <a:rPr lang="en-US" sz="3200" dirty="0">
                <a:latin typeface="Gibson"/>
                <a:cs typeface="Gibson"/>
              </a:rPr>
              <a:t> are the total times that all the recipients have opened the campaign.</a:t>
            </a:r>
            <a:endParaRPr lang="en-US" sz="3200" dirty="0" smtClean="0">
              <a:latin typeface="Gibson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412547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082" y="991043"/>
            <a:ext cx="3739117" cy="1755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bson"/>
                <a:cs typeface="Gibson"/>
              </a:rPr>
              <a:t>DOUBLE OPT-IN</a:t>
            </a:r>
            <a:endParaRPr lang="en-US" sz="3200" dirty="0">
              <a:latin typeface="Gibson"/>
              <a:cs typeface="Gibso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6200000">
            <a:off x="-395962" y="1927524"/>
            <a:ext cx="5708898" cy="324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ibson"/>
                <a:cs typeface="Gibson"/>
              </a:rPr>
              <a:t>Good! The user must request to be added to the list AND then confirm the subscription.</a:t>
            </a:r>
            <a:endParaRPr lang="en-US" sz="3200" dirty="0">
              <a:latin typeface="Gibson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412547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082" y="991043"/>
            <a:ext cx="3739117" cy="1755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bson"/>
                <a:cs typeface="Gibson"/>
              </a:rPr>
              <a:t>OPT-OUT</a:t>
            </a:r>
            <a:endParaRPr lang="en-US" sz="3200" dirty="0">
              <a:latin typeface="Gibson"/>
              <a:cs typeface="Gibso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6200000">
            <a:off x="-395962" y="1927524"/>
            <a:ext cx="5708898" cy="324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ibson"/>
                <a:cs typeface="Gibson"/>
              </a:rPr>
              <a:t>Bad! The user has to take action NOT to be added to the mailing list.</a:t>
            </a:r>
            <a:endParaRPr lang="en-US" sz="3200" dirty="0">
              <a:latin typeface="Gibson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412547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082" y="991043"/>
            <a:ext cx="3739117" cy="1755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bson"/>
                <a:cs typeface="Gibson"/>
              </a:rPr>
              <a:t>HARD BOUNCE</a:t>
            </a:r>
            <a:endParaRPr lang="en-US" sz="3200" dirty="0">
              <a:latin typeface="Gibson"/>
              <a:cs typeface="Gibso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6200000">
            <a:off x="-395962" y="1927524"/>
            <a:ext cx="5708898" cy="324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ibson"/>
                <a:cs typeface="Gibson"/>
              </a:rPr>
              <a:t>The email address is permanently unavailable.</a:t>
            </a:r>
          </a:p>
          <a:p>
            <a:pPr algn="l"/>
            <a:r>
              <a:rPr lang="en-US" sz="3200" dirty="0" smtClean="0">
                <a:latin typeface="Gibson"/>
                <a:cs typeface="Gibson"/>
              </a:rPr>
              <a:t>Usually 3 hard bounces trigger an unsubscribe.</a:t>
            </a:r>
            <a:endParaRPr lang="en-US" sz="3200" dirty="0">
              <a:latin typeface="Gibson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412547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082" y="991043"/>
            <a:ext cx="3739117" cy="1755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bson"/>
                <a:cs typeface="Gibson"/>
              </a:rPr>
              <a:t>SOFT BOUNCE</a:t>
            </a:r>
            <a:endParaRPr lang="en-US" sz="3200" dirty="0">
              <a:latin typeface="Gibson"/>
              <a:cs typeface="Gibso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6200000">
            <a:off x="-395962" y="1927524"/>
            <a:ext cx="5708898" cy="324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ibson"/>
                <a:cs typeface="Gibson"/>
              </a:rPr>
              <a:t>The email address is temporarily unavailable. </a:t>
            </a:r>
          </a:p>
          <a:p>
            <a:pPr algn="l"/>
            <a:r>
              <a:rPr lang="en-US" sz="3200" dirty="0" smtClean="0">
                <a:latin typeface="Gibson"/>
                <a:cs typeface="Gibson"/>
              </a:rPr>
              <a:t>Usually 5 soft bounces = 1 hard bounce</a:t>
            </a:r>
          </a:p>
        </p:txBody>
      </p:sp>
    </p:spTree>
    <p:extLst>
      <p:ext uri="{BB962C8B-B14F-4D97-AF65-F5344CB8AC3E}">
        <p14:creationId xmlns:p14="http://schemas.microsoft.com/office/powerpoint/2010/main" val="412547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082" y="991043"/>
            <a:ext cx="3739117" cy="1755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bson"/>
                <a:cs typeface="Gibson"/>
              </a:rPr>
              <a:t>HTML/TEXT ONLY</a:t>
            </a:r>
            <a:endParaRPr lang="en-US" sz="3200" dirty="0">
              <a:latin typeface="Gibson"/>
              <a:cs typeface="Gibso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6200000">
            <a:off x="-395962" y="1927524"/>
            <a:ext cx="5708898" cy="324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ibson"/>
                <a:cs typeface="Gibson"/>
              </a:rPr>
              <a:t>HTML: Pretty colors &amp; pictures</a:t>
            </a:r>
          </a:p>
          <a:p>
            <a:pPr algn="l"/>
            <a:r>
              <a:rPr lang="en-US" sz="3200" dirty="0" smtClean="0">
                <a:latin typeface="Gibson"/>
                <a:cs typeface="Gibson"/>
              </a:rPr>
              <a:t>Text only: text only (no fonts, colors, images, links, </a:t>
            </a:r>
            <a:r>
              <a:rPr lang="en-US" sz="3200" dirty="0" err="1" smtClean="0">
                <a:latin typeface="Gibson"/>
                <a:cs typeface="Gibson"/>
              </a:rPr>
              <a:t>etc</a:t>
            </a:r>
            <a:r>
              <a:rPr lang="en-US" sz="3200" dirty="0" smtClean="0">
                <a:latin typeface="Gibson"/>
                <a:cs typeface="Gibson"/>
              </a:rPr>
              <a:t>)</a:t>
            </a:r>
            <a:endParaRPr lang="en-US" sz="3200" dirty="0">
              <a:latin typeface="Gibson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41254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082" y="991043"/>
            <a:ext cx="3739117" cy="17557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bson"/>
                <a:cs typeface="Gibson"/>
              </a:rPr>
              <a:t>LIST SEGMENT</a:t>
            </a:r>
            <a:endParaRPr lang="en-US" sz="3200" dirty="0">
              <a:latin typeface="Gibson"/>
              <a:cs typeface="Gibson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6200000">
            <a:off x="-395962" y="1927524"/>
            <a:ext cx="5708898" cy="324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ibson"/>
                <a:cs typeface="Gibson"/>
              </a:rPr>
              <a:t>A sub-group of subscribers from within your list; usually based on actions taken/not taken.</a:t>
            </a:r>
            <a:endParaRPr lang="en-US" sz="3200" dirty="0">
              <a:latin typeface="Gibson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412547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174</Words>
  <Application>Microsoft Macintosh PowerPoint</Application>
  <PresentationFormat>On-screen Show (4:3)</PresentationFormat>
  <Paragraphs>27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BOUNCE RATE</vt:lpstr>
      <vt:lpstr>CLICKS</vt:lpstr>
      <vt:lpstr>OPENS</vt:lpstr>
      <vt:lpstr>DOUBLE OPT-IN</vt:lpstr>
      <vt:lpstr>OPT-OUT</vt:lpstr>
      <vt:lpstr>HARD BOUNCE</vt:lpstr>
      <vt:lpstr>SOFT BOUNCE</vt:lpstr>
      <vt:lpstr>HTML/TEXT ONLY</vt:lpstr>
      <vt:lpstr>LIST SEGMENT</vt:lpstr>
      <vt:lpstr>ESP/ISP</vt:lpstr>
      <vt:lpstr>UNSUSCRIBE</vt:lpstr>
    </vt:vector>
  </TitlesOfParts>
  <Company>LGFCU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BOUNCE RATE</dc:title>
  <dc:creator>Gabriel Casalett</dc:creator>
  <cp:lastModifiedBy>Gabriel Casalett</cp:lastModifiedBy>
  <cp:revision>1</cp:revision>
  <dcterms:created xsi:type="dcterms:W3CDTF">2016-06-25T00:43:05Z</dcterms:created>
  <dcterms:modified xsi:type="dcterms:W3CDTF">2016-06-25T01:11:32Z</dcterms:modified>
</cp:coreProperties>
</file>