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714348" y="214290"/>
            <a:ext cx="7758138" cy="70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AR" sz="2400" b="1" i="1" cap="none"/>
              <a:t>EL PROTOCOLO DE COMUNICACIÓN DIGITAL ARINC 429</a:t>
            </a:r>
            <a:endParaRPr sz="2400" b="1" i="1"/>
          </a:p>
        </p:txBody>
      </p:sp>
      <p:sp>
        <p:nvSpPr>
          <p:cNvPr id="206" name="Google Shape;206;p21"/>
          <p:cNvSpPr txBox="1"/>
          <p:nvPr/>
        </p:nvSpPr>
        <p:spPr>
          <a:xfrm>
            <a:off x="2357422" y="1000108"/>
            <a:ext cx="39290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FORMATO DE LA PALABRA ARINC 429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857224" y="1357298"/>
            <a:ext cx="81957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DATOS DE ARINC SIEMPRE SON PALABRAS DE 32 BITS Y 5 CAMPOS PRIMARIOS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21"/>
          <p:cNvCxnSpPr/>
          <p:nvPr/>
        </p:nvCxnSpPr>
        <p:spPr>
          <a:xfrm rot="5400000">
            <a:off x="1678761" y="1964521"/>
            <a:ext cx="500066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9" name="Google Shape;209;p21"/>
          <p:cNvSpPr txBox="1"/>
          <p:nvPr/>
        </p:nvSpPr>
        <p:spPr>
          <a:xfrm>
            <a:off x="2000232" y="1857364"/>
            <a:ext cx="128588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PARIDAD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(PARITY)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21"/>
          <p:cNvCxnSpPr/>
          <p:nvPr/>
        </p:nvCxnSpPr>
        <p:spPr>
          <a:xfrm rot="5400000">
            <a:off x="3107521" y="2107397"/>
            <a:ext cx="785818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1" name="Google Shape;211;p21"/>
          <p:cNvSpPr txBox="1"/>
          <p:nvPr/>
        </p:nvSpPr>
        <p:spPr>
          <a:xfrm>
            <a:off x="3571868" y="2143116"/>
            <a:ext cx="300039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SSM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(SIGN / STATUS MATRIX)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DE ESTADO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21"/>
          <p:cNvCxnSpPr/>
          <p:nvPr/>
        </p:nvCxnSpPr>
        <p:spPr>
          <a:xfrm rot="5400000">
            <a:off x="5001422" y="2500306"/>
            <a:ext cx="1713718" cy="79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3" name="Google Shape;213;p21"/>
          <p:cNvSpPr txBox="1"/>
          <p:nvPr/>
        </p:nvSpPr>
        <p:spPr>
          <a:xfrm>
            <a:off x="5929322" y="3071810"/>
            <a:ext cx="15129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(DATA)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p21"/>
          <p:cNvCxnSpPr/>
          <p:nvPr/>
        </p:nvCxnSpPr>
        <p:spPr>
          <a:xfrm rot="5400000">
            <a:off x="7037405" y="2893215"/>
            <a:ext cx="2499536" cy="79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5" name="Google Shape;215;p21"/>
          <p:cNvSpPr txBox="1"/>
          <p:nvPr/>
        </p:nvSpPr>
        <p:spPr>
          <a:xfrm>
            <a:off x="5638875" y="4397274"/>
            <a:ext cx="322031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SDI</a:t>
            </a:r>
            <a:r>
              <a:rPr lang="es-A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lang="es-A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lang="es-A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</a:t>
            </a:r>
            <a:r>
              <a:rPr lang="es-A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INDICATOR</a:t>
            </a:r>
            <a:r>
              <a:rPr lang="es-A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 FUENTE DESTINO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21"/>
          <p:cNvCxnSpPr/>
          <p:nvPr/>
        </p:nvCxnSpPr>
        <p:spPr>
          <a:xfrm rot="5400000">
            <a:off x="-284990" y="3142454"/>
            <a:ext cx="3000396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7" name="Google Shape;217;p21"/>
          <p:cNvSpPr txBox="1"/>
          <p:nvPr/>
        </p:nvSpPr>
        <p:spPr>
          <a:xfrm>
            <a:off x="1357290" y="4429132"/>
            <a:ext cx="195547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ETIQUETA  (LABEL)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714348" y="214290"/>
            <a:ext cx="7758138" cy="70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AR" sz="2400" b="1" i="1" cap="none"/>
              <a:t>EL PROTOCOLO DE COMUNICACIÓN DIGITAL ARINC 429</a:t>
            </a:r>
            <a:endParaRPr sz="2400" b="1" i="1"/>
          </a:p>
        </p:txBody>
      </p:sp>
      <p:sp>
        <p:nvSpPr>
          <p:cNvPr id="223" name="Google Shape;223;p22"/>
          <p:cNvSpPr txBox="1"/>
          <p:nvPr/>
        </p:nvSpPr>
        <p:spPr>
          <a:xfrm>
            <a:off x="2357422" y="1000108"/>
            <a:ext cx="39290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FORMATO DE LA PALABRA ARINC 429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854439" y="2714621"/>
            <a:ext cx="134542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ETIQUETA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A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</a:t>
            </a:r>
            <a:r>
              <a:rPr lang="es-A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1-8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22"/>
          <p:cNvCxnSpPr/>
          <p:nvPr/>
        </p:nvCxnSpPr>
        <p:spPr>
          <a:xfrm rot="10800000" flipH="1">
            <a:off x="2357422" y="2000240"/>
            <a:ext cx="1000132" cy="85725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6" name="Google Shape;226;p22"/>
          <p:cNvSpPr txBox="1"/>
          <p:nvPr/>
        </p:nvSpPr>
        <p:spPr>
          <a:xfrm>
            <a:off x="3357554" y="1500174"/>
            <a:ext cx="581825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BITS 8 A 1 CONTIENEN UNA ETIQUETA QUE IDENTIFICA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TIPO DE DATOS Y LOS PARÁMETROS ASOCIADOS.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22"/>
          <p:cNvCxnSpPr/>
          <p:nvPr/>
        </p:nvCxnSpPr>
        <p:spPr>
          <a:xfrm rot="10800000" flipH="1">
            <a:off x="2357422" y="2643182"/>
            <a:ext cx="1285884" cy="21431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8" name="Google Shape;228;p22"/>
          <p:cNvSpPr txBox="1"/>
          <p:nvPr/>
        </p:nvSpPr>
        <p:spPr>
          <a:xfrm>
            <a:off x="3667373" y="2357430"/>
            <a:ext cx="5594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ETIQUETA ES UNA PARTE IMPORTANTE DEL MENSAJE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2"/>
          <p:cNvCxnSpPr/>
          <p:nvPr/>
        </p:nvCxnSpPr>
        <p:spPr>
          <a:xfrm>
            <a:off x="2357422" y="2857496"/>
            <a:ext cx="1071570" cy="50006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0" name="Google Shape;230;p22"/>
          <p:cNvSpPr txBox="1"/>
          <p:nvPr/>
        </p:nvSpPr>
        <p:spPr>
          <a:xfrm>
            <a:off x="3571868" y="3000372"/>
            <a:ext cx="45961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 PARA DETERMINAR EL TIPO DE DATOS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RESTO DE LA PALABRA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22"/>
          <p:cNvCxnSpPr/>
          <p:nvPr/>
        </p:nvCxnSpPr>
        <p:spPr>
          <a:xfrm rot="-5400000" flipH="1">
            <a:off x="2071670" y="3143248"/>
            <a:ext cx="1214446" cy="64294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2" name="Google Shape;232;p22"/>
          <p:cNvSpPr txBox="1"/>
          <p:nvPr/>
        </p:nvSpPr>
        <p:spPr>
          <a:xfrm>
            <a:off x="3214678" y="3857628"/>
            <a:ext cx="50259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JUNTO AL CAMPO PARIDAD SON LOS UNICOS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CAMPOS OBLIGATORIOS DE LA PALABRA DE ARINC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2" descr="https://i1.wp.com/aviaciond.com/wp-content/uploads/2018/01/PALABRA-32.jpg?resize=1024%2C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58" y="5072074"/>
            <a:ext cx="8110526" cy="7524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2"/>
          <p:cNvSpPr/>
          <p:nvPr/>
        </p:nvSpPr>
        <p:spPr>
          <a:xfrm rot="-5400000">
            <a:off x="7286632" y="5572152"/>
            <a:ext cx="428628" cy="857232"/>
          </a:xfrm>
          <a:prstGeom prst="leftBrace">
            <a:avLst>
              <a:gd name="adj1" fmla="val 8333"/>
              <a:gd name="adj2" fmla="val 50000"/>
            </a:avLst>
          </a:prstGeom>
          <a:noFill/>
          <a:ln w="158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2"/>
          <p:cNvSpPr/>
          <p:nvPr/>
        </p:nvSpPr>
        <p:spPr>
          <a:xfrm rot="-5400000">
            <a:off x="250001" y="5893611"/>
            <a:ext cx="428628" cy="357190"/>
          </a:xfrm>
          <a:prstGeom prst="leftBrace">
            <a:avLst>
              <a:gd name="adj1" fmla="val 8333"/>
              <a:gd name="adj2" fmla="val 50000"/>
            </a:avLst>
          </a:prstGeom>
          <a:noFill/>
          <a:ln w="158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2500298" y="6286520"/>
            <a:ext cx="2460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CAMPOS OBLIGATORIOS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22"/>
          <p:cNvCxnSpPr/>
          <p:nvPr/>
        </p:nvCxnSpPr>
        <p:spPr>
          <a:xfrm rot="10800000" flipH="1">
            <a:off x="5072066" y="6000768"/>
            <a:ext cx="1857388" cy="428628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8" name="Google Shape;238;p22"/>
          <p:cNvCxnSpPr/>
          <p:nvPr/>
        </p:nvCxnSpPr>
        <p:spPr>
          <a:xfrm rot="10800000">
            <a:off x="785786" y="6143644"/>
            <a:ext cx="1643074" cy="35719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714348" y="214290"/>
            <a:ext cx="7758138" cy="70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AR" sz="2400" b="1" i="1" cap="none"/>
              <a:t>EL PROTOCOLO DE COMUNICACIÓN DIGITAL ARINC 429</a:t>
            </a:r>
            <a:endParaRPr sz="2400" b="1" i="1"/>
          </a:p>
        </p:txBody>
      </p:sp>
      <p:sp>
        <p:nvSpPr>
          <p:cNvPr id="244" name="Google Shape;244;p23"/>
          <p:cNvSpPr txBox="1"/>
          <p:nvPr/>
        </p:nvSpPr>
        <p:spPr>
          <a:xfrm>
            <a:off x="1000100" y="1928802"/>
            <a:ext cx="11430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PARIDAD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PARITY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(BIT 32)</a:t>
            </a:r>
            <a:endParaRPr/>
          </a:p>
        </p:txBody>
      </p:sp>
      <p:cxnSp>
        <p:nvCxnSpPr>
          <p:cNvPr id="245" name="Google Shape;245;p23"/>
          <p:cNvCxnSpPr>
            <a:stCxn id="244" idx="3"/>
          </p:cNvCxnSpPr>
          <p:nvPr/>
        </p:nvCxnSpPr>
        <p:spPr>
          <a:xfrm rot="10800000" flipH="1">
            <a:off x="2143108" y="1571467"/>
            <a:ext cx="928800" cy="819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6" name="Google Shape;246;p23"/>
          <p:cNvSpPr txBox="1"/>
          <p:nvPr/>
        </p:nvSpPr>
        <p:spPr>
          <a:xfrm>
            <a:off x="3143241" y="1285860"/>
            <a:ext cx="3786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BIT DE MAYOR IMPORTANCIA (MSB) SIEMPRE ES EL BIT DE PARIDAD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23"/>
          <p:cNvCxnSpPr>
            <a:stCxn id="244" idx="3"/>
          </p:cNvCxnSpPr>
          <p:nvPr/>
        </p:nvCxnSpPr>
        <p:spPr>
          <a:xfrm>
            <a:off x="2143108" y="2390467"/>
            <a:ext cx="928800" cy="38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8" name="Google Shape;248;p23"/>
          <p:cNvSpPr txBox="1"/>
          <p:nvPr/>
        </p:nvSpPr>
        <p:spPr>
          <a:xfrm>
            <a:off x="3071802" y="2285992"/>
            <a:ext cx="5320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PARIDAD NORMALMENTE SE ESTABLECE EN IMPAR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23"/>
          <p:cNvCxnSpPr>
            <a:stCxn id="244" idx="3"/>
          </p:cNvCxnSpPr>
          <p:nvPr/>
        </p:nvCxnSpPr>
        <p:spPr>
          <a:xfrm>
            <a:off x="2143108" y="2390467"/>
            <a:ext cx="785700" cy="681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50" name="Google Shape;250;p23"/>
          <p:cNvSpPr txBox="1"/>
          <p:nvPr/>
        </p:nvSpPr>
        <p:spPr>
          <a:xfrm>
            <a:off x="3071802" y="3071810"/>
            <a:ext cx="60896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PARIDAD IMPAR SIGNIFICA QUE DEBE HABER UN NUMERO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IMPAR DE BITS “1” EN LA PALABRA DE 32 BITS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2991610" y="3786190"/>
            <a:ext cx="61523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LOS BITS 1-31 CONTIENEN UN NUMERO IMPAR DE “1” BITS,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BIT DE PARIDAD DEBE SER 0.</a:t>
            </a:r>
            <a:endParaRPr/>
          </a:p>
        </p:txBody>
      </p:sp>
      <p:cxnSp>
        <p:nvCxnSpPr>
          <p:cNvPr id="252" name="Google Shape;252;p23"/>
          <p:cNvCxnSpPr>
            <a:stCxn id="244" idx="3"/>
          </p:cNvCxnSpPr>
          <p:nvPr/>
        </p:nvCxnSpPr>
        <p:spPr>
          <a:xfrm>
            <a:off x="2143108" y="2390467"/>
            <a:ext cx="785700" cy="1467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3" name="Google Shape;253;p23"/>
          <p:cNvCxnSpPr>
            <a:stCxn id="244" idx="3"/>
          </p:cNvCxnSpPr>
          <p:nvPr/>
        </p:nvCxnSpPr>
        <p:spPr>
          <a:xfrm>
            <a:off x="2143108" y="2390467"/>
            <a:ext cx="500100" cy="2253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54" name="Google Shape;254;p23"/>
          <p:cNvSpPr txBox="1"/>
          <p:nvPr/>
        </p:nvSpPr>
        <p:spPr>
          <a:xfrm>
            <a:off x="2857488" y="4500570"/>
            <a:ext cx="564481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JUNTO CON LA ETIQUETA SON LOS DOS UNICOS CAMPOS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OBLIGATORIOS EN LA PALABRA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>
            <a:spLocks noGrp="1"/>
          </p:cNvSpPr>
          <p:nvPr>
            <p:ph type="title"/>
          </p:nvPr>
        </p:nvSpPr>
        <p:spPr>
          <a:xfrm>
            <a:off x="714348" y="214290"/>
            <a:ext cx="7758138" cy="70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AR" sz="2400" b="1" i="1" cap="none"/>
              <a:t>EL PROTOCOLO DE COMUNICACIÓN DIGITAL ARINC 429</a:t>
            </a:r>
            <a:endParaRPr sz="2400" b="1" i="1"/>
          </a:p>
        </p:txBody>
      </p:sp>
      <p:sp>
        <p:nvSpPr>
          <p:cNvPr id="260" name="Google Shape;260;p24"/>
          <p:cNvSpPr/>
          <p:nvPr/>
        </p:nvSpPr>
        <p:spPr>
          <a:xfrm>
            <a:off x="428596" y="2214554"/>
            <a:ext cx="3071818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SSM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(SIGN / STATUS MATRIX)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SIGNO / MATRIX DE ESTADO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30-31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3714744" y="1071546"/>
            <a:ext cx="43853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BITS 31 Y 30 CONTIENEN LA MATRIZ DE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SIGNO/ESTADO O SSM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3643306" y="1785926"/>
            <a:ext cx="526651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CAMPO CONTIENE LA CONDICIÓN DEL EQUIPO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HARDWARE, EL MODO OPERATIVO O LA VALIDEZ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CONTENIDO DE DATOS.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24" descr="https://i2.wp.com/aviaciond.com/wp-content/uploads/2018/01/ssm-bcd.jpg?resize=300%2C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4810" y="4071942"/>
            <a:ext cx="3286148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/>
          <p:nvPr/>
        </p:nvSpPr>
        <p:spPr>
          <a:xfrm>
            <a:off x="3214678" y="928670"/>
            <a:ext cx="642942" cy="4572032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4" descr="https://i2.wp.com/aviaciond.com/wp-content/uploads/2018/01/ssm-bnr.jpg?resize=187%2C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6248" y="2643182"/>
            <a:ext cx="178117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4"/>
          <p:cNvSpPr txBox="1"/>
          <p:nvPr/>
        </p:nvSpPr>
        <p:spPr>
          <a:xfrm>
            <a:off x="5000628" y="5572140"/>
            <a:ext cx="151676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CÓDIGOS SSM PARA BCD</a:t>
            </a:r>
            <a:endParaRPr sz="1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6143636" y="3143248"/>
            <a:ext cx="1460656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 SSM PARA BNR</a:t>
            </a:r>
            <a:endParaRPr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>
            <a:spLocks noGrp="1"/>
          </p:cNvSpPr>
          <p:nvPr>
            <p:ph type="title"/>
          </p:nvPr>
        </p:nvSpPr>
        <p:spPr>
          <a:xfrm>
            <a:off x="714348" y="214290"/>
            <a:ext cx="7758138" cy="70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AR" sz="2400" b="1" i="1" cap="none"/>
              <a:t>EL PROTOCOLO DE COMUNICACIÓN DIGITAL ARINC 429</a:t>
            </a:r>
            <a:endParaRPr sz="2400" b="1" i="1"/>
          </a:p>
        </p:txBody>
      </p:sp>
      <p:sp>
        <p:nvSpPr>
          <p:cNvPr id="273" name="Google Shape;273;p25"/>
          <p:cNvSpPr txBox="1"/>
          <p:nvPr/>
        </p:nvSpPr>
        <p:spPr>
          <a:xfrm>
            <a:off x="714348" y="2643182"/>
            <a:ext cx="118859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11-29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2214546" y="1285860"/>
            <a:ext cx="64197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BITS 29 A 11 CONTIENEN LOS DATOS, QUE PUEDEN ESTAR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DIFERENTES FORMATOS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2285984" y="2143116"/>
            <a:ext cx="615937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ALGUNOS CASOS EL CAMPO DATOS SE SUPERPONE EN LOS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SDI.  EN ESTE CASO EL CAMPO SDI (BITS 9-10)NO SE UTILIZA.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2285984" y="3286124"/>
            <a:ext cx="64400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FORMATOS NO ESTÁNDAR QUE HAN SIDO IMPLEMENTADOS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VARIOS FABRICANTES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2285984" y="4143380"/>
            <a:ext cx="65984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SE NECESITA MAYOR PRECISIÓN EN LOS DATOS SE PUEDEN USAR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BITS 30-31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928662" y="5214950"/>
            <a:ext cx="747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BITS NO USADOS EN EL CAMPO DATA (BITS 11-29) SE RELLENAN CON “0”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1714480" y="1142984"/>
            <a:ext cx="642942" cy="3714776"/>
          </a:xfrm>
          <a:prstGeom prst="leftBrace">
            <a:avLst>
              <a:gd name="adj1" fmla="val 8333"/>
              <a:gd name="adj2" fmla="val 50000"/>
            </a:avLst>
          </a:prstGeom>
          <a:noFill/>
          <a:ln w="158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>
            <a:spLocks noGrp="1"/>
          </p:cNvSpPr>
          <p:nvPr>
            <p:ph type="title"/>
          </p:nvPr>
        </p:nvSpPr>
        <p:spPr>
          <a:xfrm>
            <a:off x="571504" y="214290"/>
            <a:ext cx="7758138" cy="70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AR" sz="2400" b="1" i="1" cap="none"/>
              <a:t>EL PROTOCOLO DE COMUNICACIÓN DIGITAL ARINC 429</a:t>
            </a:r>
            <a:endParaRPr sz="2400" b="1" i="1"/>
          </a:p>
        </p:txBody>
      </p:sp>
      <p:sp>
        <p:nvSpPr>
          <p:cNvPr id="285" name="Google Shape;285;p26"/>
          <p:cNvSpPr txBox="1"/>
          <p:nvPr/>
        </p:nvSpPr>
        <p:spPr>
          <a:xfrm>
            <a:off x="0" y="2571744"/>
            <a:ext cx="17981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429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2428892" y="1214422"/>
            <a:ext cx="38007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 CODIFICADO BINARIO (BCD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4643438" y="1571612"/>
            <a:ext cx="142876" cy="107157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26" descr="https://i1.wp.com/aviaciond.com/wp-content/uploads/2018/01/FIG4.jpg?resize=1024%2C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984" y="2928934"/>
            <a:ext cx="5619750" cy="52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6" descr="https://i2.wp.com/aviaciond.com/wp-content/uploads/2018/01/FIG5.jpg?resize=1024%2C1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0166" y="4643446"/>
            <a:ext cx="6315075" cy="78938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6"/>
          <p:cNvSpPr/>
          <p:nvPr/>
        </p:nvSpPr>
        <p:spPr>
          <a:xfrm>
            <a:off x="4714876" y="3571876"/>
            <a:ext cx="142876" cy="97840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571504" y="214290"/>
            <a:ext cx="7758138" cy="70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AR" sz="2400" b="1" i="1" cap="none"/>
              <a:t>EL PROTOCOLO DE COMUNICACIÓN DIGITAL ARINC 429</a:t>
            </a:r>
            <a:endParaRPr sz="2400" b="1" i="1"/>
          </a:p>
        </p:txBody>
      </p:sp>
      <p:sp>
        <p:nvSpPr>
          <p:cNvPr id="296" name="Google Shape;296;p27"/>
          <p:cNvSpPr txBox="1"/>
          <p:nvPr/>
        </p:nvSpPr>
        <p:spPr>
          <a:xfrm>
            <a:off x="0" y="3143248"/>
            <a:ext cx="17981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429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2500298" y="857232"/>
            <a:ext cx="38007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 CODIFICADO BINARIO (BCD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2285984" y="1500174"/>
            <a:ext cx="66281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BCD O DECIMAL CODIFICADO BINARIO, ES UN FORMATO DE DATOS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COMÚN QUE SE ENCUENTRA EN ARINC 429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2357422" y="2357430"/>
            <a:ext cx="53438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FORMATO SE ASIGNAN CUATRO BITS A CADA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DÍGITO DECIMAL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27" descr="https://i1.wp.com/aviaciond.com/wp-content/uploads/2018/01/FIG4.jpg?resize=1024%2C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984" y="3143248"/>
            <a:ext cx="5619750" cy="52136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7"/>
          <p:cNvSpPr txBox="1"/>
          <p:nvPr/>
        </p:nvSpPr>
        <p:spPr>
          <a:xfrm>
            <a:off x="2285984" y="3714752"/>
            <a:ext cx="62772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 CAMPOS DE DATOS CONTIENEN HASTA CINCO SUBCAMPOS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2071670" y="4214818"/>
            <a:ext cx="633551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MENSAJE DE EJEMPLO SE TRANSMITE LOS DATOS DE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DISTANCIA DME EL CUAL ES 25786 Y TIENE UN SIGNO POSITIVO.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EQUIPO ESPECIFICO, LA ESCALA NUMÉRICA Y LA UBICACIÓN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PUNTO DECIMAL SON UNA FUNCIÓN DE LA ETIQUETA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27" descr="https://i2.wp.com/aviaciond.com/wp-content/uploads/2018/01/FIG5.jpg?resize=1024%2C1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1604" y="5572140"/>
            <a:ext cx="6315075" cy="78938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7"/>
          <p:cNvSpPr/>
          <p:nvPr/>
        </p:nvSpPr>
        <p:spPr>
          <a:xfrm>
            <a:off x="1500166" y="1428736"/>
            <a:ext cx="714380" cy="400052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>
            <a:spLocks noGrp="1"/>
          </p:cNvSpPr>
          <p:nvPr>
            <p:ph type="title"/>
          </p:nvPr>
        </p:nvSpPr>
        <p:spPr>
          <a:xfrm>
            <a:off x="714348" y="214290"/>
            <a:ext cx="7758138" cy="70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AR" sz="2400" b="1" i="1" cap="none"/>
              <a:t>EL PROTOCOLO DE COMUNICACIÓN DIGITAL ARINC 429</a:t>
            </a:r>
            <a:endParaRPr sz="2400" b="1" i="1"/>
          </a:p>
        </p:txBody>
      </p:sp>
      <p:sp>
        <p:nvSpPr>
          <p:cNvPr id="310" name="Google Shape;310;p28"/>
          <p:cNvSpPr txBox="1"/>
          <p:nvPr/>
        </p:nvSpPr>
        <p:spPr>
          <a:xfrm>
            <a:off x="0" y="3500438"/>
            <a:ext cx="17981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DATOS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429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1785918" y="857232"/>
            <a:ext cx="53574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NOTACIÓN BINARIA DE COMPLEMENTO A DOS (BNR),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2500298" y="1643050"/>
            <a:ext cx="50378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CODIFICACIÓN BNR O BINARIA TAMBIÉN ES UN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FORMATO DE DATOS ARINC MUY COMÚN.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2428860" y="2928934"/>
            <a:ext cx="659956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TIPO DE CODIFICACIÓN SIMPLEMENTE ALMACENA LOS DATOS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UN NUMERO BINARIO  1 o 0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2357422" y="4000504"/>
            <a:ext cx="673319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MUESTRA EL FORMATO GENERAL PARA BNR. EL BIT 29 ES EL BIT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SIGNO ( SI EL BIT ES 1 EL DATO ES NEGATIVO)Y EL BIT 28 ES EL BIT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MAS SIGNIFICATIVO DEL CAMPO DE DATOS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28" descr="https://i0.wp.com/aviaciond.com/wp-content/uploads/2018/01/FOG6.jpg?resize=1024%2C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0298" y="5072074"/>
            <a:ext cx="5740068" cy="5325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8"/>
          <p:cNvSpPr/>
          <p:nvPr/>
        </p:nvSpPr>
        <p:spPr>
          <a:xfrm>
            <a:off x="1643042" y="1571612"/>
            <a:ext cx="928694" cy="428628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>
            <a:spLocks noGrp="1"/>
          </p:cNvSpPr>
          <p:nvPr>
            <p:ph type="title"/>
          </p:nvPr>
        </p:nvSpPr>
        <p:spPr>
          <a:xfrm>
            <a:off x="714348" y="214290"/>
            <a:ext cx="7758138" cy="70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AR" sz="2400" b="1" i="1" cap="none"/>
              <a:t>EL PROTOCOLO DE COMUNICACIÓN DIGITAL ARINC 429</a:t>
            </a:r>
            <a:endParaRPr sz="2400" b="1" i="1"/>
          </a:p>
        </p:txBody>
      </p:sp>
      <p:sp>
        <p:nvSpPr>
          <p:cNvPr id="322" name="Google Shape;322;p29"/>
          <p:cNvSpPr txBox="1"/>
          <p:nvPr/>
        </p:nvSpPr>
        <p:spPr>
          <a:xfrm>
            <a:off x="0" y="3007851"/>
            <a:ext cx="394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SDI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lang="es-A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s-A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</a:t>
            </a:r>
            <a:r>
              <a:rPr lang="es-A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9 Y 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5 Abrir llave"/>
          <p:cNvSpPr/>
          <p:nvPr/>
        </p:nvSpPr>
        <p:spPr>
          <a:xfrm>
            <a:off x="3822492" y="1124262"/>
            <a:ext cx="314793" cy="4512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4054839" y="123365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s-A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BITS 10 Y 9 PROPORCIONAN UN IDENTIFICADOR DE FUENTE/DESTINO</a:t>
            </a:r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4159770" y="222021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s-A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 PARA MÚLTIPLES RECEPTORES PARA IDENTIFICAR EL </a:t>
            </a:r>
            <a:r>
              <a:rPr lang="es-AR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RECEPTORPARA</a:t>
            </a:r>
            <a:r>
              <a:rPr lang="es-A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QUE ESTÁN DESTINADOS LOS  DATOS. </a:t>
            </a:r>
            <a:endParaRPr lang="es-AR" dirty="0" smtClean="0"/>
          </a:p>
        </p:txBody>
      </p:sp>
      <p:sp>
        <p:nvSpPr>
          <p:cNvPr id="9" name="8 Rectángulo"/>
          <p:cNvSpPr/>
          <p:nvPr/>
        </p:nvSpPr>
        <p:spPr>
          <a:xfrm>
            <a:off x="4039849" y="3104638"/>
            <a:ext cx="42047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 SE PUEDE USAR EN EL CASO DE SISTEMAS MÚLTIPLES PARA  IDENTIFICAR LA FUENTE DE TRANSMISIÓN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3949908" y="417173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s-A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ALGUNOS CASOS,  ESTOS BITS SE USAN PARA DATOS. </a:t>
            </a:r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4099810" y="487347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s-AR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429 PUEDE TENER UN SOLO TRANSMISOR EN UN PAR DE CABLES,  PERO HASTA 20 RECEPTORES.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/>
          <p:nvPr/>
        </p:nvSpPr>
        <p:spPr>
          <a:xfrm>
            <a:off x="928662" y="357166"/>
            <a:ext cx="73581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DE COMUNICACIÓN DIGITAL ARINC 429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2928926" y="1071547"/>
            <a:ext cx="262924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 DE TRANSMISIÓN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214282" y="1643050"/>
            <a:ext cx="850726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BIT MENOS SIGNIFICATIVO DE CADA BYTE EXCEPTO LA ETIQUETA;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TRANSMITE PRIMERO, Y LA ETIQUETA SE TRANSMITE ANTES QUE LOS DATOS EN CADA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CASO. EL ORDEN DE LOS BITS TRANSMITIDOS POR EL BUS ARINC ES EL SIGUIENTE: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0"/>
          <p:cNvSpPr txBox="1"/>
          <p:nvPr/>
        </p:nvSpPr>
        <p:spPr>
          <a:xfrm>
            <a:off x="2000232" y="2714620"/>
            <a:ext cx="40575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8, 7, 6, 5, 4, 3, 2, 1, 9, 10, 11, 12, 13 … 32.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30" descr="https://i1.wp.com/aviaciond.com/wp-content/uploads/2018/01/PALABRA-32.jpg?resize=1024%2C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4" y="3786190"/>
            <a:ext cx="8110526" cy="75244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0"/>
          <p:cNvSpPr/>
          <p:nvPr/>
        </p:nvSpPr>
        <p:spPr>
          <a:xfrm>
            <a:off x="6429388" y="4714884"/>
            <a:ext cx="1785950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0"/>
          <p:cNvSpPr/>
          <p:nvPr/>
        </p:nvSpPr>
        <p:spPr>
          <a:xfrm rot="10800000">
            <a:off x="357158" y="4714884"/>
            <a:ext cx="5857916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https://i0.wp.com/aviaciond.com/wp-content/uploads/2018/01/HDD-Deck-1920x1080.jpg?resize=1000%2C5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14356"/>
            <a:ext cx="9144000" cy="504826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943652" y="2010082"/>
            <a:ext cx="73581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NORMAS ARINC USADAS EN AVIÓNICA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792269" y="3500438"/>
            <a:ext cx="18573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ARINC 429</a:t>
            </a:r>
            <a:endParaRPr sz="2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/>
          <p:nvPr/>
        </p:nvSpPr>
        <p:spPr>
          <a:xfrm>
            <a:off x="928662" y="357166"/>
            <a:ext cx="73581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i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PROTOCOLO DE COMUNICACIÓN DIGITAL ARINC 429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1"/>
          <p:cNvSpPr txBox="1"/>
          <p:nvPr/>
        </p:nvSpPr>
        <p:spPr>
          <a:xfrm>
            <a:off x="2857488" y="857232"/>
            <a:ext cx="27878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PROTOCOLOS ARINC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357158" y="1500174"/>
            <a:ext cx="9701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419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1500166" y="1643050"/>
            <a:ext cx="571504" cy="7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2214546" y="1428736"/>
            <a:ext cx="59293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419 DESCRIBE VARIOS BLOQUES DE CONSTRUCCIÓN DE SISTEMAS DE TRANSMISIÓN DIGITAL QUE ESTABAN DISPONIBLES  ANTES DE 1984. 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285720" y="2143116"/>
            <a:ext cx="13211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561/568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1"/>
          <p:cNvSpPr/>
          <p:nvPr/>
        </p:nvSpPr>
        <p:spPr>
          <a:xfrm>
            <a:off x="1643042" y="2285992"/>
            <a:ext cx="571504" cy="7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1"/>
          <p:cNvSpPr txBox="1"/>
          <p:nvPr/>
        </p:nvSpPr>
        <p:spPr>
          <a:xfrm>
            <a:off x="2428860" y="2071678"/>
            <a:ext cx="541763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UTILIZO UN SISTEMA DE SEIS HILOS QUE IMPLICABA TRES PARES 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CABLES EN EL 561. LOS TRES PARES SERVÍAN COMO RELOJ,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SINCRONIZACIÓN Y DATOS RESPECTIVAMENTE.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428596" y="2857496"/>
            <a:ext cx="9701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573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1"/>
          <p:cNvSpPr/>
          <p:nvPr/>
        </p:nvSpPr>
        <p:spPr>
          <a:xfrm>
            <a:off x="1500166" y="3000372"/>
            <a:ext cx="571504" cy="7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2285984" y="2857496"/>
            <a:ext cx="5992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573, UN FORMATO DE SALIDA DE REGISTRADORES DE DATOS DE VUELO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357158" y="3571876"/>
            <a:ext cx="108234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575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1571604" y="3714752"/>
            <a:ext cx="571504" cy="7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1"/>
          <p:cNvSpPr txBox="1"/>
          <p:nvPr/>
        </p:nvSpPr>
        <p:spPr>
          <a:xfrm>
            <a:off x="2357422" y="3500438"/>
            <a:ext cx="48924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575 ES UNA ESPECIFICACIÓN ANTERIOR MUY SIMILAR 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429 PERO YA OBSOLETA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1"/>
          <p:cNvSpPr txBox="1"/>
          <p:nvPr/>
        </p:nvSpPr>
        <p:spPr>
          <a:xfrm>
            <a:off x="357158" y="4214818"/>
            <a:ext cx="108234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615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1"/>
          <p:cNvSpPr/>
          <p:nvPr/>
        </p:nvSpPr>
        <p:spPr>
          <a:xfrm>
            <a:off x="1500166" y="4357694"/>
            <a:ext cx="571504" cy="619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2210692" y="4143380"/>
            <a:ext cx="608134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615 DESCRIBE UN CARGADOR DE DATOS DE ALTA VELOCIDAD PARA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TRANSFERIR INFORMACIÓN HACIA Y DESDE LOS SISTEMAS DIGITALES A BORDO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357158" y="4786322"/>
            <a:ext cx="10823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629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1"/>
          <p:cNvSpPr/>
          <p:nvPr/>
        </p:nvSpPr>
        <p:spPr>
          <a:xfrm>
            <a:off x="1500166" y="4929198"/>
            <a:ext cx="571504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1"/>
          <p:cNvSpPr txBox="1"/>
          <p:nvPr/>
        </p:nvSpPr>
        <p:spPr>
          <a:xfrm>
            <a:off x="2285984" y="4714884"/>
            <a:ext cx="599401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629 SE USA EN EL NUEVO BOEING 777. UTILIZA UN BUS BIDIRECCIONAL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ALTA VELOCIDAD CAPAZ DE TRANSMISIONES PERIÓDICAS O APERIÓDICAS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1"/>
          <p:cNvSpPr txBox="1"/>
          <p:nvPr/>
        </p:nvSpPr>
        <p:spPr>
          <a:xfrm>
            <a:off x="428596" y="5429264"/>
            <a:ext cx="9701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708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1"/>
          <p:cNvSpPr/>
          <p:nvPr/>
        </p:nvSpPr>
        <p:spPr>
          <a:xfrm>
            <a:off x="1500166" y="5572140"/>
            <a:ext cx="571504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1"/>
          <p:cNvSpPr txBox="1"/>
          <p:nvPr/>
        </p:nvSpPr>
        <p:spPr>
          <a:xfrm>
            <a:off x="2357422" y="5357826"/>
            <a:ext cx="63638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PROTOCOLO ES ESPECÍFICO PARA LOS SISTEMAS DE RADAR METEOROLÓGICO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LAS AERONAVES. SE USA COMO SALIDA DEL RADAR A LA PANTALLA DEL RADAR.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1"/>
          <p:cNvSpPr txBox="1"/>
          <p:nvPr/>
        </p:nvSpPr>
        <p:spPr>
          <a:xfrm>
            <a:off x="500034" y="6143644"/>
            <a:ext cx="9701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717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1"/>
          <p:cNvSpPr/>
          <p:nvPr/>
        </p:nvSpPr>
        <p:spPr>
          <a:xfrm>
            <a:off x="1571604" y="6286520"/>
            <a:ext cx="571504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1"/>
          <p:cNvSpPr txBox="1"/>
          <p:nvPr/>
        </p:nvSpPr>
        <p:spPr>
          <a:xfrm>
            <a:off x="2285984" y="6072206"/>
            <a:ext cx="62977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717 SUPERA A ARINC 573 Y SE UTILIZA PARA REALIZAR LA MISMA FUNCIÓN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2" descr="https://www.expectativa.com.ar/wp-content/uploads/2017/06/Aerol%C3%ADnea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2"/>
          <p:cNvSpPr txBox="1"/>
          <p:nvPr/>
        </p:nvSpPr>
        <p:spPr>
          <a:xfrm>
            <a:off x="1071538" y="6286520"/>
            <a:ext cx="3519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PREPARO PROFESOR MARIO ARENA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357166"/>
            <a:ext cx="8229600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Calibri"/>
              <a:buNone/>
            </a:pPr>
            <a:r>
              <a:rPr lang="es-AR" sz="2520" b="1" i="1" cap="none"/>
              <a:t>EL PROTOCOLO DE COMUNICACIÓN DIGITAL ARINC 429</a:t>
            </a:r>
            <a:endParaRPr sz="2520"/>
          </a:p>
        </p:txBody>
      </p:sp>
      <p:sp>
        <p:nvSpPr>
          <p:cNvPr id="92" name="Google Shape;92;p14"/>
          <p:cNvSpPr txBox="1"/>
          <p:nvPr/>
        </p:nvSpPr>
        <p:spPr>
          <a:xfrm>
            <a:off x="714348" y="1285860"/>
            <a:ext cx="264320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AERONAUTICAL</a:t>
            </a:r>
            <a:r>
              <a:rPr lang="es-A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RADIO </a:t>
            </a:r>
            <a:r>
              <a:rPr lang="es-A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 rot="10800000" flipH="1">
            <a:off x="3214678" y="1500174"/>
            <a:ext cx="1357322" cy="21431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929190" y="1285860"/>
            <a:ext cx="17145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 rot="10800000" flipH="1">
            <a:off x="3500430" y="1643050"/>
            <a:ext cx="500066" cy="85725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071934" y="2285992"/>
            <a:ext cx="44291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FUNDADA EN 1929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928662" y="4071942"/>
            <a:ext cx="678661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 Y OPERA SISTEMAS Y SERVICIOS PARA GARANTIZAR LA EFICIENCIA, EL FUNCIONAMIENTO Y EL RENDIMIENTO DE LA AVIACIÓN 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785786" y="1357298"/>
            <a:ext cx="214314" cy="78581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14348" y="2285992"/>
            <a:ext cx="571504" cy="28575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 animBg="1"/>
      <p:bldP spid="94" grpId="0"/>
      <p:bldP spid="95" grpId="0" animBg="1"/>
      <p:bldP spid="96" grpId="0"/>
      <p:bldP spid="97" grpId="0"/>
      <p:bldP spid="98" grpId="0" animBg="1"/>
      <p:bldP spid="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714348" y="4857760"/>
            <a:ext cx="8001056" cy="1000132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571472" y="274638"/>
            <a:ext cx="828680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AR" sz="2800" b="1" i="1" cap="none"/>
              <a:t>EL PROTOCOLO DE COMUNICACIÓN DIGITAL ARINC 429</a:t>
            </a:r>
            <a:endParaRPr sz="2800" b="1" i="1"/>
          </a:p>
        </p:txBody>
      </p:sp>
      <p:sp>
        <p:nvSpPr>
          <p:cNvPr id="106" name="Google Shape;106;p15"/>
          <p:cNvSpPr txBox="1"/>
          <p:nvPr/>
        </p:nvSpPr>
        <p:spPr>
          <a:xfrm>
            <a:off x="428596" y="1428736"/>
            <a:ext cx="19288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NORMAS ARINC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 rot="10800000" flipH="1">
            <a:off x="1214414" y="1857364"/>
            <a:ext cx="142876" cy="50006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643042" y="2214554"/>
            <a:ext cx="12858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 Series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10800000" flipH="1">
            <a:off x="1214414" y="2285992"/>
            <a:ext cx="142876" cy="50006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643042" y="2643182"/>
            <a:ext cx="12858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 Series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3357554" y="1857364"/>
            <a:ext cx="521497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serie 400 describe pautas para la instalación, el cableado, los buses de datos y las bases de datos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 rot="-2357311">
            <a:off x="2744078" y="2173111"/>
            <a:ext cx="571504" cy="714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 rot="10800000" flipH="1">
            <a:off x="1214414" y="2714620"/>
            <a:ext cx="142876" cy="50006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643042" y="3000372"/>
            <a:ext cx="12858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600 Series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rot="10800000" flipH="1">
            <a:off x="1214414" y="3143248"/>
            <a:ext cx="142876" cy="50006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 rot="10800000" flipH="1">
            <a:off x="1214414" y="3571876"/>
            <a:ext cx="142876" cy="50006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643042" y="3357562"/>
            <a:ext cx="12858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700 Series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1643042" y="3786190"/>
            <a:ext cx="12858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800 Series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3500430" y="2428868"/>
            <a:ext cx="52149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serie 500 describe equipos de aviónica analógicos más antiguos utilizados en los primeros aviones de reacción como el Boeing 727, Douglas DC-9, DC-10, Boeing 737 y 747 y Airbus A300.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 rot="-709512">
            <a:off x="2860006" y="2772289"/>
            <a:ext cx="571504" cy="837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3500430" y="3071810"/>
            <a:ext cx="52149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serie 600 son estándares de referencia para equipos de aviónica especificados por la serie ARINC 700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2786050" y="3214686"/>
            <a:ext cx="571504" cy="837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3500430" y="3500438"/>
            <a:ext cx="52149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serie 700 describe la forma, el ajuste y la función de los equipos de aviónica instalados predominantemente en aeronaves de categoría de transporte.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 rot="1011704">
            <a:off x="2857353" y="3581523"/>
            <a:ext cx="571504" cy="837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3643306" y="4071942"/>
            <a:ext cx="52149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serie 800 comprende un conjunto de estándares de aviación para aeronaves, incluyendo fibra óptica utilizada en buses de datos de alta velocidad.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 rot="1011704">
            <a:off x="2863029" y="4009309"/>
            <a:ext cx="571504" cy="1229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857224" y="5143512"/>
            <a:ext cx="12858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429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2071670" y="5286388"/>
            <a:ext cx="571504" cy="12291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2786050" y="5143512"/>
            <a:ext cx="56436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ESPECIFICACIÓN QUE DEFINE COMO LOS EQUIPOS Y SISTEMAS DE AVIÓNICA DEBERÍAN COMUNICARSE ENTRE SÍ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714348" y="214290"/>
            <a:ext cx="7758138" cy="70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AR" sz="2400" b="1" i="1" cap="none"/>
              <a:t>EL PROTOCOLO DE COMUNICACIÓN DIGITAL ARINC 429</a:t>
            </a:r>
            <a:endParaRPr sz="2400" b="1" i="1"/>
          </a:p>
        </p:txBody>
      </p:sp>
      <p:sp>
        <p:nvSpPr>
          <p:cNvPr id="135" name="Google Shape;135;p16"/>
          <p:cNvSpPr txBox="1"/>
          <p:nvPr/>
        </p:nvSpPr>
        <p:spPr>
          <a:xfrm>
            <a:off x="785786" y="2357430"/>
            <a:ext cx="1758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429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16"/>
          <p:cNvCxnSpPr>
            <a:stCxn id="135" idx="3"/>
          </p:cNvCxnSpPr>
          <p:nvPr/>
        </p:nvCxnSpPr>
        <p:spPr>
          <a:xfrm rot="10800000" flipH="1">
            <a:off x="2544601" y="1714540"/>
            <a:ext cx="813000" cy="904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7" name="Google Shape;137;p16"/>
          <p:cNvSpPr txBox="1"/>
          <p:nvPr/>
        </p:nvSpPr>
        <p:spPr>
          <a:xfrm>
            <a:off x="3428992" y="1285860"/>
            <a:ext cx="478634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EMPLEA UNA TRANSMISIÓN UNIDIRECCIONAL CONOCIDA COMO MARK 33 DIGITAL INFORMATION TRANSFER SYSTEM (DITS)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16"/>
          <p:cNvCxnSpPr/>
          <p:nvPr/>
        </p:nvCxnSpPr>
        <p:spPr>
          <a:xfrm>
            <a:off x="2571736" y="2643182"/>
            <a:ext cx="571504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9" name="Google Shape;139;p16"/>
          <p:cNvSpPr txBox="1"/>
          <p:nvPr/>
        </p:nvSpPr>
        <p:spPr>
          <a:xfrm>
            <a:off x="3286116" y="2428868"/>
            <a:ext cx="22405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PALABRAS DE 32 BITS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16"/>
          <p:cNvCxnSpPr/>
          <p:nvPr/>
        </p:nvCxnSpPr>
        <p:spPr>
          <a:xfrm>
            <a:off x="2571736" y="2643182"/>
            <a:ext cx="419104" cy="34766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1" name="Google Shape;141;p16"/>
          <p:cNvSpPr txBox="1"/>
          <p:nvPr/>
        </p:nvSpPr>
        <p:spPr>
          <a:xfrm>
            <a:off x="3071802" y="2928934"/>
            <a:ext cx="5111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 TRENZADO USANDO EL FORMATO BIPOLAR RZ.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6"/>
          <p:cNvCxnSpPr>
            <a:stCxn id="135" idx="3"/>
            <a:endCxn id="143" idx="1"/>
          </p:cNvCxnSpPr>
          <p:nvPr/>
        </p:nvCxnSpPr>
        <p:spPr>
          <a:xfrm>
            <a:off x="2544601" y="2619040"/>
            <a:ext cx="27000" cy="1209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3" name="Google Shape;143;p16"/>
          <p:cNvSpPr txBox="1"/>
          <p:nvPr/>
        </p:nvSpPr>
        <p:spPr>
          <a:xfrm>
            <a:off x="2571736" y="3643314"/>
            <a:ext cx="4225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VELOCIDAD DE TRANSMISION/RECEPCION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6"/>
          <p:cNvCxnSpPr/>
          <p:nvPr/>
        </p:nvCxnSpPr>
        <p:spPr>
          <a:xfrm rot="5400000">
            <a:off x="3822695" y="4106867"/>
            <a:ext cx="356396" cy="79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5" name="Google Shape;145;p16"/>
          <p:cNvSpPr txBox="1"/>
          <p:nvPr/>
        </p:nvSpPr>
        <p:spPr>
          <a:xfrm>
            <a:off x="4071934" y="4143380"/>
            <a:ext cx="8898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6"/>
          <p:cNvCxnSpPr/>
          <p:nvPr/>
        </p:nvCxnSpPr>
        <p:spPr>
          <a:xfrm rot="5400000">
            <a:off x="3286513" y="4357297"/>
            <a:ext cx="857256" cy="79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7" name="Google Shape;147;p16"/>
          <p:cNvSpPr txBox="1"/>
          <p:nvPr/>
        </p:nvSpPr>
        <p:spPr>
          <a:xfrm>
            <a:off x="3857620" y="4643446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16"/>
          <p:cNvCxnSpPr/>
          <p:nvPr/>
        </p:nvCxnSpPr>
        <p:spPr>
          <a:xfrm>
            <a:off x="4786314" y="4357694"/>
            <a:ext cx="642148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9" name="Google Shape;149;p16"/>
          <p:cNvSpPr txBox="1"/>
          <p:nvPr/>
        </p:nvSpPr>
        <p:spPr>
          <a:xfrm>
            <a:off x="5500694" y="4214818"/>
            <a:ext cx="30404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12.5 KILOBITS POR SEGUNDO.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6"/>
          <p:cNvCxnSpPr/>
          <p:nvPr/>
        </p:nvCxnSpPr>
        <p:spPr>
          <a:xfrm>
            <a:off x="4500562" y="4857760"/>
            <a:ext cx="642148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1" name="Google Shape;151;p16"/>
          <p:cNvSpPr txBox="1"/>
          <p:nvPr/>
        </p:nvSpPr>
        <p:spPr>
          <a:xfrm>
            <a:off x="5214942" y="4714884"/>
            <a:ext cx="29795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KILOBITS POR SEGUNDO.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714348" y="285728"/>
            <a:ext cx="7758138" cy="70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AR" sz="2400" b="1" i="1" cap="none"/>
              <a:t>EL PROTOCOLO DE COMUNICACIÓN DIGITAL ARINC 429</a:t>
            </a:r>
            <a:endParaRPr sz="2400" b="1" i="1"/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538" y="2071678"/>
            <a:ext cx="6715173" cy="250033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1571604" y="1285860"/>
            <a:ext cx="5111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 TRENZADO USANDO EL FORMATO BIPOLAR RZ.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714348" y="214290"/>
            <a:ext cx="7758138" cy="70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AR" sz="2400" b="1" i="1" cap="none"/>
              <a:t>EL PROTOCOLO DE COMUNICACIÓN DIGITAL ARINC 429</a:t>
            </a:r>
            <a:endParaRPr sz="2400" b="1" i="1"/>
          </a:p>
        </p:txBody>
      </p:sp>
      <p:sp>
        <p:nvSpPr>
          <p:cNvPr id="164" name="Google Shape;164;p18"/>
          <p:cNvSpPr txBox="1"/>
          <p:nvPr/>
        </p:nvSpPr>
        <p:spPr>
          <a:xfrm>
            <a:off x="785786" y="2357430"/>
            <a:ext cx="175881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429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18"/>
          <p:cNvCxnSpPr/>
          <p:nvPr/>
        </p:nvCxnSpPr>
        <p:spPr>
          <a:xfrm rot="-5400000">
            <a:off x="2357422" y="1500174"/>
            <a:ext cx="1214446" cy="92869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6" name="Google Shape;166;p18"/>
          <p:cNvSpPr txBox="1"/>
          <p:nvPr/>
        </p:nvSpPr>
        <p:spPr>
          <a:xfrm>
            <a:off x="3571869" y="1000108"/>
            <a:ext cx="31432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TRANSMISIÓN Y LA RECEPCIÓN SE REALIZAN EN PUERTOS SEPARADOS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 descr="ATG / Aeroflex / BF Goodrich / JC Air ARINC 429 TX/RX Databus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 descr="ATG / Aeroflex / BF Goodrich / JC Air ARINC 429 TX/RX Databus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18"/>
          <p:cNvCxnSpPr/>
          <p:nvPr/>
        </p:nvCxnSpPr>
        <p:spPr>
          <a:xfrm>
            <a:off x="2500298" y="2571744"/>
            <a:ext cx="857256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0" name="Google Shape;170;p18"/>
          <p:cNvSpPr txBox="1"/>
          <p:nvPr/>
        </p:nvSpPr>
        <p:spPr>
          <a:xfrm>
            <a:off x="3357554" y="2428868"/>
            <a:ext cx="1827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 FIABILIDAD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642910" y="2928934"/>
            <a:ext cx="1865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CARACTERISTICAS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18"/>
          <p:cNvCxnSpPr/>
          <p:nvPr/>
        </p:nvCxnSpPr>
        <p:spPr>
          <a:xfrm>
            <a:off x="2500298" y="2571744"/>
            <a:ext cx="670077" cy="73852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3" name="Google Shape;173;p18"/>
          <p:cNvSpPr txBox="1"/>
          <p:nvPr/>
        </p:nvSpPr>
        <p:spPr>
          <a:xfrm>
            <a:off x="3286116" y="3143248"/>
            <a:ext cx="3606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VELOCIDADES DE DATOS LIMITADAS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18"/>
          <p:cNvCxnSpPr/>
          <p:nvPr/>
        </p:nvCxnSpPr>
        <p:spPr>
          <a:xfrm>
            <a:off x="2500298" y="2571744"/>
            <a:ext cx="455763" cy="145290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5" name="Google Shape;175;p18"/>
          <p:cNvSpPr txBox="1"/>
          <p:nvPr/>
        </p:nvSpPr>
        <p:spPr>
          <a:xfrm>
            <a:off x="3000364" y="3857628"/>
            <a:ext cx="53279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TX DE ARINC 429 SOPORTA HASTA 20 RX MAXIMO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8" descr="DATABUS ANALYZE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34" y="4500570"/>
            <a:ext cx="1630343" cy="1630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18"/>
          <p:cNvCxnSpPr/>
          <p:nvPr/>
        </p:nvCxnSpPr>
        <p:spPr>
          <a:xfrm>
            <a:off x="1571604" y="4643446"/>
            <a:ext cx="1571636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8" name="Google Shape;178;p18"/>
          <p:cNvSpPr txBox="1"/>
          <p:nvPr/>
        </p:nvSpPr>
        <p:spPr>
          <a:xfrm>
            <a:off x="3214678" y="4500570"/>
            <a:ext cx="16154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 RECEPTOR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18"/>
          <p:cNvCxnSpPr/>
          <p:nvPr/>
        </p:nvCxnSpPr>
        <p:spPr>
          <a:xfrm>
            <a:off x="1214414" y="4714884"/>
            <a:ext cx="1500198" cy="57150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0" name="Google Shape;180;p18"/>
          <p:cNvSpPr txBox="1"/>
          <p:nvPr/>
        </p:nvSpPr>
        <p:spPr>
          <a:xfrm>
            <a:off x="2786050" y="5143512"/>
            <a:ext cx="19287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 TRANSMISOR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714348" y="214290"/>
            <a:ext cx="7758138" cy="70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AR" sz="2400" b="1" i="1" cap="none"/>
              <a:t>EL PROTOCOLO DE COMUNICACIÓN DIGITAL ARINC 429</a:t>
            </a:r>
            <a:endParaRPr sz="2400" b="1" i="1"/>
          </a:p>
        </p:txBody>
      </p:sp>
      <p:pic>
        <p:nvPicPr>
          <p:cNvPr id="186" name="Google Shape;186;p19" descr="Electronic Note: Standard ARINC-429 DataBu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2976" y="1357298"/>
            <a:ext cx="7161873" cy="421484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3000364" y="785794"/>
            <a:ext cx="28273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TOPOLOGIA BUS ARINC 429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714348" y="214290"/>
            <a:ext cx="7758138" cy="70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AR" sz="2400" b="1" i="1" cap="none"/>
              <a:t>EL PROTOCOLO DE COMUNICACIÓN DIGITAL ARINC 429</a:t>
            </a:r>
            <a:endParaRPr sz="2400" b="1" i="1"/>
          </a:p>
        </p:txBody>
      </p:sp>
      <p:sp>
        <p:nvSpPr>
          <p:cNvPr id="193" name="Google Shape;193;p20"/>
          <p:cNvSpPr txBox="1"/>
          <p:nvPr/>
        </p:nvSpPr>
        <p:spPr>
          <a:xfrm>
            <a:off x="428596" y="2143116"/>
            <a:ext cx="30736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ARINC 429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CARACTERISTICAS ELECTRICAS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20"/>
          <p:cNvCxnSpPr/>
          <p:nvPr/>
        </p:nvCxnSpPr>
        <p:spPr>
          <a:xfrm rot="10800000" flipH="1">
            <a:off x="3357554" y="1571612"/>
            <a:ext cx="857256" cy="78581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5" name="Google Shape;195;p20"/>
          <p:cNvSpPr txBox="1"/>
          <p:nvPr/>
        </p:nvSpPr>
        <p:spPr>
          <a:xfrm>
            <a:off x="4286248" y="1071546"/>
            <a:ext cx="34267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TRANSMITE PALABRAS DE 32 BITS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20"/>
          <p:cNvCxnSpPr/>
          <p:nvPr/>
        </p:nvCxnSpPr>
        <p:spPr>
          <a:xfrm>
            <a:off x="3357554" y="2357430"/>
            <a:ext cx="1000132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7" name="Google Shape;197;p20"/>
          <p:cNvSpPr txBox="1"/>
          <p:nvPr/>
        </p:nvSpPr>
        <p:spPr>
          <a:xfrm>
            <a:off x="4500562" y="1785926"/>
            <a:ext cx="39585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TRANSMISIÓN DE PALABRAS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SECUENCIALES ESTA SEPARADA POR 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MENOS 4 BITS NULL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(TENSIÓN= 0V)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4286248" y="3571876"/>
            <a:ext cx="449770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 LA NECESIDAD DE UN CABLE DE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SEÑAL DE RELOJ SEPARADO Y POR ELLO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LE CONOCE COMO SEÑAL DE AUTO-RELOJ.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 rot="-5400000" flipH="1">
            <a:off x="3250397" y="2464587"/>
            <a:ext cx="1071570" cy="85725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200" name="Google Shape;200;p20" descr="https://i1.wp.com/aviaciond.com/wp-content/uploads/2018/01/PALABRA-32.jpg?resize=1024%2C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58" y="5000636"/>
            <a:ext cx="8110526" cy="752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1330</Words>
  <PresentationFormat>Presentación en pantalla (4:3)</PresentationFormat>
  <Paragraphs>186</Paragraphs>
  <Slides>21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Diapositiva 1</vt:lpstr>
      <vt:lpstr>Diapositiva 2</vt:lpstr>
      <vt:lpstr>EL PROTOCOLO DE COMUNICACIÓN DIGITAL ARINC 429</vt:lpstr>
      <vt:lpstr>EL PROTOCOLO DE COMUNICACIÓN DIGITAL ARINC 429</vt:lpstr>
      <vt:lpstr>EL PROTOCOLO DE COMUNICACIÓN DIGITAL ARINC 429</vt:lpstr>
      <vt:lpstr>EL PROTOCOLO DE COMUNICACIÓN DIGITAL ARINC 429</vt:lpstr>
      <vt:lpstr>EL PROTOCOLO DE COMUNICACIÓN DIGITAL ARINC 429</vt:lpstr>
      <vt:lpstr>EL PROTOCOLO DE COMUNICACIÓN DIGITAL ARINC 429</vt:lpstr>
      <vt:lpstr>EL PROTOCOLO DE COMUNICACIÓN DIGITAL ARINC 429</vt:lpstr>
      <vt:lpstr>EL PROTOCOLO DE COMUNICACIÓN DIGITAL ARINC 429</vt:lpstr>
      <vt:lpstr>EL PROTOCOLO DE COMUNICACIÓN DIGITAL ARINC 429</vt:lpstr>
      <vt:lpstr>EL PROTOCOLO DE COMUNICACIÓN DIGITAL ARINC 429</vt:lpstr>
      <vt:lpstr>EL PROTOCOLO DE COMUNICACIÓN DIGITAL ARINC 429</vt:lpstr>
      <vt:lpstr>EL PROTOCOLO DE COMUNICACIÓN DIGITAL ARINC 429</vt:lpstr>
      <vt:lpstr>EL PROTOCOLO DE COMUNICACIÓN DIGITAL ARINC 429</vt:lpstr>
      <vt:lpstr>EL PROTOCOLO DE COMUNICACIÓN DIGITAL ARINC 429</vt:lpstr>
      <vt:lpstr>EL PROTOCOLO DE COMUNICACIÓN DIGITAL ARINC 429</vt:lpstr>
      <vt:lpstr>EL PROTOCOLO DE COMUNICACIÓN DIGITAL ARINC 429</vt:lpstr>
      <vt:lpstr>Diapositiva 19</vt:lpstr>
      <vt:lpstr>Diapositiva 20</vt:lpstr>
      <vt:lpstr>Diapositiva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xx</cp:lastModifiedBy>
  <cp:revision>8</cp:revision>
  <dcterms:modified xsi:type="dcterms:W3CDTF">2021-03-29T18:27:11Z</dcterms:modified>
</cp:coreProperties>
</file>