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20102513" cy="11307763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Encode Sans" pitchFamily="2" charset="0"/>
      <p:regular r:id="rId16"/>
      <p:bold r:id="rId17"/>
    </p:embeddedFont>
    <p:embeddedFont>
      <p:font typeface="Encode Sans ExtraBold" pitchFamily="2" charset="0"/>
      <p:bold r:id="rId18"/>
    </p:embeddedFont>
    <p:embeddedFont>
      <p:font typeface="Encode Sans Medium" pitchFamily="2" charset="0"/>
      <p:regular r:id="rId19"/>
      <p:bold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561">
          <p15:clr>
            <a:srgbClr val="A4A3A4"/>
          </p15:clr>
        </p15:guide>
        <p15:guide id="2" pos="633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iCF1Y+cPN6jNVN1Ixv3X0rV7wV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48" y="78"/>
      </p:cViewPr>
      <p:guideLst>
        <p:guide orient="horz" pos="3561"/>
        <p:guide pos="63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41ebcee65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0975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g1341ebcee65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41ebcee6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1341ebcee6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41ebcee65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1341ebcee65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41ebcee6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1341ebcee6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41ebcee6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1341ebcee6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41ebcee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341ebcee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685249" y="978354"/>
            <a:ext cx="18732000" cy="12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0" tIns="201000" rIns="201000" bIns="2010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685249" y="2533630"/>
            <a:ext cx="18732000" cy="75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0" tIns="201000" rIns="201000" bIns="201000" anchor="t" anchorCtr="0">
            <a:normAutofit/>
          </a:bodyPr>
          <a:lstStyle>
            <a:lvl1pPr marL="457200" lvl="0" indent="-482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  <a:defRPr/>
            </a:lvl1pPr>
            <a:lvl2pPr marL="914400" lvl="1" indent="-425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○"/>
              <a:defRPr/>
            </a:lvl2pPr>
            <a:lvl3pPr marL="1371600" lvl="2" indent="-425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■"/>
              <a:defRPr/>
            </a:lvl3pPr>
            <a:lvl4pPr marL="1828800" lvl="3" indent="-425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4pPr>
            <a:lvl5pPr marL="2286000" lvl="4" indent="-425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○"/>
              <a:defRPr/>
            </a:lvl5pPr>
            <a:lvl6pPr marL="2743200" lvl="5" indent="-425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■"/>
              <a:defRPr/>
            </a:lvl6pPr>
            <a:lvl7pPr marL="3200400" lvl="6" indent="-425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7pPr>
            <a:lvl8pPr marL="3657600" lvl="7" indent="-425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○"/>
              <a:defRPr/>
            </a:lvl8pPr>
            <a:lvl9pPr marL="4114800" lvl="8" indent="-425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sldNum" idx="12"/>
          </p:nvPr>
        </p:nvSpPr>
        <p:spPr>
          <a:xfrm>
            <a:off x="18626065" y="10251733"/>
            <a:ext cx="1206300" cy="8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0" tIns="201000" rIns="201000" bIns="2010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title" hasCustomPrompt="1"/>
          </p:nvPr>
        </p:nvSpPr>
        <p:spPr>
          <a:xfrm>
            <a:off x="685249" y="2431733"/>
            <a:ext cx="18732000" cy="43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0" tIns="201000" rIns="201000" bIns="2010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400"/>
              <a:buNone/>
              <a:defRPr sz="26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400"/>
              <a:buNone/>
              <a:defRPr sz="26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400"/>
              <a:buNone/>
              <a:defRPr sz="26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400"/>
              <a:buNone/>
              <a:defRPr sz="26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400"/>
              <a:buNone/>
              <a:defRPr sz="26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400"/>
              <a:buNone/>
              <a:defRPr sz="26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400"/>
              <a:buNone/>
              <a:defRPr sz="26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400"/>
              <a:buNone/>
              <a:defRPr sz="26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400"/>
              <a:buNone/>
              <a:defRPr sz="26400"/>
            </a:lvl9pPr>
          </a:lstStyle>
          <a:p>
            <a:r>
              <a:t>xx%</a:t>
            </a:r>
          </a:p>
        </p:txBody>
      </p:sp>
      <p:sp>
        <p:nvSpPr>
          <p:cNvPr id="46" name="Google Shape;46;p14"/>
          <p:cNvSpPr txBox="1">
            <a:spLocks noGrp="1"/>
          </p:cNvSpPr>
          <p:nvPr>
            <p:ph type="body" idx="1"/>
          </p:nvPr>
        </p:nvSpPr>
        <p:spPr>
          <a:xfrm>
            <a:off x="685249" y="6929931"/>
            <a:ext cx="18732000" cy="28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0" tIns="201000" rIns="201000" bIns="201000" anchor="t" anchorCtr="0">
            <a:normAutofit/>
          </a:bodyPr>
          <a:lstStyle>
            <a:lvl1pPr marL="457200" lvl="0" indent="-482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  <a:defRPr/>
            </a:lvl1pPr>
            <a:lvl2pPr marL="914400" lvl="1" indent="-425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○"/>
              <a:defRPr/>
            </a:lvl2pPr>
            <a:lvl3pPr marL="1371600" lvl="2" indent="-425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■"/>
              <a:defRPr/>
            </a:lvl3pPr>
            <a:lvl4pPr marL="1828800" lvl="3" indent="-425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4pPr>
            <a:lvl5pPr marL="2286000" lvl="4" indent="-425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○"/>
              <a:defRPr/>
            </a:lvl5pPr>
            <a:lvl6pPr marL="2743200" lvl="5" indent="-425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■"/>
              <a:defRPr/>
            </a:lvl6pPr>
            <a:lvl7pPr marL="3200400" lvl="6" indent="-425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7pPr>
            <a:lvl8pPr marL="3657600" lvl="7" indent="-425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○"/>
              <a:defRPr/>
            </a:lvl8pPr>
            <a:lvl9pPr marL="4114800" lvl="8" indent="-425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ldNum" idx="12"/>
          </p:nvPr>
        </p:nvSpPr>
        <p:spPr>
          <a:xfrm>
            <a:off x="18626065" y="10251733"/>
            <a:ext cx="1206300" cy="8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0" tIns="201000" rIns="201000" bIns="2010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18626065" y="10251733"/>
            <a:ext cx="1206300" cy="8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0" tIns="201000" rIns="201000" bIns="2010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>
            <a:spLocks noGrp="1"/>
          </p:cNvSpPr>
          <p:nvPr>
            <p:ph type="ctrTitle"/>
          </p:nvPr>
        </p:nvSpPr>
        <p:spPr>
          <a:xfrm>
            <a:off x="685267" y="1636892"/>
            <a:ext cx="18732000" cy="45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0" tIns="201000" rIns="201000" bIns="2010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400"/>
              <a:buNone/>
              <a:defRPr sz="1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400"/>
              <a:buNone/>
              <a:defRPr sz="1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400"/>
              <a:buNone/>
              <a:defRPr sz="1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400"/>
              <a:buNone/>
              <a:defRPr sz="1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400"/>
              <a:buNone/>
              <a:defRPr sz="1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400"/>
              <a:buNone/>
              <a:defRPr sz="1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400"/>
              <a:buNone/>
              <a:defRPr sz="1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400"/>
              <a:buNone/>
              <a:defRPr sz="1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400"/>
              <a:buNone/>
              <a:defRPr sz="11400"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subTitle" idx="1"/>
          </p:nvPr>
        </p:nvSpPr>
        <p:spPr>
          <a:xfrm>
            <a:off x="685249" y="6230612"/>
            <a:ext cx="18732000" cy="17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0" tIns="201000" rIns="201000" bIns="2010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18626065" y="10251733"/>
            <a:ext cx="1206300" cy="8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0" tIns="201000" rIns="201000" bIns="2010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685249" y="4728483"/>
            <a:ext cx="18732000" cy="18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0" tIns="201000" rIns="201000" bIns="2010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18626065" y="10251733"/>
            <a:ext cx="1206300" cy="8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0" tIns="201000" rIns="201000" bIns="2010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>
            <a:spLocks noGrp="1"/>
          </p:cNvSpPr>
          <p:nvPr>
            <p:ph type="title"/>
          </p:nvPr>
        </p:nvSpPr>
        <p:spPr>
          <a:xfrm>
            <a:off x="685249" y="978354"/>
            <a:ext cx="18732000" cy="12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0" tIns="201000" rIns="201000" bIns="2010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body" idx="1"/>
          </p:nvPr>
        </p:nvSpPr>
        <p:spPr>
          <a:xfrm>
            <a:off x="685249" y="2533630"/>
            <a:ext cx="8793600" cy="75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0" tIns="201000" rIns="201000" bIns="201000" anchor="t" anchorCtr="0">
            <a:normAutofit/>
          </a:bodyPr>
          <a:lstStyle>
            <a:lvl1pPr marL="457200" lvl="0" indent="-425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  <a:defRPr sz="3100"/>
            </a:lvl1pPr>
            <a:lvl2pPr marL="914400" lvl="1" indent="-393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marL="1371600" lvl="2" indent="-393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marL="1828800" lvl="3" indent="-393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body" idx="2"/>
          </p:nvPr>
        </p:nvSpPr>
        <p:spPr>
          <a:xfrm>
            <a:off x="10623670" y="2533630"/>
            <a:ext cx="8793600" cy="75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0" tIns="201000" rIns="201000" bIns="201000" anchor="t" anchorCtr="0">
            <a:normAutofit/>
          </a:bodyPr>
          <a:lstStyle>
            <a:lvl1pPr marL="457200" lvl="0" indent="-425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  <a:defRPr sz="3100"/>
            </a:lvl1pPr>
            <a:lvl2pPr marL="914400" lvl="1" indent="-393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marL="1371600" lvl="2" indent="-393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marL="1828800" lvl="3" indent="-393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sldNum" idx="12"/>
          </p:nvPr>
        </p:nvSpPr>
        <p:spPr>
          <a:xfrm>
            <a:off x="18626065" y="10251733"/>
            <a:ext cx="1206300" cy="8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0" tIns="201000" rIns="201000" bIns="2010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>
            <a:spLocks noGrp="1"/>
          </p:cNvSpPr>
          <p:nvPr>
            <p:ph type="title"/>
          </p:nvPr>
        </p:nvSpPr>
        <p:spPr>
          <a:xfrm>
            <a:off x="685249" y="978354"/>
            <a:ext cx="18732000" cy="12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0" tIns="201000" rIns="201000" bIns="2010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sldNum" idx="12"/>
          </p:nvPr>
        </p:nvSpPr>
        <p:spPr>
          <a:xfrm>
            <a:off x="18626065" y="10251733"/>
            <a:ext cx="1206300" cy="8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0" tIns="201000" rIns="201000" bIns="2010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>
            <a:spLocks noGrp="1"/>
          </p:cNvSpPr>
          <p:nvPr>
            <p:ph type="title"/>
          </p:nvPr>
        </p:nvSpPr>
        <p:spPr>
          <a:xfrm>
            <a:off x="685249" y="1221445"/>
            <a:ext cx="6173100" cy="16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0" tIns="201000" rIns="201000" bIns="2010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body" idx="1"/>
          </p:nvPr>
        </p:nvSpPr>
        <p:spPr>
          <a:xfrm>
            <a:off x="685249" y="3054932"/>
            <a:ext cx="6173100" cy="69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0" tIns="201000" rIns="201000" bIns="201000" anchor="t" anchorCtr="0">
            <a:normAutofit/>
          </a:bodyPr>
          <a:lstStyle>
            <a:lvl1pPr marL="457200" lvl="0" indent="-393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1pPr>
            <a:lvl2pPr marL="914400" lvl="1" indent="-393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marL="1371600" lvl="2" indent="-393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marL="1828800" lvl="3" indent="-393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sldNum" idx="12"/>
          </p:nvPr>
        </p:nvSpPr>
        <p:spPr>
          <a:xfrm>
            <a:off x="18626065" y="10251733"/>
            <a:ext cx="1206300" cy="8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0" tIns="201000" rIns="201000" bIns="2010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>
            <a:spLocks noGrp="1"/>
          </p:cNvSpPr>
          <p:nvPr>
            <p:ph type="title"/>
          </p:nvPr>
        </p:nvSpPr>
        <p:spPr>
          <a:xfrm>
            <a:off x="1077778" y="989621"/>
            <a:ext cx="13999200" cy="89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0" tIns="201000" rIns="201000" bIns="2010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sldNum" idx="12"/>
          </p:nvPr>
        </p:nvSpPr>
        <p:spPr>
          <a:xfrm>
            <a:off x="18626065" y="10251733"/>
            <a:ext cx="1206300" cy="8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0" tIns="201000" rIns="201000" bIns="2010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/>
          <p:nvPr/>
        </p:nvSpPr>
        <p:spPr>
          <a:xfrm>
            <a:off x="10051200" y="-275"/>
            <a:ext cx="10051200" cy="1130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201000" tIns="201000" rIns="201000" bIns="201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583682" y="2711043"/>
            <a:ext cx="8893200" cy="3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0" tIns="201000" rIns="201000" bIns="2010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ubTitle" idx="1"/>
          </p:nvPr>
        </p:nvSpPr>
        <p:spPr>
          <a:xfrm>
            <a:off x="583682" y="6162351"/>
            <a:ext cx="8893200" cy="27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0" tIns="201000" rIns="201000" bIns="2010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2"/>
          </p:nvPr>
        </p:nvSpPr>
        <p:spPr>
          <a:xfrm>
            <a:off x="10859121" y="1591825"/>
            <a:ext cx="8435400" cy="81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0" tIns="201000" rIns="201000" bIns="201000" anchor="ctr" anchorCtr="0">
            <a:normAutofit/>
          </a:bodyPr>
          <a:lstStyle>
            <a:lvl1pPr marL="457200" lvl="0" indent="-482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  <a:defRPr/>
            </a:lvl1pPr>
            <a:lvl2pPr marL="914400" lvl="1" indent="-425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○"/>
              <a:defRPr/>
            </a:lvl2pPr>
            <a:lvl3pPr marL="1371600" lvl="2" indent="-425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■"/>
              <a:defRPr/>
            </a:lvl3pPr>
            <a:lvl4pPr marL="1828800" lvl="3" indent="-425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4pPr>
            <a:lvl5pPr marL="2286000" lvl="4" indent="-425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○"/>
              <a:defRPr/>
            </a:lvl5pPr>
            <a:lvl6pPr marL="2743200" lvl="5" indent="-425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■"/>
              <a:defRPr/>
            </a:lvl6pPr>
            <a:lvl7pPr marL="3200400" lvl="6" indent="-425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7pPr>
            <a:lvl8pPr marL="3657600" lvl="7" indent="-425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○"/>
              <a:defRPr/>
            </a:lvl8pPr>
            <a:lvl9pPr marL="4114800" lvl="8" indent="-425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sldNum" idx="12"/>
          </p:nvPr>
        </p:nvSpPr>
        <p:spPr>
          <a:xfrm>
            <a:off x="18626065" y="10251733"/>
            <a:ext cx="1206300" cy="8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0" tIns="201000" rIns="201000" bIns="2010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685249" y="9300603"/>
            <a:ext cx="13188000" cy="1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0" tIns="201000" rIns="201000" bIns="2010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ldNum" idx="12"/>
          </p:nvPr>
        </p:nvSpPr>
        <p:spPr>
          <a:xfrm>
            <a:off x="18626065" y="10251733"/>
            <a:ext cx="1206300" cy="8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0" tIns="201000" rIns="201000" bIns="2010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685249" y="978354"/>
            <a:ext cx="18732000" cy="12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0" tIns="201000" rIns="201000" bIns="2010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685249" y="2533630"/>
            <a:ext cx="18732000" cy="75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0" tIns="201000" rIns="201000" bIns="201000" anchor="t" anchorCtr="0">
            <a:normAutofit/>
          </a:bodyPr>
          <a:lstStyle>
            <a:lvl1pPr marL="457200" marR="0" lvl="0" indent="-482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Char char="●"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Arial"/>
              <a:buChar char="○"/>
              <a:defRPr sz="3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Arial"/>
              <a:buChar char="■"/>
              <a:defRPr sz="3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Arial"/>
              <a:buChar char="●"/>
              <a:defRPr sz="3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Arial"/>
              <a:buChar char="○"/>
              <a:defRPr sz="3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Arial"/>
              <a:buChar char="■"/>
              <a:defRPr sz="3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Arial"/>
              <a:buChar char="●"/>
              <a:defRPr sz="3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Arial"/>
              <a:buChar char="○"/>
              <a:defRPr sz="3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Arial"/>
              <a:buChar char="■"/>
              <a:defRPr sz="3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18626065" y="10251733"/>
            <a:ext cx="1206300" cy="8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0" tIns="201000" rIns="201000" bIns="2010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11" Type="http://schemas.openxmlformats.org/officeDocument/2006/relationships/image" Target="../media/image11.jpg"/><Relationship Id="rId5" Type="http://schemas.openxmlformats.org/officeDocument/2006/relationships/image" Target="../media/image5.jpg"/><Relationship Id="rId10" Type="http://schemas.openxmlformats.org/officeDocument/2006/relationships/image" Target="../media/image10.jpg"/><Relationship Id="rId4" Type="http://schemas.openxmlformats.org/officeDocument/2006/relationships/image" Target="../media/image4.png"/><Relationship Id="rId9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25" y="0"/>
            <a:ext cx="20104100" cy="11308842"/>
          </a:xfrm>
          <a:custGeom>
            <a:avLst/>
            <a:gdLst/>
            <a:ahLst/>
            <a:cxnLst/>
            <a:rect l="l" t="t" r="r" b="b"/>
            <a:pathLst>
              <a:path w="20104100" h="2094230" extrusionOk="0">
                <a:moveTo>
                  <a:pt x="20104078" y="0"/>
                </a:moveTo>
                <a:lnTo>
                  <a:pt x="0" y="0"/>
                </a:lnTo>
                <a:lnTo>
                  <a:pt x="0" y="2094177"/>
                </a:lnTo>
                <a:lnTo>
                  <a:pt x="20104078" y="2094177"/>
                </a:lnTo>
                <a:lnTo>
                  <a:pt x="20104078" y="0"/>
                </a:lnTo>
                <a:close/>
              </a:path>
            </a:pathLst>
          </a:custGeom>
          <a:solidFill>
            <a:srgbClr val="00B6C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"/>
          <p:cNvSpPr txBox="1">
            <a:spLocks noGrp="1"/>
          </p:cNvSpPr>
          <p:nvPr>
            <p:ph type="title"/>
          </p:nvPr>
        </p:nvSpPr>
        <p:spPr>
          <a:xfrm>
            <a:off x="2224625" y="3477900"/>
            <a:ext cx="12752700" cy="24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0" tIns="201000" rIns="201000" bIns="2010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800" dirty="0">
                <a:solidFill>
                  <a:schemeClr val="lt1"/>
                </a:solidFill>
                <a:latin typeface="Encode Sans ExtraBold"/>
                <a:ea typeface="Encode Sans ExtraBold"/>
                <a:cs typeface="Encode Sans ExtraBold"/>
                <a:sym typeface="Encode Sans ExtraBold"/>
              </a:rPr>
              <a:t>Curso Capacitación de Evaluadores de trabajos de indagación científico/ tecnológica en Ferias de Ciencias y Tecnología</a:t>
            </a:r>
            <a:endParaRPr sz="4800" dirty="0">
              <a:solidFill>
                <a:schemeClr val="lt1"/>
              </a:solidFill>
              <a:latin typeface="Encode Sans ExtraBold"/>
              <a:ea typeface="Encode Sans ExtraBold"/>
              <a:cs typeface="Encode Sans ExtraBold"/>
              <a:sym typeface="Encode Sans ExtraBol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800" dirty="0">
                <a:solidFill>
                  <a:schemeClr val="lt1"/>
                </a:solidFill>
                <a:latin typeface="Encode Sans ExtraBold"/>
                <a:ea typeface="Encode Sans ExtraBold"/>
                <a:cs typeface="Encode Sans ExtraBold"/>
                <a:sym typeface="Encode Sans ExtraBold"/>
              </a:rPr>
              <a:t>2022</a:t>
            </a:r>
            <a:endParaRPr sz="4800" dirty="0">
              <a:solidFill>
                <a:schemeClr val="lt1"/>
              </a:solidFill>
              <a:latin typeface="Encode Sans ExtraBold"/>
              <a:ea typeface="Encode Sans ExtraBold"/>
              <a:cs typeface="Encode Sans ExtraBold"/>
              <a:sym typeface="Encode Sans ExtraBold"/>
            </a:endParaRPr>
          </a:p>
        </p:txBody>
      </p:sp>
      <p:sp>
        <p:nvSpPr>
          <p:cNvPr id="56" name="Google Shape;56;p1"/>
          <p:cNvSpPr txBox="1">
            <a:spLocks noGrp="1"/>
          </p:cNvSpPr>
          <p:nvPr>
            <p:ph type="body" idx="1"/>
          </p:nvPr>
        </p:nvSpPr>
        <p:spPr>
          <a:xfrm>
            <a:off x="2224625" y="8024475"/>
            <a:ext cx="10689900" cy="26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0" tIns="201000" rIns="201000" bIns="2010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" sz="3800">
                <a:solidFill>
                  <a:srgbClr val="142440"/>
                </a:solidFill>
                <a:latin typeface="Roboto"/>
                <a:ea typeface="Roboto"/>
                <a:cs typeface="Roboto"/>
                <a:sym typeface="Roboto"/>
              </a:rPr>
              <a:t>DIRECCIÓN DE POLÍTICAS SOCIOEDUCATIVAS</a:t>
            </a:r>
            <a:endParaRPr>
              <a:latin typeface="Encode Sans Medium"/>
              <a:ea typeface="Encode Sans Medium"/>
              <a:cs typeface="Encode Sans Medium"/>
              <a:sym typeface="Encode Sans Medium"/>
            </a:endParaRPr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845261" y="1013254"/>
            <a:ext cx="5076921" cy="24862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307040" y="1005120"/>
            <a:ext cx="5076921" cy="24862757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"/>
          <p:cNvSpPr/>
          <p:nvPr/>
        </p:nvSpPr>
        <p:spPr>
          <a:xfrm>
            <a:off x="15718725" y="-76200"/>
            <a:ext cx="4473300" cy="11457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" name="Google Shape;60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47624" y="-1553238"/>
            <a:ext cx="3308200" cy="1441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g1341ebcee65_0_73" descr="WhatsApp Image 2022-06-07 at 11.00.11 AM.jpeg"/>
          <p:cNvPicPr preferRelativeResize="0"/>
          <p:nvPr/>
        </p:nvPicPr>
        <p:blipFill rotWithShape="1">
          <a:blip r:embed="rId3">
            <a:alphaModFix/>
          </a:blip>
          <a:srcRect l="38764" t="4296" r="16739" b="38950"/>
          <a:stretch/>
        </p:blipFill>
        <p:spPr>
          <a:xfrm>
            <a:off x="5094489" y="2757675"/>
            <a:ext cx="4100700" cy="34833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  <a:effectLst>
            <a:outerShdw blurRad="254000" algn="tl" rotWithShape="0">
              <a:srgbClr val="000000">
                <a:alpha val="42350"/>
              </a:srgbClr>
            </a:outerShdw>
          </a:effectLst>
        </p:spPr>
      </p:pic>
      <p:sp>
        <p:nvSpPr>
          <p:cNvPr id="66" name="Google Shape;66;g1341ebcee65_0_73"/>
          <p:cNvSpPr/>
          <p:nvPr/>
        </p:nvSpPr>
        <p:spPr>
          <a:xfrm>
            <a:off x="17942836" y="0"/>
            <a:ext cx="2159400" cy="2303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g1341ebcee65_0_73"/>
          <p:cNvSpPr/>
          <p:nvPr/>
        </p:nvSpPr>
        <p:spPr>
          <a:xfrm>
            <a:off x="25" y="0"/>
            <a:ext cx="17942909" cy="2303653"/>
          </a:xfrm>
          <a:custGeom>
            <a:avLst/>
            <a:gdLst/>
            <a:ahLst/>
            <a:cxnLst/>
            <a:rect l="l" t="t" r="r" b="b"/>
            <a:pathLst>
              <a:path w="20104100" h="2094230" extrusionOk="0">
                <a:moveTo>
                  <a:pt x="20104078" y="0"/>
                </a:moveTo>
                <a:lnTo>
                  <a:pt x="0" y="0"/>
                </a:lnTo>
                <a:lnTo>
                  <a:pt x="0" y="2094177"/>
                </a:lnTo>
                <a:lnTo>
                  <a:pt x="20104078" y="2094177"/>
                </a:lnTo>
                <a:lnTo>
                  <a:pt x="20104078" y="0"/>
                </a:lnTo>
                <a:close/>
              </a:path>
            </a:pathLst>
          </a:custGeom>
          <a:solidFill>
            <a:srgbClr val="00B6C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g1341ebcee65_0_73"/>
          <p:cNvSpPr txBox="1">
            <a:spLocks noGrp="1"/>
          </p:cNvSpPr>
          <p:nvPr>
            <p:ph type="title"/>
          </p:nvPr>
        </p:nvSpPr>
        <p:spPr>
          <a:xfrm>
            <a:off x="685247" y="645409"/>
            <a:ext cx="16514700" cy="12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0" tIns="201000" rIns="201000" bIns="2010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</a:pPr>
            <a:r>
              <a:rPr lang="es" sz="44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LA POLÍTICA SOCIOEDUCATIVA QUE QUEREMOS</a:t>
            </a:r>
            <a:endParaRPr b="1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69" name="Google Shape;69;g1341ebcee65_0_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158960" y="-32150"/>
            <a:ext cx="1795976" cy="2517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g1341ebcee65_0_73" descr="WhatsApp Image 2022-06-07 at 9.56.40 AM (3).jpe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84274" y="6580705"/>
            <a:ext cx="5570400" cy="38985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  <a:effectLst>
            <a:outerShdw blurRad="254000" algn="tl" rotWithShape="0">
              <a:srgbClr val="000000">
                <a:alpha val="42350"/>
              </a:srgbClr>
            </a:outerShdw>
          </a:effectLst>
        </p:spPr>
      </p:pic>
      <p:pic>
        <p:nvPicPr>
          <p:cNvPr id="71" name="Google Shape;71;g1341ebcee65_0_73" descr="WhatsApp Image 2022-06-07 at 9.56.39 AM (2).jpe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43127" y="6676482"/>
            <a:ext cx="4053600" cy="38028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  <a:effectLst>
            <a:outerShdw blurRad="254000" algn="tl" rotWithShape="0">
              <a:srgbClr val="000000">
                <a:alpha val="42350"/>
              </a:srgbClr>
            </a:outerShdw>
          </a:effectLst>
        </p:spPr>
      </p:pic>
      <p:sp>
        <p:nvSpPr>
          <p:cNvPr id="72" name="Google Shape;72;g1341ebcee65_0_73"/>
          <p:cNvSpPr txBox="1"/>
          <p:nvPr/>
        </p:nvSpPr>
        <p:spPr>
          <a:xfrm>
            <a:off x="5221493" y="9516713"/>
            <a:ext cx="5243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000" b="1" i="0" u="none" strike="noStrike" cap="non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INCLUSIÓN EN CLAVE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000" b="1" i="0" u="none" strike="noStrike" cap="non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 DE IGUALDAD</a:t>
            </a:r>
            <a:endParaRPr sz="2000" b="1" i="0" u="none" strike="noStrike" cap="none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73" name="Google Shape;73;g1341ebcee65_0_73" descr="WhatsApp Image 2022-06-07 at 9.56.40 AM (1).jpe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2374" y="2821298"/>
            <a:ext cx="4176300" cy="34671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  <a:effectLst>
            <a:outerShdw blurRad="254000" algn="tl" rotWithShape="0">
              <a:srgbClr val="000000">
                <a:alpha val="42350"/>
              </a:srgbClr>
            </a:outerShdw>
          </a:effectLst>
        </p:spPr>
      </p:pic>
      <p:sp>
        <p:nvSpPr>
          <p:cNvPr id="74" name="Google Shape;74;g1341ebcee65_0_73"/>
          <p:cNvSpPr/>
          <p:nvPr/>
        </p:nvSpPr>
        <p:spPr>
          <a:xfrm>
            <a:off x="1657342" y="9535767"/>
            <a:ext cx="26628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000" b="1" i="0" u="none" strike="noStrike" cap="non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DEMOCRACIA 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000" b="1" i="0" u="none" strike="noStrike" cap="non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PARTICIPACIÓN</a:t>
            </a:r>
            <a:endParaRPr sz="2000" b="1" i="0" u="none" strike="noStrike" cap="none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75" name="Google Shape;75;g1341ebcee65_0_73"/>
          <p:cNvSpPr/>
          <p:nvPr/>
        </p:nvSpPr>
        <p:spPr>
          <a:xfrm>
            <a:off x="714371" y="5314901"/>
            <a:ext cx="3972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000" b="1" i="0" u="none" strike="noStrike" cap="non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EDUCACIÓN SEXUAL INTEGRAL</a:t>
            </a:r>
            <a:endParaRPr sz="2000" b="1" i="0" u="none" strike="noStrike" cap="none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76" name="Google Shape;76;g1341ebcee65_0_73"/>
          <p:cNvSpPr/>
          <p:nvPr/>
        </p:nvSpPr>
        <p:spPr>
          <a:xfrm>
            <a:off x="5374326" y="5301726"/>
            <a:ext cx="3552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000" b="1" i="0" u="none" strike="noStrike" cap="non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CENTRALIDAD 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000" b="1" i="0" u="none" strike="noStrike" cap="non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 LA ENSEÑANZA</a:t>
            </a:r>
            <a:endParaRPr sz="2000" b="1" i="0" u="none" strike="noStrike" cap="none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77" name="Google Shape;77;g1341ebcee65_0_73" descr="WhatsApp Image 2022-06-07 at 9.56.40 AM (2).jpe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637436" y="2669777"/>
            <a:ext cx="4743600" cy="35577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  <a:effectLst>
            <a:outerShdw blurRad="254000" algn="tl" rotWithShape="0">
              <a:srgbClr val="000000">
                <a:alpha val="42350"/>
              </a:srgbClr>
            </a:outerShdw>
          </a:effectLst>
        </p:spPr>
      </p:pic>
      <p:sp>
        <p:nvSpPr>
          <p:cNvPr id="78" name="Google Shape;78;g1341ebcee65_0_73"/>
          <p:cNvSpPr/>
          <p:nvPr/>
        </p:nvSpPr>
        <p:spPr>
          <a:xfrm>
            <a:off x="9805937" y="5219966"/>
            <a:ext cx="4160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000" b="1" i="0" u="none" strike="noStrike" cap="non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CULTURAS INFANTILES,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000" b="1" i="0" u="none" strike="noStrike" cap="non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ADOLESCENTES Y JUVENILES</a:t>
            </a:r>
            <a:endParaRPr sz="2000" b="1" i="0" u="none" strike="noStrike" cap="none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79" name="Google Shape;79;g1341ebcee65_0_73" descr="WhatsApp Image 2022-06-07 at 11.00.11 AM (2).jpeg"/>
          <p:cNvPicPr preferRelativeResize="0"/>
          <p:nvPr/>
        </p:nvPicPr>
        <p:blipFill rotWithShape="1">
          <a:blip r:embed="rId9">
            <a:alphaModFix/>
          </a:blip>
          <a:srcRect t="25649" b="27218"/>
          <a:stretch/>
        </p:blipFill>
        <p:spPr>
          <a:xfrm>
            <a:off x="15619333" y="6532930"/>
            <a:ext cx="3903300" cy="38883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  <a:effectLst>
            <a:outerShdw blurRad="254000" algn="tl" rotWithShape="0">
              <a:srgbClr val="000000">
                <a:alpha val="42350"/>
              </a:srgbClr>
            </a:outerShdw>
          </a:effectLst>
        </p:spPr>
      </p:pic>
      <p:sp>
        <p:nvSpPr>
          <p:cNvPr id="80" name="Google Shape;80;g1341ebcee65_0_73"/>
          <p:cNvSpPr txBox="1"/>
          <p:nvPr/>
        </p:nvSpPr>
        <p:spPr>
          <a:xfrm>
            <a:off x="15865171" y="9351151"/>
            <a:ext cx="3372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000" b="1" i="0" u="none" strike="noStrike" cap="non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MEMORIA E IDENTIDAD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000" b="1" i="0" u="none" strike="noStrike" cap="non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BONAERENSE</a:t>
            </a:r>
            <a:endParaRPr sz="2000" b="1" i="0" u="none" strike="noStrike" cap="none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81" name="Google Shape;81;g1341ebcee65_0_73" descr="WhatsApp Image 2022-06-07 at 11.00.12 AM (1).jpe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954285" y="6592810"/>
            <a:ext cx="4188600" cy="38718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  <a:effectLst>
            <a:outerShdw blurRad="254000" algn="tl" rotWithShape="0">
              <a:srgbClr val="000000">
                <a:alpha val="42350"/>
              </a:srgbClr>
            </a:outerShdw>
          </a:effectLst>
        </p:spPr>
      </p:pic>
      <p:sp>
        <p:nvSpPr>
          <p:cNvPr id="82" name="Google Shape;82;g1341ebcee65_0_73"/>
          <p:cNvSpPr/>
          <p:nvPr/>
        </p:nvSpPr>
        <p:spPr>
          <a:xfrm>
            <a:off x="11335604" y="9458303"/>
            <a:ext cx="3338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000" b="1" i="0" u="none" strike="noStrike" cap="non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POLÍTICAS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000" b="1" i="0" u="none" strike="noStrike" cap="non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DE CUIDADO</a:t>
            </a:r>
            <a:endParaRPr sz="2000" b="1" i="0" u="none" strike="noStrike" cap="none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83" name="Google Shape;83;g1341ebcee65_0_73" descr="WhatsApp Image 2022-06-07 at 11.24.04 AM.jpeg"/>
          <p:cNvPicPr preferRelativeResize="0"/>
          <p:nvPr/>
        </p:nvPicPr>
        <p:blipFill rotWithShape="1">
          <a:blip r:embed="rId11">
            <a:alphaModFix/>
          </a:blip>
          <a:srcRect l="8262" t="38928" r="34236" b="16346"/>
          <a:stretch/>
        </p:blipFill>
        <p:spPr>
          <a:xfrm>
            <a:off x="14858932" y="2614578"/>
            <a:ext cx="4600500" cy="35781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  <a:effectLst>
            <a:outerShdw blurRad="254000" algn="tl" rotWithShape="0">
              <a:srgbClr val="000000">
                <a:alpha val="42350"/>
              </a:srgbClr>
            </a:outerShdw>
          </a:effectLst>
        </p:spPr>
      </p:pic>
      <p:sp>
        <p:nvSpPr>
          <p:cNvPr id="84" name="Google Shape;84;g1341ebcee65_0_73"/>
          <p:cNvSpPr/>
          <p:nvPr/>
        </p:nvSpPr>
        <p:spPr>
          <a:xfrm>
            <a:off x="15192300" y="5205672"/>
            <a:ext cx="3979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000" b="1" i="0" u="none" strike="noStrike" cap="non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POLÍTICAS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000" b="1" i="0" u="none" strike="noStrike" cap="non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INTEGRALES</a:t>
            </a:r>
            <a:endParaRPr sz="2000" b="1" i="0" u="none" strike="noStrike" cap="none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/>
          <p:nvPr/>
        </p:nvSpPr>
        <p:spPr>
          <a:xfrm>
            <a:off x="3819800" y="25"/>
            <a:ext cx="16282500" cy="11308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3"/>
          <p:cNvSpPr/>
          <p:nvPr/>
        </p:nvSpPr>
        <p:spPr>
          <a:xfrm>
            <a:off x="25" y="0"/>
            <a:ext cx="3819779" cy="11308842"/>
          </a:xfrm>
          <a:custGeom>
            <a:avLst/>
            <a:gdLst/>
            <a:ahLst/>
            <a:cxnLst/>
            <a:rect l="l" t="t" r="r" b="b"/>
            <a:pathLst>
              <a:path w="20104100" h="2094230" extrusionOk="0">
                <a:moveTo>
                  <a:pt x="20104078" y="0"/>
                </a:moveTo>
                <a:lnTo>
                  <a:pt x="0" y="0"/>
                </a:lnTo>
                <a:lnTo>
                  <a:pt x="0" y="2094177"/>
                </a:lnTo>
                <a:lnTo>
                  <a:pt x="20104078" y="2094177"/>
                </a:lnTo>
                <a:lnTo>
                  <a:pt x="20104078" y="0"/>
                </a:lnTo>
                <a:close/>
              </a:path>
            </a:pathLst>
          </a:custGeom>
          <a:solidFill>
            <a:srgbClr val="00B6C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434526" y="8797125"/>
            <a:ext cx="1299526" cy="2345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35385" y="840145"/>
            <a:ext cx="11913975" cy="959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3" descr="DPS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" y="6892905"/>
            <a:ext cx="3814763" cy="3814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17942925" y="0"/>
            <a:ext cx="2159400" cy="2303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25" y="0"/>
            <a:ext cx="17942909" cy="2303653"/>
          </a:xfrm>
          <a:custGeom>
            <a:avLst/>
            <a:gdLst/>
            <a:ahLst/>
            <a:cxnLst/>
            <a:rect l="l" t="t" r="r" b="b"/>
            <a:pathLst>
              <a:path w="20104100" h="2094230" extrusionOk="0">
                <a:moveTo>
                  <a:pt x="20104078" y="0"/>
                </a:moveTo>
                <a:lnTo>
                  <a:pt x="0" y="0"/>
                </a:lnTo>
                <a:lnTo>
                  <a:pt x="0" y="2094177"/>
                </a:lnTo>
                <a:lnTo>
                  <a:pt x="20104078" y="2094177"/>
                </a:lnTo>
                <a:lnTo>
                  <a:pt x="20104078" y="0"/>
                </a:lnTo>
                <a:close/>
              </a:path>
            </a:pathLst>
          </a:custGeom>
          <a:solidFill>
            <a:srgbClr val="00B6C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685250" y="488250"/>
            <a:ext cx="16514700" cy="12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0" tIns="201000" rIns="201000" bIns="2010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6565"/>
              <a:buNone/>
            </a:pPr>
            <a:r>
              <a:rPr lang="es" sz="44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LAS POLÍTICAS SOCIOEDUCATIVAS BONAERENSES</a:t>
            </a:r>
            <a:endParaRPr b="1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685200" y="3425950"/>
            <a:ext cx="11034300" cy="75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200" b="1">
                <a:latin typeface="Encode Sans"/>
                <a:ea typeface="Encode Sans"/>
                <a:cs typeface="Encode Sans"/>
                <a:sym typeface="Encode Sans"/>
              </a:rPr>
              <a:t>Inclusión, Igualdad y Calidad Educativa</a:t>
            </a:r>
            <a:endParaRPr sz="3200" b="1">
              <a:latin typeface="Encode Sans"/>
              <a:ea typeface="Encode Sans"/>
              <a:cs typeface="Encode Sans"/>
              <a:sym typeface="Encod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200">
                <a:latin typeface="Encode Sans Medium"/>
                <a:ea typeface="Encode Sans Medium"/>
                <a:cs typeface="Encode Sans Medium"/>
                <a:sym typeface="Encode Sans Medium"/>
              </a:rPr>
              <a:t>LNE N° 26.206 / LPE N°13.688</a:t>
            </a:r>
            <a:endParaRPr sz="3200">
              <a:latin typeface="Encode Sans Medium"/>
              <a:ea typeface="Encode Sans Medium"/>
              <a:cs typeface="Encode Sans Medium"/>
              <a:sym typeface="Encode Sans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>
              <a:latin typeface="Encode Sans Medium"/>
              <a:ea typeface="Encode Sans Medium"/>
              <a:cs typeface="Encode Sans Medium"/>
              <a:sym typeface="Encode Sans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SzPts val="1100"/>
              <a:buNone/>
            </a:pPr>
            <a:r>
              <a:rPr lang="es" sz="3200">
                <a:latin typeface="Encode Sans Medium"/>
                <a:ea typeface="Encode Sans Medium"/>
                <a:cs typeface="Encode Sans Medium"/>
                <a:sym typeface="Encode Sans Medium"/>
              </a:rPr>
              <a:t>Reconocer, contemplar y trabajar con la </a:t>
            </a:r>
            <a:r>
              <a:rPr lang="es" sz="3200" b="1">
                <a:latin typeface="Encode Sans"/>
                <a:ea typeface="Encode Sans"/>
                <a:cs typeface="Encode Sans"/>
                <a:sym typeface="Encode Sans"/>
              </a:rPr>
              <a:t>diversidad geográfica, social y cultural </a:t>
            </a:r>
            <a:r>
              <a:rPr lang="es" sz="3200">
                <a:latin typeface="Encode Sans Medium"/>
                <a:ea typeface="Encode Sans Medium"/>
                <a:cs typeface="Encode Sans Medium"/>
                <a:sym typeface="Encode Sans Medium"/>
              </a:rPr>
              <a:t>de la provincia. </a:t>
            </a:r>
            <a:endParaRPr sz="3200">
              <a:latin typeface="Encode Sans Medium"/>
              <a:ea typeface="Encode Sans Medium"/>
              <a:cs typeface="Encode Sans Medium"/>
              <a:sym typeface="Encode Sans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200">
                <a:latin typeface="Encode Sans Medium"/>
                <a:ea typeface="Encode Sans Medium"/>
                <a:cs typeface="Encode Sans Medium"/>
                <a:sym typeface="Encode Sans Medium"/>
              </a:rPr>
              <a:t>Perspectivas situadas y locales.</a:t>
            </a:r>
            <a:endParaRPr sz="3200">
              <a:latin typeface="Encode Sans Medium"/>
              <a:ea typeface="Encode Sans Medium"/>
              <a:cs typeface="Encode Sans Medium"/>
              <a:sym typeface="Encode Sans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4000"/>
              <a:buNone/>
            </a:pPr>
            <a:endParaRPr>
              <a:latin typeface="Encode Sans Medium"/>
              <a:ea typeface="Encode Sans Medium"/>
              <a:cs typeface="Encode Sans Medium"/>
              <a:sym typeface="Encode Sans Medium"/>
            </a:endParaRPr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159050" y="-32150"/>
            <a:ext cx="1796000" cy="2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19439" y="2955266"/>
            <a:ext cx="6223475" cy="7622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41ebcee65_0_45"/>
          <p:cNvSpPr/>
          <p:nvPr/>
        </p:nvSpPr>
        <p:spPr>
          <a:xfrm>
            <a:off x="17942925" y="0"/>
            <a:ext cx="2159400" cy="2303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1341ebcee65_0_45"/>
          <p:cNvSpPr/>
          <p:nvPr/>
        </p:nvSpPr>
        <p:spPr>
          <a:xfrm>
            <a:off x="25" y="0"/>
            <a:ext cx="17942909" cy="2303653"/>
          </a:xfrm>
          <a:custGeom>
            <a:avLst/>
            <a:gdLst/>
            <a:ahLst/>
            <a:cxnLst/>
            <a:rect l="l" t="t" r="r" b="b"/>
            <a:pathLst>
              <a:path w="20104100" h="2094230" extrusionOk="0">
                <a:moveTo>
                  <a:pt x="20104078" y="0"/>
                </a:moveTo>
                <a:lnTo>
                  <a:pt x="0" y="0"/>
                </a:lnTo>
                <a:lnTo>
                  <a:pt x="0" y="2094177"/>
                </a:lnTo>
                <a:lnTo>
                  <a:pt x="20104078" y="2094177"/>
                </a:lnTo>
                <a:lnTo>
                  <a:pt x="20104078" y="0"/>
                </a:lnTo>
                <a:close/>
              </a:path>
            </a:pathLst>
          </a:custGeom>
          <a:solidFill>
            <a:srgbClr val="00B6C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341ebcee65_0_45"/>
          <p:cNvSpPr txBox="1">
            <a:spLocks noGrp="1"/>
          </p:cNvSpPr>
          <p:nvPr>
            <p:ph type="title"/>
          </p:nvPr>
        </p:nvSpPr>
        <p:spPr>
          <a:xfrm>
            <a:off x="685250" y="488250"/>
            <a:ext cx="16514700" cy="12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0" tIns="201000" rIns="201000" bIns="2010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s" sz="44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ACTIVIDADES CIENTÍFICAS Y TECNOLÓGICAS EDUCATIVAS</a:t>
            </a:r>
            <a:endParaRPr sz="4400" b="1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endParaRPr sz="4400" b="1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6565"/>
              <a:buNone/>
            </a:pPr>
            <a:endParaRPr sz="4400" b="1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11" name="Google Shape;111;g1341ebcee65_0_45"/>
          <p:cNvSpPr txBox="1">
            <a:spLocks noGrp="1"/>
          </p:cNvSpPr>
          <p:nvPr>
            <p:ph type="body" idx="1"/>
          </p:nvPr>
        </p:nvSpPr>
        <p:spPr>
          <a:xfrm>
            <a:off x="1284200" y="3838000"/>
            <a:ext cx="17211600" cy="19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91425" rIns="91425" bIns="91425" anchor="t" anchorCtr="0">
            <a:noAutofit/>
          </a:bodyPr>
          <a:lstStyle/>
          <a:p>
            <a:pPr marL="0" lvl="0" indent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" sz="3600" b="1">
                <a:latin typeface="Encode Sans"/>
                <a:ea typeface="Encode Sans"/>
                <a:cs typeface="Encode Sans"/>
                <a:sym typeface="Encode Sans"/>
              </a:rPr>
              <a:t>Propuestas de enseñanza y aprendizajes</a:t>
            </a:r>
            <a:r>
              <a:rPr lang="es" sz="3600">
                <a:latin typeface="Encode Sans Medium"/>
                <a:ea typeface="Encode Sans Medium"/>
                <a:cs typeface="Encode Sans Medium"/>
                <a:sym typeface="Encode Sans Medium"/>
              </a:rPr>
              <a:t> participativas </a:t>
            </a:r>
            <a:endParaRPr sz="3600">
              <a:latin typeface="Encode Sans Medium"/>
              <a:ea typeface="Encode Sans Medium"/>
              <a:cs typeface="Encode Sans Medium"/>
              <a:sym typeface="Encode Sans Medium"/>
            </a:endParaRPr>
          </a:p>
          <a:p>
            <a:pPr marL="0" lvl="0" indent="0" algn="ctr" rtl="0">
              <a:lnSpc>
                <a:spcPct val="75000"/>
              </a:lnSpc>
              <a:spcBef>
                <a:spcPts val="2600"/>
              </a:spcBef>
              <a:spcAft>
                <a:spcPts val="0"/>
              </a:spcAft>
              <a:buSzPts val="4000"/>
              <a:buNone/>
            </a:pPr>
            <a:r>
              <a:rPr lang="es" sz="3600">
                <a:latin typeface="Encode Sans Medium"/>
                <a:ea typeface="Encode Sans Medium"/>
                <a:cs typeface="Encode Sans Medium"/>
                <a:sym typeface="Encode Sans Medium"/>
              </a:rPr>
              <a:t>que contemplen la </a:t>
            </a:r>
            <a:r>
              <a:rPr lang="es" sz="3600" b="1">
                <a:latin typeface="Encode Sans"/>
                <a:ea typeface="Encode Sans"/>
                <a:cs typeface="Encode Sans"/>
                <a:sym typeface="Encode Sans"/>
              </a:rPr>
              <a:t>diversidad de intereses</a:t>
            </a:r>
            <a:r>
              <a:rPr lang="es" sz="3600">
                <a:latin typeface="Encode Sans Medium"/>
                <a:ea typeface="Encode Sans Medium"/>
                <a:cs typeface="Encode Sans Medium"/>
                <a:sym typeface="Encode Sans Medium"/>
              </a:rPr>
              <a:t> y formas de interactuar </a:t>
            </a:r>
            <a:endParaRPr sz="3600">
              <a:latin typeface="Encode Sans Medium"/>
              <a:ea typeface="Encode Sans Medium"/>
              <a:cs typeface="Encode Sans Medium"/>
              <a:sym typeface="Encode Sans Medium"/>
            </a:endParaRPr>
          </a:p>
          <a:p>
            <a:pPr marL="0" lvl="0" indent="0" algn="ctr" rtl="0">
              <a:lnSpc>
                <a:spcPct val="75000"/>
              </a:lnSpc>
              <a:spcBef>
                <a:spcPts val="2600"/>
              </a:spcBef>
              <a:spcAft>
                <a:spcPts val="260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" sz="3600">
                <a:latin typeface="Encode Sans Medium"/>
                <a:ea typeface="Encode Sans Medium"/>
                <a:cs typeface="Encode Sans Medium"/>
                <a:sym typeface="Encode Sans Medium"/>
              </a:rPr>
              <a:t>con </a:t>
            </a:r>
            <a:r>
              <a:rPr lang="es" sz="3600" b="1">
                <a:latin typeface="Encode Sans"/>
                <a:ea typeface="Encode Sans"/>
                <a:cs typeface="Encode Sans"/>
                <a:sym typeface="Encode Sans"/>
              </a:rPr>
              <a:t>conocimientos y saberes científicos y tecnológicos</a:t>
            </a:r>
            <a:r>
              <a:rPr lang="es" sz="3600">
                <a:latin typeface="Encode Sans Medium"/>
                <a:ea typeface="Encode Sans Medium"/>
                <a:cs typeface="Encode Sans Medium"/>
                <a:sym typeface="Encode Sans Medium"/>
              </a:rPr>
              <a:t>. </a:t>
            </a:r>
            <a:endParaRPr sz="2800">
              <a:latin typeface="Encode Sans Medium"/>
              <a:ea typeface="Encode Sans Medium"/>
              <a:cs typeface="Encode Sans Medium"/>
              <a:sym typeface="Encode Sans Medium"/>
            </a:endParaRPr>
          </a:p>
        </p:txBody>
      </p:sp>
      <p:pic>
        <p:nvPicPr>
          <p:cNvPr id="112" name="Google Shape;112;g1341ebcee65_0_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159050" y="-32150"/>
            <a:ext cx="1796000" cy="251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1341ebcee65_0_45"/>
          <p:cNvSpPr/>
          <p:nvPr/>
        </p:nvSpPr>
        <p:spPr>
          <a:xfrm>
            <a:off x="2300675" y="7767100"/>
            <a:ext cx="4605300" cy="2699700"/>
          </a:xfrm>
          <a:prstGeom prst="round1Rect">
            <a:avLst>
              <a:gd name="adj" fmla="val 16667"/>
            </a:avLst>
          </a:prstGeom>
          <a:solidFill>
            <a:srgbClr val="00ADC1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Formar sujetos críticos a través de proyectos escolares vinculados a problemáticas comunitarias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1341ebcee65_0_45"/>
          <p:cNvSpPr/>
          <p:nvPr/>
        </p:nvSpPr>
        <p:spPr>
          <a:xfrm>
            <a:off x="7521819" y="7767100"/>
            <a:ext cx="4445400" cy="2699700"/>
          </a:xfrm>
          <a:prstGeom prst="round1Rect">
            <a:avLst>
              <a:gd name="adj" fmla="val 16667"/>
            </a:avLst>
          </a:prstGeom>
          <a:solidFill>
            <a:srgbClr val="00ADC1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Desplegar metodologías de trabajo colaborativas y participativos en el marco de una ciudadanía democrática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1341ebcee65_0_45"/>
          <p:cNvSpPr/>
          <p:nvPr/>
        </p:nvSpPr>
        <p:spPr>
          <a:xfrm>
            <a:off x="12583175" y="7767100"/>
            <a:ext cx="5037900" cy="2699700"/>
          </a:xfrm>
          <a:prstGeom prst="round1Rect">
            <a:avLst>
              <a:gd name="adj" fmla="val 16667"/>
            </a:avLst>
          </a:prstGeom>
          <a:solidFill>
            <a:srgbClr val="00ADC1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Estimular la construcción de conocimientos científicos y tecnológicos que contribuyan a la inclusión y el fortalecimiento de las trayectorias educativas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41ebcee65_0_9"/>
          <p:cNvSpPr/>
          <p:nvPr/>
        </p:nvSpPr>
        <p:spPr>
          <a:xfrm>
            <a:off x="17942925" y="0"/>
            <a:ext cx="2159400" cy="2303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1341ebcee65_0_9"/>
          <p:cNvSpPr/>
          <p:nvPr/>
        </p:nvSpPr>
        <p:spPr>
          <a:xfrm>
            <a:off x="0" y="2715800"/>
            <a:ext cx="20192100" cy="8677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341ebcee65_0_9"/>
          <p:cNvSpPr/>
          <p:nvPr/>
        </p:nvSpPr>
        <p:spPr>
          <a:xfrm>
            <a:off x="25" y="0"/>
            <a:ext cx="17942909" cy="2303653"/>
          </a:xfrm>
          <a:custGeom>
            <a:avLst/>
            <a:gdLst/>
            <a:ahLst/>
            <a:cxnLst/>
            <a:rect l="l" t="t" r="r" b="b"/>
            <a:pathLst>
              <a:path w="20104100" h="2094230" extrusionOk="0">
                <a:moveTo>
                  <a:pt x="20104078" y="0"/>
                </a:moveTo>
                <a:lnTo>
                  <a:pt x="0" y="0"/>
                </a:lnTo>
                <a:lnTo>
                  <a:pt x="0" y="2094177"/>
                </a:lnTo>
                <a:lnTo>
                  <a:pt x="20104078" y="2094177"/>
                </a:lnTo>
                <a:lnTo>
                  <a:pt x="20104078" y="0"/>
                </a:lnTo>
                <a:close/>
              </a:path>
            </a:pathLst>
          </a:custGeom>
          <a:solidFill>
            <a:srgbClr val="00B6C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1341ebcee65_0_9"/>
          <p:cNvSpPr txBox="1">
            <a:spLocks noGrp="1"/>
          </p:cNvSpPr>
          <p:nvPr>
            <p:ph type="title"/>
          </p:nvPr>
        </p:nvSpPr>
        <p:spPr>
          <a:xfrm>
            <a:off x="714125" y="674700"/>
            <a:ext cx="16514700" cy="12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0" tIns="201000" rIns="201000" bIns="2010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s" sz="44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Lineamientos generales | Anexo IV Resolución 2228/21 </a:t>
            </a:r>
            <a:endParaRPr sz="4400" b="1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endParaRPr sz="4400" b="1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6565"/>
              <a:buNone/>
            </a:pPr>
            <a:endParaRPr sz="4400" b="1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24" name="Google Shape;124;g1341ebcee65_0_9"/>
          <p:cNvSpPr txBox="1">
            <a:spLocks noGrp="1"/>
          </p:cNvSpPr>
          <p:nvPr>
            <p:ph type="body" idx="1"/>
          </p:nvPr>
        </p:nvSpPr>
        <p:spPr>
          <a:xfrm>
            <a:off x="685199" y="3425955"/>
            <a:ext cx="18732000" cy="75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91425" rIns="91425" bIns="91425" anchor="t" anchorCtr="0">
            <a:normAutofit fontScale="62500"/>
          </a:bodyPr>
          <a:lstStyle/>
          <a:p>
            <a:pPr marL="457200" lvl="0" indent="-3986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Encode Sans Medium"/>
              <a:buChar char="●"/>
            </a:pPr>
            <a:r>
              <a:rPr lang="es" sz="4285">
                <a:latin typeface="Encode Sans Medium"/>
                <a:ea typeface="Encode Sans Medium"/>
                <a:cs typeface="Encode Sans Medium"/>
                <a:sym typeface="Encode Sans Medium"/>
              </a:rPr>
              <a:t>La educación, como derecho social y personal, como bien público y derecho humano inalienable, implica hacer real la apropiación del saber científico y tecnológico. Saber que, a su vez, propicia la formación de sujetos críticos al proponer herramientas metodológicas para comprender y transformar constructivamente su entorno político, social, económico, ambiental, tecnológico y cultural.</a:t>
            </a:r>
            <a:endParaRPr sz="4285">
              <a:latin typeface="Encode Sans Medium"/>
              <a:ea typeface="Encode Sans Medium"/>
              <a:cs typeface="Encode Sans Medium"/>
              <a:sym typeface="Encode Sans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ct val="25666"/>
              <a:buFont typeface="Arial"/>
              <a:buNone/>
            </a:pPr>
            <a:endParaRPr sz="4285">
              <a:latin typeface="Encode Sans Medium"/>
              <a:ea typeface="Encode Sans Medium"/>
              <a:cs typeface="Encode Sans Medium"/>
              <a:sym typeface="Encode Sans Medium"/>
            </a:endParaRPr>
          </a:p>
          <a:p>
            <a:pPr marL="457200" lvl="0" indent="-398689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Encode Sans Medium"/>
              <a:buChar char="●"/>
            </a:pPr>
            <a:r>
              <a:rPr lang="es" sz="4285">
                <a:latin typeface="Encode Sans Medium"/>
                <a:ea typeface="Encode Sans Medium"/>
                <a:cs typeface="Encode Sans Medium"/>
                <a:sym typeface="Encode Sans Medium"/>
              </a:rPr>
              <a:t>Las Ferias de Educación, Arte, Ciencias y Tecnología en las instituciones educativas de la Provincia de Buenos Aires constituyen una instancia de encuentro y democratización de los conocimientos elaborados colectivamente por las y los estudiantes y sus docentes. A su vez, la ampliación de los tiempos y espacios escolares habilita experiencias novedosas que fortalecen las trayectorias educativas y promueven la inclusión escolar. Las distintas instancias de Ferias (escolar, distrital, regional y provincial) además de compartir los proyectos, producciones y saberes, son habilitadoras de socialización con otras biografías y se enriquecen con la diversidad provincial.</a:t>
            </a:r>
            <a:endParaRPr sz="4285">
              <a:latin typeface="Encode Sans Medium"/>
              <a:ea typeface="Encode Sans Medium"/>
              <a:cs typeface="Encode Sans Medium"/>
              <a:sym typeface="Encode Sans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endParaRPr>
              <a:latin typeface="Encode Sans Medium"/>
              <a:ea typeface="Encode Sans Medium"/>
              <a:cs typeface="Encode Sans Medium"/>
              <a:sym typeface="Encode Sans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ct val="100000"/>
              <a:buNone/>
            </a:pPr>
            <a:endParaRPr>
              <a:latin typeface="Encode Sans Medium"/>
              <a:ea typeface="Encode Sans Medium"/>
              <a:cs typeface="Encode Sans Medium"/>
              <a:sym typeface="Encode Sans Medium"/>
            </a:endParaRPr>
          </a:p>
        </p:txBody>
      </p:sp>
      <p:pic>
        <p:nvPicPr>
          <p:cNvPr id="125" name="Google Shape;125;g1341ebcee65_0_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159050" y="-32150"/>
            <a:ext cx="1796000" cy="251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41ebcee65_0_20"/>
          <p:cNvSpPr/>
          <p:nvPr/>
        </p:nvSpPr>
        <p:spPr>
          <a:xfrm>
            <a:off x="17942925" y="0"/>
            <a:ext cx="2159400" cy="2303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1341ebcee65_0_20"/>
          <p:cNvSpPr/>
          <p:nvPr/>
        </p:nvSpPr>
        <p:spPr>
          <a:xfrm>
            <a:off x="0" y="2715800"/>
            <a:ext cx="20192100" cy="8677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341ebcee65_0_20"/>
          <p:cNvSpPr/>
          <p:nvPr/>
        </p:nvSpPr>
        <p:spPr>
          <a:xfrm>
            <a:off x="25" y="0"/>
            <a:ext cx="17942909" cy="2303653"/>
          </a:xfrm>
          <a:custGeom>
            <a:avLst/>
            <a:gdLst/>
            <a:ahLst/>
            <a:cxnLst/>
            <a:rect l="l" t="t" r="r" b="b"/>
            <a:pathLst>
              <a:path w="20104100" h="2094230" extrusionOk="0">
                <a:moveTo>
                  <a:pt x="20104078" y="0"/>
                </a:moveTo>
                <a:lnTo>
                  <a:pt x="0" y="0"/>
                </a:lnTo>
                <a:lnTo>
                  <a:pt x="0" y="2094177"/>
                </a:lnTo>
                <a:lnTo>
                  <a:pt x="20104078" y="2094177"/>
                </a:lnTo>
                <a:lnTo>
                  <a:pt x="20104078" y="0"/>
                </a:lnTo>
                <a:close/>
              </a:path>
            </a:pathLst>
          </a:custGeom>
          <a:solidFill>
            <a:srgbClr val="00B6C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341ebcee65_0_20"/>
          <p:cNvSpPr txBox="1">
            <a:spLocks noGrp="1"/>
          </p:cNvSpPr>
          <p:nvPr>
            <p:ph type="title"/>
          </p:nvPr>
        </p:nvSpPr>
        <p:spPr>
          <a:xfrm>
            <a:off x="685250" y="716850"/>
            <a:ext cx="16514700" cy="12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0" tIns="201000" rIns="201000" bIns="2010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s" sz="44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Marco Normativo ACTE</a:t>
            </a:r>
            <a:endParaRPr sz="4400" b="1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endParaRPr sz="4400" b="1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6565"/>
              <a:buNone/>
            </a:pPr>
            <a:endParaRPr sz="4400" b="1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34" name="Google Shape;134;g1341ebcee65_0_20"/>
          <p:cNvSpPr txBox="1">
            <a:spLocks noGrp="1"/>
          </p:cNvSpPr>
          <p:nvPr>
            <p:ph type="body" idx="1"/>
          </p:nvPr>
        </p:nvSpPr>
        <p:spPr>
          <a:xfrm>
            <a:off x="685199" y="3425955"/>
            <a:ext cx="18732000" cy="75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" sz="2600">
                <a:latin typeface="Encode Sans Medium"/>
                <a:ea typeface="Encode Sans Medium"/>
                <a:cs typeface="Encode Sans Medium"/>
                <a:sym typeface="Encode Sans Medium"/>
              </a:rPr>
              <a:t>Ley Nacional de Educación N° 26.206 (2006).</a:t>
            </a:r>
            <a:endParaRPr sz="2600">
              <a:latin typeface="Encode Sans Medium"/>
              <a:ea typeface="Encode Sans Medium"/>
              <a:cs typeface="Encode Sans Medium"/>
              <a:sym typeface="Encode Sans Medium"/>
            </a:endParaRPr>
          </a:p>
          <a:p>
            <a:pPr marL="0" lvl="0" indent="0" algn="l" rtl="0">
              <a:lnSpc>
                <a:spcPct val="95000"/>
              </a:lnSpc>
              <a:spcBef>
                <a:spcPts val="2600"/>
              </a:spcBef>
              <a:spcAft>
                <a:spcPts val="0"/>
              </a:spcAft>
              <a:buSzPts val="605"/>
              <a:buNone/>
            </a:pPr>
            <a:r>
              <a:rPr lang="es" sz="2600">
                <a:latin typeface="Encode Sans Medium"/>
                <a:ea typeface="Encode Sans Medium"/>
                <a:cs typeface="Encode Sans Medium"/>
                <a:sym typeface="Encode Sans Medium"/>
              </a:rPr>
              <a:t>Ley Provincial de Educación N° 13.688 (2007).</a:t>
            </a:r>
            <a:endParaRPr sz="2600">
              <a:latin typeface="Encode Sans Medium"/>
              <a:ea typeface="Encode Sans Medium"/>
              <a:cs typeface="Encode Sans Medium"/>
              <a:sym typeface="Encode Sans Medium"/>
            </a:endParaRPr>
          </a:p>
          <a:p>
            <a:pPr marL="0" lvl="0" indent="0" algn="l" rtl="0">
              <a:lnSpc>
                <a:spcPct val="95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s" sz="2600">
                <a:latin typeface="Encode Sans Medium"/>
                <a:ea typeface="Encode Sans Medium"/>
                <a:cs typeface="Encode Sans Medium"/>
                <a:sym typeface="Encode Sans Medium"/>
              </a:rPr>
              <a:t>Plan Educativo Anual Federal (2020-2023).</a:t>
            </a:r>
            <a:endParaRPr sz="2600">
              <a:latin typeface="Encode Sans Medium"/>
              <a:ea typeface="Encode Sans Medium"/>
              <a:cs typeface="Encode Sans Medium"/>
              <a:sym typeface="Encode Sans Medium"/>
            </a:endParaRPr>
          </a:p>
          <a:p>
            <a:pPr marL="0" lvl="0" indent="0" algn="l" rtl="0">
              <a:lnSpc>
                <a:spcPct val="95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s" sz="2600">
                <a:latin typeface="Encode Sans Medium"/>
                <a:ea typeface="Encode Sans Medium"/>
                <a:cs typeface="Encode Sans Medium"/>
                <a:sym typeface="Encode Sans Medium"/>
              </a:rPr>
              <a:t>Plan Educativo Jurisdiccional de la Provincia de Buenos Aires.</a:t>
            </a:r>
            <a:endParaRPr sz="2600">
              <a:latin typeface="Encode Sans Medium"/>
              <a:ea typeface="Encode Sans Medium"/>
              <a:cs typeface="Encode Sans Medium"/>
              <a:sym typeface="Encode Sans Medium"/>
            </a:endParaRPr>
          </a:p>
          <a:p>
            <a:pPr marL="0" lvl="0" indent="0" algn="l" rtl="0">
              <a:lnSpc>
                <a:spcPct val="95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s" sz="2600">
                <a:latin typeface="Encode Sans Medium"/>
                <a:ea typeface="Encode Sans Medium"/>
                <a:cs typeface="Encode Sans Medium"/>
                <a:sym typeface="Encode Sans Medium"/>
              </a:rPr>
              <a:t>Currículum Prioritario Provincial y Anexos.</a:t>
            </a:r>
            <a:endParaRPr sz="2600">
              <a:latin typeface="Encode Sans Medium"/>
              <a:ea typeface="Encode Sans Medium"/>
              <a:cs typeface="Encode Sans Medium"/>
              <a:sym typeface="Encode Sans Medium"/>
            </a:endParaRPr>
          </a:p>
          <a:p>
            <a:pPr marL="0" lvl="0" indent="0" algn="l" rtl="0">
              <a:lnSpc>
                <a:spcPct val="95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s" sz="2600">
                <a:latin typeface="Encode Sans Medium"/>
                <a:ea typeface="Encode Sans Medium"/>
                <a:cs typeface="Encode Sans Medium"/>
                <a:sym typeface="Encode Sans Medium"/>
              </a:rPr>
              <a:t>Marco Federal de Orientaciones para la Contextualización Curricular.</a:t>
            </a:r>
            <a:endParaRPr sz="2600">
              <a:latin typeface="Encode Sans Medium"/>
              <a:ea typeface="Encode Sans Medium"/>
              <a:cs typeface="Encode Sans Medium"/>
              <a:sym typeface="Encode Sans Medium"/>
            </a:endParaRPr>
          </a:p>
          <a:p>
            <a:pPr marL="0" lvl="0" indent="0" algn="l" rtl="0">
              <a:lnSpc>
                <a:spcPct val="95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s" sz="2600">
                <a:latin typeface="Encode Sans Medium"/>
                <a:ea typeface="Encode Sans Medium"/>
                <a:cs typeface="Encode Sans Medium"/>
                <a:sym typeface="Encode Sans Medium"/>
              </a:rPr>
              <a:t>Orientaciones Pedagógicas Programa Especial de Actividades Científicas y Tecnológicas Educativas (ACTE) (2022)</a:t>
            </a:r>
            <a:endParaRPr sz="2600">
              <a:latin typeface="Encode Sans Medium"/>
              <a:ea typeface="Encode Sans Medium"/>
              <a:cs typeface="Encode Sans Medium"/>
              <a:sym typeface="Encode Sans Medium"/>
            </a:endParaRPr>
          </a:p>
          <a:p>
            <a:pPr marL="0" lvl="0" indent="0" algn="l" rtl="0">
              <a:lnSpc>
                <a:spcPct val="95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s" sz="2600">
                <a:latin typeface="Encode Sans Medium"/>
                <a:ea typeface="Encode Sans Medium"/>
                <a:cs typeface="Encode Sans Medium"/>
                <a:sym typeface="Encode Sans Medium"/>
              </a:rPr>
              <a:t>Orientaciones Pedagógicas para la conformación de Clubes de Ciencias, Programa Especial de Actividades Científicas y Tecnológicas Educativas (ACTE) (2022)</a:t>
            </a:r>
            <a:endParaRPr sz="2600">
              <a:latin typeface="Encode Sans Medium"/>
              <a:ea typeface="Encode Sans Medium"/>
              <a:cs typeface="Encode Sans Medium"/>
              <a:sym typeface="Encode Sans Medium"/>
            </a:endParaRPr>
          </a:p>
          <a:p>
            <a:pPr marL="0" lvl="0" indent="0" algn="l" rtl="0">
              <a:lnSpc>
                <a:spcPct val="95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s" sz="2600">
                <a:latin typeface="Encode Sans Medium"/>
                <a:ea typeface="Encode Sans Medium"/>
                <a:cs typeface="Encode Sans Medium"/>
                <a:sym typeface="Encode Sans Medium"/>
              </a:rPr>
              <a:t>Orientaciones para la participación en Ferias de Educación, Arte, Ciencias y Tecnología (ACTE) (2022)</a:t>
            </a:r>
            <a:endParaRPr sz="2600">
              <a:latin typeface="Encode Sans Medium"/>
              <a:ea typeface="Encode Sans Medium"/>
              <a:cs typeface="Encode Sans Medium"/>
              <a:sym typeface="Encode Sans Medium"/>
            </a:endParaRPr>
          </a:p>
          <a:p>
            <a:pPr marL="0" lvl="0" indent="0" algn="l" rtl="0">
              <a:lnSpc>
                <a:spcPct val="95000"/>
              </a:lnSpc>
              <a:spcBef>
                <a:spcPts val="2600"/>
              </a:spcBef>
              <a:spcAft>
                <a:spcPts val="2600"/>
              </a:spcAft>
              <a:buSzPts val="2200"/>
              <a:buNone/>
            </a:pPr>
            <a:endParaRPr sz="2200">
              <a:latin typeface="Encode Sans Medium"/>
              <a:ea typeface="Encode Sans Medium"/>
              <a:cs typeface="Encode Sans Medium"/>
              <a:sym typeface="Encode Sans Medium"/>
            </a:endParaRPr>
          </a:p>
        </p:txBody>
      </p:sp>
      <p:pic>
        <p:nvPicPr>
          <p:cNvPr id="135" name="Google Shape;135;g1341ebcee65_0_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159050" y="-32150"/>
            <a:ext cx="1796000" cy="251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41ebcee65_0_29"/>
          <p:cNvSpPr/>
          <p:nvPr/>
        </p:nvSpPr>
        <p:spPr>
          <a:xfrm>
            <a:off x="17942925" y="0"/>
            <a:ext cx="2159400" cy="2303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341ebcee65_0_29"/>
          <p:cNvSpPr/>
          <p:nvPr/>
        </p:nvSpPr>
        <p:spPr>
          <a:xfrm>
            <a:off x="25" y="0"/>
            <a:ext cx="17942909" cy="2303653"/>
          </a:xfrm>
          <a:custGeom>
            <a:avLst/>
            <a:gdLst/>
            <a:ahLst/>
            <a:cxnLst/>
            <a:rect l="l" t="t" r="r" b="b"/>
            <a:pathLst>
              <a:path w="20104100" h="2094230" extrusionOk="0">
                <a:moveTo>
                  <a:pt x="20104078" y="0"/>
                </a:moveTo>
                <a:lnTo>
                  <a:pt x="0" y="0"/>
                </a:lnTo>
                <a:lnTo>
                  <a:pt x="0" y="2094177"/>
                </a:lnTo>
                <a:lnTo>
                  <a:pt x="20104078" y="2094177"/>
                </a:lnTo>
                <a:lnTo>
                  <a:pt x="20104078" y="0"/>
                </a:lnTo>
                <a:close/>
              </a:path>
            </a:pathLst>
          </a:custGeom>
          <a:solidFill>
            <a:srgbClr val="00B6C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1341ebcee65_0_29"/>
          <p:cNvSpPr txBox="1">
            <a:spLocks noGrp="1"/>
          </p:cNvSpPr>
          <p:nvPr>
            <p:ph type="title"/>
          </p:nvPr>
        </p:nvSpPr>
        <p:spPr>
          <a:xfrm>
            <a:off x="685250" y="488250"/>
            <a:ext cx="16514700" cy="12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0" tIns="201000" rIns="201000" bIns="2010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s" sz="44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Niveles y Modalidades: diversas formas de participación en un marco compartido</a:t>
            </a:r>
            <a:endParaRPr sz="4400" b="1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endParaRPr sz="4400" b="1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6565"/>
              <a:buNone/>
            </a:pPr>
            <a:endParaRPr sz="4400" b="1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43" name="Google Shape;143;g1341ebcee65_0_29"/>
          <p:cNvSpPr txBox="1">
            <a:spLocks noGrp="1"/>
          </p:cNvSpPr>
          <p:nvPr>
            <p:ph type="body" idx="1"/>
          </p:nvPr>
        </p:nvSpPr>
        <p:spPr>
          <a:xfrm>
            <a:off x="1334225" y="3626100"/>
            <a:ext cx="17628600" cy="75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Encode Sans Medium"/>
                <a:ea typeface="Encode Sans Medium"/>
                <a:cs typeface="Encode Sans Medium"/>
                <a:sym typeface="Encode Sans Medium"/>
              </a:rPr>
              <a:t>El Programa Especial Provincial ACTE, permite repensar nuevos encuadres curriculares en cada uno de los niveles (Inicial, Primario, Secundario y Superior), con el fin de favorecer las condiciones para que las y los estudiantes de la provincia puedan elegir, entre los muchos futuros posibles, aquel que deseen y generar sus proyectos personales y sociales desde el presente, a partir de vivir en las instituciones educativas situaciones colectivas de aprendizaje.</a:t>
            </a:r>
            <a:endParaRPr>
              <a:latin typeface="Encode Sans Medium"/>
              <a:ea typeface="Encode Sans Medium"/>
              <a:cs typeface="Encode Sans Medium"/>
              <a:sym typeface="Encode Sans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ts val="4000"/>
              <a:buNone/>
            </a:pPr>
            <a:endParaRPr>
              <a:latin typeface="Encode Sans Medium"/>
              <a:ea typeface="Encode Sans Medium"/>
              <a:cs typeface="Encode Sans Medium"/>
              <a:sym typeface="Encode Sans Medium"/>
            </a:endParaRPr>
          </a:p>
        </p:txBody>
      </p:sp>
      <p:pic>
        <p:nvPicPr>
          <p:cNvPr id="144" name="Google Shape;144;g1341ebcee65_0_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159050" y="-32150"/>
            <a:ext cx="1796000" cy="251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41ebcee65_0_0"/>
          <p:cNvSpPr/>
          <p:nvPr/>
        </p:nvSpPr>
        <p:spPr>
          <a:xfrm>
            <a:off x="17942925" y="0"/>
            <a:ext cx="2159400" cy="2303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341ebcee65_0_0"/>
          <p:cNvSpPr/>
          <p:nvPr/>
        </p:nvSpPr>
        <p:spPr>
          <a:xfrm>
            <a:off x="0" y="2715800"/>
            <a:ext cx="20192100" cy="8677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1341ebcee65_0_0"/>
          <p:cNvSpPr/>
          <p:nvPr/>
        </p:nvSpPr>
        <p:spPr>
          <a:xfrm>
            <a:off x="25" y="0"/>
            <a:ext cx="17942909" cy="2303653"/>
          </a:xfrm>
          <a:custGeom>
            <a:avLst/>
            <a:gdLst/>
            <a:ahLst/>
            <a:cxnLst/>
            <a:rect l="l" t="t" r="r" b="b"/>
            <a:pathLst>
              <a:path w="20104100" h="2094230" extrusionOk="0">
                <a:moveTo>
                  <a:pt x="20104078" y="0"/>
                </a:moveTo>
                <a:lnTo>
                  <a:pt x="0" y="0"/>
                </a:lnTo>
                <a:lnTo>
                  <a:pt x="0" y="2094177"/>
                </a:lnTo>
                <a:lnTo>
                  <a:pt x="20104078" y="2094177"/>
                </a:lnTo>
                <a:lnTo>
                  <a:pt x="20104078" y="0"/>
                </a:lnTo>
                <a:close/>
              </a:path>
            </a:pathLst>
          </a:custGeom>
          <a:solidFill>
            <a:srgbClr val="00B6C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1341ebcee65_0_0"/>
          <p:cNvSpPr txBox="1">
            <a:spLocks noGrp="1"/>
          </p:cNvSpPr>
          <p:nvPr>
            <p:ph type="title"/>
          </p:nvPr>
        </p:nvSpPr>
        <p:spPr>
          <a:xfrm>
            <a:off x="685250" y="488250"/>
            <a:ext cx="16514700" cy="12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0" tIns="201000" rIns="201000" bIns="2010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s" sz="44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Ferias de Educación, Arte, Ciencias y Tecnología</a:t>
            </a:r>
            <a:endParaRPr sz="4400" b="1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s" sz="44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 (Res. 2228/21, Anexo IV, Punto 5)</a:t>
            </a:r>
            <a:endParaRPr sz="4400" b="1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6565"/>
              <a:buNone/>
            </a:pPr>
            <a:endParaRPr sz="4400" b="1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53" name="Google Shape;153;g1341ebcee65_0_0"/>
          <p:cNvSpPr txBox="1">
            <a:spLocks noGrp="1"/>
          </p:cNvSpPr>
          <p:nvPr>
            <p:ph type="body" idx="1"/>
          </p:nvPr>
        </p:nvSpPr>
        <p:spPr>
          <a:xfrm>
            <a:off x="1167450" y="3425950"/>
            <a:ext cx="17795400" cy="75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91425" rIns="91425" bIns="91425" anchor="t" anchorCtr="0">
            <a:normAutofit fontScale="7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s">
                <a:latin typeface="Encode Sans Medium"/>
                <a:ea typeface="Encode Sans Medium"/>
                <a:cs typeface="Encode Sans Medium"/>
                <a:sym typeface="Encode Sans Medium"/>
              </a:rPr>
              <a:t>Las Ferias de Ciencias y Tecnología son </a:t>
            </a:r>
            <a:r>
              <a:rPr lang="es" b="1">
                <a:latin typeface="Encode Sans"/>
                <a:ea typeface="Encode Sans"/>
                <a:cs typeface="Encode Sans"/>
                <a:sym typeface="Encode Sans"/>
              </a:rPr>
              <a:t>espacios donde se comparte y construye colectivamente el conocimiento generado en las aulas</a:t>
            </a:r>
            <a:r>
              <a:rPr lang="es">
                <a:latin typeface="Encode Sans Medium"/>
                <a:ea typeface="Encode Sans Medium"/>
                <a:cs typeface="Encode Sans Medium"/>
                <a:sym typeface="Encode Sans Medium"/>
              </a:rPr>
              <a:t>. Durante la realización de las Ferias, las y los estudiantes presentan sus proyectos, efectúan demostraciones experimentales, ofrecen explicaciones y exponen la metodología utilizada y las conclusiones a las que arriban. Son encuentros pedagógicos donde se enseña y se aprende y donde la escuela se pone en diálogo con el conjunto de la comunidad educativa.</a:t>
            </a:r>
            <a:endParaRPr>
              <a:latin typeface="Encode Sans Medium"/>
              <a:ea typeface="Encode Sans Medium"/>
              <a:cs typeface="Encode Sans Medium"/>
              <a:sym typeface="Encode Sans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s">
                <a:latin typeface="Encode Sans Medium"/>
                <a:ea typeface="Encode Sans Medium"/>
                <a:cs typeface="Encode Sans Medium"/>
                <a:sym typeface="Encode Sans Medium"/>
              </a:rPr>
              <a:t>Son </a:t>
            </a:r>
            <a:r>
              <a:rPr lang="es" b="1">
                <a:latin typeface="Encode Sans"/>
                <a:ea typeface="Encode Sans"/>
                <a:cs typeface="Encode Sans"/>
                <a:sym typeface="Encode Sans"/>
              </a:rPr>
              <a:t>muestras públicas</a:t>
            </a:r>
            <a:r>
              <a:rPr lang="es">
                <a:latin typeface="Encode Sans Medium"/>
                <a:ea typeface="Encode Sans Medium"/>
                <a:cs typeface="Encode Sans Medium"/>
                <a:sym typeface="Encode Sans Medium"/>
              </a:rPr>
              <a:t> de proyectos de indagación, y de trabajos científicos y tecnológicos, con aportes originales realizados por niños/as, adolescentes, jóvenes y adultos/as con la orientación de docentes y con el asesoramiento científico y/o tecnológico de docentes, especialistas o investigadores, en las áreas de Ambiente Natural, Social y Tecnológico, Arte, Ciencias Naturales, Ciencias Sociales, Emprendedorismo, Ingeniería y Tecnología, Matemática, Prácticas del Lenguaje, Educación Física, Robótica, en todos los niveles, modalidades y ámbitos del sistema educativo provincial.</a:t>
            </a:r>
            <a:endParaRPr>
              <a:latin typeface="Encode Sans Medium"/>
              <a:ea typeface="Encode Sans Medium"/>
              <a:cs typeface="Encode Sans Medium"/>
              <a:sym typeface="Encode Sans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s">
                <a:latin typeface="Encode Sans Medium"/>
                <a:ea typeface="Encode Sans Medium"/>
                <a:cs typeface="Encode Sans Medium"/>
                <a:sym typeface="Encode Sans Medium"/>
              </a:rPr>
              <a:t>Los proyectos presentados pueden ser de grupos áulicos, inter-aula, inter-año e inter-escolares.</a:t>
            </a:r>
            <a:endParaRPr>
              <a:latin typeface="Encode Sans Medium"/>
              <a:ea typeface="Encode Sans Medium"/>
              <a:cs typeface="Encode Sans Medium"/>
              <a:sym typeface="Encode Sans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SzPct val="100000"/>
              <a:buNone/>
            </a:pPr>
            <a:endParaRPr>
              <a:latin typeface="Encode Sans Medium"/>
              <a:ea typeface="Encode Sans Medium"/>
              <a:cs typeface="Encode Sans Medium"/>
              <a:sym typeface="Encode Sans Medium"/>
            </a:endParaRPr>
          </a:p>
        </p:txBody>
      </p:sp>
      <p:pic>
        <p:nvPicPr>
          <p:cNvPr id="154" name="Google Shape;154;g1341ebcee65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159050" y="-32150"/>
            <a:ext cx="1796000" cy="251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774</Words>
  <Application>Microsoft Office PowerPoint</Application>
  <PresentationFormat>Personalizado</PresentationFormat>
  <Paragraphs>53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Encode Sans Medium</vt:lpstr>
      <vt:lpstr>Calibri</vt:lpstr>
      <vt:lpstr>Encode Sans</vt:lpstr>
      <vt:lpstr>Encode Sans ExtraBold</vt:lpstr>
      <vt:lpstr>Roboto</vt:lpstr>
      <vt:lpstr>Arial</vt:lpstr>
      <vt:lpstr>Simple Light</vt:lpstr>
      <vt:lpstr>Curso Capacitación de Evaluadores de trabajos de indagación científico/ tecnológica en Ferias de Ciencias y Tecnología 2022</vt:lpstr>
      <vt:lpstr>LA POLÍTICA SOCIOEDUCATIVA QUE QUEREMOS</vt:lpstr>
      <vt:lpstr>Presentación de PowerPoint</vt:lpstr>
      <vt:lpstr>LAS POLÍTICAS SOCIOEDUCATIVAS BONAERENSES</vt:lpstr>
      <vt:lpstr>ACTIVIDADES CIENTÍFICAS Y TECNOLÓGICAS EDUCATIVAS  </vt:lpstr>
      <vt:lpstr>Lineamientos generales | Anexo IV Resolución 2228/21   </vt:lpstr>
      <vt:lpstr>Marco Normativo ACTE  </vt:lpstr>
      <vt:lpstr>Niveles y Modalidades: diversas formas de participación en un marco compartido  </vt:lpstr>
      <vt:lpstr>Ferias de Educación, Arte, Ciencias y Tecnología  (Res. 2228/21, Anexo IV, Punto 5)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 Asesores docentes de trabajos de indagación científica tecnológica en el aula 2022</dc:title>
  <dc:creator>monycabral</dc:creator>
  <cp:lastModifiedBy>usuario</cp:lastModifiedBy>
  <cp:revision>2</cp:revision>
  <dcterms:modified xsi:type="dcterms:W3CDTF">2022-06-27T12:18:07Z</dcterms:modified>
</cp:coreProperties>
</file>