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7.xml"/><Relationship Id="rId22" Type="http://schemas.openxmlformats.org/officeDocument/2006/relationships/font" Target="fonts/MavenPro-regular.fntdata"/><Relationship Id="rId10" Type="http://schemas.openxmlformats.org/officeDocument/2006/relationships/slide" Target="slides/slide6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bold.fntdata"/><Relationship Id="rId6" Type="http://schemas.openxmlformats.org/officeDocument/2006/relationships/slide" Target="slides/slide2.xml"/><Relationship Id="rId18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- NOT AN EXPERT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I’ve done a few of these before, and the ones that have been lame are the ones where I was an expert; however, i’ve always received excellent feedback when it’s a subject I’m newer to and excited about... So I don’t claim to be a guru in ML, Azure or R... so let’s dive in.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SIDE GIG, LEARNING SEXY</a:t>
            </a:r>
            <a:br>
              <a:rPr lang="en"/>
            </a:br>
            <a:r>
              <a:rPr lang="en"/>
              <a:t>I work a side-hustle for an ML company SalesTemp/PatientForecaster, but I have been working on all the ‘unsexy’ parts.. So I have been attempting to learn the exciting part of the </a:t>
            </a:r>
            <a:r>
              <a:rPr lang="en"/>
              <a:t>business</a:t>
            </a:r>
            <a:r>
              <a:rPr lang="en"/>
              <a:t> over the last month...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NEIGHBORHOOD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GIS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MILE HIGH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Looked at Data and noticed a spike on one day from a single address...  Mile High Stadium.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 THE REAL WORLD , you would want to do this by neighborhood/precinct...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 And to do that you must use GIS. The ML folks won’t know how to ask..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-Which zip or airport do I use to get weather.</a:t>
            </a:r>
          </a:p>
          <a:p>
            <a:pPr indent="457200" lvl="0">
              <a:spcBef>
                <a:spcPts val="0"/>
              </a:spcBef>
              <a:buNone/>
            </a:pPr>
            <a:r>
              <a:rPr lang="en"/>
              <a:t>-Which zips are affected most by Events..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Use R inside your ArcGIS project.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3 PROCESSES</a:t>
            </a:r>
            <a:br>
              <a:rPr lang="en" sz="1200"/>
            </a:br>
            <a:r>
              <a:rPr lang="en" sz="1200"/>
              <a:t>Realistically you will need 3 different data processes..	History, Updates, Forecast.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NEVER FORMATTED / INDIVIDUAL CRIMES/ GROUPING</a:t>
            </a:r>
            <a:br>
              <a:rPr lang="en" sz="1200"/>
            </a:br>
            <a:r>
              <a:rPr lang="en" sz="1200"/>
              <a:t>Data is never in the format you need.. I was able to utilize some of the data I had already molded for those projects. The Crime data was by individual crime.. So I had to do a lot of grouping. Also I talked to subject matter experts that confirmed my suspicion that Crime would go up w/ Temp, but Accidents would be inverse, so I would need to split those.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/>
              <a:t>HOW</a:t>
            </a:r>
            <a:br>
              <a:rPr lang="en" sz="1200"/>
            </a:br>
            <a:r>
              <a:rPr lang="en" sz="1200"/>
              <a:t>I did all of my prep in a local SqlServer, so I could use for both R and </a:t>
            </a:r>
            <a:br>
              <a:rPr lang="en" sz="1200"/>
            </a:br>
            <a:r>
              <a:rPr lang="en" sz="1200"/>
              <a:t>Azure - however both systems have many data prep tools.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NOT use test data in training, or by definition you will overstate your accuracy.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Walk through Steps ... Drag and Drop.. Very Similar to SSIS if you’ve used that.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Define ‘Label Column’/ Train Column..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Split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Score allows you to evaluate data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Evaluate Model shows results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Includes integrated WebService to get future predictions based on Model Results.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Coefficient of Determination is Rsquared.. The standard starting point.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How close the data is to a fitted Regression Line. 0 = Randomness (I believe based on the average) 1 = Perfect correlation.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WIDE ADOPTION/ BUT DIFFERENT TUTORIALS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LIBRARIES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ARCGIS and AZURE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R has wide adoption, but I found the documentation confusing. It is simple and straightforward in many ways. Like many languages these days it relies very heavily on 3rd Party Libraries (like caret)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R is THE Standard. But I used Classification tutorials and tried to convert them to my linear needs.. Perhaps if I’d started w/ a linear tutorial. (My Rsquared is very bad)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ArcGIS and Azure both offer options to pull in R scripts.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UCDenver’s GIS Analysis Class does use R, and several ML companies that I have spoken with use 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rIns="91425" wrap="square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gcaseycupp@gmail.com" TargetMode="External"/><Relationship Id="rId4" Type="http://schemas.openxmlformats.org/officeDocument/2006/relationships/hyperlink" Target="http://www.salestemperature.com/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9" Type="http://schemas.openxmlformats.org/officeDocument/2006/relationships/hyperlink" Target="https://www.denvergov.org/content/denvergov/en/police-department/crime-information/crime-statistics-maps/2015-crime-statistics-maps.html" TargetMode="External"/><Relationship Id="rId5" Type="http://schemas.openxmlformats.org/officeDocument/2006/relationships/hyperlink" Target="http://www.patientforecaster.com/" TargetMode="External"/><Relationship Id="rId6" Type="http://schemas.openxmlformats.org/officeDocument/2006/relationships/hyperlink" Target="https://app.pluralsight.com/library/courses/azure-machine-learning-getting-started" TargetMode="External"/><Relationship Id="rId7" Type="http://schemas.openxmlformats.org/officeDocument/2006/relationships/hyperlink" Target="https://app.pluralsight.com/library/courses/r-understanding-machine-learning" TargetMode="External"/><Relationship Id="rId8" Type="http://schemas.openxmlformats.org/officeDocument/2006/relationships/hyperlink" Target="https://docs.microsoft.com/en-us/azure/machine-learning/studio/algorithm-cheat-shee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rsteve388/Maptime-Introduction-to-R-/" TargetMode="External"/><Relationship Id="rId4" Type="http://schemas.openxmlformats.org/officeDocument/2006/relationships/hyperlink" Target="https://community.esri.com/videos/3269" TargetMode="External"/><Relationship Id="rId9" Type="http://schemas.openxmlformats.org/officeDocument/2006/relationships/hyperlink" Target="https://docs.google.com/presentation/d/17UwfhctUTE1zKsBrHdMg43kybef9GtTOaNv2rf8Y4yo/edit#slide=id.g1f904a824b_0_232" TargetMode="External"/><Relationship Id="rId5" Type="http://schemas.openxmlformats.org/officeDocument/2006/relationships/hyperlink" Target="https://community.esri.com/videos/3343" TargetMode="External"/><Relationship Id="rId6" Type="http://schemas.openxmlformats.org/officeDocument/2006/relationships/hyperlink" Target="https://learn.arcgis.com/en/projects/analyze-crime-using-statistics-and-the-r-arcgis-bridge/lessons/install-the-r-arcgis-bridge-and-start-statistical-analysis.htm" TargetMode="External"/><Relationship Id="rId7" Type="http://schemas.openxmlformats.org/officeDocument/2006/relationships/hyperlink" Target="https://www.udacity.com/course/intro-to-machine-learning--ud120" TargetMode="External"/><Relationship Id="rId8" Type="http://schemas.openxmlformats.org/officeDocument/2006/relationships/hyperlink" Target="https://www.youtube.com/channel/UCWN3xxRkmTPmbKwht9FuE5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Beginner Machine Learning w/ R and/or Azure </a:t>
            </a: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9" name="Shape 279"/>
          <p:cNvSpPr txBox="1"/>
          <p:nvPr>
            <p:ph idx="1" type="subTitle"/>
          </p:nvPr>
        </p:nvSpPr>
        <p:spPr>
          <a:xfrm>
            <a:off x="824000" y="3880625"/>
            <a:ext cx="6154500" cy="695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many crimes will be committed in Denver tomorrow?</a:t>
            </a:r>
            <a:br>
              <a:rPr lang="en"/>
            </a:br>
            <a:br>
              <a:rPr lang="en"/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Now what.	</a:t>
            </a: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Data.... Always more Data.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More History </a:t>
            </a:r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Other Sources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Student Schedule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Char char="-"/>
            </a:pPr>
            <a:r>
              <a:rPr lang="en"/>
              <a:t>Events (Broncos, Rockies Games)</a:t>
            </a:r>
            <a:br>
              <a:rPr lang="en"/>
            </a:br>
            <a:br>
              <a:rPr lang="en"/>
            </a:br>
          </a:p>
          <a:p>
            <a:pPr indent="-311150" lvl="0" marL="457200" rtl="0">
              <a:spcBef>
                <a:spcPts val="0"/>
              </a:spcBef>
              <a:buChar char="-"/>
            </a:pPr>
            <a:r>
              <a:rPr lang="en"/>
              <a:t>Realistic Scenario.. This would be a far superior/usable model if it was by precinct or neighborhood... and you would need GIS Skills. </a:t>
            </a:r>
            <a:br>
              <a:rPr lang="en"/>
            </a:br>
            <a:br>
              <a:rPr lang="en"/>
            </a:b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Can be done w/ Pythons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NumPy and Pandas</a:t>
            </a:r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>
            <p:ph type="title"/>
          </p:nvPr>
        </p:nvSpPr>
        <p:spPr>
          <a:xfrm>
            <a:off x="1400075" y="223050"/>
            <a:ext cx="6556500" cy="61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Links</a:t>
            </a:r>
          </a:p>
        </p:txBody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283300" y="842250"/>
            <a:ext cx="8475300" cy="369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https://github.com/gcaseycupp/MLwithRandAzure                              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gcaseycupp@gmail.com</a:t>
            </a: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900">
                <a:solidFill>
                  <a:srgbClr val="000000"/>
                </a:solidFill>
              </a:rPr>
              <a:t>SalesTemperature: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http://www.salestemperature.com/</a:t>
            </a:r>
            <a:r>
              <a:rPr lang="en" sz="900">
                <a:solidFill>
                  <a:srgbClr val="000000"/>
                </a:solidFill>
              </a:rPr>
              <a:t> 	</a:t>
            </a:r>
            <a:r>
              <a:rPr b="1" lang="en" sz="900">
                <a:solidFill>
                  <a:srgbClr val="000000"/>
                </a:solidFill>
              </a:rPr>
              <a:t>ForecastER: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5"/>
              </a:rPr>
              <a:t>http://www.patientforecaster.com/</a:t>
            </a:r>
            <a:r>
              <a:rPr lang="en" sz="900">
                <a:solidFill>
                  <a:srgbClr val="000000"/>
                </a:solidFill>
              </a:rPr>
              <a:t> </a:t>
            </a:r>
            <a:br>
              <a:rPr lang="en" sz="1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900">
                <a:solidFill>
                  <a:srgbClr val="000000"/>
                </a:solidFill>
              </a:rPr>
              <a:t>Pluralsight - Azure ML:</a:t>
            </a:r>
            <a:r>
              <a:rPr b="1" lang="en" sz="18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https://app.pluralsight.com/library/courses/azure-machine-learning-getting-started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Pluralsight - R: </a:t>
            </a:r>
            <a:r>
              <a:rPr lang="en" sz="900" u="sng">
                <a:solidFill>
                  <a:schemeClr val="hlink"/>
                </a:solidFill>
                <a:hlinkClick r:id="rId7"/>
              </a:rPr>
              <a:t>https://app.pluralsight.com/library/courses/r-understanding-machine-learning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Azure Algorithm Cheat Sheet: </a:t>
            </a:r>
            <a:r>
              <a:rPr lang="en" sz="900" u="sng">
                <a:solidFill>
                  <a:schemeClr val="hlink"/>
                </a:solidFill>
                <a:hlinkClick r:id="rId8"/>
              </a:rPr>
              <a:t>https://docs.microsoft.com/en-us/azure/machine-learning/studio/algorithm-cheat-sheet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Which Algorithm</a:t>
            </a:r>
            <a:r>
              <a:rPr lang="en" sz="900">
                <a:solidFill>
                  <a:srgbClr val="000000"/>
                </a:solidFill>
              </a:rPr>
              <a:t>:  </a:t>
            </a:r>
            <a:r>
              <a:rPr lang="en" sz="900" u="sng">
                <a:solidFill>
                  <a:schemeClr val="hlink"/>
                </a:solidFill>
              </a:rPr>
              <a:t>https://blog.statsbot.co/machine-learning-algorithms-183cc73197c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Denver Crime Stats Home : </a:t>
            </a:r>
            <a:r>
              <a:rPr lang="en" sz="900" u="sng">
                <a:solidFill>
                  <a:schemeClr val="accent5"/>
                </a:solidFill>
                <a:hlinkClick r:id="rId9"/>
              </a:rPr>
              <a:t>https://www.denvergov.org/content/denvergov/en/police-department/crime-information/crime-statistics-maps/2015-crime-statistics-maps.html</a:t>
            </a:r>
            <a:r>
              <a:rPr lang="en" sz="900" u="sng">
                <a:solidFill>
                  <a:schemeClr val="accent5"/>
                </a:solidFill>
              </a:rPr>
              <a:t> 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  <p:pic>
        <p:nvPicPr>
          <p:cNvPr id="364" name="Shape 3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58950" y="2128575"/>
            <a:ext cx="1804775" cy="5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Shape 36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86275" y="541175"/>
            <a:ext cx="2891826" cy="4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1400075" y="223050"/>
            <a:ext cx="6556500" cy="6192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000000"/>
                </a:solidFill>
              </a:rPr>
              <a:t>Linksgm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283300" y="842250"/>
            <a:ext cx="8475300" cy="3696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Denver MileHigh MapTime Meetup : R Intro: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3"/>
              </a:rPr>
              <a:t>https://github.com/rsteve388/Maptime-Introduction-to-R-/</a:t>
            </a:r>
            <a:r>
              <a:rPr lang="en" sz="900" u="sng">
                <a:solidFill>
                  <a:schemeClr val="accent5"/>
                </a:solidFill>
              </a:rPr>
              <a:t>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Getting Data Science with R and ArcGIS:  </a:t>
            </a:r>
            <a:r>
              <a:rPr lang="en" sz="900" u="sng">
                <a:solidFill>
                  <a:schemeClr val="accent5"/>
                </a:solidFill>
                <a:hlinkClick r:id="rId4"/>
              </a:rPr>
              <a:t>https://community.esri.com/videos/3269</a:t>
            </a:r>
            <a:br>
              <a:rPr lang="en" sz="900">
                <a:solidFill>
                  <a:srgbClr val="000000"/>
                </a:solidFill>
              </a:rPr>
            </a:br>
            <a:br>
              <a:rPr lang="en" sz="900">
                <a:solidFill>
                  <a:srgbClr val="000000"/>
                </a:solidFill>
              </a:rPr>
            </a:br>
            <a:r>
              <a:rPr b="1" lang="en" sz="900">
                <a:solidFill>
                  <a:srgbClr val="000000"/>
                </a:solidFill>
              </a:rPr>
              <a:t>ML with ArcGIS / R Bridge :: </a:t>
            </a:r>
            <a:br>
              <a:rPr b="1" lang="en" sz="900">
                <a:solidFill>
                  <a:srgbClr val="000000"/>
                </a:solidFill>
              </a:rPr>
            </a:br>
            <a:r>
              <a:rPr lang="en" sz="900" u="sng">
                <a:solidFill>
                  <a:schemeClr val="accent5"/>
                </a:solidFill>
                <a:hlinkClick r:id="rId5"/>
              </a:rPr>
              <a:t>https://community.esri.com/videos/3343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6"/>
              </a:rPr>
              <a:t>https://learn.arcgis.com/en/projects/analyze-crime-using-statistics-and-the-r-arcgis-bridge/lessons/install-the-r-arcgis-bridge-and-start-statistical-analysis.htm</a:t>
            </a:r>
            <a:r>
              <a:rPr lang="en" sz="900">
                <a:solidFill>
                  <a:srgbClr val="000000"/>
                </a:solidFill>
              </a:rPr>
              <a:t>  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Intro to Machine Learning ; Udacity - Free - Python 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7"/>
              </a:rPr>
              <a:t>https://www.udacity.com/course/intro-to-machine-learning--ud120</a:t>
            </a:r>
            <a:r>
              <a:rPr lang="en" sz="900">
                <a:solidFill>
                  <a:srgbClr val="000000"/>
                </a:solidFill>
              </a:rPr>
              <a:t> </a:t>
            </a:r>
            <a:br>
              <a:rPr lang="en" sz="900">
                <a:solidFill>
                  <a:srgbClr val="000000"/>
                </a:solidFill>
              </a:rPr>
            </a:br>
            <a:r>
              <a:rPr b="1" lang="en" sz="900">
                <a:solidFill>
                  <a:srgbClr val="000000"/>
                </a:solidFill>
              </a:rPr>
              <a:t>Youtube Siraj Raval </a:t>
            </a:r>
            <a:r>
              <a:rPr lang="en" sz="900">
                <a:solidFill>
                  <a:srgbClr val="000000"/>
                </a:solidFill>
              </a:rPr>
              <a:t> </a:t>
            </a:r>
            <a:r>
              <a:rPr lang="en" sz="900" u="sng">
                <a:solidFill>
                  <a:schemeClr val="accent5"/>
                </a:solidFill>
                <a:hlinkClick r:id="rId8"/>
              </a:rPr>
              <a:t>https://www.youtube.com/channel/UCWN3xxRkmTPmbKwht9FuE5A</a:t>
            </a:r>
            <a:r>
              <a:rPr lang="en" sz="900">
                <a:solidFill>
                  <a:srgbClr val="000000"/>
                </a:solidFill>
              </a:rPr>
              <a:t> 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lang="en" sz="900">
                <a:solidFill>
                  <a:srgbClr val="000000"/>
                </a:solidFill>
              </a:rPr>
              <a:t>DataScience w/ Python</a:t>
            </a:r>
            <a:r>
              <a:rPr lang="en" sz="900">
                <a:solidFill>
                  <a:srgbClr val="000000"/>
                </a:solidFill>
              </a:rPr>
              <a:t>: </a:t>
            </a:r>
            <a:r>
              <a:rPr lang="en" sz="900" u="sng">
                <a:solidFill>
                  <a:schemeClr val="accent5"/>
                </a:solidFill>
                <a:hlinkClick r:id="rId9"/>
              </a:rPr>
              <a:t>https://docs.google.com/presentation/d/17UwfhctUTE1zKsBrHdMg43kybef9GtTOaNv2rf8Y4yo/edit#slide=id.g1f904a824b_0_232</a:t>
            </a:r>
          </a:p>
          <a:p>
            <a:pPr lvl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00" y="1597875"/>
            <a:ext cx="4007016" cy="27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835" y="2428350"/>
            <a:ext cx="4508165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Most Data Science is presented as so hard it’s unusable w/o a huge team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Disagree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Anyone with basic technical skills, can do basic ML in a weekend. </a:t>
            </a:r>
          </a:p>
        </p:txBody>
      </p:sp>
      <p:sp>
        <p:nvSpPr>
          <p:cNvPr id="295" name="Shape 29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 Learning Steps</a:t>
            </a:r>
          </a:p>
        </p:txBody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Ask the Right Question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Prepare the Data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Select the Algorithm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Training the Model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Test the model.</a:t>
            </a:r>
          </a:p>
          <a:p>
            <a:pPr indent="-342900" lvl="0" marL="45720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Repeat over and over.</a:t>
            </a:r>
          </a:p>
        </p:txBody>
      </p:sp>
      <p:sp>
        <p:nvSpPr>
          <p:cNvPr id="302" name="Shape 30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	</a:t>
            </a:r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311700" y="1248050"/>
            <a:ext cx="8520600" cy="348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Usually 50-80% of the Time/Effort.</a:t>
            </a:r>
            <a:br>
              <a:rPr lang="en"/>
            </a:br>
            <a:r>
              <a:rPr lang="en"/>
              <a:t>Everyone </a:t>
            </a:r>
            <a:r>
              <a:rPr lang="en"/>
              <a:t>underestimates</a:t>
            </a:r>
            <a:r>
              <a:rPr lang="en"/>
              <a:t> the effort required for</a:t>
            </a:r>
            <a:r>
              <a:rPr lang="en"/>
              <a:t> this step.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Clr>
                <a:srgbClr val="000000"/>
              </a:buClr>
              <a:buSzPct val="8461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9" name="Shape 3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75" y="1889025"/>
            <a:ext cx="8398649" cy="310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Split / Select Algorithm / Train		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586625" y="1403725"/>
            <a:ext cx="7747800" cy="31281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Normal is around 70% Training Data / 30% Test Data.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must split your data, or you will by </a:t>
            </a:r>
            <a:r>
              <a:rPr lang="en"/>
              <a:t>definition</a:t>
            </a:r>
            <a:r>
              <a:rPr lang="en"/>
              <a:t> overstate your accuracy if you use your Test data for training.</a:t>
            </a:r>
            <a:br>
              <a:rPr lang="en"/>
            </a:br>
            <a:br>
              <a:rPr lang="en"/>
            </a:br>
            <a:r>
              <a:rPr lang="en" u="sng"/>
              <a:t>4 Primary Algorithm Types</a:t>
            </a:r>
            <a:br>
              <a:rPr lang="en"/>
            </a:br>
            <a:r>
              <a:rPr lang="en"/>
              <a:t>Anomaly Detection</a:t>
            </a:r>
            <a:br>
              <a:rPr lang="en"/>
            </a:br>
            <a:r>
              <a:rPr lang="en"/>
              <a:t>Classification (2 Class / MultiClass)     </a:t>
            </a:r>
            <a:br>
              <a:rPr lang="en"/>
            </a:br>
            <a:r>
              <a:rPr lang="en"/>
              <a:t>Clustering</a:t>
            </a:r>
            <a:br>
              <a:rPr lang="en"/>
            </a:br>
            <a:r>
              <a:rPr lang="en"/>
              <a:t>Regression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	  			</a:t>
            </a:r>
            <a:r>
              <a:rPr lang="en" sz="1000"/>
              <a:t>Link to Algorithm </a:t>
            </a:r>
            <a:br>
              <a:rPr lang="en" sz="1000"/>
            </a:br>
            <a:r>
              <a:rPr lang="en" sz="1000"/>
              <a:t>		    	 Cheat Sheet on last slide-&gt;</a:t>
            </a:r>
          </a:p>
        </p:txBody>
      </p:sp>
      <p:sp>
        <p:nvSpPr>
          <p:cNvPr id="317" name="Shape 3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1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425" y="2168250"/>
            <a:ext cx="4447874" cy="2677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826"/>
            <a:ext cx="9144000" cy="4885848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Evaluation of Model</a:t>
            </a:r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/>
            </a:br>
            <a:br>
              <a:rPr lang="en"/>
            </a:b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334" name="Shape 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825" y="598563"/>
            <a:ext cx="31813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50" y="2756624"/>
            <a:ext cx="8551250" cy="22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</a:t>
            </a: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8078" y="189525"/>
            <a:ext cx="5448450" cy="47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