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MavenPro-bold.fntdata"/><Relationship Id="rId6" Type="http://schemas.openxmlformats.org/officeDocument/2006/relationships/slide" Target="slides/slide2.xml"/><Relationship Id="rId18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- NOT AN EXPERT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I’ve done a few of these before, and the ones that have been lame are the ones where I was an expert; however, i’ve always received excellent feedback when it’s a subject I’m newer to and excited about... So I don’t claim to be a guru in ML, Azure or R... so let’s dive 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SIDE GIG, LEARNING SEXY</a:t>
            </a:r>
            <a:br>
              <a:rPr lang="en"/>
            </a:br>
            <a:r>
              <a:rPr lang="en"/>
              <a:t>I work a side-hustle for an ML company SalesTemp/PatientForecaster, but I have been working on all the ‘unsexy’ parts.. So I have been attempting to learn the exciting part of the </a:t>
            </a:r>
            <a:r>
              <a:rPr lang="en"/>
              <a:t>business</a:t>
            </a:r>
            <a:r>
              <a:rPr lang="en"/>
              <a:t> over the last month...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3 PROCESSES</a:t>
            </a:r>
            <a:br>
              <a:rPr lang="en" sz="1200"/>
            </a:br>
            <a:r>
              <a:rPr lang="en" sz="1200"/>
              <a:t>Realistically you will need 3 different data processes..	History, Updates, Forecast.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NEVER FORMATTED / INDIVIDUAL CRIMES/ GROUPING</a:t>
            </a:r>
            <a:br>
              <a:rPr lang="en" sz="1200"/>
            </a:br>
            <a:r>
              <a:rPr lang="en" sz="1200"/>
              <a:t>Data is never in the format you need.. I was able to utilize some of the data I had already molded for those projects. The Crime data was by individual crime.. So I had to do a lot of grouping. Also I talked to subject matter experts that confirmed my suspicion that Crime would go up w/ Temp, but Accidents would be inverse, so I would need to split those.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HOW</a:t>
            </a:r>
            <a:br>
              <a:rPr lang="en" sz="1200"/>
            </a:br>
            <a:r>
              <a:rPr lang="en" sz="1200"/>
              <a:t>I did all of my prep in a local SqlServer, so I could use for both R and </a:t>
            </a:r>
            <a:br>
              <a:rPr lang="en" sz="1200"/>
            </a:br>
            <a:r>
              <a:rPr lang="en" sz="1200"/>
              <a:t>Azure - however both systems have many data prep tools.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NOT use test data in training, or by definition you will overstate your accuracy.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 through Steps ... Drag and Drop.. Very Similar to SSIS if you’ve used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Define ‘Label Column’/ Train Column..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Split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Score allows you to evaluate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Evaluate Model shows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Coefficient of Determination is Rsquared.. The standard starting point.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close the data is to a fitted Regression Line. 0 = Randomness (I believe based on the average) 1 = Perfect correlation.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Boosted Decision Tree - 41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Neural - 13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Decision Forest 39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Poisson 18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Baeysian 1422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has wide adoption, but I found the documentation confusing. It is simple and straightforward in many ways. Like many languages these days it relies very heavily on 3rd Party Libraries (like caret)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 is THE Standard. But I used Classification tutorials and tried to convert them to my linear needs.. Perhaps if I’d started w/ a linear tutorial. (My Rsquared is very bad)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 both offer options to pull in R scripts.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UCDenver’s GIS Analysis Class does use R, and several ML companies that I have spoken with use 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Looked at Data and noticed a spike on one day from a single address...  Mile High Stadium.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Realistically, you would want to do this by neighborhood...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Which zip or airport do I use to get weather.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Which zips are affected most by Events..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R inside your ArcGIS project.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learn.arcgis.com/en/projects/analyze-crime-using-statistics-and-the-r-arcgis-bridge/lessons/install-the-r-arcgis-bridge-and-start-statistical-analysis.htm" TargetMode="External"/><Relationship Id="rId10" Type="http://schemas.openxmlformats.org/officeDocument/2006/relationships/hyperlink" Target="https://community.esri.com/videos/3269" TargetMode="External"/><Relationship Id="rId13" Type="http://schemas.openxmlformats.org/officeDocument/2006/relationships/hyperlink" Target="https://www.denvergov.org/content/denvergov/en/police-department/crime-information/crime-statistics-maps/2015-crime-statistics-maps.html" TargetMode="External"/><Relationship Id="rId12" Type="http://schemas.openxmlformats.org/officeDocument/2006/relationships/hyperlink" Target="https://community.esri.com/videos/3343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gcaseycupp@gmail.com" TargetMode="External"/><Relationship Id="rId4" Type="http://schemas.openxmlformats.org/officeDocument/2006/relationships/hyperlink" Target="http://www.salestemperature.com/" TargetMode="External"/><Relationship Id="rId9" Type="http://schemas.openxmlformats.org/officeDocument/2006/relationships/hyperlink" Target="https://github.com/rsteve388/Maptime-Introduction-to-R-/" TargetMode="External"/><Relationship Id="rId14" Type="http://schemas.openxmlformats.org/officeDocument/2006/relationships/image" Target="../media/image6.png"/><Relationship Id="rId5" Type="http://schemas.openxmlformats.org/officeDocument/2006/relationships/hyperlink" Target="http://www.patientforecaster.com/" TargetMode="External"/><Relationship Id="rId6" Type="http://schemas.openxmlformats.org/officeDocument/2006/relationships/hyperlink" Target="https://app.pluralsight.com/library/courses/azure-machine-learning-getting-started" TargetMode="External"/><Relationship Id="rId7" Type="http://schemas.openxmlformats.org/officeDocument/2006/relationships/hyperlink" Target="https://app.pluralsight.com/library/courses/r-understanding-machine-learning" TargetMode="External"/><Relationship Id="rId8" Type="http://schemas.openxmlformats.org/officeDocument/2006/relationships/hyperlink" Target="https://docs.microsoft.com/en-us/azure/machine-learning/studio/algorithm-cheat-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w/ R and/or Azure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Steps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Ask the Right Question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Prepare the Data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Select the Algorithm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Training the Model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Test the model.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Repeat over and over.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	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248050"/>
            <a:ext cx="8520600" cy="348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Usually 50-80% of the Time/Effort.</a:t>
            </a:r>
            <a:br>
              <a:rPr lang="en"/>
            </a:br>
            <a:r>
              <a:rPr lang="en"/>
              <a:t>Everyone </a:t>
            </a:r>
            <a:r>
              <a:rPr lang="en"/>
              <a:t>underestimates</a:t>
            </a:r>
            <a:r>
              <a:rPr lang="en"/>
              <a:t> the </a:t>
            </a:r>
            <a:r>
              <a:rPr lang="en"/>
              <a:t>complexity.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5" y="1889025"/>
            <a:ext cx="8398649" cy="31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Split / Select Algorithm / Train		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586625" y="1403725"/>
            <a:ext cx="7747800" cy="312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is around 70% Training Data / 30% Test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must split your data, or you will by </a:t>
            </a:r>
            <a:r>
              <a:rPr lang="en"/>
              <a:t>definition</a:t>
            </a:r>
            <a:r>
              <a:rPr lang="en"/>
              <a:t> overstate your accuracy if you use your Test data for training.</a:t>
            </a:r>
            <a:br>
              <a:rPr lang="en"/>
            </a:br>
            <a:br>
              <a:rPr lang="en"/>
            </a:br>
            <a:r>
              <a:rPr lang="en" u="sng"/>
              <a:t>4 Primary Algorithm Types</a:t>
            </a:r>
            <a:br>
              <a:rPr lang="en"/>
            </a:br>
            <a:r>
              <a:rPr lang="en"/>
              <a:t>Anomaly Detection</a:t>
            </a:r>
            <a:br>
              <a:rPr lang="en"/>
            </a:br>
            <a:r>
              <a:rPr lang="en"/>
              <a:t>Classification (2 Class / MultiClass)     </a:t>
            </a:r>
            <a:br>
              <a:rPr lang="en"/>
            </a:br>
            <a:r>
              <a:rPr lang="en"/>
              <a:t>Clustering</a:t>
            </a:r>
            <a:br>
              <a:rPr lang="en"/>
            </a:br>
            <a:r>
              <a:rPr lang="en"/>
              <a:t>Regression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  			Link to Algorithm </a:t>
            </a:r>
            <a:br>
              <a:rPr lang="en"/>
            </a:br>
            <a:r>
              <a:rPr lang="en"/>
              <a:t>		     Cheat Sheet on last slide-&gt;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425" y="2168250"/>
            <a:ext cx="4447874" cy="26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26"/>
            <a:ext cx="9144000" cy="488584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Model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25" y="2483500"/>
            <a:ext cx="7989425" cy="207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825" y="598563"/>
            <a:ext cx="31813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25" y="805025"/>
            <a:ext cx="6376876" cy="38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what.	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Data.... Always more Data.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History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Other Sources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Student Schedule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Events (Broncos, Rockies Games)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Realistic Scenario.. This would be a far superior/usable model if it was by precinct or neighborhood... and you would need GIS Skills. 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78150" y="299800"/>
            <a:ext cx="6556500" cy="6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41200" y="919000"/>
            <a:ext cx="7809900" cy="249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https://github.com/gcaseycupp/MLwithRandAzure                             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gcaseycupp@gmail.com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SalesTemperature: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http://www.salestemperature.com/</a:t>
            </a:r>
            <a:r>
              <a:rPr lang="en" sz="900">
                <a:solidFill>
                  <a:srgbClr val="000000"/>
                </a:solidFill>
              </a:rPr>
              <a:t> 	</a:t>
            </a:r>
            <a:r>
              <a:rPr b="1" lang="en" sz="900">
                <a:solidFill>
                  <a:srgbClr val="000000"/>
                </a:solidFill>
              </a:rPr>
              <a:t>ForecastER: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5"/>
              </a:rPr>
              <a:t>http://www.patientforecaster.com/</a:t>
            </a:r>
            <a:r>
              <a:rPr lang="en" sz="900">
                <a:solidFill>
                  <a:srgbClr val="000000"/>
                </a:solidFill>
              </a:rPr>
              <a:t> </a:t>
            </a:r>
            <a:br>
              <a:rPr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900">
                <a:solidFill>
                  <a:srgbClr val="000000"/>
                </a:solidFill>
              </a:rPr>
              <a:t>Pluralsight - Azure ML: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https://app.pluralsight.com/library/courses/azure-machine-learning-getting-started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Pluralsight - R: 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https://app.pluralsight.com/library/courses/r-understanding-machine-learning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Azure Algorithm Cheat Sheet: </a:t>
            </a:r>
            <a:r>
              <a:rPr lang="en" sz="900" u="sng">
                <a:solidFill>
                  <a:schemeClr val="hlink"/>
                </a:solidFill>
                <a:hlinkClick r:id="rId8"/>
              </a:rPr>
              <a:t>https://docs.microsoft.com/en-us/azure/machine-learning/studio/algorithm-cheat-sheet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MileHigh MapTime Meetup : R Intro: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9"/>
              </a:rPr>
              <a:t>https://github.com/rsteve388/Maptime-Introduction-to-R-/</a:t>
            </a:r>
            <a:r>
              <a:rPr lang="en" sz="900" u="sng">
                <a:solidFill>
                  <a:schemeClr val="hlink"/>
                </a:solidFill>
              </a:rPr>
              <a:t>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Getting Data Science with R and ArcGIS:  </a:t>
            </a:r>
            <a:r>
              <a:rPr lang="en" sz="900" u="sng">
                <a:solidFill>
                  <a:schemeClr val="hlink"/>
                </a:solidFill>
                <a:hlinkClick r:id="rId10"/>
              </a:rPr>
              <a:t>https://community.esri.com/videos/3269</a:t>
            </a:r>
            <a:br>
              <a:rPr lang="en" sz="900">
                <a:solidFill>
                  <a:srgbClr val="000000"/>
                </a:solidFill>
              </a:rPr>
            </a:b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R Bridge for ArcGIS: </a:t>
            </a:r>
            <a:r>
              <a:rPr lang="en" sz="900" u="sng">
                <a:solidFill>
                  <a:schemeClr val="hlink"/>
                </a:solidFill>
                <a:hlinkClick r:id="rId11"/>
              </a:rPr>
              <a:t>https://learn.arcgis.com/en/projects/analyze-crime-using-statistics-and-the-r-arcgis-bridge/lessons/install-the-r-arcgis-bridge-and-start-statistical-analysis.htm</a:t>
            </a:r>
            <a:r>
              <a:rPr lang="en" sz="900">
                <a:solidFill>
                  <a:srgbClr val="000000"/>
                </a:solidFill>
              </a:rPr>
              <a:t>      </a:t>
            </a:r>
            <a:r>
              <a:rPr lang="en" sz="900" u="sng">
                <a:solidFill>
                  <a:schemeClr val="hlink"/>
                </a:solidFill>
                <a:hlinkClick r:id="rId12"/>
              </a:rPr>
              <a:t>https://community.esri.com/videos/3343</a:t>
            </a:r>
            <a:r>
              <a:rPr lang="en" sz="900">
                <a:solidFill>
                  <a:srgbClr val="000000"/>
                </a:solidFill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Crime Stats Home : </a:t>
            </a:r>
            <a:r>
              <a:rPr lang="en" sz="900" u="sng">
                <a:solidFill>
                  <a:schemeClr val="accent5"/>
                </a:solidFill>
                <a:hlinkClick r:id="rId13"/>
              </a:rPr>
              <a:t>https://www.denvergov.org/content/denvergov/en/police-department/crime-information/crime-statistics-maps/2015-crime-statistics-maps.html</a:t>
            </a:r>
            <a:r>
              <a:rPr lang="en" sz="900" u="sng">
                <a:solidFill>
                  <a:schemeClr val="accent5"/>
                </a:solidFill>
              </a:rPr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340" name="Shape 3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73125" y="995025"/>
            <a:ext cx="1804775" cy="5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