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  <p:sldId id="257" r:id="rId3"/>
    <p:sldId id="263" r:id="rId4"/>
    <p:sldId id="258" r:id="rId5"/>
    <p:sldId id="264" r:id="rId6"/>
    <p:sldId id="265" r:id="rId7"/>
    <p:sldId id="259" r:id="rId8"/>
    <p:sldId id="260" r:id="rId9"/>
    <p:sldId id="266" r:id="rId10"/>
    <p:sldId id="261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18" d="100"/>
          <a:sy n="118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DF18837-0C6D-4F5A-9A78-3B0ADBF2A30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43D224-8F3D-4A00-88E6-AC843DAD2C0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117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6BAFD5-F9B4-4552-B22E-2233E434602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78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9E0514-5717-4577-A5CC-65A0A29ADED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506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4CF8BB-A157-4595-B6C1-027DDB1A81F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46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D66DD6-E98D-49F5-9002-0D62DE3209B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238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3B0565-07B6-43F2-9FD0-F3E2B05F222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539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2D2848-0473-4EB9-983B-81B6F5C369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16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9C1860-F5B7-4506-9E33-0A83396BAD1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817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50FE59-83C8-440F-8313-2CCD09967E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624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C75BB-1243-44D3-B400-AA110A08DC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047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B530BCB6-BEAE-49DC-AC37-269AC8CE1E3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ON-LINE CLEARANCE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October 10, 2018</a:t>
            </a:r>
          </a:p>
          <a:p>
            <a:r>
              <a:rPr lang="en-US" dirty="0" smtClean="0"/>
              <a:t>I.T.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788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DHRD 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emails a scanned copy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signed clearance to the Comptroller’s Department for processing of accrued benefits or retirement benefits or the needed certifications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-US" i="1" dirty="0">
                <a:solidFill>
                  <a:schemeClr val="tx1"/>
                </a:solidFill>
                <a:latin typeface="+mn-lt"/>
              </a:rPr>
              <a:t>Scanning and email clearance application may not be necessary since the application is already recorded and may be viewed online.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3188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Web-based application</a:t>
            </a:r>
          </a:p>
          <a:p>
            <a:pPr lvl="1"/>
            <a:r>
              <a:rPr lang="en-US" dirty="0" smtClean="0"/>
              <a:t>www.ue.edu.ph/adminportal</a:t>
            </a:r>
          </a:p>
          <a:p>
            <a:r>
              <a:rPr lang="en-US" dirty="0" smtClean="0"/>
              <a:t>Access Controlled</a:t>
            </a:r>
          </a:p>
          <a:p>
            <a:pPr lvl="1"/>
            <a:r>
              <a:rPr lang="en-US" dirty="0" smtClean="0"/>
              <a:t>View, Create, Cancel</a:t>
            </a:r>
          </a:p>
          <a:p>
            <a:pPr lvl="1"/>
            <a:r>
              <a:rPr lang="en-US" dirty="0" smtClean="0"/>
              <a:t>Clear Accountabilities</a:t>
            </a:r>
          </a:p>
          <a:p>
            <a:pPr lvl="2"/>
            <a:r>
              <a:rPr lang="en-US" dirty="0" smtClean="0"/>
              <a:t>By Department/Campus</a:t>
            </a:r>
          </a:p>
          <a:p>
            <a:pPr lvl="2"/>
            <a:r>
              <a:rPr lang="en-US" dirty="0" smtClean="0"/>
              <a:t>By Accountability Items (Library, Legal, Property, ITD, Legal, Comptroller, HRD)</a:t>
            </a:r>
          </a:p>
          <a:p>
            <a:pPr lvl="2"/>
            <a:r>
              <a:rPr lang="en-US" dirty="0" smtClean="0"/>
              <a:t>By Pay Class (Faculty, Management, Rank and File)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94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Application Number</a:t>
            </a:r>
          </a:p>
          <a:p>
            <a:r>
              <a:rPr lang="en-US" dirty="0" smtClean="0"/>
              <a:t>Email Notification</a:t>
            </a:r>
          </a:p>
          <a:p>
            <a:pPr lvl="1"/>
            <a:r>
              <a:rPr lang="en-US" dirty="0" smtClean="0"/>
              <a:t>Applicants</a:t>
            </a:r>
          </a:p>
          <a:p>
            <a:pPr lvl="1"/>
            <a:r>
              <a:rPr lang="en-US" dirty="0" smtClean="0"/>
              <a:t>Verifier/Signatories</a:t>
            </a:r>
          </a:p>
          <a:p>
            <a:r>
              <a:rPr lang="en-US" dirty="0" smtClean="0"/>
              <a:t>Automatic initialization of accountabilities</a:t>
            </a:r>
          </a:p>
          <a:p>
            <a:pPr lvl="1"/>
            <a:r>
              <a:rPr lang="en-US" dirty="0" smtClean="0"/>
              <a:t>Loans (SSS, HDMF, </a:t>
            </a:r>
            <a:r>
              <a:rPr lang="en-US" dirty="0" err="1" smtClean="0"/>
              <a:t>etc</a:t>
            </a:r>
            <a:r>
              <a:rPr lang="en-US" dirty="0" smtClean="0"/>
              <a:t>…)</a:t>
            </a:r>
          </a:p>
          <a:p>
            <a:r>
              <a:rPr lang="en-US" dirty="0" smtClean="0"/>
              <a:t>Online Monitoring of Applications</a:t>
            </a:r>
          </a:p>
          <a:p>
            <a:pPr lvl="1"/>
            <a:r>
              <a:rPr lang="en-US" dirty="0" smtClean="0"/>
              <a:t>Pending, Completed, Cancelled, All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76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Viewer Page for the applicants</a:t>
            </a:r>
          </a:p>
          <a:p>
            <a:pPr lvl="1"/>
            <a:r>
              <a:rPr lang="en-US" dirty="0" smtClean="0"/>
              <a:t>www.ue.edu.ph/loginclearance.php</a:t>
            </a:r>
          </a:p>
          <a:p>
            <a:pPr lvl="1"/>
            <a:r>
              <a:rPr lang="en-US" dirty="0" smtClean="0"/>
              <a:t>Employee Code and Application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78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Upon receipt of approved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resignation /retirement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letter or expiry/non-renewal of appointment contract, 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DHRD should tag in the clearance module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reason of separation (compulsory retirement, optional retirement, resignation, dismissal etc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.);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15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tx1"/>
                </a:solidFill>
                <a:latin typeface="+mn-lt"/>
              </a:rPr>
              <a:t>Encoding 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of application</a:t>
            </a:r>
          </a:p>
          <a:p>
            <a:pPr lvl="2"/>
            <a:r>
              <a:rPr lang="en-US" i="1" dirty="0">
                <a:solidFill>
                  <a:schemeClr val="tx1"/>
                </a:solidFill>
                <a:latin typeface="+mn-lt"/>
              </a:rPr>
              <a:t>Option 1: HRD will encode the clearance application</a:t>
            </a:r>
          </a:p>
          <a:p>
            <a:pPr lvl="2"/>
            <a:r>
              <a:rPr lang="en-US" i="1" dirty="0">
                <a:solidFill>
                  <a:schemeClr val="tx1"/>
                </a:solidFill>
                <a:latin typeface="+mn-lt"/>
              </a:rPr>
              <a:t>Option 2: Department head/staff will encode the clearance </a:t>
            </a:r>
            <a:r>
              <a:rPr lang="en-US" i="1" dirty="0" smtClean="0">
                <a:solidFill>
                  <a:schemeClr val="tx1"/>
                </a:solidFill>
                <a:latin typeface="+mn-lt"/>
              </a:rPr>
              <a:t>application</a:t>
            </a:r>
          </a:p>
          <a:p>
            <a:pPr lvl="2"/>
            <a:r>
              <a:rPr lang="en-US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Bulk 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clearance application upload</a:t>
            </a:r>
          </a:p>
        </p:txBody>
      </p:sp>
    </p:spTree>
    <p:extLst>
      <p:ext uri="{BB962C8B-B14F-4D97-AF65-F5344CB8AC3E}">
        <p14:creationId xmlns:p14="http://schemas.microsoft.com/office/powerpoint/2010/main" val="186412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clearance module auto-reads/pops-up/displays all listed accountabilities of the retiring/resigning employee, obtains confirmation/verification from the respective clearing offices through its head of office, then, provides/auto-forwards all the information to the DHRD and the retiring/resigning employee for the latter’s information;</a:t>
            </a:r>
          </a:p>
        </p:txBody>
      </p:sp>
    </p:spTree>
    <p:extLst>
      <p:ext uri="{BB962C8B-B14F-4D97-AF65-F5344CB8AC3E}">
        <p14:creationId xmlns:p14="http://schemas.microsoft.com/office/powerpoint/2010/main" val="39680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>
                <a:solidFill>
                  <a:schemeClr val="tx1"/>
                </a:solidFill>
                <a:latin typeface="+mn-lt"/>
              </a:rPr>
              <a:t>Processing sequence </a:t>
            </a:r>
          </a:p>
          <a:p>
            <a:pPr lvl="1"/>
            <a:r>
              <a:rPr lang="en-US" sz="2400" i="1" dirty="0" smtClean="0">
                <a:solidFill>
                  <a:schemeClr val="tx1"/>
                </a:solidFill>
                <a:latin typeface="+mn-lt"/>
              </a:rPr>
              <a:t>Option1: Department/Office </a:t>
            </a:r>
            <a:r>
              <a:rPr lang="en-US" sz="2400" i="1" dirty="0" smtClean="0">
                <a:solidFill>
                  <a:schemeClr val="tx1"/>
                </a:solidFill>
                <a:latin typeface="+mn-lt"/>
                <a:sym typeface="Wingdings"/>
              </a:rPr>
              <a:t></a:t>
            </a:r>
            <a:r>
              <a:rPr lang="en-US" sz="2400" i="1" dirty="0" smtClean="0">
                <a:solidFill>
                  <a:schemeClr val="tx1"/>
                </a:solidFill>
                <a:latin typeface="+mn-lt"/>
              </a:rPr>
              <a:t> In any sequence: Library, Legal, ITD, Property, Comptroller </a:t>
            </a:r>
            <a:r>
              <a:rPr lang="en-US" sz="2400" i="1" dirty="0" smtClean="0">
                <a:solidFill>
                  <a:schemeClr val="tx1"/>
                </a:solidFill>
                <a:latin typeface="+mn-lt"/>
                <a:sym typeface="Wingdings"/>
              </a:rPr>
              <a:t></a:t>
            </a:r>
            <a:r>
              <a:rPr lang="en-US" sz="2400" i="1" dirty="0" smtClean="0">
                <a:solidFill>
                  <a:schemeClr val="tx1"/>
                </a:solidFill>
                <a:latin typeface="+mn-lt"/>
              </a:rPr>
              <a:t> DHRD</a:t>
            </a:r>
          </a:p>
          <a:p>
            <a:pPr lvl="2"/>
            <a:r>
              <a:rPr lang="en-US" sz="2000" i="1" dirty="0" smtClean="0">
                <a:solidFill>
                  <a:schemeClr val="tx1"/>
                </a:solidFill>
                <a:latin typeface="+mn-lt"/>
              </a:rPr>
              <a:t>The 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department head must clear the applicant from accountability before other concerned offices may start processing the clearance.</a:t>
            </a:r>
          </a:p>
          <a:p>
            <a:pPr lvl="1"/>
            <a:r>
              <a:rPr lang="en-US" sz="2400" i="1" dirty="0" smtClean="0">
                <a:solidFill>
                  <a:schemeClr val="tx1"/>
                </a:solidFill>
                <a:latin typeface="+mn-lt"/>
              </a:rPr>
              <a:t>Option2: In a</a:t>
            </a:r>
            <a:r>
              <a:rPr lang="en-US" sz="2000" i="1" dirty="0" smtClean="0">
                <a:solidFill>
                  <a:schemeClr val="tx1"/>
                </a:solidFill>
                <a:latin typeface="+mn-lt"/>
              </a:rPr>
              <a:t>ny sequence: [Department/Office, Library, Legal, ITD, Property, Comptroller] </a:t>
            </a:r>
            <a:r>
              <a:rPr lang="en-US" sz="2000" i="1" dirty="0" smtClean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 DHRD</a:t>
            </a:r>
          </a:p>
          <a:p>
            <a:pPr lvl="2"/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All </a:t>
            </a:r>
            <a:r>
              <a:rPr lang="en-US" sz="1600" i="1" dirty="0">
                <a:solidFill>
                  <a:schemeClr val="tx1"/>
                </a:solidFill>
                <a:latin typeface="+mn-lt"/>
              </a:rPr>
              <a:t>concerned offices except HRD may start processing the clearance as soon as the HRD encoded the application. HRD may only clear the applicant if all the accountabilities are cleared.</a:t>
            </a:r>
          </a:p>
          <a:p>
            <a:pPr lvl="0"/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01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1"/>
                </a:solidFill>
                <a:latin typeface="+mn-lt"/>
              </a:rPr>
              <a:t>Challenges</a:t>
            </a:r>
          </a:p>
          <a:p>
            <a:pPr lvl="1"/>
            <a:r>
              <a:rPr lang="en-US" i="1" dirty="0">
                <a:solidFill>
                  <a:schemeClr val="tx1"/>
                </a:solidFill>
                <a:latin typeface="+mn-lt"/>
              </a:rPr>
              <a:t>Account management </a:t>
            </a:r>
            <a:r>
              <a:rPr lang="en-US" i="1" dirty="0">
                <a:solidFill>
                  <a:schemeClr val="tx1"/>
                </a:solidFill>
                <a:latin typeface="+mn-lt"/>
                <a:sym typeface="Wingdings"/>
              </a:rPr>
              <a:t>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 all verifier and signatories must have access to the module</a:t>
            </a:r>
          </a:p>
          <a:p>
            <a:pPr lvl="1"/>
            <a:r>
              <a:rPr lang="en-US" i="1" dirty="0">
                <a:solidFill>
                  <a:schemeClr val="tx1"/>
                </a:solidFill>
                <a:latin typeface="+mn-lt"/>
              </a:rPr>
              <a:t>Email notification </a:t>
            </a:r>
            <a:r>
              <a:rPr lang="en-US" i="1" dirty="0">
                <a:solidFill>
                  <a:schemeClr val="tx1"/>
                </a:solidFill>
                <a:latin typeface="+mn-lt"/>
                <a:sym typeface="Wingdings"/>
              </a:rPr>
              <a:t>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 all verifier and signatories must have UE email account.</a:t>
            </a:r>
          </a:p>
          <a:p>
            <a:pPr lvl="1"/>
            <a:r>
              <a:rPr lang="en-US" i="1" dirty="0">
                <a:solidFill>
                  <a:schemeClr val="tx1"/>
                </a:solidFill>
                <a:latin typeface="+mn-lt"/>
              </a:rPr>
              <a:t>Clearance Application </a:t>
            </a:r>
            <a:r>
              <a:rPr lang="en-US" i="1" dirty="0" smtClean="0">
                <a:solidFill>
                  <a:schemeClr val="tx1"/>
                </a:solidFill>
                <a:latin typeface="+mn-lt"/>
              </a:rPr>
              <a:t>Monitoring </a:t>
            </a:r>
            <a:r>
              <a:rPr lang="en-US" i="1" dirty="0">
                <a:solidFill>
                  <a:schemeClr val="tx1"/>
                </a:solidFill>
                <a:latin typeface="+mn-lt"/>
                <a:sym typeface="Wingdings"/>
              </a:rPr>
              <a:t>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 Ignored and deleted email notification</a:t>
            </a:r>
          </a:p>
          <a:p>
            <a:r>
              <a:rPr lang="en-US" i="1" dirty="0" smtClean="0">
                <a:solidFill>
                  <a:schemeClr val="tx1"/>
                </a:solidFill>
                <a:latin typeface="+mn-lt"/>
              </a:rPr>
              <a:t>Suggestions</a:t>
            </a: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+mn-lt"/>
              </a:rPr>
              <a:t>Legal 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Council: Without pending case </a:t>
            </a:r>
            <a:r>
              <a:rPr lang="en-US" i="1" dirty="0">
                <a:solidFill>
                  <a:schemeClr val="tx1"/>
                </a:solidFill>
                <a:latin typeface="+mn-lt"/>
                <a:sym typeface="Wingdings"/>
              </a:rPr>
              <a:t>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 Auto clear</a:t>
            </a:r>
          </a:p>
          <a:p>
            <a:pPr lvl="0"/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953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DHRD generates, print the clearance form, only after all offices concerned have already extended confirmation/verification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7815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proper notification form will be sent/e-mailed to the retiring/resigning employee with information of either advising the latter of fulfill/settling his/her accountabilities or clearing the latter from such, then, after which, the latter to proceed to the DHRD 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sign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clearance form; and</a:t>
            </a:r>
          </a:p>
        </p:txBody>
      </p:sp>
    </p:spTree>
    <p:extLst>
      <p:ext uri="{BB962C8B-B14F-4D97-AF65-F5344CB8AC3E}">
        <p14:creationId xmlns:p14="http://schemas.microsoft.com/office/powerpoint/2010/main" val="184397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Implemented Features: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n-lt"/>
              </a:rPr>
              <a:t>Applicant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without email address:  the module will provide an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Application ID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and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Application key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to view the status of application. A separate online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viewer page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will be provided for the applicant.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</a:rPr>
              <a:t>Clearance is signed and generated electronically. No signature is needed.</a:t>
            </a:r>
          </a:p>
          <a:p>
            <a:pPr lvl="0"/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523357"/>
      </p:ext>
    </p:extLst>
  </p:cSld>
  <p:clrMapOvr>
    <a:masterClrMapping/>
  </p:clrMapOvr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47</TotalTime>
  <Words>528</Words>
  <Application>Microsoft Office PowerPoint</Application>
  <PresentationFormat>On-screen Show (4:3)</PresentationFormat>
  <Paragraphs>59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Pixel design template</vt:lpstr>
      <vt:lpstr>ON-LINE CLEARANCE</vt:lpstr>
      <vt:lpstr>Suggested Features</vt:lpstr>
      <vt:lpstr>Suggested Features</vt:lpstr>
      <vt:lpstr>Suggested Features</vt:lpstr>
      <vt:lpstr>Suggested Features</vt:lpstr>
      <vt:lpstr>Suggested Features</vt:lpstr>
      <vt:lpstr>Suggested Features</vt:lpstr>
      <vt:lpstr>Suggested Features</vt:lpstr>
      <vt:lpstr>Suggested Features</vt:lpstr>
      <vt:lpstr>Suggested Features</vt:lpstr>
      <vt:lpstr>Implemented Features</vt:lpstr>
      <vt:lpstr>Implemented Features</vt:lpstr>
      <vt:lpstr>Implemented 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ON-LINE CLEARANCE</dc:title>
  <dc:creator>chito nuarin</dc:creator>
  <cp:lastModifiedBy>chito nuarin</cp:lastModifiedBy>
  <cp:revision>5</cp:revision>
  <cp:lastPrinted>1601-01-01T00:00:00Z</cp:lastPrinted>
  <dcterms:created xsi:type="dcterms:W3CDTF">2018-10-10T00:25:30Z</dcterms:created>
  <dcterms:modified xsi:type="dcterms:W3CDTF">2019-05-22T05:24:17Z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