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419" r:id="rId6"/>
    <p:sldId id="411" r:id="rId7"/>
    <p:sldId id="412" r:id="rId8"/>
    <p:sldId id="414" r:id="rId9"/>
    <p:sldId id="413" r:id="rId10"/>
    <p:sldId id="415" r:id="rId11"/>
    <p:sldId id="418" r:id="rId12"/>
    <p:sldId id="426" r:id="rId13"/>
    <p:sldId id="425" r:id="rId14"/>
    <p:sldId id="427" r:id="rId15"/>
    <p:sldId id="420" r:id="rId16"/>
    <p:sldId id="421" r:id="rId17"/>
    <p:sldId id="422" r:id="rId18"/>
    <p:sldId id="423" r:id="rId19"/>
    <p:sldId id="424" r:id="rId20"/>
    <p:sldId id="398" r:id="rId21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ja-JP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成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273" autoAdjust="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/>
            </a:lvl1pPr>
          </a:lstStyle>
          <a:p>
            <a:pPr rtl="0"/>
            <a:fld id="{29A6D377-CE9F-42F4-9401-7CF08A855EE4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2025/5/3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/>
            </a:lvl1pPr>
          </a:lstStyle>
          <a:p>
            <a:pPr rtl="0"/>
            <a:fld id="{E2C230DF-5933-439D-898F-38E9AC9BA688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ヘッダー プレースホルダー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/>
            </a:lvl1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0A38C37-4D1D-465C-9C93-03A26BBDD059}" type="datetime1">
              <a:rPr lang="ja-JP" altLang="en-US" smtClean="0">
                <a:ea typeface="Meiryo UI" panose="020B0604030504040204" pitchFamily="50" charset="-128"/>
              </a:rPr>
              <a:t>2025/5/3</a:t>
            </a:fld>
            <a:endParaRPr dirty="0">
              <a:ea typeface="Meiryo UI" panose="020B0604030504040204" pitchFamily="50" charset="-128"/>
            </a:endParaRPr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ja-JP"/>
            </a:defPPr>
          </a:lstStyle>
          <a:p>
            <a:pPr rtl="0"/>
            <a:endParaRPr lang="ja-JP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ja-JP"/>
            </a:defPPr>
          </a:lstStyle>
          <a:p>
            <a:pPr lvl="0" rtl="0"/>
            <a:r>
              <a:rPr lang="ja-JP" dirty="0"/>
              <a:t>クリックしてマスター テキストのスタイルを編集</a:t>
            </a:r>
          </a:p>
          <a:p>
            <a:pPr lvl="1" rtl="0"/>
            <a:r>
              <a:rPr lang="ja-JP" dirty="0"/>
              <a:t>第 2 レベル</a:t>
            </a:r>
          </a:p>
          <a:p>
            <a:pPr lvl="2" rtl="0"/>
            <a:r>
              <a:rPr lang="ja-JP" dirty="0"/>
              <a:t>第 3 レベル</a:t>
            </a:r>
          </a:p>
          <a:p>
            <a:pPr lvl="3" rtl="0"/>
            <a:r>
              <a:rPr lang="ja-JP" dirty="0"/>
              <a:t>第 4 レベル</a:t>
            </a:r>
          </a:p>
          <a:p>
            <a:pPr lvl="4" rtl="0"/>
            <a:r>
              <a:rPr lang="ja-JP" dirty="0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ja-JP"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A89C7E07-3C67-C64C-8DA0-0404F6303970}" type="slidenum">
              <a:rPr lang="en-US" altLang="ja-JP" smtClean="0"/>
              <a:pPr/>
              <a:t>‹#›</a:t>
            </a:fld>
            <a:endParaRPr lang="en-US" altLang="en-US" dirty="0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lang="ja-JP"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ja-JP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ja-JP"/>
            </a:defPPr>
          </a:lstStyle>
          <a:p>
            <a:pPr rtl="0"/>
            <a:fld id="{A89C7E07-3C67-C64C-8DA0-0404F6303970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17</a:t>
            </a:fld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フリーフォーム(F)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フリーフォーム(F)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フリーフォーム(F)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9144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82880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9" name="表プレースホルダー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ja-JP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アイコンをクリックして表を追加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議題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オートシェイプ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" name="フリーフォーム(F)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" name="フリーフォーム(F)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 spc="5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ja-JP" sz="2400" b="1" i="0" kern="1200" dirty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indent="-283464">
              <a:spcBef>
                <a:spcPts val="6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43" name="スライド番号プレースホルダー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42" name="日付プレースホルダー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のタイトル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ja-JP"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アイコンをクリックして画像を追加</a:t>
            </a:r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6000" b="1" i="0" baseline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/>
              <a:t>クリックしてタイトルを追加 </a:t>
            </a:r>
          </a:p>
        </p:txBody>
      </p:sp>
      <p:sp>
        <p:nvSpPr>
          <p:cNvPr id="7" name="長方形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</a:lstStyle>
          <a:p>
            <a:pPr algn="ctr" rtl="0"/>
            <a:endParaRPr 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6" name="図プレースホルダー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  <p:cxnSp>
        <p:nvCxnSpPr>
          <p:cNvPr id="7" name="直線​​コネクタ(S)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要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​​コネクタ(S)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グループ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フリーフォーム(F)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タイトル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​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ja-JP" sz="6000" b="1" i="0" spc="1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grpSp>
        <p:nvGrpSpPr>
          <p:cNvPr id="9" name="グループ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フリーフォーム(F)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フリーフォーム(F)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フリーフォーム(F)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13" name="直線​​コネクタ(S)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プレースホルダー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ja-JP" sz="2400" b="1" i="0">
                <a:solidFill>
                  <a:schemeClr val="tx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lang="ja-JP" sz="4000"/>
            </a:lvl2pPr>
            <a:lvl3pPr>
              <a:defRPr lang="ja-JP" sz="4000"/>
            </a:lvl3pPr>
            <a:lvl4pPr>
              <a:defRPr lang="ja-JP" sz="4000"/>
            </a:lvl4pPr>
            <a:lvl5pPr>
              <a:defRPr lang="ja-JP" sz="4000"/>
            </a:lvl5pPr>
          </a:lstStyle>
          <a:p>
            <a:pPr lvl="0" rtl="0"/>
            <a:r>
              <a:rPr lang="ja-JP" altLang="en-US" noProof="0" dirty="0"/>
              <a:t>クリックしてテキストを追加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 2 段組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フリーフォーム(F)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943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オートシェイプ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フリーフォーム(F)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フリーフォーム(F)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フリーフォーム(F)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フリーフォーム(F)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ja-JP"/>
              </a:defPPr>
            </a:lstStyle>
            <a:p>
              <a:pPr rtl="0"/>
              <a:endParaRPr lang="ja-JP" altLang="en-US" noProof="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コンテンツ プレースホルダー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1371600" indent="0">
              <a:spcBef>
                <a:spcPts val="1800"/>
              </a:spcBef>
              <a:buFont typeface="+mj-lt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ja-JP" sz="2000"/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endParaRPr lang="ja-JP" altLang="en-US" noProof="0" dirty="0"/>
          </a:p>
        </p:txBody>
      </p:sp>
      <p:sp>
        <p:nvSpPr>
          <p:cNvPr id="2" name="コンテンツ プレースホルダー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283464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marL="5486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marL="82296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marL="1005840"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smtClean="0"/>
              <a:pPr/>
              <a:t>‹#›</a:t>
            </a:fld>
            <a:endParaRPr lang="en-US" altLang="en-US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、コンテンツ、画像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ja-JP" sz="44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クリックしてタイトルを追加 </a:t>
            </a:r>
          </a:p>
        </p:txBody>
      </p:sp>
      <p:sp>
        <p:nvSpPr>
          <p:cNvPr id="3" name="コンテンツ プレースホルダー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indent="-283464">
              <a:spcBef>
                <a:spcPts val="1800"/>
              </a:spcBef>
              <a:defRPr lang="ja-JP"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 rtl="0"/>
            <a:r>
              <a:rPr lang="ja-JP" altLang="en-US" noProof="0" dirty="0"/>
              <a:t>クリックしてコンテンツを追加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cxnSp>
        <p:nvCxnSpPr>
          <p:cNvPr id="4" name="直線​​コネクタ(S)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図プレースホルダー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ja-JP" sz="20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 dirty="0"/>
              <a:t>アイコンをクリックして画像を追加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  <p:sp>
        <p:nvSpPr>
          <p:cNvPr id="8" name="日付プレースホルダー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ja-JP"/>
            </a:defPPr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ja-JP"/>
            </a:defPPr>
          </a:lstStyle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12" name="タイトル プレースホルダー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ja-JP"/>
            </a:defPPr>
          </a:lstStyle>
          <a:p>
            <a:pPr rt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30" name="日付プレースホルダー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0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ja-JP" sz="1100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94A09A9-5501-47C1-A89A-A340965A2BE2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1" lang="ja-JP" sz="4400" b="1" i="0" kern="1200" spc="100" baseline="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eaLnBrk="1" hangingPunct="1">
        <a:defRPr kumimoji="1" lang="ja-JP">
          <a:solidFill>
            <a:schemeClr val="tx2"/>
          </a:solidFill>
        </a:defRPr>
      </a:lvl2pPr>
      <a:lvl3pPr eaLnBrk="1" hangingPunct="1">
        <a:defRPr kumimoji="1" lang="ja-JP">
          <a:solidFill>
            <a:schemeClr val="tx2"/>
          </a:solidFill>
        </a:defRPr>
      </a:lvl3pPr>
      <a:lvl4pPr eaLnBrk="1" hangingPunct="1">
        <a:defRPr kumimoji="1" lang="ja-JP">
          <a:solidFill>
            <a:schemeClr val="tx2"/>
          </a:solidFill>
        </a:defRPr>
      </a:lvl4pPr>
      <a:lvl5pPr eaLnBrk="1" hangingPunct="1">
        <a:defRPr kumimoji="1" lang="ja-JP">
          <a:solidFill>
            <a:schemeClr val="tx2"/>
          </a:solidFill>
        </a:defRPr>
      </a:lvl5pPr>
      <a:lvl6pPr eaLnBrk="1" hangingPunct="1">
        <a:defRPr kumimoji="1" lang="ja-JP">
          <a:solidFill>
            <a:schemeClr val="tx2"/>
          </a:solidFill>
        </a:defRPr>
      </a:lvl6pPr>
      <a:lvl7pPr eaLnBrk="1" hangingPunct="1">
        <a:defRPr kumimoji="1" lang="ja-JP">
          <a:solidFill>
            <a:schemeClr val="tx2"/>
          </a:solidFill>
        </a:defRPr>
      </a:lvl7pPr>
      <a:lvl8pPr eaLnBrk="1" hangingPunct="1">
        <a:defRPr kumimoji="1" lang="ja-JP">
          <a:solidFill>
            <a:schemeClr val="tx2"/>
          </a:solidFill>
        </a:defRPr>
      </a:lvl8pPr>
      <a:lvl9pPr eaLnBrk="1" hangingPunct="1">
        <a:defRPr kumimoji="1" lang="ja-JP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lang="ja-JP" sz="2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4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20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b="0" i="0" kern="1200">
          <a:solidFill>
            <a:schemeClr val="bg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6121" y="411479"/>
            <a:ext cx="725018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>
              <a:lnSpc>
                <a:spcPct val="90000"/>
              </a:lnSpc>
            </a:pPr>
            <a:r>
              <a:rPr lang="ja-JP" altLang="en-US" dirty="0"/>
              <a:t>カルシウム王子の冒険</a:t>
            </a:r>
            <a:br>
              <a:rPr lang="en-US" altLang="ja-JP" dirty="0"/>
            </a:br>
            <a:r>
              <a:rPr lang="ja-JP" altLang="en-US" dirty="0"/>
              <a:t>予定</a:t>
            </a:r>
            <a:r>
              <a:rPr lang="en-US" altLang="ja-JP" dirty="0"/>
              <a:t>+</a:t>
            </a:r>
            <a:r>
              <a:rPr lang="ja-JP" altLang="en-US" dirty="0"/>
              <a:t>仕様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4CBF-AAA9-9F6C-E797-DC218EE3B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機能階層構造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DD55-7590-36A8-AD2F-5249DF6275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A3900-982D-DAEE-9956-62CF9DAA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85" y="2977716"/>
            <a:ext cx="3015057" cy="323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4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525FC-5098-883B-449B-168240A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敵</a:t>
            </a:r>
            <a:r>
              <a:rPr kumimoji="1" lang="en-US" altLang="ja-JP" dirty="0"/>
              <a:t>1[</a:t>
            </a:r>
            <a:r>
              <a:rPr kumimoji="1" lang="ja-JP" altLang="en-US" dirty="0">
                <a:solidFill>
                  <a:srgbClr val="FF0000"/>
                </a:solidFill>
              </a:rPr>
              <a:t>必須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A31A-30F6-A8C2-FBD0-412A35AD62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ja-JP" altLang="en-US" dirty="0"/>
              <a:t>主人公を追尾</a:t>
            </a:r>
            <a:endParaRPr lang="en-US" altLang="ja-JP" dirty="0"/>
          </a:p>
          <a:p>
            <a:r>
              <a:rPr kumimoji="1" lang="ja-JP" altLang="en-US" dirty="0"/>
              <a:t>体当たり攻撃</a:t>
            </a:r>
            <a:endParaRPr kumimoji="1" lang="en-US" altLang="ja-JP" dirty="0"/>
          </a:p>
          <a:p>
            <a:r>
              <a:rPr lang="ja-JP" altLang="en-US" dirty="0"/>
              <a:t>火の玉攻撃</a:t>
            </a:r>
            <a:endParaRPr lang="en-US" altLang="ja-JP" dirty="0"/>
          </a:p>
          <a:p>
            <a:r>
              <a:rPr kumimoji="1" lang="en-US" altLang="ja-JP" dirty="0"/>
              <a:t>HP:5</a:t>
            </a:r>
          </a:p>
          <a:p>
            <a:endParaRPr kumimoji="1" lang="ja-JP" altLang="en-US" dirty="0"/>
          </a:p>
        </p:txBody>
      </p:sp>
      <p:pic>
        <p:nvPicPr>
          <p:cNvPr id="4" name="Picture 3" descr="A pixelated video game character&#10;&#10;AI-generated content may be incorrect.">
            <a:extLst>
              <a:ext uri="{FF2B5EF4-FFF2-40B4-BE49-F238E27FC236}">
                <a16:creationId xmlns:a16="http://schemas.microsoft.com/office/drawing/2014/main" id="{86A1AFF4-ECD8-C3AC-D293-87A412FCA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58" y="3155731"/>
            <a:ext cx="2259898" cy="145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C021-3597-874A-D508-93DABAE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9CEA-9EBA-24CD-FF09-D3EEAD3F72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現在手元にあるアセット</a:t>
            </a:r>
            <a:endParaRPr kumimoji="1" lang="en-US" altLang="ja-JP" dirty="0"/>
          </a:p>
          <a:p>
            <a:r>
              <a:rPr lang="ja-JP" altLang="en-US" dirty="0"/>
              <a:t>必要に応じて追加で作成する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2298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F9FC-52E8-1C35-E02F-205FE628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(1)</a:t>
            </a:r>
            <a:r>
              <a:rPr kumimoji="1" lang="ja-JP" altLang="en-US" dirty="0"/>
              <a:t>キャラクタ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BE940FF1-D6F4-F250-EEF4-AAACCFB753F3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34654971"/>
              </p:ext>
            </p:extLst>
          </p:nvPr>
        </p:nvGraphicFramePr>
        <p:xfrm>
          <a:off x="593725" y="2628900"/>
          <a:ext cx="10972796" cy="37084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calcium.png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カルシウム王子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enemy_sake.png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enemy_coffee.png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コーヒー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enemy_sake_belts.png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アングリー槍兵 履帯付き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ガ・チギーレ皇帝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princess_calcium.png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カルシウム王女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7" name="Picture 6" descr="A pixelated cartoon of a person holding an object&#10;&#10;AI-generated content may be incorrect.">
            <a:extLst>
              <a:ext uri="{FF2B5EF4-FFF2-40B4-BE49-F238E27FC236}">
                <a16:creationId xmlns:a16="http://schemas.microsoft.com/office/drawing/2014/main" id="{15299F2A-08B7-2678-0AC9-441463A78F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867" y="2972789"/>
            <a:ext cx="505057" cy="413229"/>
          </a:xfrm>
          <a:prstGeom prst="rect">
            <a:avLst/>
          </a:prstGeom>
        </p:spPr>
      </p:pic>
      <p:pic>
        <p:nvPicPr>
          <p:cNvPr id="9" name="Picture 8" descr="A pixelated video game character&#10;&#10;AI-generated content may be incorrect.">
            <a:extLst>
              <a:ext uri="{FF2B5EF4-FFF2-40B4-BE49-F238E27FC236}">
                <a16:creationId xmlns:a16="http://schemas.microsoft.com/office/drawing/2014/main" id="{F20E4050-3F20-BD32-8CC3-70416EB9F2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319" y="3390347"/>
            <a:ext cx="505058" cy="324681"/>
          </a:xfrm>
          <a:prstGeom prst="rect">
            <a:avLst/>
          </a:prstGeom>
        </p:spPr>
      </p:pic>
      <p:pic>
        <p:nvPicPr>
          <p:cNvPr id="11" name="Picture 10" descr="A pixelated video game&#10;&#10;AI-generated content may be incorrect.">
            <a:extLst>
              <a:ext uri="{FF2B5EF4-FFF2-40B4-BE49-F238E27FC236}">
                <a16:creationId xmlns:a16="http://schemas.microsoft.com/office/drawing/2014/main" id="{FE632CC6-4C6B-2FF8-6965-B54A8F82F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98" y="4126748"/>
            <a:ext cx="533526" cy="342981"/>
          </a:xfrm>
          <a:prstGeom prst="rect">
            <a:avLst/>
          </a:prstGeom>
        </p:spPr>
      </p:pic>
      <p:pic>
        <p:nvPicPr>
          <p:cNvPr id="13" name="Picture 12" descr="A green and white pixelated character&#10;&#10;AI-generated content may be incorrect.">
            <a:extLst>
              <a:ext uri="{FF2B5EF4-FFF2-40B4-BE49-F238E27FC236}">
                <a16:creationId xmlns:a16="http://schemas.microsoft.com/office/drawing/2014/main" id="{E3981441-8889-8DF1-1741-650427B3B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398" y="3783850"/>
            <a:ext cx="444933" cy="324681"/>
          </a:xfrm>
          <a:prstGeom prst="rect">
            <a:avLst/>
          </a:prstGeom>
        </p:spPr>
      </p:pic>
      <p:pic>
        <p:nvPicPr>
          <p:cNvPr id="15" name="Picture 14" descr="A pixelated cartoon of a person smoking a cigar&#10;&#10;AI-generated content may be incorrect.">
            <a:extLst>
              <a:ext uri="{FF2B5EF4-FFF2-40B4-BE49-F238E27FC236}">
                <a16:creationId xmlns:a16="http://schemas.microsoft.com/office/drawing/2014/main" id="{1666B576-D7C4-AAD6-900B-900BA05D83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57" y="4420317"/>
            <a:ext cx="506814" cy="414666"/>
          </a:xfrm>
          <a:prstGeom prst="rect">
            <a:avLst/>
          </a:prstGeom>
        </p:spPr>
      </p:pic>
      <p:pic>
        <p:nvPicPr>
          <p:cNvPr id="17" name="Picture 16" descr="A cartoon of a person with blue hair&#10;&#10;AI-generated content may be incorrect.">
            <a:extLst>
              <a:ext uri="{FF2B5EF4-FFF2-40B4-BE49-F238E27FC236}">
                <a16:creationId xmlns:a16="http://schemas.microsoft.com/office/drawing/2014/main" id="{A483E905-F64B-1ADA-46FC-88E590AAC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431" y="4834983"/>
            <a:ext cx="249856" cy="39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44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7ABD-0691-B4BC-F8B4-9EBB8488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9091-B114-6849-C9C8-F985834A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(2)</a:t>
            </a:r>
            <a:r>
              <a:rPr lang="ja-JP" altLang="en-US" dirty="0"/>
              <a:t>ステージ関連</a:t>
            </a:r>
            <a:endParaRPr kumimoji="1" lang="ja-JP" altLang="en-US" dirty="0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157F25AE-396D-34B7-71AF-BD0B040902CA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584615316"/>
              </p:ext>
            </p:extLst>
          </p:nvPr>
        </p:nvGraphicFramePr>
        <p:xfrm>
          <a:off x="593725" y="2628900"/>
          <a:ext cx="10972796" cy="3703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bomb.png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爆発エフェクト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calcium_bullet.png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カルシウム弾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Hellcat.png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ガチギーレが乗る戦車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train.png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ガチギーレが乗る列車砲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土台部分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cannon.png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ガチギーレが乗る列車砲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砲部分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heart.png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ライフ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8" name="Picture 7" descr="A pixelated image of a fire&#10;&#10;AI-generated content may be incorrect.">
            <a:extLst>
              <a:ext uri="{FF2B5EF4-FFF2-40B4-BE49-F238E27FC236}">
                <a16:creationId xmlns:a16="http://schemas.microsoft.com/office/drawing/2014/main" id="{302EBBA0-EF93-F4BE-1E10-315ADD4C6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531" y="3061964"/>
            <a:ext cx="568154" cy="2799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23380B-7C6C-260D-DBDD-84BE5A36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937" y="3429000"/>
            <a:ext cx="406349" cy="2539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7DABD1-0A08-6E6E-385C-6358A163C9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077" y="3802800"/>
            <a:ext cx="572067" cy="190689"/>
          </a:xfrm>
          <a:prstGeom prst="rect">
            <a:avLst/>
          </a:prstGeom>
        </p:spPr>
      </p:pic>
      <p:pic>
        <p:nvPicPr>
          <p:cNvPr id="23" name="Picture 22" descr="A pixel art of a tank&#10;&#10;AI-generated content may be incorrect.">
            <a:extLst>
              <a:ext uri="{FF2B5EF4-FFF2-40B4-BE49-F238E27FC236}">
                <a16:creationId xmlns:a16="http://schemas.microsoft.com/office/drawing/2014/main" id="{D24C546F-2C13-6BEA-8AEF-9956A0494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21" y="4113321"/>
            <a:ext cx="673768" cy="2879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3C3BD94-7947-61D5-76C3-7A24863C6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941" y="4988197"/>
            <a:ext cx="890337" cy="83745"/>
          </a:xfrm>
          <a:prstGeom prst="rect">
            <a:avLst/>
          </a:prstGeom>
        </p:spPr>
      </p:pic>
      <p:pic>
        <p:nvPicPr>
          <p:cNvPr id="27" name="Picture 26" descr="A grey building with a ladder&#10;&#10;AI-generated content may be incorrect.">
            <a:extLst>
              <a:ext uri="{FF2B5EF4-FFF2-40B4-BE49-F238E27FC236}">
                <a16:creationId xmlns:a16="http://schemas.microsoft.com/office/drawing/2014/main" id="{9E961A7E-66E5-7480-1C8F-F99435C649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29" y="4519742"/>
            <a:ext cx="838762" cy="23687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E7A3F49-6885-8D62-6043-36088A482B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21" y="5206441"/>
            <a:ext cx="406349" cy="40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1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4EA74-FF33-E0CC-F5DA-FA058BF6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(3)</a:t>
            </a:r>
            <a:r>
              <a:rPr kumimoji="1" lang="ja-JP" altLang="en-US" dirty="0"/>
              <a:t>背景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7350939-3FF5-CECA-8611-D5EC6A7BEDB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AED357C3-C744-80EE-3810-D3CC335AC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3424273"/>
              </p:ext>
            </p:extLst>
          </p:nvPr>
        </p:nvGraphicFramePr>
        <p:xfrm>
          <a:off x="593725" y="2628900"/>
          <a:ext cx="10972796" cy="3972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bg1.png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ステージ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gachigire_castle.png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ガチギーレ城内背景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gachigire_castle_entrance.png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ガチギーレ城入口背景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bg_title.png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タイトル画面背景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E7072E-FAA7-F31A-8EB2-BE95FF337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537" y="3170322"/>
            <a:ext cx="951566" cy="84292"/>
          </a:xfrm>
          <a:prstGeom prst="rect">
            <a:avLst/>
          </a:prstGeom>
        </p:spPr>
      </p:pic>
      <p:pic>
        <p:nvPicPr>
          <p:cNvPr id="6" name="Picture 5" descr="A pixelated picture of a person smoking a cigar&#10;&#10;AI-generated content may be incorrect.">
            <a:extLst>
              <a:ext uri="{FF2B5EF4-FFF2-40B4-BE49-F238E27FC236}">
                <a16:creationId xmlns:a16="http://schemas.microsoft.com/office/drawing/2014/main" id="{BA0BE2E9-0FC5-35BC-2D33-1AD98CD1C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82" y="3534755"/>
            <a:ext cx="607879" cy="137263"/>
          </a:xfrm>
          <a:prstGeom prst="rect">
            <a:avLst/>
          </a:prstGeom>
        </p:spPr>
      </p:pic>
      <p:pic>
        <p:nvPicPr>
          <p:cNvPr id="7" name="Picture 6" descr="A video game screen with a door open&#10;&#10;AI-generated content may be incorrect.">
            <a:extLst>
              <a:ext uri="{FF2B5EF4-FFF2-40B4-BE49-F238E27FC236}">
                <a16:creationId xmlns:a16="http://schemas.microsoft.com/office/drawing/2014/main" id="{AB8AC0F7-9841-5ABE-FA7A-468ADAB0C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37" y="3973546"/>
            <a:ext cx="673768" cy="190689"/>
          </a:xfrm>
          <a:prstGeom prst="rect">
            <a:avLst/>
          </a:prstGeom>
        </p:spPr>
      </p:pic>
      <p:pic>
        <p:nvPicPr>
          <p:cNvPr id="9" name="Picture 8" descr="A video game screen with a blue sky&#10;&#10;AI-generated content may be incorrect.">
            <a:extLst>
              <a:ext uri="{FF2B5EF4-FFF2-40B4-BE49-F238E27FC236}">
                <a16:creationId xmlns:a16="http://schemas.microsoft.com/office/drawing/2014/main" id="{9BBF0D0A-CDB5-B73B-A17F-95E7654AF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63" y="4446999"/>
            <a:ext cx="301715" cy="22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38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983BC-8755-2AE8-9059-01141C10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アセット一覧</a:t>
            </a:r>
            <a:r>
              <a:rPr kumimoji="1" lang="en-US" altLang="ja-JP" dirty="0"/>
              <a:t>(4)</a:t>
            </a:r>
            <a:r>
              <a:rPr kumimoji="1" lang="ja-JP" altLang="en-US" dirty="0"/>
              <a:t>その他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F67D946-BE33-3CA9-993E-966B36E48F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26B82BBC-ABCF-63A7-39B2-3217793F22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656495"/>
              </p:ext>
            </p:extLst>
          </p:nvPr>
        </p:nvGraphicFramePr>
        <p:xfrm>
          <a:off x="593725" y="2628900"/>
          <a:ext cx="10972796" cy="37033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67622">
                  <a:extLst>
                    <a:ext uri="{9D8B030D-6E8A-4147-A177-3AD203B41FA5}">
                      <a16:colId xmlns:a16="http://schemas.microsoft.com/office/drawing/2014/main" val="287982408"/>
                    </a:ext>
                  </a:extLst>
                </a:gridCol>
                <a:gridCol w="1052763">
                  <a:extLst>
                    <a:ext uri="{9D8B030D-6E8A-4147-A177-3AD203B41FA5}">
                      <a16:colId xmlns:a16="http://schemas.microsoft.com/office/drawing/2014/main" val="3243188555"/>
                    </a:ext>
                  </a:extLst>
                </a:gridCol>
                <a:gridCol w="6952411">
                  <a:extLst>
                    <a:ext uri="{9D8B030D-6E8A-4147-A177-3AD203B41FA5}">
                      <a16:colId xmlns:a16="http://schemas.microsoft.com/office/drawing/2014/main" val="33306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名前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画像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0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title_logo.png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タイトルロゴ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6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BestTen-DOT.otf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ドット風フォント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63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ビーム音</a:t>
                      </a:r>
                      <a:r>
                        <a:rPr kumimoji="1" lang="en-US" altLang="ja-JP" dirty="0"/>
                        <a:t>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36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レトロアクション</a:t>
                      </a:r>
                      <a:r>
                        <a:rPr kumimoji="1" lang="en-US" altLang="ja-JP" dirty="0"/>
                        <a:t>_3.mp3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16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土星ダンス</a:t>
                      </a:r>
                      <a:r>
                        <a:rPr kumimoji="1" lang="en-US" altLang="ja-JP" dirty="0"/>
                        <a:t>.mp3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2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14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3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69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4053"/>
                  </a:ext>
                </a:extLst>
              </a:tr>
            </a:tbl>
          </a:graphicData>
        </a:graphic>
      </p:graphicFrame>
      <p:pic>
        <p:nvPicPr>
          <p:cNvPr id="10" name="Picture 9" descr="A black and white sign with white letters&#10;&#10;AI-generated content may be incorrect.">
            <a:extLst>
              <a:ext uri="{FF2B5EF4-FFF2-40B4-BE49-F238E27FC236}">
                <a16:creationId xmlns:a16="http://schemas.microsoft.com/office/drawing/2014/main" id="{219B2A7D-AED8-CB34-AE03-7496A9D49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6401" y="3133564"/>
            <a:ext cx="845790" cy="11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6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59" y="411479"/>
            <a:ext cx="7247313" cy="329184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ja-JP" dirty="0"/>
              <a:t>ありがとうございました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4592684"/>
            <a:ext cx="5486400" cy="1645920"/>
          </a:xfrm>
        </p:spPr>
        <p:txBody>
          <a:bodyPr rtlCol="0"/>
          <a:lstStyle>
            <a:defPPr>
              <a:defRPr lang="ja-JP"/>
            </a:defPPr>
          </a:lstStyle>
          <a:p>
            <a:pPr rtl="0"/>
            <a:r>
              <a:rPr lang="en-US" altLang="ja-JP" dirty="0"/>
              <a:t>Kaito Koga</a:t>
            </a:r>
          </a:p>
          <a:p>
            <a:pPr rtl="0"/>
            <a:r>
              <a:rPr lang="en-US" altLang="ja-JP" dirty="0"/>
              <a:t>@Teetara-epsilon</a:t>
            </a:r>
            <a:endParaRPr lang="ja-JP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DE1D-FAA7-3D69-7AEA-B98AA3FA1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E319-3142-1BD2-5D06-86156EDB71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  <a:endParaRPr kumimoji="1" lang="en-US" altLang="ja-JP" dirty="0"/>
          </a:p>
          <a:p>
            <a:r>
              <a:rPr lang="ja-JP" altLang="en-US" dirty="0"/>
              <a:t>分業案</a:t>
            </a:r>
            <a:endParaRPr lang="en-US" altLang="ja-JP" dirty="0"/>
          </a:p>
          <a:p>
            <a:r>
              <a:rPr kumimoji="1" lang="ja-JP" altLang="en-US" dirty="0"/>
              <a:t>今後の予定</a:t>
            </a:r>
          </a:p>
        </p:txBody>
      </p:sp>
    </p:spTree>
    <p:extLst>
      <p:ext uri="{BB962C8B-B14F-4D97-AF65-F5344CB8AC3E}">
        <p14:creationId xmlns:p14="http://schemas.microsoft.com/office/powerpoint/2010/main" val="83774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7516-0997-E344-ADCD-CF01B30D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</a:t>
            </a:r>
            <a:r>
              <a:rPr kumimoji="1" lang="en-US" altLang="ja-JP" dirty="0"/>
              <a:t>(5/4)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DBD4-B58E-1837-3F28-DC9AAF1AB1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7"/>
            <a:ext cx="7810500" cy="45759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コア部分は概ね完成も、中身が詰められてない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現実的に</a:t>
            </a:r>
            <a:r>
              <a:rPr kumimoji="1" lang="en-US" altLang="ja-JP" dirty="0"/>
              <a:t>GW</a:t>
            </a:r>
            <a:r>
              <a:rPr kumimoji="1" lang="ja-JP" altLang="en-US" dirty="0"/>
              <a:t>以降は作業不可</a:t>
            </a:r>
            <a:r>
              <a:rPr lang="en-US" altLang="ja-JP" dirty="0"/>
              <a:t>(</a:t>
            </a:r>
            <a:r>
              <a:rPr lang="ja-JP" altLang="en-US" dirty="0"/>
              <a:t>就活・バイト・大学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古賀 残り時間 </a:t>
            </a:r>
            <a:r>
              <a:rPr lang="en-US" altLang="ja-JP" dirty="0"/>
              <a:t>7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日 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 月 </a:t>
            </a:r>
            <a:r>
              <a:rPr kumimoji="1" lang="en-US" altLang="ja-JP" dirty="0"/>
              <a:t>3</a:t>
            </a:r>
            <a:r>
              <a:rPr kumimoji="1" lang="ja-JP" altLang="en-US" dirty="0"/>
              <a:t>時間 火 </a:t>
            </a:r>
            <a:r>
              <a:rPr kumimoji="1" lang="en-US" altLang="ja-JP" dirty="0"/>
              <a:t>1</a:t>
            </a:r>
            <a:r>
              <a:rPr kumimoji="1" lang="ja-JP" altLang="en-US" dirty="0"/>
              <a:t>時間</a:t>
            </a:r>
            <a:r>
              <a:rPr kumimoji="1" lang="en-US" altLang="ja-JP" dirty="0"/>
              <a:t>)</a:t>
            </a:r>
          </a:p>
          <a:p>
            <a:r>
              <a:rPr lang="ja-JP" altLang="en-US" dirty="0"/>
              <a:t>宮田 残り時間 </a:t>
            </a:r>
            <a:r>
              <a:rPr lang="en-US" altLang="ja-JP" dirty="0"/>
              <a:t>27</a:t>
            </a:r>
            <a:r>
              <a:rPr lang="ja-JP" altLang="en-US" dirty="0"/>
              <a:t>時間</a:t>
            </a:r>
            <a:r>
              <a:rPr lang="en-US" altLang="ja-JP" dirty="0"/>
              <a:t>(</a:t>
            </a:r>
            <a:r>
              <a:rPr lang="ja-JP" altLang="en-US" dirty="0"/>
              <a:t>日 </a:t>
            </a:r>
            <a:r>
              <a:rPr lang="en-US" altLang="ja-JP" dirty="0"/>
              <a:t>3</a:t>
            </a:r>
            <a:r>
              <a:rPr lang="ja-JP" altLang="en-US" dirty="0"/>
              <a:t>時間 月 </a:t>
            </a:r>
            <a:r>
              <a:rPr lang="en-US" altLang="ja-JP" dirty="0"/>
              <a:t>12</a:t>
            </a:r>
            <a:r>
              <a:rPr lang="ja-JP" altLang="en-US" dirty="0"/>
              <a:t>時間 火 </a:t>
            </a:r>
            <a:r>
              <a:rPr lang="en-US" altLang="ja-JP" dirty="0"/>
              <a:t>12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桑</a:t>
            </a:r>
            <a:r>
              <a:rPr lang="ja-JP" altLang="en-US" dirty="0"/>
              <a:t>澤 残り時間 </a:t>
            </a:r>
            <a:r>
              <a:rPr lang="en-US" altLang="ja-JP" dirty="0"/>
              <a:t>27</a:t>
            </a:r>
            <a:r>
              <a:rPr lang="ja-JP" altLang="en-US" dirty="0"/>
              <a:t>時間</a:t>
            </a:r>
            <a:r>
              <a:rPr lang="en-US" altLang="ja-JP" dirty="0"/>
              <a:t>(</a:t>
            </a:r>
            <a:r>
              <a:rPr lang="ja-JP" altLang="en-US" dirty="0"/>
              <a:t>日 </a:t>
            </a:r>
            <a:r>
              <a:rPr lang="en-US" altLang="ja-JP" dirty="0"/>
              <a:t>3</a:t>
            </a:r>
            <a:r>
              <a:rPr lang="ja-JP" altLang="en-US" dirty="0"/>
              <a:t>時間 月 </a:t>
            </a:r>
            <a:r>
              <a:rPr lang="en-US" altLang="ja-JP" dirty="0"/>
              <a:t>12</a:t>
            </a:r>
            <a:r>
              <a:rPr lang="ja-JP" altLang="en-US" dirty="0"/>
              <a:t>時間 火 </a:t>
            </a:r>
            <a:r>
              <a:rPr lang="en-US" altLang="ja-JP" dirty="0"/>
              <a:t>12</a:t>
            </a:r>
            <a:r>
              <a:rPr lang="ja-JP" altLang="en-US" dirty="0"/>
              <a:t>時間</a:t>
            </a:r>
            <a:r>
              <a:rPr lang="en-US" altLang="ja-JP" dirty="0"/>
              <a:t>)</a:t>
            </a:r>
          </a:p>
          <a:p>
            <a:pPr marL="402336" lvl="1" indent="0">
              <a:buNone/>
            </a:pP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→共同作業時間は残り</a:t>
            </a:r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時間しかない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→宮田と桑澤の時間を活用して完成させる方法を考える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2336" lvl="1" indent="0">
              <a:buNone/>
            </a:pP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→作業の明確な分業化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ja-JP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逐次すり合わせる余裕がない！</a:t>
            </a:r>
            <a:r>
              <a:rPr lang="en-US" altLang="ja-JP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kumimoji="1" lang="ja-JP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430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DD0A-08E2-4B43-E017-D62BBD9D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古賀 作業提案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63C7-834C-FEFF-AECA-1D2429DD52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4575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プロジェクトリード</a:t>
            </a:r>
            <a:endParaRPr kumimoji="1" lang="en-US" altLang="ja-JP" dirty="0"/>
          </a:p>
          <a:p>
            <a:r>
              <a:rPr kumimoji="1" lang="ja-JP" altLang="en-US" dirty="0"/>
              <a:t>レベルデザインの明確化</a:t>
            </a:r>
            <a:endParaRPr kumimoji="1" lang="en-US" altLang="ja-JP" dirty="0"/>
          </a:p>
          <a:p>
            <a:pPr lvl="1"/>
            <a:r>
              <a:rPr lang="ja-JP" altLang="en-US" dirty="0"/>
              <a:t>クリア条件</a:t>
            </a:r>
            <a:r>
              <a:rPr lang="en-US" altLang="ja-JP" dirty="0"/>
              <a:t>(</a:t>
            </a:r>
            <a:r>
              <a:rPr lang="ja-JP" altLang="en-US" dirty="0"/>
              <a:t>時間・スコア・敵の殲滅</a:t>
            </a:r>
            <a:r>
              <a:rPr lang="en-US" altLang="ja-JP" dirty="0" err="1"/>
              <a:t>etc</a:t>
            </a:r>
            <a:r>
              <a:rPr lang="en-US" altLang="ja-JP" dirty="0"/>
              <a:t>…)</a:t>
            </a:r>
          </a:p>
          <a:p>
            <a:pPr lvl="1"/>
            <a:r>
              <a:rPr lang="ja-JP" altLang="en-US" dirty="0"/>
              <a:t>敵 ロジック</a:t>
            </a:r>
            <a:r>
              <a:rPr lang="en-US" altLang="ja-JP" dirty="0"/>
              <a:t>(</a:t>
            </a:r>
            <a:r>
              <a:rPr lang="ja-JP" altLang="en-US" dirty="0"/>
              <a:t>行動・出現</a:t>
            </a:r>
            <a:r>
              <a:rPr lang="en-US" altLang="ja-JP" dirty="0"/>
              <a:t>)</a:t>
            </a:r>
            <a:r>
              <a:rPr lang="ja-JP" altLang="en-US" dirty="0"/>
              <a:t>、パラメタ</a:t>
            </a:r>
            <a:r>
              <a:rPr lang="en-US" altLang="ja-JP" dirty="0"/>
              <a:t>(HP/</a:t>
            </a:r>
            <a:r>
              <a:rPr lang="ja-JP" altLang="en-US" dirty="0"/>
              <a:t>攻守力</a:t>
            </a:r>
            <a:r>
              <a:rPr lang="en-US" altLang="ja-JP" dirty="0"/>
              <a:t>/</a:t>
            </a:r>
            <a:r>
              <a:rPr lang="ja-JP" altLang="en-US" dirty="0"/>
              <a:t>攻撃方法</a:t>
            </a:r>
            <a:r>
              <a:rPr lang="en-US" altLang="ja-JP" dirty="0"/>
              <a:t>/</a:t>
            </a:r>
            <a:r>
              <a:rPr lang="ja-JP" altLang="en-US" dirty="0"/>
              <a:t>弾幕</a:t>
            </a:r>
            <a:r>
              <a:rPr lang="en-US" altLang="ja-JP" dirty="0"/>
              <a:t>)</a:t>
            </a:r>
            <a:r>
              <a:rPr lang="ja-JP" altLang="en-US" dirty="0"/>
              <a:t>など</a:t>
            </a:r>
            <a:endParaRPr lang="en-US" altLang="ja-JP" dirty="0"/>
          </a:p>
          <a:p>
            <a:pPr lvl="1"/>
            <a:r>
              <a:rPr lang="ja-JP" altLang="en-US" dirty="0"/>
              <a:t>主人公 ロジック、パラメタ、アイテム</a:t>
            </a:r>
            <a:r>
              <a:rPr lang="en-US" altLang="ja-JP" dirty="0"/>
              <a:t>(</a:t>
            </a:r>
            <a:r>
              <a:rPr lang="ja-JP" altLang="en-US" dirty="0"/>
              <a:t>種類・出現</a:t>
            </a:r>
            <a:r>
              <a:rPr lang="en-US" altLang="ja-JP" dirty="0"/>
              <a:t>)</a:t>
            </a:r>
            <a:r>
              <a:rPr lang="ja-JP" altLang="en-US" dirty="0"/>
              <a:t>、コントロール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面接対策</a:t>
            </a:r>
            <a:r>
              <a:rPr lang="en-US" altLang="ja-JP" dirty="0"/>
              <a:t>)</a:t>
            </a:r>
            <a:r>
              <a:rPr lang="ja-JP" altLang="en-US" dirty="0"/>
              <a:t>このゲームの新規性を考えて必須仕様に入れる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[</a:t>
            </a:r>
            <a:r>
              <a:rPr lang="ja-JP" altLang="en-US" b="1" dirty="0">
                <a:solidFill>
                  <a:srgbClr val="FF0000"/>
                </a:solidFill>
              </a:rPr>
              <a:t>必須仕様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  <a:r>
              <a:rPr lang="ja-JP" altLang="en-US" dirty="0">
                <a:solidFill>
                  <a:srgbClr val="FF0000"/>
                </a:solidFill>
              </a:rPr>
              <a:t>と</a:t>
            </a:r>
            <a:r>
              <a:rPr lang="en-US" altLang="ja-JP" dirty="0">
                <a:solidFill>
                  <a:srgbClr val="FF0000"/>
                </a:solidFill>
              </a:rPr>
              <a:t>[</a:t>
            </a:r>
            <a:r>
              <a:rPr lang="ja-JP" altLang="en-US" b="1" dirty="0">
                <a:solidFill>
                  <a:srgbClr val="FF0000"/>
                </a:solidFill>
              </a:rPr>
              <a:t>努力仕様</a:t>
            </a:r>
            <a:r>
              <a:rPr lang="en-US" altLang="ja-JP" dirty="0">
                <a:solidFill>
                  <a:srgbClr val="FF0000"/>
                </a:solidFill>
              </a:rPr>
              <a:t>]</a:t>
            </a:r>
            <a:r>
              <a:rPr lang="ja-JP" altLang="en-US" dirty="0">
                <a:solidFill>
                  <a:srgbClr val="FF0000"/>
                </a:solidFill>
              </a:rPr>
              <a:t>の切り分け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ja-JP" altLang="en-US" dirty="0"/>
              <a:t>仕様の最終決定は古賀が行う</a:t>
            </a:r>
            <a:endParaRPr lang="en-US" altLang="ja-JP" dirty="0"/>
          </a:p>
          <a:p>
            <a:r>
              <a:rPr lang="ja-JP" altLang="en-US" dirty="0"/>
              <a:t>仕様をこの</a:t>
            </a:r>
            <a:r>
              <a:rPr lang="en-US" altLang="ja-JP" dirty="0"/>
              <a:t>PPT</a:t>
            </a:r>
            <a:r>
              <a:rPr lang="ja-JP" altLang="en-US" dirty="0"/>
              <a:t>に纏める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60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D156C-D842-9C38-452B-87F7B20E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宮田・桑澤 作業提案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BA287-A93A-0342-03CB-6C74BA9B1E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宮田：プログラムリード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仕様を基にプログラムを実装</a:t>
            </a:r>
            <a:endParaRPr kumimoji="1" lang="en-US" altLang="ja-JP" dirty="0"/>
          </a:p>
          <a:p>
            <a:pPr lvl="1"/>
            <a:r>
              <a:rPr lang="ja-JP" altLang="en-US" dirty="0"/>
              <a:t>実装方法の決定については宮田が最終決定する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桑澤：デザインリード・調整</a:t>
            </a:r>
            <a:endParaRPr lang="en-US" altLang="ja-JP" dirty="0"/>
          </a:p>
          <a:p>
            <a:pPr lvl="1"/>
            <a:r>
              <a:rPr kumimoji="1" lang="ja-JP" altLang="en-US" dirty="0"/>
              <a:t>仕様を基に画像等アセットを用意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2</a:t>
            </a:r>
            <a:r>
              <a:rPr kumimoji="1" lang="ja-JP" altLang="en-US" dirty="0"/>
              <a:t>人の補佐</a:t>
            </a:r>
          </a:p>
        </p:txBody>
      </p:sp>
    </p:spTree>
    <p:extLst>
      <p:ext uri="{BB962C8B-B14F-4D97-AF65-F5344CB8AC3E}">
        <p14:creationId xmlns:p14="http://schemas.microsoft.com/office/powerpoint/2010/main" val="208379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2637-B676-92AD-BB32-94FED742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63902-D26B-50BF-4ACE-7E7E42D932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日曜</a:t>
            </a:r>
            <a:r>
              <a:rPr kumimoji="1" lang="en-US" altLang="ja-JP" dirty="0"/>
              <a:t>(</a:t>
            </a:r>
            <a:r>
              <a:rPr kumimoji="1" lang="ja-JP" altLang="en-US" dirty="0"/>
              <a:t>今日</a:t>
            </a:r>
            <a:r>
              <a:rPr kumimoji="1" lang="en-US" altLang="ja-JP" dirty="0"/>
              <a:t>)</a:t>
            </a:r>
            <a:r>
              <a:rPr kumimoji="1" lang="ja-JP" altLang="en-US" dirty="0"/>
              <a:t>：作業明確化</a:t>
            </a:r>
            <a:r>
              <a:rPr kumimoji="1" lang="en-US" altLang="ja-JP" dirty="0"/>
              <a:t>+</a:t>
            </a:r>
            <a:r>
              <a:rPr lang="ja-JP" altLang="en-US" dirty="0"/>
              <a:t>引き継ぎ</a:t>
            </a:r>
            <a:r>
              <a:rPr lang="en-US" altLang="ja-JP" dirty="0"/>
              <a:t>(</a:t>
            </a:r>
            <a:r>
              <a:rPr lang="ja-JP" altLang="en-US" dirty="0"/>
              <a:t>昨日のリファクタリング続き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ja-JP" altLang="en-US" dirty="0"/>
              <a:t>月曜日：必須仕様の実装完了</a:t>
            </a:r>
            <a:endParaRPr lang="en-US" altLang="ja-JP" dirty="0"/>
          </a:p>
          <a:p>
            <a:r>
              <a:rPr kumimoji="1" lang="ja-JP" altLang="en-US" dirty="0"/>
              <a:t>火曜日：進捗確認</a:t>
            </a:r>
            <a:r>
              <a:rPr kumimoji="1" lang="en-US" altLang="ja-JP" dirty="0"/>
              <a:t>+</a:t>
            </a:r>
            <a:r>
              <a:rPr kumimoji="1" lang="ja-JP" altLang="en-US" dirty="0"/>
              <a:t>ブラッシュアップ＋努力仕様の実装</a:t>
            </a:r>
            <a:r>
              <a:rPr kumimoji="1" lang="en-US" altLang="ja-JP" dirty="0"/>
              <a:t>(</a:t>
            </a:r>
            <a:r>
              <a:rPr kumimoji="1" lang="ja-JP" altLang="en-US" dirty="0"/>
              <a:t>できる限り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59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DDA98-1487-D027-CEA9-D8254F1B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さいごに ゲーム制作の意義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A5807-ED20-33E4-02AD-CC3296DEE3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ゲーム制作は就活のための手段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完成物がなければスタートラインに立てない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動かなければただのゴミ</a:t>
            </a:r>
            <a:endParaRPr kumimoji="1" lang="en-US" altLang="ja-JP" dirty="0"/>
          </a:p>
          <a:p>
            <a:pPr lvl="1"/>
            <a:r>
              <a:rPr lang="ja-JP" altLang="en-US" dirty="0"/>
              <a:t>それはそれとして思い出としてなんとか完成させたい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b="1" dirty="0"/>
              <a:t>いつかゲーム制作が目的になるように今頑張ろう</a:t>
            </a:r>
          </a:p>
        </p:txBody>
      </p:sp>
    </p:spTree>
    <p:extLst>
      <p:ext uri="{BB962C8B-B14F-4D97-AF65-F5344CB8AC3E}">
        <p14:creationId xmlns:p14="http://schemas.microsoft.com/office/powerpoint/2010/main" val="29218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A10-F5C2-696D-972E-51FDFEC0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3A30-6B25-53E7-02C1-EDEB15BAE6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機能リスト</a:t>
            </a:r>
            <a:endParaRPr kumimoji="1" lang="en-US" altLang="ja-JP" dirty="0"/>
          </a:p>
          <a:p>
            <a:r>
              <a:rPr kumimoji="1" lang="ja-JP" altLang="en-US" dirty="0"/>
              <a:t>機能階層構造</a:t>
            </a:r>
            <a:endParaRPr kumimoji="1" lang="en-US" altLang="ja-JP" dirty="0"/>
          </a:p>
          <a:p>
            <a:r>
              <a:rPr lang="ja-JP" altLang="en-US" dirty="0"/>
              <a:t>敵仕様</a:t>
            </a:r>
            <a:endParaRPr kumimoji="1" lang="en-US" altLang="ja-JP" dirty="0"/>
          </a:p>
          <a:p>
            <a:r>
              <a:rPr kumimoji="1" lang="en-US" altLang="ja-JP" dirty="0"/>
              <a:t>(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)</a:t>
            </a:r>
            <a:r>
              <a:rPr kumimoji="1" lang="ja-JP" altLang="en-US" dirty="0"/>
              <a:t>アセット一覧</a:t>
            </a:r>
          </a:p>
        </p:txBody>
      </p:sp>
    </p:spTree>
    <p:extLst>
      <p:ext uri="{BB962C8B-B14F-4D97-AF65-F5344CB8AC3E}">
        <p14:creationId xmlns:p14="http://schemas.microsoft.com/office/powerpoint/2010/main" val="2393945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23FF-47FC-2EC0-07D6-389D73F38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機能リスト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EC972-812F-C058-EAFE-75E0AC1E2E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kumimoji="1" lang="ja-JP" altLang="en-US" dirty="0"/>
              <a:t>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1E8D45-FBF8-F992-CEF5-20451A46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5645" y="3381624"/>
            <a:ext cx="3836999" cy="225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16673"/>
      </p:ext>
    </p:extLst>
  </p:cSld>
  <p:clrMapOvr>
    <a:masterClrMapping/>
  </p:clrMapOvr>
</p:sld>
</file>

<file path=ppt/theme/theme1.xml><?xml version="1.0" encoding="utf-8"?>
<a:theme xmlns:a="http://schemas.openxmlformats.org/drawingml/2006/main" name="ユーザー設定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5_TF78853419_Win32" id="{58577C8C-4A86-4ADE-B226-05EE0F3D760B}" vid="{D839CB4F-7ADA-4170-AA9C-936648A492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eiryo UI" panose="020F0302020204030204"/>
        <a:ea typeface=""/>
        <a:cs typeface=""/>
        <a:font script="Jpan" typeface="Meiryo UI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eiryo UI" panose="020F0502020204030204"/>
        <a:ea typeface=""/>
        <a:cs typeface=""/>
        <a:font script="Jpan" typeface="Meiryo UI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{DB8953CA-3A9D-4044-99F4-C34D6D71223B}tf78853419_win32</Template>
  <TotalTime>1213</TotalTime>
  <Words>1119</Words>
  <Application>Microsoft Office PowerPoint</Application>
  <PresentationFormat>Widescreen</PresentationFormat>
  <Paragraphs>123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Meiryo UI</vt:lpstr>
      <vt:lpstr>Arial</vt:lpstr>
      <vt:lpstr>ユーザー設定</vt:lpstr>
      <vt:lpstr>カルシウム王子の冒険 予定+仕様</vt:lpstr>
      <vt:lpstr>予定</vt:lpstr>
      <vt:lpstr>現状(5/4)</vt:lpstr>
      <vt:lpstr>古賀 作業提案</vt:lpstr>
      <vt:lpstr>宮田・桑澤 作業提案</vt:lpstr>
      <vt:lpstr>今後の予定</vt:lpstr>
      <vt:lpstr>さいごに ゲーム制作の意義</vt:lpstr>
      <vt:lpstr>仕様</vt:lpstr>
      <vt:lpstr>機能リスト</vt:lpstr>
      <vt:lpstr>機能階層構造</vt:lpstr>
      <vt:lpstr>敵1[必須]</vt:lpstr>
      <vt:lpstr>アセット一覧</vt:lpstr>
      <vt:lpstr>アセット一覧(1)キャラクタ</vt:lpstr>
      <vt:lpstr>アセット一覧(2)ステージ関連</vt:lpstr>
      <vt:lpstr>アセット一覧(3)背景</vt:lpstr>
      <vt:lpstr>アセット一覧(4)その他</vt:lpstr>
      <vt:lpstr>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桑澤　玄</dc:creator>
  <cp:lastModifiedBy>桑澤　玄</cp:lastModifiedBy>
  <cp:revision>1</cp:revision>
  <dcterms:created xsi:type="dcterms:W3CDTF">2025-05-03T02:32:20Z</dcterms:created>
  <dcterms:modified xsi:type="dcterms:W3CDTF">2025-05-03T22:45:31Z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