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77" r:id="rId4"/>
    <p:sldId id="261" r:id="rId5"/>
    <p:sldId id="279" r:id="rId6"/>
    <p:sldId id="264" r:id="rId7"/>
    <p:sldId id="278" r:id="rId8"/>
    <p:sldId id="283" r:id="rId9"/>
    <p:sldId id="281" r:id="rId10"/>
    <p:sldId id="265" r:id="rId11"/>
    <p:sldId id="284" r:id="rId12"/>
    <p:sldId id="285" r:id="rId13"/>
    <p:sldId id="270" r:id="rId14"/>
  </p:sldIdLst>
  <p:sldSz cx="15122525" cy="7921625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Medium" panose="00000600000000000000" pitchFamily="2" charset="0"/>
      <p:regular r:id="rId24"/>
      <p:bold r:id="rId25"/>
      <p:italic r:id="rId26"/>
      <p:boldItalic r:id="rId27"/>
    </p:embeddedFont>
    <p:embeddedFont>
      <p:font typeface="Montserrat SemiBold" panose="000007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qahxKyyA9P4sTN13lqNjN90C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94" y="62"/>
      </p:cViewPr>
      <p:guideLst>
        <p:guide orient="horz" pos="2472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d7eb645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7ed7eb645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ed7eb645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7ed7eb645d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25452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ed7eb645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7ed7eb645d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299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ed7eb645d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7ed7eb645d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Pega en la diapositiva que lo necesites: CTRL V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ed7eb645d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7ed7eb645d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85728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d7eb645d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7ed7eb645d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>
                <a:solidFill>
                  <a:schemeClr val="dk1"/>
                </a:solidFill>
              </a:rPr>
              <a:t>Bullet points</a:t>
            </a:r>
            <a:br>
              <a:rPr lang="es-MX" b="1">
                <a:solidFill>
                  <a:schemeClr val="dk1"/>
                </a:solidFill>
              </a:rPr>
            </a:br>
            <a:r>
              <a:rPr lang="es-MX" b="1">
                <a:solidFill>
                  <a:schemeClr val="dk1"/>
                </a:solidFill>
              </a:rPr>
              <a:t>colocar </a:t>
            </a:r>
            <a:r>
              <a:rPr lang="es-MX" b="1"/>
              <a:t>icono</a:t>
            </a:r>
            <a:r>
              <a:rPr lang="es-MX" b="1">
                <a:solidFill>
                  <a:schemeClr val="dk1"/>
                </a:solidFill>
              </a:rPr>
              <a:t> acorde al tema al lado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20313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55685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ed7eb645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7ed7eb645d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123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8610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ed7eb645d_0_1051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g7ed7eb645d_0_1051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g7ed7eb645d_0_105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ed7eb645d_0_1086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g7ed7eb645d_0_1086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7ed7eb645d_0_108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ed7eb645d_0_109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ed7eb645d_0_1058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7ed7eb645d_0_1058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7ed7eb645d_0_105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ed7eb645d_0_1055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g7ed7eb645d_0_105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ed7eb645d_0_1062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7ed7eb645d_0_1062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g7ed7eb645d_0_1062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g7ed7eb645d_0_106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ed7eb645d_0_106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7ed7eb645d_0_106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ed7eb645d_0_1070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g7ed7eb645d_0_1070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g7ed7eb645d_0_107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ed7eb645d_0_1074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g7ed7eb645d_0_107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ed7eb645d_0_1077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7ed7eb645d_0_1077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g7ed7eb645d_0_1077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g7ed7eb645d_0_1077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7ed7eb645d_0_107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ed7eb645d_0_1083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7ed7eb645d_0_108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ed7eb645d_0_104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7ed7eb645d_0_1047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7ed7eb645d_0_104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castillodn/python2/tree/main/Proyect_Fina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7ed7eb645d_0_548"/>
          <p:cNvPicPr preferRelativeResize="0"/>
          <p:nvPr/>
        </p:nvPicPr>
        <p:blipFill rotWithShape="1">
          <a:blip r:embed="rId3">
            <a:alphaModFix amt="50000"/>
          </a:blip>
          <a:srcRect l="18" t="12445" r="9864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7ed7eb645d_0_548"/>
          <p:cNvSpPr txBox="1"/>
          <p:nvPr/>
        </p:nvSpPr>
        <p:spPr>
          <a:xfrm>
            <a:off x="1131994" y="3307387"/>
            <a:ext cx="12801719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ES" sz="4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Problemática para revisión de estados diarios en encuestas en AG</a:t>
            </a:r>
            <a:endParaRPr lang="es-MX" sz="4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g7ed7eb645d_0_548"/>
          <p:cNvSpPr txBox="1"/>
          <p:nvPr/>
        </p:nvSpPr>
        <p:spPr>
          <a:xfrm>
            <a:off x="1188812" y="4680187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  <a:r>
              <a:rPr lang="es-MX" sz="3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Gustavo Castillo</a:t>
            </a:r>
            <a:endParaRPr sz="3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g7ed7eb645d_0_548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g7ed7eb645d_0_548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Procesamiento de Datos</a:t>
            </a:r>
            <a:endParaRPr sz="2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3" name="Google Shape;73;g7ed7eb645d_0_5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g7ed7eb645d_0_548"/>
          <p:cNvCxnSpPr/>
          <p:nvPr/>
        </p:nvCxnSpPr>
        <p:spPr>
          <a:xfrm>
            <a:off x="1363993" y="4624346"/>
            <a:ext cx="289680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5" name="Google Shape;75;g7ed7eb645d_0_5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40000" y="6300000"/>
            <a:ext cx="2520001" cy="13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d7eb645d_0_804"/>
          <p:cNvSpPr txBox="1"/>
          <p:nvPr/>
        </p:nvSpPr>
        <p:spPr>
          <a:xfrm>
            <a:off x="5967662" y="3734257"/>
            <a:ext cx="86452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g7ed7eb645d_0_804"/>
          <p:cNvSpPr txBox="1"/>
          <p:nvPr/>
        </p:nvSpPr>
        <p:spPr>
          <a:xfrm>
            <a:off x="1269086" y="484002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>
              <a:buSzPts val="6800"/>
            </a:pPr>
            <a:r>
              <a:rPr lang="es-PA" sz="4000" b="0" i="0" dirty="0">
                <a:effectLst/>
                <a:latin typeface="-apple-system"/>
              </a:rPr>
              <a:t>Búsqueda de soluciones anteriores</a:t>
            </a:r>
            <a:endParaRPr lang="es-PA" sz="32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" name="Google Shape;160;g7ed7eb645d_0_804"/>
          <p:cNvSpPr txBox="1"/>
          <p:nvPr/>
        </p:nvSpPr>
        <p:spPr>
          <a:xfrm>
            <a:off x="900912" y="2200823"/>
            <a:ext cx="4977374" cy="5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ES" sz="2800" b="0" i="0" dirty="0">
                <a:effectLst/>
                <a:latin typeface="-apple-system"/>
              </a:rPr>
              <a:t>Actualmente existe un proceso hecho desde SQL pero tiene varios pasos para llevar el dato a otro servidor, y cual toma más tiempo igualmente generarlo, la idea es que todo pase por un solo proceso.</a:t>
            </a:r>
            <a:endParaRPr lang="es-ES" sz="20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g7ed7eb645d_0_804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w="9525" cap="flat" cmpd="sng">
            <a:solidFill>
              <a:srgbClr val="4B22F4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2" name="Google Shape;162;g7ed7eb645d_0_8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127" y="6078699"/>
            <a:ext cx="3829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logo-microsoft-sql-server-595×3350 – Datalytic">
            <a:extLst>
              <a:ext uri="{FF2B5EF4-FFF2-40B4-BE49-F238E27FC236}">
                <a16:creationId xmlns:a16="http://schemas.microsoft.com/office/drawing/2014/main" id="{F1BD8DCB-5A04-4F05-BEBD-02092C05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90" y="1868922"/>
            <a:ext cx="7334252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25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242457"/>
            <a:ext cx="7214400" cy="36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203200">
              <a:buClr>
                <a:srgbClr val="6349FC"/>
              </a:buClr>
              <a:buSzPts val="2600"/>
            </a:pPr>
            <a:r>
              <a:rPr lang="es-PA" sz="7200" b="0" i="0" dirty="0">
                <a:effectLst/>
                <a:latin typeface="-apple-system"/>
              </a:rPr>
              <a:t>Procesamiento de Datos</a:t>
            </a:r>
            <a:r>
              <a:rPr lang="es-MX" sz="68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esamiento</a:t>
            </a: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datos</a:t>
            </a: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5218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d7eb645d_0_804"/>
          <p:cNvSpPr txBox="1"/>
          <p:nvPr/>
        </p:nvSpPr>
        <p:spPr>
          <a:xfrm>
            <a:off x="5967662" y="3734257"/>
            <a:ext cx="86452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g7ed7eb645d_0_804"/>
          <p:cNvSpPr txBox="1"/>
          <p:nvPr/>
        </p:nvSpPr>
        <p:spPr>
          <a:xfrm>
            <a:off x="1269086" y="484002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>
              <a:buSzPts val="6800"/>
            </a:pPr>
            <a:r>
              <a:rPr lang="es-PA" sz="4000" b="0" i="0" dirty="0">
                <a:effectLst/>
                <a:latin typeface="-apple-system"/>
              </a:rPr>
              <a:t>Procesamiento de Datos</a:t>
            </a:r>
            <a:endParaRPr lang="es-PA" sz="32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" name="Google Shape;160;g7ed7eb645d_0_804"/>
          <p:cNvSpPr txBox="1"/>
          <p:nvPr/>
        </p:nvSpPr>
        <p:spPr>
          <a:xfrm>
            <a:off x="6794573" y="1794399"/>
            <a:ext cx="6148539" cy="5792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ES" sz="2800" b="0" i="0" dirty="0">
                <a:effectLst/>
                <a:latin typeface="-apple-system"/>
              </a:rPr>
              <a:t>Para este paso se hace paso a paso un proceso simulado pero en </a:t>
            </a:r>
            <a:r>
              <a:rPr lang="es-ES" sz="2800" b="0" i="0" dirty="0" err="1">
                <a:effectLst/>
                <a:latin typeface="-apple-system"/>
              </a:rPr>
              <a:t>Jupyter</a:t>
            </a:r>
            <a:r>
              <a:rPr lang="es-ES" sz="2800" b="0" i="0" dirty="0">
                <a:effectLst/>
                <a:latin typeface="-apple-system"/>
              </a:rPr>
              <a:t> </a:t>
            </a:r>
            <a:r>
              <a:rPr lang="es-ES" sz="2800" b="0" i="0" dirty="0" err="1">
                <a:effectLst/>
                <a:latin typeface="-apple-system"/>
              </a:rPr>
              <a:t>Labs</a:t>
            </a:r>
            <a:r>
              <a:rPr lang="es-ES" sz="2800" b="0" i="0" dirty="0">
                <a:effectLst/>
                <a:latin typeface="-apple-system"/>
              </a:rPr>
              <a:t>, el cual tomara unos datos de prueba de 5 tablas en formato </a:t>
            </a:r>
            <a:r>
              <a:rPr lang="es-ES" sz="2800" b="0" i="0" dirty="0" err="1">
                <a:effectLst/>
                <a:latin typeface="-apple-system"/>
              </a:rPr>
              <a:t>csv</a:t>
            </a:r>
            <a:r>
              <a:rPr lang="es-ES" sz="2800" b="0" i="0" dirty="0">
                <a:effectLst/>
                <a:latin typeface="-apple-system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ES" sz="2800" dirty="0">
                <a:latin typeface="-apple-system"/>
              </a:rPr>
              <a:t>El siguiente link refiere al fuente donde esta ubicado el repositorio desde </a:t>
            </a:r>
            <a:r>
              <a:rPr lang="es-ES" sz="2800" dirty="0" err="1">
                <a:latin typeface="-apple-system"/>
              </a:rPr>
              <a:t>github</a:t>
            </a:r>
            <a:r>
              <a:rPr lang="es-ES" sz="2800" dirty="0">
                <a:latin typeface="-apple-system"/>
              </a:rPr>
              <a:t>. </a:t>
            </a:r>
            <a:r>
              <a:rPr lang="es-ES" sz="2800" dirty="0">
                <a:latin typeface="-apple-system"/>
                <a:hlinkClick r:id="rId3"/>
              </a:rPr>
              <a:t>https://github.com/gcastillodn/python2/tree/main/Proyect_Final</a:t>
            </a:r>
            <a:endParaRPr lang="es-ES" sz="2800" dirty="0">
              <a:latin typeface="-apple-syste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ES" sz="2800" b="0" i="0" dirty="0">
                <a:effectLst/>
                <a:latin typeface="-apple-system"/>
              </a:rPr>
              <a:t>La idea de este proceso </a:t>
            </a:r>
            <a:r>
              <a:rPr lang="es-ES" sz="2800" dirty="0">
                <a:latin typeface="-apple-system"/>
              </a:rPr>
              <a:t>es llevarlo a futuro a parte de un desarrollo para un proceso de migración de SQL a Azure con notebook en Python.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lang="es-ES" sz="2800" b="0" i="0" dirty="0">
              <a:effectLst/>
              <a:latin typeface="-apple-syste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lang="es-ES" sz="20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g7ed7eb645d_0_804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w="9525" cap="flat" cmpd="sng">
            <a:solidFill>
              <a:srgbClr val="4B22F4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2" name="Google Shape;162;g7ed7eb645d_0_8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7127" y="6078699"/>
            <a:ext cx="3829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Proyecto Jupyter - Wikipedia, la enciclopedia libre">
            <a:extLst>
              <a:ext uri="{FF2B5EF4-FFF2-40B4-BE49-F238E27FC236}">
                <a16:creationId xmlns:a16="http://schemas.microsoft.com/office/drawing/2014/main" id="{6FB9F61C-F691-42D3-A3EE-D49D3F9AB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627" y="1642007"/>
            <a:ext cx="3596594" cy="418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49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g7ed7eb645d_0_93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g7ed7eb645d_0_93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3" name="Google Shape;243;g7ed7eb645d_0_9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7ed7eb645d_0_93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Muchas Gracias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5" name="Google Shape;245;g7ed7eb645d_0_9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3788" y="3705677"/>
            <a:ext cx="3384331" cy="84187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7ed7eb645d_0_932"/>
          <p:cNvSpPr txBox="1"/>
          <p:nvPr/>
        </p:nvSpPr>
        <p:spPr>
          <a:xfrm>
            <a:off x="4598125" y="3285525"/>
            <a:ext cx="65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g7ed7eb645d_0_9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619228" y="2273775"/>
            <a:ext cx="240704" cy="33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7ed7eb645d_0_9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82450" y="3719512"/>
            <a:ext cx="21653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7ed7eb645d_0_9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0672" y="3870854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7ed7eb645d_0_932"/>
          <p:cNvSpPr txBox="1"/>
          <p:nvPr/>
        </p:nvSpPr>
        <p:spPr>
          <a:xfrm>
            <a:off x="12644050" y="3285525"/>
            <a:ext cx="6072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g7ed7eb645d_0_932"/>
          <p:cNvSpPr txBox="1"/>
          <p:nvPr/>
        </p:nvSpPr>
        <p:spPr>
          <a:xfrm>
            <a:off x="9979175" y="3285525"/>
            <a:ext cx="607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7ed7eb645d_0_749"/>
          <p:cNvPicPr preferRelativeResize="0"/>
          <p:nvPr/>
        </p:nvPicPr>
        <p:blipFill rotWithShape="1">
          <a:blip r:embed="rId3">
            <a:alphaModFix amt="50000"/>
          </a:blip>
          <a:srcRect t="199" b="208"/>
          <a:stretch/>
        </p:blipFill>
        <p:spPr>
          <a:xfrm>
            <a:off x="4194263" y="798681"/>
            <a:ext cx="6734005" cy="6324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7ed7eb645d_0_749"/>
          <p:cNvSpPr txBox="1"/>
          <p:nvPr/>
        </p:nvSpPr>
        <p:spPr>
          <a:xfrm>
            <a:off x="2911275" y="2064663"/>
            <a:ext cx="93000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MX" sz="4500" b="0" i="1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</a:t>
            </a:r>
            <a:r>
              <a:rPr lang="es-ES" sz="4500" b="0" i="1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El secreto del éxito des de una perspectiva empresarial es tener una incansable, eterna e inextinguible sed de información y conocimiento</a:t>
            </a:r>
            <a:r>
              <a:rPr lang="es-MX" sz="4500" b="0" i="1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”</a:t>
            </a:r>
            <a:endParaRPr sz="4500" b="0" i="1" u="none" strike="noStrike" cap="none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2" name="Google Shape;102;g7ed7eb645d_0_749"/>
          <p:cNvSpPr txBox="1"/>
          <p:nvPr/>
        </p:nvSpPr>
        <p:spPr>
          <a:xfrm>
            <a:off x="7561275" y="5255825"/>
            <a:ext cx="47895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0" i="1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Paul Tudor Jones</a:t>
            </a:r>
            <a:endParaRPr sz="3000" b="0" i="1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g7ed7eb645d_0_7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7ed7eb645d_0_7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>
              <a:buSzPts val="6800"/>
            </a:pPr>
            <a:r>
              <a:rPr lang="es-PA" sz="7200" b="1" i="0" dirty="0">
                <a:effectLst/>
                <a:latin typeface="-apple-system"/>
              </a:rPr>
              <a:t>Identificación del problema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esamiento</a:t>
            </a: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datos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2080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d7eb645d_0_566"/>
          <p:cNvSpPr txBox="1"/>
          <p:nvPr/>
        </p:nvSpPr>
        <p:spPr>
          <a:xfrm>
            <a:off x="4838332" y="1762448"/>
            <a:ext cx="7149000" cy="48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736600" indent="-533400"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ES" sz="3600" b="0" i="0" dirty="0">
                <a:effectLst/>
                <a:latin typeface="-apple-system"/>
              </a:rPr>
              <a:t>Problema en la visualización de cambios de estados en programa de revisión de encuestas (AG)</a:t>
            </a: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indent="-533400"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PA" sz="3600" b="0" i="0" dirty="0">
                <a:effectLst/>
                <a:latin typeface="-apple-system"/>
              </a:rPr>
              <a:t>Investigación</a:t>
            </a: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indent="-533400"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PA" sz="3600" b="0" i="0" dirty="0">
                <a:effectLst/>
                <a:latin typeface="-apple-system"/>
              </a:rPr>
              <a:t>Búsqueda de soluciones anteriores</a:t>
            </a: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" name="Google Shape;110;g7ed7eb645d_0_566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7ed7eb645d_0_5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7ed7eb645d_0_566"/>
          <p:cNvSpPr txBox="1"/>
          <p:nvPr/>
        </p:nvSpPr>
        <p:spPr>
          <a:xfrm>
            <a:off x="2007966" y="351292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algn="l"/>
            <a:r>
              <a:rPr lang="es-PA" sz="4800" b="1" i="0" dirty="0">
                <a:effectLst/>
                <a:latin typeface="-apple-system"/>
              </a:rPr>
              <a:t>Identificación del problema</a:t>
            </a:r>
          </a:p>
        </p:txBody>
      </p:sp>
      <p:cxnSp>
        <p:nvCxnSpPr>
          <p:cNvPr id="113" name="Google Shape;113;g7ed7eb645d_0_56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g7ed7eb645d_0_56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g7ed7eb645d_0_5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0417" y="2574991"/>
            <a:ext cx="3402760" cy="340279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7ed7eb645d_0_56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25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1055914"/>
            <a:ext cx="7214400" cy="4860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endParaRPr lang="es-MX" sz="6800" b="1" dirty="0">
              <a:solidFill>
                <a:srgbClr val="FFFFFF"/>
              </a:solidFill>
              <a:effectLst/>
              <a:latin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ES" sz="7200" b="0" i="0" dirty="0">
                <a:effectLst/>
                <a:latin typeface="-apple-system"/>
              </a:rPr>
              <a:t>Problema en la visualización de cambios de estado </a:t>
            </a:r>
            <a:r>
              <a:rPr lang="es-MX" sz="68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esamiento</a:t>
            </a: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datos</a:t>
            </a: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4531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7ed7eb645d_0_8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g7ed7eb645d_0_8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7ed7eb645d_0_8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</a:t>
            </a:r>
            <a:r>
              <a:rPr lang="es-MX" sz="2300" b="0" i="0" u="none" strike="noStrike" cap="none" dirty="0" err="1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pág</a:t>
            </a:r>
            <a:r>
              <a:rPr lang="es-MX" sz="2300" b="0" i="0" u="none" strike="noStrike" cap="none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 o tema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g7ed7eb645d_0_820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ES" sz="3600" b="0" i="0" dirty="0">
                <a:effectLst/>
                <a:latin typeface="-apple-system"/>
              </a:rPr>
              <a:t>El cliente interno, requiere una manera de poder ver cómo va cambiando los estados de encuestas a medida que corre una ola (mes) de información capturada. </a:t>
            </a:r>
            <a:endParaRPr sz="26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7ed7eb645d_0_820"/>
          <p:cNvSpPr txBox="1"/>
          <p:nvPr/>
        </p:nvSpPr>
        <p:spPr>
          <a:xfrm>
            <a:off x="2295842" y="414449"/>
            <a:ext cx="8481015" cy="116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b="0" i="0" dirty="0">
                <a:effectLst/>
                <a:latin typeface="-apple-system"/>
              </a:rPr>
              <a:t>Problema en la visualización de cambios de estado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25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>
              <a:buSzPts val="6800"/>
            </a:pPr>
            <a:r>
              <a:rPr lang="es-PA" sz="7200" b="0" i="0" dirty="0">
                <a:effectLst/>
                <a:latin typeface="-apple-system"/>
              </a:rPr>
              <a:t>Investigación</a:t>
            </a:r>
            <a:endParaRPr lang="es-PA" sz="60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esamiento</a:t>
            </a: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datos</a:t>
            </a: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5604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d7eb645d_0_804"/>
          <p:cNvSpPr txBox="1"/>
          <p:nvPr/>
        </p:nvSpPr>
        <p:spPr>
          <a:xfrm>
            <a:off x="5967662" y="3734257"/>
            <a:ext cx="86452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g7ed7eb645d_0_804"/>
          <p:cNvSpPr txBox="1"/>
          <p:nvPr/>
        </p:nvSpPr>
        <p:spPr>
          <a:xfrm>
            <a:off x="1269086" y="484002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>
              <a:buSzPts val="6800"/>
            </a:pPr>
            <a:r>
              <a:rPr lang="es-PA" sz="4000" b="0" i="0" dirty="0">
                <a:effectLst/>
                <a:latin typeface="-apple-system"/>
              </a:rPr>
              <a:t>Investigación</a:t>
            </a:r>
            <a:endParaRPr lang="es-PA" sz="32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" name="Google Shape;160;g7ed7eb645d_0_804"/>
          <p:cNvSpPr txBox="1"/>
          <p:nvPr/>
        </p:nvSpPr>
        <p:spPr>
          <a:xfrm>
            <a:off x="900912" y="2200823"/>
            <a:ext cx="4977374" cy="5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>
              <a:buSzPts val="2600"/>
            </a:pPr>
            <a:r>
              <a:rPr lang="es-ES" sz="2800" b="0" i="0" dirty="0">
                <a:effectLst/>
                <a:latin typeface="-apple-system"/>
              </a:rPr>
              <a:t>Se investigo, y la manera más factible es implementar un proceso interno (tipo </a:t>
            </a:r>
            <a:r>
              <a:rPr lang="es-ES" sz="2800" b="0" i="0" dirty="0" err="1">
                <a:effectLst/>
                <a:latin typeface="-apple-system"/>
              </a:rPr>
              <a:t>job</a:t>
            </a:r>
            <a:r>
              <a:rPr lang="es-ES" sz="2800" b="0" i="0" dirty="0">
                <a:effectLst/>
                <a:latin typeface="-apple-system"/>
              </a:rPr>
              <a:t>), que extraiga los datos por día con el log de encuestas y este se procese mediante el uso de notebook con </a:t>
            </a:r>
            <a:r>
              <a:rPr lang="es-ES" sz="2800" b="0" i="0" dirty="0" err="1">
                <a:effectLst/>
                <a:latin typeface="-apple-system"/>
              </a:rPr>
              <a:t>python</a:t>
            </a:r>
            <a:r>
              <a:rPr lang="es-ES" sz="2800" b="0" i="0" dirty="0">
                <a:effectLst/>
                <a:latin typeface="-apple-system"/>
              </a:rPr>
              <a:t> en Azure </a:t>
            </a:r>
            <a:r>
              <a:rPr lang="es-ES" sz="2800" b="0" i="0" dirty="0" err="1">
                <a:effectLst/>
                <a:latin typeface="-apple-system"/>
              </a:rPr>
              <a:t>Databrick</a:t>
            </a:r>
            <a:r>
              <a:rPr lang="es-ES" sz="2800" dirty="0">
                <a:latin typeface="-apple-system"/>
              </a:rPr>
              <a:t> el cual la empresa ya posee licencias.</a:t>
            </a:r>
            <a:endParaRPr lang="es-ES" sz="20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g7ed7eb645d_0_804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w="9525" cap="flat" cmpd="sng">
            <a:solidFill>
              <a:srgbClr val="4B22F4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2" name="Google Shape;162;g7ed7eb645d_0_8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5469" y="6296413"/>
            <a:ext cx="3829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Databricks Offers Its Unified Analytics Platform as an Integrated Microsoft  Azure Service - DATAVERSITY">
            <a:extLst>
              <a:ext uri="{FF2B5EF4-FFF2-40B4-BE49-F238E27FC236}">
                <a16:creationId xmlns:a16="http://schemas.microsoft.com/office/drawing/2014/main" id="{DF8058E2-B408-404B-A77B-8EB497448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2" y="2200823"/>
            <a:ext cx="4839316" cy="35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19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25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203200">
              <a:buClr>
                <a:srgbClr val="6349FC"/>
              </a:buClr>
              <a:buSzPts val="2600"/>
            </a:pPr>
            <a:r>
              <a:rPr lang="es-PA" sz="7200" b="0" i="0" dirty="0">
                <a:effectLst/>
                <a:latin typeface="-apple-system"/>
              </a:rPr>
              <a:t>Búsqueda de soluciones anteriores</a:t>
            </a:r>
            <a:r>
              <a:rPr lang="es-PA" sz="60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r>
              <a:rPr lang="es-MX" sz="68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esamiento</a:t>
            </a: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datos</a:t>
            </a: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85631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470</Words>
  <Application>Microsoft Office PowerPoint</Application>
  <PresentationFormat>Personalizado</PresentationFormat>
  <Paragraphs>47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Montserrat SemiBold</vt:lpstr>
      <vt:lpstr>-apple-system</vt:lpstr>
      <vt:lpstr>Montserrat</vt:lpstr>
      <vt:lpstr>Calibri</vt:lpstr>
      <vt:lpstr>Montserrat Medium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CONTENIDOS-41</dc:creator>
  <cp:lastModifiedBy>Gustavo Castillo</cp:lastModifiedBy>
  <cp:revision>3</cp:revision>
  <dcterms:created xsi:type="dcterms:W3CDTF">2019-06-04T15:49:37Z</dcterms:created>
  <dcterms:modified xsi:type="dcterms:W3CDTF">2022-02-11T02:21:53Z</dcterms:modified>
</cp:coreProperties>
</file>