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921625" cx="15122525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72">
          <p15:clr>
            <a:srgbClr val="000000"/>
          </p15:clr>
        </p15:guide>
        <p15:guide id="2" pos="4763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hOnRFAgUK4hFIg/duROY6+s6I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72" orient="horz"/>
        <p:guide pos="47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7163" y="685800"/>
            <a:ext cx="65436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ed7eb645d_0_548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7ed7eb645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d7eb645d_0_804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ed7eb645d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d7eb645d_0_932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7ed7eb645d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Copia el elemento: CTRL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Pega en la diapositiva que lo necesites: CTRL 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d7eb645d_0_749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ed7eb645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Frase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d7eb645d_0_566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7ed7eb645d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>
                <a:solidFill>
                  <a:schemeClr val="dk1"/>
                </a:solidFill>
              </a:rPr>
              <a:t>Bullet points</a:t>
            </a:r>
            <a:br>
              <a:rPr b="1" lang="es-MX">
                <a:solidFill>
                  <a:schemeClr val="dk1"/>
                </a:solidFill>
              </a:rPr>
            </a:br>
            <a:r>
              <a:rPr b="1" lang="es-MX">
                <a:solidFill>
                  <a:schemeClr val="dk1"/>
                </a:solidFill>
              </a:rPr>
              <a:t>colocar </a:t>
            </a:r>
            <a:r>
              <a:rPr b="1" lang="es-MX"/>
              <a:t>icono</a:t>
            </a:r>
            <a:r>
              <a:rPr b="1" lang="es-MX">
                <a:solidFill>
                  <a:schemeClr val="dk1"/>
                </a:solidFill>
              </a:rPr>
              <a:t> acorde al tema al lado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d7eb645d_0_820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7ed7eb645d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55575" y="685800"/>
            <a:ext cx="65468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Separador #1 con ícono</a:t>
            </a:r>
            <a:b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s-MX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(colocar ícono a la altura de la separación de las líneas)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ed7eb645d_0_1051"/>
          <p:cNvSpPr txBox="1"/>
          <p:nvPr>
            <p:ph type="ctrTitle"/>
          </p:nvPr>
        </p:nvSpPr>
        <p:spPr>
          <a:xfrm>
            <a:off x="515509" y="1146737"/>
            <a:ext cx="14091599" cy="3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5" name="Google Shape;15;g7ed7eb645d_0_1051"/>
          <p:cNvSpPr txBox="1"/>
          <p:nvPr>
            <p:ph idx="1" type="subTitle"/>
          </p:nvPr>
        </p:nvSpPr>
        <p:spPr>
          <a:xfrm>
            <a:off x="515496" y="4364902"/>
            <a:ext cx="14091599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g7ed7eb645d_0_1051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ed7eb645d_0_1086"/>
          <p:cNvSpPr txBox="1"/>
          <p:nvPr>
            <p:ph hasCustomPrompt="1" type="title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r>
              <a:t>xx%</a:t>
            </a:r>
          </a:p>
        </p:txBody>
      </p:sp>
      <p:sp>
        <p:nvSpPr>
          <p:cNvPr id="50" name="Google Shape;50;g7ed7eb645d_0_1086"/>
          <p:cNvSpPr txBox="1"/>
          <p:nvPr>
            <p:ph idx="1" type="body"/>
          </p:nvPr>
        </p:nvSpPr>
        <p:spPr>
          <a:xfrm>
            <a:off x="515496" y="4854816"/>
            <a:ext cx="14091599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51" name="Google Shape;51;g7ed7eb645d_0_1086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ed7eb645d_0_109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ed7eb645d_0_1058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" name="Google Shape;19;g7ed7eb645d_0_1058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20" name="Google Shape;20;g7ed7eb645d_0_1058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ed7eb645d_0_1055"/>
          <p:cNvSpPr txBox="1"/>
          <p:nvPr>
            <p:ph type="title"/>
          </p:nvPr>
        </p:nvSpPr>
        <p:spPr>
          <a:xfrm>
            <a:off x="515496" y="3312575"/>
            <a:ext cx="14091599" cy="12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3" name="Google Shape;23;g7ed7eb645d_0_1055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ed7eb645d_0_1062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g7ed7eb645d_0_1062"/>
          <p:cNvSpPr txBox="1"/>
          <p:nvPr>
            <p:ph idx="1" type="body"/>
          </p:nvPr>
        </p:nvSpPr>
        <p:spPr>
          <a:xfrm>
            <a:off x="515496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g7ed7eb645d_0_1062"/>
          <p:cNvSpPr txBox="1"/>
          <p:nvPr>
            <p:ph idx="2" type="body"/>
          </p:nvPr>
        </p:nvSpPr>
        <p:spPr>
          <a:xfrm>
            <a:off x="7991917" y="1774954"/>
            <a:ext cx="66150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g7ed7eb645d_0_1062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ed7eb645d_0_1067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g7ed7eb645d_0_106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ed7eb645d_0_1070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g7ed7eb645d_0_1070"/>
          <p:cNvSpPr txBox="1"/>
          <p:nvPr>
            <p:ph idx="1" type="body"/>
          </p:nvPr>
        </p:nvSpPr>
        <p:spPr>
          <a:xfrm>
            <a:off x="515496" y="2140156"/>
            <a:ext cx="4644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g7ed7eb645d_0_1070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ed7eb645d_0_1074"/>
          <p:cNvSpPr txBox="1"/>
          <p:nvPr>
            <p:ph type="title"/>
          </p:nvPr>
        </p:nvSpPr>
        <p:spPr>
          <a:xfrm>
            <a:off x="810785" y="693287"/>
            <a:ext cx="10531200" cy="6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8" name="Google Shape;38;g7ed7eb645d_0_1074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ed7eb645d_0_1077"/>
          <p:cNvSpPr/>
          <p:nvPr/>
        </p:nvSpPr>
        <p:spPr>
          <a:xfrm>
            <a:off x="7561263" y="-193"/>
            <a:ext cx="7561200" cy="79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7ed7eb645d_0_1077"/>
          <p:cNvSpPr txBox="1"/>
          <p:nvPr>
            <p:ph type="title"/>
          </p:nvPr>
        </p:nvSpPr>
        <p:spPr>
          <a:xfrm>
            <a:off x="439089" y="1899242"/>
            <a:ext cx="66900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2" name="Google Shape;42;g7ed7eb645d_0_1077"/>
          <p:cNvSpPr txBox="1"/>
          <p:nvPr>
            <p:ph idx="1" type="subTitle"/>
          </p:nvPr>
        </p:nvSpPr>
        <p:spPr>
          <a:xfrm>
            <a:off x="439089" y="4317082"/>
            <a:ext cx="66900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g7ed7eb645d_0_1077"/>
          <p:cNvSpPr txBox="1"/>
          <p:nvPr>
            <p:ph idx="2" type="body"/>
          </p:nvPr>
        </p:nvSpPr>
        <p:spPr>
          <a:xfrm>
            <a:off x="8169041" y="1115165"/>
            <a:ext cx="63456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4" name="Google Shape;44;g7ed7eb645d_0_107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ed7eb645d_0_1083"/>
          <p:cNvSpPr txBox="1"/>
          <p:nvPr>
            <p:ph idx="1" type="body"/>
          </p:nvPr>
        </p:nvSpPr>
        <p:spPr>
          <a:xfrm>
            <a:off x="515496" y="6515608"/>
            <a:ext cx="99210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g7ed7eb645d_0_1083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ed7eb645d_0_1047"/>
          <p:cNvSpPr txBox="1"/>
          <p:nvPr>
            <p:ph type="title"/>
          </p:nvPr>
        </p:nvSpPr>
        <p:spPr>
          <a:xfrm>
            <a:off x="515496" y="685393"/>
            <a:ext cx="14091599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7ed7eb645d_0_1047"/>
          <p:cNvSpPr txBox="1"/>
          <p:nvPr>
            <p:ph idx="1" type="body"/>
          </p:nvPr>
        </p:nvSpPr>
        <p:spPr>
          <a:xfrm>
            <a:off x="515496" y="1774954"/>
            <a:ext cx="14091599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○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Font typeface="Arial"/>
              <a:buChar char="■"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7ed7eb645d_0_1047"/>
          <p:cNvSpPr txBox="1"/>
          <p:nvPr>
            <p:ph idx="12" type="sldNum"/>
          </p:nvPr>
        </p:nvSpPr>
        <p:spPr>
          <a:xfrm>
            <a:off x="14011916" y="7181930"/>
            <a:ext cx="90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gcastillodn/python2/tree/main/Proyect_Final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2F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7ed7eb645d_0_548"/>
          <p:cNvPicPr preferRelativeResize="0"/>
          <p:nvPr/>
        </p:nvPicPr>
        <p:blipFill rotWithShape="1">
          <a:blip r:embed="rId3">
            <a:alphaModFix amt="50000"/>
          </a:blip>
          <a:srcRect b="6948" l="18" r="9863" t="12445"/>
          <a:stretch/>
        </p:blipFill>
        <p:spPr>
          <a:xfrm>
            <a:off x="5728925" y="0"/>
            <a:ext cx="9393597" cy="79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7ed7eb645d_0_548"/>
          <p:cNvSpPr txBox="1"/>
          <p:nvPr/>
        </p:nvSpPr>
        <p:spPr>
          <a:xfrm>
            <a:off x="1131994" y="3307387"/>
            <a:ext cx="12801719" cy="13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MX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Problemática para revisión de estados diarios en encuestas en AG.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7ed7eb645d_0_548"/>
          <p:cNvSpPr txBox="1"/>
          <p:nvPr/>
        </p:nvSpPr>
        <p:spPr>
          <a:xfrm>
            <a:off x="1188812" y="4680187"/>
            <a:ext cx="6485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by: Gustavo Castillo</a:t>
            </a:r>
            <a:endParaRPr b="0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g7ed7eb645d_0_548"/>
          <p:cNvCxnSpPr/>
          <p:nvPr/>
        </p:nvCxnSpPr>
        <p:spPr>
          <a:xfrm>
            <a:off x="5655525" y="4722365"/>
            <a:ext cx="1906200" cy="0"/>
          </a:xfrm>
          <a:prstGeom prst="straightConnector1">
            <a:avLst/>
          </a:prstGeom>
          <a:noFill/>
          <a:ln cap="flat" cmpd="sng" w="28575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7ed7eb645d_0_548"/>
          <p:cNvSpPr txBox="1"/>
          <p:nvPr/>
        </p:nvSpPr>
        <p:spPr>
          <a:xfrm>
            <a:off x="1138749" y="2599684"/>
            <a:ext cx="8814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MX" sz="29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Procesamiento de Datos</a:t>
            </a:r>
            <a:endParaRPr b="0" i="0" sz="29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3" name="Google Shape;63;g7ed7eb645d_0_5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07160" y="4925971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g7ed7eb645d_0_548"/>
          <p:cNvCxnSpPr/>
          <p:nvPr/>
        </p:nvCxnSpPr>
        <p:spPr>
          <a:xfrm>
            <a:off x="1363993" y="4624346"/>
            <a:ext cx="289680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g7ed7eb645d_0_5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40000" y="6300000"/>
            <a:ext cx="2520001" cy="1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d7eb645d_0_804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7ed7eb645d_0_804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de soluciones anteriores</a:t>
            </a:r>
            <a:endParaRPr b="0" i="0" sz="32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g7ed7eb645d_0_804"/>
          <p:cNvSpPr txBox="1"/>
          <p:nvPr/>
        </p:nvSpPr>
        <p:spPr>
          <a:xfrm>
            <a:off x="900912" y="2200823"/>
            <a:ext cx="4977374" cy="5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Actualmente existe un proceso hecho desde SQL pero tiene varios pasos para llevar el dato a otro servidor, y cual toma más tiempo igualmente generarlo, la idea es que todo pase por un solo proceso.</a:t>
            </a:r>
            <a:endParaRPr b="0" i="0" sz="20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g7ed7eb645d_0_804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cap="flat" cmpd="sng" w="9525">
            <a:solidFill>
              <a:srgbClr val="4B22F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2" name="Google Shape;162;g7ed7eb645d_0_8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microsoft-sql-server-595×3350 – Datalytic" id="163" name="Google Shape;163;g7ed7eb645d_0_8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4090" y="1868922"/>
            <a:ext cx="7334252" cy="381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1700960" y="2242457"/>
            <a:ext cx="7214400" cy="36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de Datos</a:t>
            </a: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 de datos</a:t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2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Procesamiento de Datos</a:t>
            </a:r>
            <a:endParaRPr b="0" i="0" sz="32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6794575" y="1794400"/>
            <a:ext cx="6700800" cy="57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este </a:t>
            </a:r>
            <a:r>
              <a:rPr lang="es-MX" sz="2800"/>
              <a:t>etapa, </a:t>
            </a: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hace paso a paso un proceso simulado pero en Jupyter Labs, el cual tomar</a:t>
            </a:r>
            <a:r>
              <a:rPr lang="es-MX" sz="2800"/>
              <a:t>á</a:t>
            </a: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unos datos de prueba de 5 tablas en formato csv.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siguiente link refiere al fuente donde esta ubicado el repositorio desde github. </a:t>
            </a:r>
            <a:r>
              <a:rPr b="0" i="0" lang="es-MX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https://github.com/gcastillodn/python2/tree/main/Proyect_Final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idea de este proceso es llevarlo a futuro a parte de un desarrollo para un proceso de migración de SQL a Azure con notebook en Python.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cap="flat" cmpd="sng" w="9525">
            <a:solidFill>
              <a:srgbClr val="4B22F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7127" y="6078699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yecto Jupyter - Wikipedia, la enciclopedia libre" id="184" name="Google Shape;18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5627" y="1642007"/>
            <a:ext cx="3596594" cy="41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7ed7eb645d_0_932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7ed7eb645d_0_932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g7ed7eb645d_0_9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7ed7eb645d_0_932"/>
          <p:cNvSpPr txBox="1"/>
          <p:nvPr/>
        </p:nvSpPr>
        <p:spPr>
          <a:xfrm>
            <a:off x="2295842" y="414450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MX" sz="4000" u="none" cap="none" strike="noStrike">
                <a:solidFill>
                  <a:srgbClr val="16181C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g7ed7eb645d_0_9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3788" y="3705677"/>
            <a:ext cx="3384331" cy="841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7ed7eb645d_0_932"/>
          <p:cNvSpPr txBox="1"/>
          <p:nvPr/>
        </p:nvSpPr>
        <p:spPr>
          <a:xfrm>
            <a:off x="4598125" y="3285525"/>
            <a:ext cx="657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g7ed7eb645d_0_9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619228" y="2273775"/>
            <a:ext cx="240704" cy="337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7ed7eb645d_0_9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2450" y="3719512"/>
            <a:ext cx="21653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7ed7eb645d_0_9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672" y="3870854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7ed7eb645d_0_932"/>
          <p:cNvSpPr txBox="1"/>
          <p:nvPr/>
        </p:nvSpPr>
        <p:spPr>
          <a:xfrm>
            <a:off x="12644050" y="3285525"/>
            <a:ext cx="607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7ed7eb645d_0_932"/>
          <p:cNvSpPr txBox="1"/>
          <p:nvPr/>
        </p:nvSpPr>
        <p:spPr>
          <a:xfrm>
            <a:off x="9979175" y="3285525"/>
            <a:ext cx="607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6349FC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b="0" i="0" sz="2600" u="none" cap="none" strike="noStrike">
              <a:solidFill>
                <a:srgbClr val="6349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2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7ed7eb645d_0_749"/>
          <p:cNvPicPr preferRelativeResize="0"/>
          <p:nvPr/>
        </p:nvPicPr>
        <p:blipFill rotWithShape="1">
          <a:blip r:embed="rId3">
            <a:alphaModFix amt="50000"/>
          </a:blip>
          <a:srcRect b="208" l="0" r="0" t="199"/>
          <a:stretch/>
        </p:blipFill>
        <p:spPr>
          <a:xfrm>
            <a:off x="4194263" y="798681"/>
            <a:ext cx="6734005" cy="632425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7ed7eb645d_0_749"/>
          <p:cNvSpPr txBox="1"/>
          <p:nvPr/>
        </p:nvSpPr>
        <p:spPr>
          <a:xfrm>
            <a:off x="2911275" y="2064663"/>
            <a:ext cx="93000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1" lang="es-MX" sz="45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“El secreto del éxito desde una perspectiva empresarial es tener una incansable, eterna e inextinguible sed de información y conocimiento”</a:t>
            </a:r>
            <a:endParaRPr b="0" i="1" sz="45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g7ed7eb645d_0_749"/>
          <p:cNvSpPr txBox="1"/>
          <p:nvPr/>
        </p:nvSpPr>
        <p:spPr>
          <a:xfrm>
            <a:off x="7561275" y="5255825"/>
            <a:ext cx="47895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MX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— Paul Tudor Jones</a:t>
            </a:r>
            <a:endParaRPr b="0" i="1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g7ed7eb645d_0_7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700" y="6904567"/>
            <a:ext cx="1430575" cy="12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7ed7eb645d_0_7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50777" y="615238"/>
            <a:ext cx="1620000" cy="6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10106532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problema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 de datos</a:t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7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" name="Google Shape;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7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ed7eb645d_0_566"/>
          <p:cNvSpPr txBox="1"/>
          <p:nvPr/>
        </p:nvSpPr>
        <p:spPr>
          <a:xfrm>
            <a:off x="4838332" y="1762448"/>
            <a:ext cx="71490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en la visualización de cambios de estados en programa de revisión de encuestas (AG)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533400" lvl="0" marL="736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49FC"/>
              </a:buClr>
              <a:buSzPts val="2600"/>
              <a:buFont typeface="Montserrat Medium"/>
              <a:buChar char="●"/>
            </a:pPr>
            <a:r>
              <a:rPr b="0" i="0" lang="es-MX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de soluciones anteriores</a:t>
            </a:r>
            <a:r>
              <a:rPr b="0" i="0" lang="es-MX" sz="26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26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g7ed7eb645d_0_566"/>
          <p:cNvSpPr/>
          <p:nvPr/>
        </p:nvSpPr>
        <p:spPr>
          <a:xfrm>
            <a:off x="0" y="7716827"/>
            <a:ext cx="15122400" cy="205200"/>
          </a:xfrm>
          <a:prstGeom prst="rect">
            <a:avLst/>
          </a:prstGeom>
          <a:solidFill>
            <a:srgbClr val="1B1C1F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7ed7eb645d_0_5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7ed7eb645d_0_566"/>
          <p:cNvSpPr txBox="1"/>
          <p:nvPr/>
        </p:nvSpPr>
        <p:spPr>
          <a:xfrm>
            <a:off x="2007966" y="35129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 del problema</a:t>
            </a:r>
            <a:endParaRPr/>
          </a:p>
        </p:txBody>
      </p:sp>
      <p:cxnSp>
        <p:nvCxnSpPr>
          <p:cNvPr id="94" name="Google Shape;94;g7ed7eb645d_0_566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6349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g7ed7eb645d_0_566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6349F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6" name="Google Shape;96;g7ed7eb645d_0_5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417" y="2574991"/>
            <a:ext cx="3402760" cy="340279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7ed7eb645d_0_566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700960" y="1055914"/>
            <a:ext cx="7214400" cy="4860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1" i="0" sz="6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s-MX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en la visualización de cambios de estado </a:t>
            </a: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 de datos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8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8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g7ed7eb645d_0_820"/>
          <p:cNvCxnSpPr/>
          <p:nvPr/>
        </p:nvCxnSpPr>
        <p:spPr>
          <a:xfrm>
            <a:off x="14475844" y="-11"/>
            <a:ext cx="0" cy="38775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7ed7eb645d_0_820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4B22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g7ed7eb645d_0_8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00" y="709642"/>
            <a:ext cx="1430575" cy="12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7ed7eb645d_0_820"/>
          <p:cNvSpPr txBox="1"/>
          <p:nvPr/>
        </p:nvSpPr>
        <p:spPr>
          <a:xfrm rot="-5400000">
            <a:off x="12971200" y="5038125"/>
            <a:ext cx="3009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# pág o tema</a:t>
            </a:r>
            <a:endParaRPr b="0" i="0" sz="2300" u="none" cap="none" strike="noStrike">
              <a:solidFill>
                <a:srgbClr val="D8D8D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7ed7eb645d_0_820"/>
          <p:cNvSpPr txBox="1"/>
          <p:nvPr/>
        </p:nvSpPr>
        <p:spPr>
          <a:xfrm>
            <a:off x="6944563" y="2433325"/>
            <a:ext cx="56562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interno, requiere una manera de poder ver cómo va cambiando los estados de encuestas a medida que corre una ola (mes) de información capturada. </a:t>
            </a:r>
            <a:endParaRPr b="0" i="0" sz="26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7ed7eb645d_0_820"/>
          <p:cNvSpPr txBox="1"/>
          <p:nvPr/>
        </p:nvSpPr>
        <p:spPr>
          <a:xfrm>
            <a:off x="2295842" y="414449"/>
            <a:ext cx="8481015" cy="1163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MX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en la visualización de cambios de estado</a:t>
            </a:r>
            <a:endParaRPr b="0" i="0" sz="4000" u="none" cap="none" strike="noStrike">
              <a:solidFill>
                <a:srgbClr val="1618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g7ed7eb645d_0_8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214" y="2768412"/>
            <a:ext cx="2386021" cy="2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ed7eb645d_0_8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050" y="6725850"/>
            <a:ext cx="3996201" cy="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7ed7eb645d_0_8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8384" y="531488"/>
            <a:ext cx="2165348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b="0" i="0" sz="60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 de datos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9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9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/>
        </p:nvSpPr>
        <p:spPr>
          <a:xfrm>
            <a:off x="5967662" y="3734257"/>
            <a:ext cx="86452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r>
              <a:rPr b="1" i="0" lang="es-MX" sz="7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Imagen</a:t>
            </a:r>
            <a:endParaRPr b="1" i="0" sz="7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269086" y="484002"/>
            <a:ext cx="9218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b="0" i="0" sz="3200" u="none" cap="none" strike="noStrike">
              <a:solidFill>
                <a:srgbClr val="2B303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900897" y="2200825"/>
            <a:ext cx="6371700" cy="5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investig</a:t>
            </a:r>
            <a:r>
              <a:rPr lang="es-MX" sz="2800"/>
              <a:t>ó</a:t>
            </a:r>
            <a:r>
              <a:rPr b="0" i="0" lang="es-M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la manera más factible es implementar un proceso interno (tipo job), que extraiga los datos por día con el log de encuestas y este se procese mediante el uso de notebook con python en Azure Databrick el cual la empresa ya posee licencias.</a:t>
            </a:r>
            <a:endParaRPr b="0" i="0" sz="2000" u="none" cap="none" strike="noStrike">
              <a:solidFill>
                <a:srgbClr val="2B30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10"/>
          <p:cNvCxnSpPr/>
          <p:nvPr/>
        </p:nvCxnSpPr>
        <p:spPr>
          <a:xfrm>
            <a:off x="14001733" y="0"/>
            <a:ext cx="0" cy="3469942"/>
          </a:xfrm>
          <a:prstGeom prst="straightConnector1">
            <a:avLst/>
          </a:prstGeom>
          <a:noFill/>
          <a:ln cap="flat" cmpd="sng" w="9525">
            <a:solidFill>
              <a:srgbClr val="4B22F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469" y="6296413"/>
            <a:ext cx="3829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ricks Offers Its Unified Analytics Platform as an Integrated Microsoft  Azure Service - DATAVERSITY"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1262" y="2200823"/>
            <a:ext cx="4839316" cy="359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/>
          <p:nvPr/>
        </p:nvSpPr>
        <p:spPr>
          <a:xfrm>
            <a:off x="10106525" y="0"/>
            <a:ext cx="5016000" cy="79347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1700960" y="2389500"/>
            <a:ext cx="7214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725" lIns="147725" spcFirstLastPara="1" rIns="147725" wrap="square" tIns="147725">
            <a:noAutofit/>
          </a:bodyPr>
          <a:lstStyle/>
          <a:p>
            <a:pPr indent="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Búsqueda de soluciones anteriores</a:t>
            </a:r>
            <a:r>
              <a:rPr b="0" i="0" lang="es-MX" sz="6000" u="none" cap="none" strike="noStrike">
                <a:solidFill>
                  <a:srgbClr val="2B303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r>
              <a:rPr b="1" i="0" lang="es-MX" sz="6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esamiento de datos</a:t>
            </a:r>
            <a:endParaRPr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07160" y="4411099"/>
            <a:ext cx="182144" cy="2553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1"/>
          <p:cNvCxnSpPr/>
          <p:nvPr/>
        </p:nvCxnSpPr>
        <p:spPr>
          <a:xfrm>
            <a:off x="14475850" y="6859925"/>
            <a:ext cx="0" cy="106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1" name="Google Shape;1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1977" y="2886617"/>
            <a:ext cx="3017469" cy="302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915" y="607839"/>
            <a:ext cx="3384330" cy="841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1"/>
          <p:cNvCxnSpPr/>
          <p:nvPr/>
        </p:nvCxnSpPr>
        <p:spPr>
          <a:xfrm>
            <a:off x="14475844" y="-11"/>
            <a:ext cx="0" cy="2549166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2019-06-04T15:49:37Z</dcterms:created>
  <dc:creator>CONTENIDOS-41</dc:creator>
</cp:coreProperties>
</file>