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71" r:id="rId4"/>
    <p:sldId id="269" r:id="rId5"/>
    <p:sldId id="270" r:id="rId6"/>
    <p:sldId id="272" r:id="rId7"/>
    <p:sldId id="273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4" r:id="rId16"/>
    <p:sldId id="275" r:id="rId17"/>
    <p:sldId id="276" r:id="rId18"/>
    <p:sldId id="277" r:id="rId19"/>
    <p:sldId id="278" r:id="rId20"/>
    <p:sldId id="281" r:id="rId21"/>
    <p:sldId id="279" r:id="rId22"/>
    <p:sldId id="28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CCCC"/>
    <a:srgbClr val="FF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5BD0F-481A-413C-8D04-87A51CED38C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4F6CB-022E-41DC-873F-84A06175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A98C-FA2B-8190-B085-098BB95F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B3BB0-AE84-63CC-F5C3-97311C24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186C-2258-58B5-3F2F-7B8F7048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67A4-7AD3-49F2-8A17-ED8210C924A4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05EB-B4F6-8E20-A30E-79DF783C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62D1-F63F-0F12-DF8C-4597119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CEEC-7257-6D8A-0E25-A8431ED3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899DA-DEA8-5517-8288-ECEDD4AA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81E9B-5F04-51E7-3BC0-6D708EB1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AAE-2D00-48AE-BAFB-DD285FDEEB5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01470-5DEC-9FE4-48A5-DAFD240C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9C37-7143-78CD-313B-4E3E3351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3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F859C-453B-DBC4-1C3B-79136CFCE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CC9CC-075E-555E-F3F3-DBEF1ECAC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4BA7-32E3-C3C5-A230-9D19F0B8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0FB5-F203-44DD-B902-3648D0A17DC8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1349-D469-9C6C-6DF7-7C0CD21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0FA0-013D-4AEF-E05C-3881AD98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8D2E-DB0F-B346-F678-887D6C7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75B8-CA52-2423-C6E0-554C9675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CED9-F68F-6684-0863-B3F0EBAE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B8C-6583-49C5-B9D2-B6BF4FFD9234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C38B5-EEB3-AADD-E743-616CE3D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40D0-6B8F-965B-77D5-127C98CF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2007-AFFA-4377-3885-FE80466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B980-189E-30BF-8B00-801679D5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CC7F-CC00-5B47-882E-7D54A57D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9A09-8B57-4DCC-BE3A-C3C1A5C96C0C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8613-CFED-61EC-AFDC-307BAED7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0D44-478A-0BFA-9C10-71D7483B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F807-439A-494F-E711-BF69FB2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D8E6-E83F-FCC4-B631-0F40EB446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153C3-DCEF-51A2-1FE4-D8B3E633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FDA0E-2A70-218B-5A02-B552E7F3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D1C8-CAD2-412F-9DAF-E06DF4A2360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8C91D-E9D5-2B36-2AB0-3C8FAE4C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622AE-124D-D1A7-5F8B-6277AA0E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1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E6B9-0C46-4843-15E5-EDC6F1E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B63CA-43FF-417E-1201-AC041359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51778-C0B3-2114-C1BA-1866DA18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FDEA0-8E3A-C8E5-897F-7F035D710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3C64F-F2A2-7B9D-1C90-FC64F8FA5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D9F8D-E157-BFB7-2C21-6B7C1C02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613-1380-4C69-9036-FF94B7804876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99E6B-D776-0F61-0DF5-AB6FDE7B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D1833-2933-06FD-2A8C-DE3229A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6CA3-1150-DA9D-365C-6BCC2E51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553D-C930-98C3-4790-B3B598B7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E424-252B-4094-8227-477983C51851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1588-3153-D242-9E9F-17DFFEBC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FE102-99A6-085D-3DF1-AFC0BAA1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F6D30-EE81-F947-92BC-2FFCB215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DC3-90C8-43E4-A285-984BB4FAC823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6C836-C6AA-9C70-348F-4C786E9A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4E310-1542-F965-17E0-575B30C0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2BD2-9A65-BA39-9023-A7894D94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742A-263A-B009-817F-FAAB1BCD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FA87F-4726-153A-A333-7C7D3D71D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337F7-ACAF-DC34-F8F3-EEF5662C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C6BF-D97B-4B9D-B801-B1A272DCEF66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82771-6E58-0974-6487-4D7FB4BE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3964-98A1-A8C4-7209-1D092A5D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871A-B93D-4B4C-7F66-0241529E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8EBD8-7BC9-F931-D86E-7E85A1138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E534-CFA0-CCC5-4978-F28FF6EDD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4EE59-9DBB-9A0D-E8CE-625069C8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A2D-C8BB-4EF8-9759-A4C56FE84D31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EEAD-73CD-82EE-C2F4-FF49F154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0E8DF-E779-87BF-3624-1CF74D3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448FC-0365-246B-93B3-5037DA7D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5201D-A80D-5CBC-3861-F8F62D51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B4E4-42ED-16F3-B6F4-C8842C37D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B981-7DD9-46B8-9E67-1BAC4FDDA91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31AE-11E9-07D3-C706-ECC585D9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E0A1-03C8-13E6-0074-3E9C426B9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5A54-1860-4B5F-B60A-69AECC9B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3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3.png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22.png"/><Relationship Id="rId25" Type="http://schemas.openxmlformats.org/officeDocument/2006/relationships/image" Target="../media/image54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3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2.png"/><Relationship Id="rId10" Type="http://schemas.openxmlformats.org/officeDocument/2006/relationships/image" Target="../media/image40.png"/><Relationship Id="rId19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text&#10;&#10;Description automatically generated">
            <a:extLst>
              <a:ext uri="{FF2B5EF4-FFF2-40B4-BE49-F238E27FC236}">
                <a16:creationId xmlns:a16="http://schemas.microsoft.com/office/drawing/2014/main" id="{B737DDC1-8FC7-90AD-1767-2B5AF672F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79" y="5664834"/>
            <a:ext cx="2393257" cy="719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A310F-38BD-83A2-8596-E2DE9F905131}"/>
              </a:ext>
            </a:extLst>
          </p:cNvPr>
          <p:cNvSpPr txBox="1"/>
          <p:nvPr/>
        </p:nvSpPr>
        <p:spPr>
          <a:xfrm>
            <a:off x="3809999" y="4729612"/>
            <a:ext cx="4039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Optimization T2023</a:t>
            </a:r>
          </a:p>
          <a:p>
            <a:pPr algn="ctr"/>
            <a:r>
              <a:rPr lang="en-US" sz="1600" dirty="0" err="1">
                <a:latin typeface="+mj-lt"/>
              </a:rPr>
              <a:t>Màster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Fonaments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Ciència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Dades</a:t>
            </a:r>
            <a:endParaRPr lang="en-US" sz="1600" dirty="0"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77683F-C605-23AC-D5FA-792A9D919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</a:t>
            </a:r>
            <a:br>
              <a:rPr lang="en-US" dirty="0"/>
            </a:br>
            <a:r>
              <a:rPr lang="en-US" dirty="0"/>
              <a:t>Local Descent</a:t>
            </a:r>
          </a:p>
        </p:txBody>
      </p:sp>
    </p:spTree>
    <p:extLst>
      <p:ext uri="{BB962C8B-B14F-4D97-AF65-F5344CB8AC3E}">
        <p14:creationId xmlns:p14="http://schemas.microsoft.com/office/powerpoint/2010/main" val="317915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BE231F-07F7-31B0-71AA-6DA7521EF392}"/>
              </a:ext>
            </a:extLst>
          </p:cNvPr>
          <p:cNvSpPr txBox="1"/>
          <p:nvPr/>
        </p:nvSpPr>
        <p:spPr>
          <a:xfrm>
            <a:off x="490075" y="407643"/>
            <a:ext cx="509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Fibonacci search (under </a:t>
            </a:r>
            <a:r>
              <a:rPr lang="en-US" sz="2000" b="1" dirty="0">
                <a:solidFill>
                  <a:srgbClr val="FF0000"/>
                </a:solidFill>
              </a:rPr>
              <a:t>Assumption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</a:t>
            </a:r>
            <a:r>
              <a:rPr 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)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D73713-5F41-A51D-7850-FC5EBE793FEB}"/>
                  </a:ext>
                </a:extLst>
              </p:cNvPr>
              <p:cNvSpPr txBox="1"/>
              <p:nvPr/>
            </p:nvSpPr>
            <p:spPr>
              <a:xfrm>
                <a:off x="4914591" y="244995"/>
                <a:ext cx="7277409" cy="98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Fibonacci numbers are given by the recursive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/>
                  <a:t>, with starting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This generates the sequence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1, 1, 2, 3, 5, 8, 11, …</m:t>
                    </m:r>
                  </m:oMath>
                </a14:m>
                <a:endParaRPr lang="en-US" sz="120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This sequence grows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200" dirty="0"/>
                  <a:t>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large, 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≈1.6</m:t>
                    </m:r>
                  </m:oMath>
                </a14:m>
                <a:r>
                  <a:rPr lang="en-US" sz="1200" dirty="0"/>
                  <a:t> is the Golden ratio.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D73713-5F41-A51D-7850-FC5EBE79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591" y="244995"/>
                <a:ext cx="7277409" cy="987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B02459-9603-572E-C5F5-AAFC92D3F129}"/>
                  </a:ext>
                </a:extLst>
              </p:cNvPr>
              <p:cNvSpPr txBox="1"/>
              <p:nvPr/>
            </p:nvSpPr>
            <p:spPr>
              <a:xfrm>
                <a:off x="1033157" y="1553186"/>
                <a:ext cx="9811824" cy="366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b="1" dirty="0"/>
                  <a:t>given</a:t>
                </a:r>
                <a:r>
                  <a:rPr lang="en-US" dirty="0"/>
                  <a:t> the number of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>
                  <a:spcAft>
                    <a:spcPts val="300"/>
                  </a:spcAft>
                </a:pPr>
                <a:r>
                  <a:rPr lang="en-US" b="1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…,1</m:t>
                    </m:r>
                  </m:oMath>
                </a14:m>
                <a:r>
                  <a:rPr lang="en-US" b="1" i="1" dirty="0"/>
                  <a:t>  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b="1" dirty="0"/>
                  <a:t>	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≠1,</m:t>
                    </m:r>
                  </m:oMath>
                </a14:m>
                <a:endParaRPr lang="en-US" dirty="0"/>
              </a:p>
              <a:p>
                <a:pPr marL="1662113" lvl="2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′′]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404813"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1662113" lvl="2" indent="-342900"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en-US" dirty="0"/>
                  <a:t>Do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Basic Splitting Step </a:t>
                </a:r>
                <a:r>
                  <a:rPr lang="en-US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1662113" lvl="2" indent="-342900">
                  <a:spcAft>
                    <a:spcPts val="300"/>
                  </a:spcAft>
                  <a:buFont typeface="+mj-lt"/>
                  <a:buAutoNum type="arabicPeriod" startAt="2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with the new bracket from step 2 above</a:t>
                </a:r>
              </a:p>
              <a:p>
                <a:pPr marL="166688">
                  <a:spcAft>
                    <a:spcPts val="300"/>
                  </a:spcAft>
                </a:pPr>
                <a:r>
                  <a:rPr lang="en-US" b="1" dirty="0"/>
                  <a:t>	otherwise</a:t>
                </a:r>
              </a:p>
              <a:p>
                <a:pPr marL="1662113">
                  <a:spcAft>
                    <a:spcPts val="300"/>
                  </a:spcAft>
                  <a:tabLst>
                    <a:tab pos="1662113" algn="l"/>
                  </a:tabLst>
                </a:pPr>
                <a:r>
                  <a:rPr lang="en-US" dirty="0"/>
                  <a:t>Do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Basic Splitting Step in ‘almost’ two parts </a:t>
                </a:r>
                <a:r>
                  <a:rPr lang="en-US" dirty="0"/>
                  <a:t>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166688">
                  <a:spcAft>
                    <a:spcPts val="3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B02459-9603-572E-C5F5-AAFC92D3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7" y="1553186"/>
                <a:ext cx="9811824" cy="3668055"/>
              </a:xfrm>
              <a:prstGeom prst="rect">
                <a:avLst/>
              </a:prstGeom>
              <a:blipFill>
                <a:blip r:embed="rId3"/>
                <a:stretch>
                  <a:fillRect l="-497" t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2BF565-CF7C-2FC3-CA6A-02D21C58448C}"/>
              </a:ext>
            </a:extLst>
          </p:cNvPr>
          <p:cNvCxnSpPr/>
          <p:nvPr/>
        </p:nvCxnSpPr>
        <p:spPr>
          <a:xfrm>
            <a:off x="500676" y="1504025"/>
            <a:ext cx="10461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FD1217-44B3-0B89-41A8-BC87EF439BB2}"/>
              </a:ext>
            </a:extLst>
          </p:cNvPr>
          <p:cNvCxnSpPr/>
          <p:nvPr/>
        </p:nvCxnSpPr>
        <p:spPr>
          <a:xfrm>
            <a:off x="608831" y="4900509"/>
            <a:ext cx="10461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2B3157-2EC3-F439-3DE2-62F46A97A183}"/>
                  </a:ext>
                </a:extLst>
              </p:cNvPr>
              <p:cNvSpPr txBox="1"/>
              <p:nvPr/>
            </p:nvSpPr>
            <p:spPr>
              <a:xfrm>
                <a:off x="8672052" y="2831372"/>
                <a:ext cx="3401961" cy="73866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Observe that after this step, the length of the new bracket is proportional to the length of the previous  bracket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2B3157-2EC3-F439-3DE2-62F46A97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052" y="2831372"/>
                <a:ext cx="3401961" cy="738664"/>
              </a:xfrm>
              <a:prstGeom prst="rect">
                <a:avLst/>
              </a:prstGeom>
              <a:blipFill>
                <a:blip r:embed="rId4"/>
                <a:stretch>
                  <a:fillRect l="-538" t="-820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854CD-A8E4-4B16-408B-98BA4A53C94F}"/>
              </a:ext>
            </a:extLst>
          </p:cNvPr>
          <p:cNvCxnSpPr/>
          <p:nvPr/>
        </p:nvCxnSpPr>
        <p:spPr>
          <a:xfrm flipV="1">
            <a:off x="8082116" y="3211009"/>
            <a:ext cx="589936" cy="70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1FB1BF-23E1-421C-222F-1385286CCE63}"/>
              </a:ext>
            </a:extLst>
          </p:cNvPr>
          <p:cNvSpPr txBox="1"/>
          <p:nvPr/>
        </p:nvSpPr>
        <p:spPr>
          <a:xfrm>
            <a:off x="608831" y="5218338"/>
            <a:ext cx="5290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Key Advantage:</a:t>
            </a:r>
            <a:r>
              <a:rPr lang="en-US" dirty="0"/>
              <a:t> Fibonacci search uses significantly smaller evaluations of the function than the dyadic search because it re-uses some evaluation points! </a:t>
            </a:r>
          </a:p>
          <a:p>
            <a:r>
              <a:rPr lang="en-US" dirty="0"/>
              <a:t>(see example on the next slide)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7B3FBD-1541-4709-44FB-96A2475D3B86}"/>
                  </a:ext>
                </a:extLst>
              </p:cNvPr>
              <p:cNvSpPr txBox="1"/>
              <p:nvPr/>
            </p:nvSpPr>
            <p:spPr>
              <a:xfrm>
                <a:off x="5859257" y="5218338"/>
                <a:ext cx="5211097" cy="1200329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66"/>
                    </a:solidFill>
                  </a:rPr>
                  <a:t>Exercise:</a:t>
                </a:r>
                <a:r>
                  <a:rPr lang="en-US" dirty="0"/>
                  <a:t> How many evaluations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required in the Fibonacci search in order to shrink the bracket by a factor of 100? Compare it to the corresponding result of the dyadic search.  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7B3FBD-1541-4709-44FB-96A2475D3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57" y="5218338"/>
                <a:ext cx="5211097" cy="1200329"/>
              </a:xfrm>
              <a:prstGeom prst="rect">
                <a:avLst/>
              </a:prstGeom>
              <a:blipFill>
                <a:blip r:embed="rId5"/>
                <a:stretch>
                  <a:fillRect l="-936" t="-2538" r="-128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3C73373-E1A7-2C03-520B-D959A27D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BE231F-07F7-31B0-71AA-6DA7521EF392}"/>
              </a:ext>
            </a:extLst>
          </p:cNvPr>
          <p:cNvSpPr txBox="1"/>
          <p:nvPr/>
        </p:nvSpPr>
        <p:spPr>
          <a:xfrm>
            <a:off x="490076" y="407643"/>
            <a:ext cx="456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Fibonacci search (under </a:t>
            </a:r>
            <a:r>
              <a:rPr lang="en-US" sz="2000" b="1" dirty="0">
                <a:solidFill>
                  <a:srgbClr val="FF0000"/>
                </a:solidFill>
              </a:rPr>
              <a:t>Assumption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</a:t>
            </a:r>
            <a:r>
              <a:rPr 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): </a:t>
            </a:r>
          </a:p>
          <a:p>
            <a:r>
              <a:rPr 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an example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7A427-EA51-B26B-7FBC-ED54FEF7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216" y="226521"/>
            <a:ext cx="4941895" cy="6404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7E8E1-3917-A138-57A1-30E4F9000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6" y="1836280"/>
            <a:ext cx="4686706" cy="318543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5A4A11-25DF-CA72-3E75-3CFE3BA0DBBE}"/>
              </a:ext>
            </a:extLst>
          </p:cNvPr>
          <p:cNvSpPr/>
          <p:nvPr/>
        </p:nvSpPr>
        <p:spPr>
          <a:xfrm>
            <a:off x="3144520" y="4640444"/>
            <a:ext cx="60960" cy="609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70131-9A68-A682-4ABE-9A6842A73571}"/>
              </a:ext>
            </a:extLst>
          </p:cNvPr>
          <p:cNvCxnSpPr/>
          <p:nvPr/>
        </p:nvCxnSpPr>
        <p:spPr>
          <a:xfrm flipH="1" flipV="1">
            <a:off x="3210560" y="4744720"/>
            <a:ext cx="34544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B81306-FC3A-B548-F48D-D2DFF8182013}"/>
              </a:ext>
            </a:extLst>
          </p:cNvPr>
          <p:cNvSpPr txBox="1"/>
          <p:nvPr/>
        </p:nvSpPr>
        <p:spPr>
          <a:xfrm>
            <a:off x="3521918" y="498722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minimum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EE4AB70-9E9A-A71A-BD30-13A3E6E3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5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BE231F-07F7-31B0-71AA-6DA7521EF392}"/>
              </a:ext>
            </a:extLst>
          </p:cNvPr>
          <p:cNvSpPr txBox="1"/>
          <p:nvPr/>
        </p:nvSpPr>
        <p:spPr>
          <a:xfrm>
            <a:off x="490076" y="407642"/>
            <a:ext cx="456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Quadratic fit search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EE4AB70-9E9A-A71A-BD30-13A3E6E3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C18C57-B3BF-4FE8-AA5C-DED010D4426E}"/>
                  </a:ext>
                </a:extLst>
              </p:cNvPr>
              <p:cNvSpPr txBox="1"/>
              <p:nvPr/>
            </p:nvSpPr>
            <p:spPr>
              <a:xfrm>
                <a:off x="658735" y="2097161"/>
                <a:ext cx="6278880" cy="19591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>
                    <a:solidFill>
                      <a:schemeClr val="accent5"/>
                    </a:solidFill>
                  </a:rPr>
                  <a:t>Lemma:</a:t>
                </a:r>
              </a:p>
              <a:p>
                <a:pPr marL="346075"/>
                <a:r>
                  <a:rPr lang="en-US" dirty="0"/>
                  <a:t>There exists a unique parabola that passes through any triple of distinct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 This parabola has its extremum at</a:t>
                </a:r>
              </a:p>
              <a:p>
                <a:pPr marL="3460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C18C57-B3BF-4FE8-AA5C-DED010D4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5" y="2097161"/>
                <a:ext cx="6278880" cy="1959191"/>
              </a:xfrm>
              <a:prstGeom prst="rect">
                <a:avLst/>
              </a:prstGeom>
              <a:blipFill>
                <a:blip r:embed="rId2"/>
                <a:stretch>
                  <a:fillRect l="-777" t="-1558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F6AEFC-0AEA-C89E-FE75-D7EBE7392FFB}"/>
              </a:ext>
            </a:extLst>
          </p:cNvPr>
          <p:cNvSpPr txBox="1"/>
          <p:nvPr/>
        </p:nvSpPr>
        <p:spPr>
          <a:xfrm>
            <a:off x="490076" y="930318"/>
            <a:ext cx="873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method is based on the following observations:</a:t>
            </a:r>
          </a:p>
          <a:p>
            <a:pPr marL="461963" indent="-285750">
              <a:buFont typeface="Arial" panose="020B0604020202020204" pitchFamily="34" charset="0"/>
              <a:buChar char="•"/>
              <a:tabLst>
                <a:tab pos="403225" algn="l"/>
              </a:tabLst>
            </a:pPr>
            <a:r>
              <a:rPr lang="en-US" dirty="0"/>
              <a:t>‘close’ to the minima functions look like quadratic functions </a:t>
            </a:r>
          </a:p>
          <a:p>
            <a:pPr marL="461963" indent="-285750">
              <a:buFont typeface="Arial" panose="020B0604020202020204" pitchFamily="34" charset="0"/>
              <a:buChar char="•"/>
              <a:tabLst>
                <a:tab pos="403225" algn="l"/>
              </a:tabLst>
            </a:pPr>
            <a:r>
              <a:rPr lang="en-US" dirty="0"/>
              <a:t>we can explicitly find minima of quadratic functions: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DB6DD1-EF49-7596-5C61-DEA2C657F967}"/>
              </a:ext>
            </a:extLst>
          </p:cNvPr>
          <p:cNvGrpSpPr/>
          <p:nvPr/>
        </p:nvGrpSpPr>
        <p:grpSpPr>
          <a:xfrm>
            <a:off x="7558840" y="1976214"/>
            <a:ext cx="2893190" cy="2380516"/>
            <a:chOff x="7784970" y="1458743"/>
            <a:chExt cx="2893190" cy="23805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0E6BEF-1C87-1572-8DE2-8DF2C3E11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4970" y="1458743"/>
              <a:ext cx="2893190" cy="21295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60A4A8-A959-A135-48A9-CA92C117125F}"/>
                    </a:ext>
                  </a:extLst>
                </p:cNvPr>
                <p:cNvSpPr txBox="1"/>
                <p:nvPr/>
              </p:nvSpPr>
              <p:spPr>
                <a:xfrm>
                  <a:off x="8331200" y="1546157"/>
                  <a:ext cx="7982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60A4A8-A959-A135-48A9-CA92C1171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200" y="1546157"/>
                  <a:ext cx="798295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9E5FA2-146D-AD92-180A-99AC93D5D713}"/>
                    </a:ext>
                  </a:extLst>
                </p:cNvPr>
                <p:cNvSpPr txBox="1"/>
                <p:nvPr/>
              </p:nvSpPr>
              <p:spPr>
                <a:xfrm>
                  <a:off x="8331200" y="2930207"/>
                  <a:ext cx="8035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9E5FA2-146D-AD92-180A-99AC93D5D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200" y="2930207"/>
                  <a:ext cx="803553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46829D-6F90-79A3-BEE1-CDBC8B4B193C}"/>
                    </a:ext>
                  </a:extLst>
                </p:cNvPr>
                <p:cNvSpPr txBox="1"/>
                <p:nvPr/>
              </p:nvSpPr>
              <p:spPr>
                <a:xfrm>
                  <a:off x="9879865" y="2591653"/>
                  <a:ext cx="7805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46829D-6F90-79A3-BEE1-CDBC8B4B1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9865" y="2591653"/>
                  <a:ext cx="78059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0606F0-AD62-C7A2-5964-7A74C7F6D12B}"/>
                </a:ext>
              </a:extLst>
            </p:cNvPr>
            <p:cNvSpPr/>
            <p:nvPr/>
          </p:nvSpPr>
          <p:spPr>
            <a:xfrm>
              <a:off x="9304020" y="3478529"/>
              <a:ext cx="81525" cy="8152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276926-0958-DD28-E940-52B885188E8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4783" y="3190875"/>
              <a:ext cx="4957" cy="2876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C4DD778-3380-409F-4D00-1F41BEEAB10F}"/>
                    </a:ext>
                  </a:extLst>
                </p:cNvPr>
                <p:cNvSpPr txBox="1"/>
                <p:nvPr/>
              </p:nvSpPr>
              <p:spPr>
                <a:xfrm>
                  <a:off x="9213911" y="3531482"/>
                  <a:ext cx="2617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C4DD778-3380-409F-4D00-1F41BEEAB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911" y="3531482"/>
                  <a:ext cx="261744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9B56E4-935A-D20D-CEBD-9D90EB0C49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076" y="4430421"/>
            <a:ext cx="6616198" cy="17674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9038FB-F51D-E82A-48D4-D4796DF3BE3E}"/>
              </a:ext>
            </a:extLst>
          </p:cNvPr>
          <p:cNvSpPr txBox="1"/>
          <p:nvPr/>
        </p:nvSpPr>
        <p:spPr>
          <a:xfrm>
            <a:off x="7844471" y="4598047"/>
            <a:ext cx="3987678" cy="1200329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Exercise*: </a:t>
            </a:r>
            <a:r>
              <a:rPr lang="en-US" dirty="0"/>
              <a:t>Show that the algorithm described on the next slide converges to a local minimum (assuming the function is smooth)</a:t>
            </a:r>
          </a:p>
        </p:txBody>
      </p:sp>
    </p:spTree>
    <p:extLst>
      <p:ext uri="{BB962C8B-B14F-4D97-AF65-F5344CB8AC3E}">
        <p14:creationId xmlns:p14="http://schemas.microsoft.com/office/powerpoint/2010/main" val="259657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BE231F-07F7-31B0-71AA-6DA7521EF392}"/>
              </a:ext>
            </a:extLst>
          </p:cNvPr>
          <p:cNvSpPr txBox="1"/>
          <p:nvPr/>
        </p:nvSpPr>
        <p:spPr>
          <a:xfrm>
            <a:off x="490076" y="407643"/>
            <a:ext cx="456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Quadratic fit search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EE4AB70-9E9A-A71A-BD30-13A3E6E3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9D46F4-F019-6ED4-28E0-AEEE83D40896}"/>
                  </a:ext>
                </a:extLst>
              </p:cNvPr>
              <p:cNvSpPr txBox="1"/>
              <p:nvPr/>
            </p:nvSpPr>
            <p:spPr>
              <a:xfrm>
                <a:off x="727587" y="1502069"/>
                <a:ext cx="9753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bracket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repeat</a:t>
                </a:r>
              </a:p>
              <a:p>
                <a:pPr marL="855663" indent="-342900">
                  <a:buAutoNum type="arabicPeriod"/>
                  <a:tabLst>
                    <a:tab pos="914400" algn="l"/>
                  </a:tabLst>
                </a:pPr>
                <a:r>
                  <a:rPr lang="en-US" dirty="0"/>
                  <a:t>Compute the critical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 parabola passing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1" dirty="0"/>
              </a:p>
              <a:p>
                <a:pPr marL="855663" indent="-342900">
                  <a:buAutoNum type="arabicPeriod"/>
                  <a:tabLst>
                    <a:tab pos="914400" algn="l"/>
                  </a:tabLs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pPr marL="1370013" lvl="1" indent="-40005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dirty="0"/>
                  <a:t>Check which value is larger,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1827213" lvl="2" indent="-400050">
                  <a:buFont typeface="+mj-lt"/>
                  <a:buAutoNum type="romanLcPeriod"/>
                  <a:tabLst>
                    <a:tab pos="914400" algn="l"/>
                  </a:tabLs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update the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pPr marL="1827213" lvl="2" indent="-400050">
                  <a:buFont typeface="+mj-lt"/>
                  <a:buAutoNum type="romanLcPeriod"/>
                  <a:tabLst>
                    <a:tab pos="914400" algn="l"/>
                  </a:tabLs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update the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55663" indent="-342900">
                  <a:buAutoNum type="arabicPeriod"/>
                  <a:tabLst>
                    <a:tab pos="914400" algn="l"/>
                  </a:tabLst>
                </a:pPr>
                <a:r>
                  <a:rPr lang="en-US" dirty="0"/>
                  <a:t>Otherwise</a:t>
                </a:r>
              </a:p>
              <a:p>
                <a:pPr marL="1312863" lvl="1" indent="-34290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dirty="0"/>
                  <a:t>Again, check which value is larger,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827213" lvl="2" indent="-400050">
                  <a:buFont typeface="+mj-lt"/>
                  <a:buAutoNum type="romanLcPeriod"/>
                  <a:tabLst>
                    <a:tab pos="914400" algn="l"/>
                  </a:tabLs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update the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1827213" lvl="2" indent="-400050">
                  <a:buFont typeface="+mj-lt"/>
                  <a:buAutoNum type="romanLcPeriod"/>
                  <a:tabLst>
                    <a:tab pos="914400" algn="l"/>
                  </a:tabLs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update the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until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9D46F4-F019-6ED4-28E0-AEEE83D4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87" y="1502069"/>
                <a:ext cx="9753600" cy="3416320"/>
              </a:xfrm>
              <a:prstGeom prst="rect">
                <a:avLst/>
              </a:prstGeom>
              <a:blipFill>
                <a:blip r:embed="rId2"/>
                <a:stretch>
                  <a:fillRect l="-500"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BBCCD13-4A20-1003-CC71-411FB5CBD29B}"/>
              </a:ext>
            </a:extLst>
          </p:cNvPr>
          <p:cNvSpPr txBox="1"/>
          <p:nvPr/>
        </p:nvSpPr>
        <p:spPr>
          <a:xfrm>
            <a:off x="3109686" y="5505562"/>
            <a:ext cx="265225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Or any other stopping criterion based on variation of the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DB771-3CDB-EDBA-ACD9-B42F5435B695}"/>
                  </a:ext>
                </a:extLst>
              </p:cNvPr>
              <p:cNvSpPr txBox="1"/>
              <p:nvPr/>
            </p:nvSpPr>
            <p:spPr>
              <a:xfrm>
                <a:off x="490076" y="5505562"/>
                <a:ext cx="2029388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That is,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because of condition </a:t>
                </a:r>
                <a:r>
                  <a:rPr lang="en-US" sz="1400" dirty="0">
                    <a:solidFill>
                      <a:srgbClr val="FF00FF"/>
                    </a:solidFill>
                  </a:rPr>
                  <a:t>#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DB771-3CDB-EDBA-ACD9-B42F5435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76" y="5505562"/>
                <a:ext cx="2029388" cy="523220"/>
              </a:xfrm>
              <a:prstGeom prst="rect">
                <a:avLst/>
              </a:prstGeom>
              <a:blipFill>
                <a:blip r:embed="rId3"/>
                <a:stretch>
                  <a:fillRect l="-901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803D69F5-6C03-01D2-CDD1-0972BC280156}"/>
              </a:ext>
            </a:extLst>
          </p:cNvPr>
          <p:cNvSpPr/>
          <p:nvPr/>
        </p:nvSpPr>
        <p:spPr>
          <a:xfrm rot="16200000">
            <a:off x="7448650" y="86268"/>
            <a:ext cx="259032" cy="2635141"/>
          </a:xfrm>
          <a:prstGeom prst="rightBrace">
            <a:avLst>
              <a:gd name="adj1" fmla="val 52777"/>
              <a:gd name="adj2" fmla="val 4900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871A6-47C7-A48F-7216-AFA3F0BEFE8D}"/>
              </a:ext>
            </a:extLst>
          </p:cNvPr>
          <p:cNvSpPr txBox="1"/>
          <p:nvPr/>
        </p:nvSpPr>
        <p:spPr>
          <a:xfrm>
            <a:off x="7395658" y="9227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#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7BFBE5-372A-2FDF-04A5-35A2E7A8B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071" y="5205062"/>
            <a:ext cx="1571529" cy="1303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B1FB5E2-D3F4-0DE8-2E90-4C1D659D6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340" y="760959"/>
            <a:ext cx="1497460" cy="1482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65CF8D-55C0-3206-5AF4-29D94F47F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6340" y="3142704"/>
            <a:ext cx="1618468" cy="1482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55E73F-4754-EF40-4E12-E474D589D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496" y="5026063"/>
            <a:ext cx="1631687" cy="1482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7C872D-7511-583E-70BD-76F643FC47EA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054502" y="1502069"/>
            <a:ext cx="1801838" cy="153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D59E75-0A3A-8D85-5211-D1A2259E437F}"/>
              </a:ext>
            </a:extLst>
          </p:cNvPr>
          <p:cNvCxnSpPr>
            <a:endCxn id="37" idx="1"/>
          </p:cNvCxnSpPr>
          <p:nvPr/>
        </p:nvCxnSpPr>
        <p:spPr>
          <a:xfrm>
            <a:off x="8035047" y="3347182"/>
            <a:ext cx="1821293" cy="53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98EE12-EB57-E124-B6E5-E2B3D103CE5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054502" y="4195966"/>
            <a:ext cx="1801838" cy="83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0A7677-ABC1-18F0-231C-FD859D43B59D}"/>
              </a:ext>
            </a:extLst>
          </p:cNvPr>
          <p:cNvCxnSpPr>
            <a:endCxn id="33" idx="0"/>
          </p:cNvCxnSpPr>
          <p:nvPr/>
        </p:nvCxnSpPr>
        <p:spPr>
          <a:xfrm>
            <a:off x="7266562" y="4624923"/>
            <a:ext cx="558274" cy="58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3F51287-836E-14FB-2941-E47D28A02D32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490076" y="3613666"/>
            <a:ext cx="1114988" cy="2153506"/>
          </a:xfrm>
          <a:prstGeom prst="curvedConnector3">
            <a:avLst>
              <a:gd name="adj1" fmla="val 120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A72BE0BB-1144-E6A3-A6B8-566682D29249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2436927" y="5094413"/>
            <a:ext cx="1056556" cy="28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E79D909-831A-FFB0-74EA-B73FD3DD92D7}"/>
              </a:ext>
            </a:extLst>
          </p:cNvPr>
          <p:cNvSpPr txBox="1"/>
          <p:nvPr/>
        </p:nvSpPr>
        <p:spPr>
          <a:xfrm>
            <a:off x="9241359" y="2323609"/>
            <a:ext cx="2727421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 these examples, parabola at the current step is in orange; parabola at the next step is in blue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A4B801-BCE4-B79A-5D16-710F08A8953A}"/>
              </a:ext>
            </a:extLst>
          </p:cNvPr>
          <p:cNvCxnSpPr/>
          <p:nvPr/>
        </p:nvCxnSpPr>
        <p:spPr>
          <a:xfrm>
            <a:off x="490075" y="1355313"/>
            <a:ext cx="900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B6AEA49-DC12-A239-B2C6-E0F793CF6212}"/>
              </a:ext>
            </a:extLst>
          </p:cNvPr>
          <p:cNvCxnSpPr/>
          <p:nvPr/>
        </p:nvCxnSpPr>
        <p:spPr>
          <a:xfrm>
            <a:off x="551721" y="4914992"/>
            <a:ext cx="900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4BCA-D380-7E2A-2BF2-4DC308D3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0A854-9EB8-79B8-0D0F-B1C48F209D12}"/>
              </a:ext>
            </a:extLst>
          </p:cNvPr>
          <p:cNvSpPr txBox="1"/>
          <p:nvPr/>
        </p:nvSpPr>
        <p:spPr>
          <a:xfrm>
            <a:off x="-233464" y="33757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2013" lvl="1">
              <a:spcAft>
                <a:spcPts val="240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Bisection method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31733-54A4-B81C-B864-D706C4799DBA}"/>
                  </a:ext>
                </a:extLst>
              </p:cNvPr>
              <p:cNvSpPr txBox="1"/>
              <p:nvPr/>
            </p:nvSpPr>
            <p:spPr>
              <a:xfrm>
                <a:off x="3404680" y="337578"/>
                <a:ext cx="609437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method is based on the following 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Instead of looking for a local minimum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we can look for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′′]</m:t>
                    </m:r>
                  </m:oMath>
                </a14:m>
                <a:r>
                  <a:rPr lang="en-US" dirty="0"/>
                  <a:t> is a bracket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and hence there exists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this interval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31733-54A4-B81C-B864-D706C479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80" y="337578"/>
                <a:ext cx="6094378" cy="1754326"/>
              </a:xfrm>
              <a:prstGeom prst="rect">
                <a:avLst/>
              </a:prstGeom>
              <a:blipFill>
                <a:blip r:embed="rId2"/>
                <a:stretch>
                  <a:fillRect l="-901" t="-1736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1B8F-C095-7364-129E-DBA52029E1E9}"/>
                  </a:ext>
                </a:extLst>
              </p:cNvPr>
              <p:cNvSpPr txBox="1"/>
              <p:nvPr/>
            </p:nvSpPr>
            <p:spPr>
              <a:xfrm>
                <a:off x="885217" y="2091904"/>
                <a:ext cx="6624536" cy="23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 an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repeat</a:t>
                </a:r>
              </a:p>
              <a:p>
                <a:pPr marL="739775" indent="-342900">
                  <a:spcAft>
                    <a:spcPts val="600"/>
                  </a:spcAft>
                  <a:buAutoNum type="arabicPeriod"/>
                </a:pPr>
                <a:r>
                  <a:rPr lang="en-US" dirty="0"/>
                  <a:t>Compute the midpoint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739775" indent="-342900">
                  <a:spcAft>
                    <a:spcPts val="1200"/>
                  </a:spcAft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update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739775" indent="-342900">
                  <a:spcAft>
                    <a:spcPts val="1200"/>
                  </a:spcAft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update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until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1B8F-C095-7364-129E-DBA52029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17" y="2091904"/>
                <a:ext cx="6624536" cy="2336473"/>
              </a:xfrm>
              <a:prstGeom prst="rect">
                <a:avLst/>
              </a:prstGeom>
              <a:blipFill>
                <a:blip r:embed="rId3"/>
                <a:stretch>
                  <a:fillRect l="-73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01CA43-F84F-3DA4-5F16-BD6AE1E16B3B}"/>
                  </a:ext>
                </a:extLst>
              </p:cNvPr>
              <p:cNvSpPr txBox="1"/>
              <p:nvPr/>
            </p:nvSpPr>
            <p:spPr>
              <a:xfrm>
                <a:off x="739302" y="4690289"/>
                <a:ext cx="62062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doesn’t satisfy the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600" dirty="0"/>
                  <a:t>, then one can try iteratively shrink this interval by a constant factor (say 2), until the condition is fulfilled. However, it might not always work (see an example of the function on the left where the bisection method can fail; this is the situation of a local minimum in a ‘deep valley’ ). </a:t>
                </a:r>
              </a:p>
              <a:p>
                <a:r>
                  <a:rPr lang="en-US" sz="1600" dirty="0"/>
                  <a:t>      More sophisticated methods should be used instead.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01CA43-F84F-3DA4-5F16-BD6AE1E1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2" y="4690289"/>
                <a:ext cx="6206247" cy="1569660"/>
              </a:xfrm>
              <a:prstGeom prst="rect">
                <a:avLst/>
              </a:prstGeom>
              <a:blipFill>
                <a:blip r:embed="rId4"/>
                <a:stretch>
                  <a:fillRect l="-393" t="-1163" r="-589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8ABA4F9-947B-1FDF-95F5-1C77D883D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295" y="4690289"/>
            <a:ext cx="1440305" cy="12802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D6B985-E697-A6DA-DE30-C7D0B2A822F8}"/>
              </a:ext>
            </a:extLst>
          </p:cNvPr>
          <p:cNvCxnSpPr/>
          <p:nvPr/>
        </p:nvCxnSpPr>
        <p:spPr>
          <a:xfrm>
            <a:off x="739302" y="1964987"/>
            <a:ext cx="7402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3F47F6-0DD0-806D-A21E-166706CE4229}"/>
              </a:ext>
            </a:extLst>
          </p:cNvPr>
          <p:cNvCxnSpPr/>
          <p:nvPr/>
        </p:nvCxnSpPr>
        <p:spPr>
          <a:xfrm>
            <a:off x="739302" y="4428377"/>
            <a:ext cx="7402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AC2C7-8247-1997-B99B-0F6C7FE0C7B7}"/>
              </a:ext>
            </a:extLst>
          </p:cNvPr>
          <p:cNvSpPr txBox="1"/>
          <p:nvPr/>
        </p:nvSpPr>
        <p:spPr>
          <a:xfrm>
            <a:off x="5268820" y="6289589"/>
            <a:ext cx="236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End of digression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418521-E7CB-32C6-01C0-BE0D9944B3A4}"/>
                  </a:ext>
                </a:extLst>
              </p:cNvPr>
              <p:cNvSpPr txBox="1"/>
              <p:nvPr/>
            </p:nvSpPr>
            <p:spPr>
              <a:xfrm>
                <a:off x="9207226" y="4428377"/>
                <a:ext cx="2743201" cy="1706044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66"/>
                    </a:solidFill>
                  </a:rPr>
                  <a:t>Exercise:</a:t>
                </a:r>
                <a:r>
                  <a:rPr lang="en-US" sz="1600" dirty="0"/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. Apply the bisection method to find an interval containing the minimizer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/>
                  <a:t> starting with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0,1000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600" dirty="0"/>
                  <a:t>Execute 3 steps of the algorithm.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418521-E7CB-32C6-01C0-BE0D9944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226" y="4428377"/>
                <a:ext cx="2743201" cy="1706044"/>
              </a:xfrm>
              <a:prstGeom prst="rect">
                <a:avLst/>
              </a:prstGeom>
              <a:blipFill>
                <a:blip r:embed="rId6"/>
                <a:stretch>
                  <a:fillRect l="-1111" r="-889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74D72DE-4CCF-F7E2-D301-CE4371D389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09"/>
          <a:stretch/>
        </p:blipFill>
        <p:spPr>
          <a:xfrm>
            <a:off x="7541968" y="1985587"/>
            <a:ext cx="4539783" cy="1136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F960DA-B415-5A17-8710-864AE110BCFD}"/>
                  </a:ext>
                </a:extLst>
              </p:cNvPr>
              <p:cNvSpPr txBox="1"/>
              <p:nvPr/>
            </p:nvSpPr>
            <p:spPr>
              <a:xfrm>
                <a:off x="7233912" y="2400193"/>
                <a:ext cx="394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F960DA-B415-5A17-8710-864AE110B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12" y="2400193"/>
                <a:ext cx="394660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4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3F79-F441-4B45-E2D7-AB04952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E863C-F31D-65C0-1BC1-C42EA426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69" y="2045194"/>
            <a:ext cx="7179668" cy="3176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00317D-B32B-0677-06F9-FFEE7FA9458D}"/>
              </a:ext>
            </a:extLst>
          </p:cNvPr>
          <p:cNvSpPr txBox="1"/>
          <p:nvPr/>
        </p:nvSpPr>
        <p:spPr>
          <a:xfrm>
            <a:off x="885216" y="564204"/>
            <a:ext cx="241894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Exact line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E7748E-ADEA-E102-3C9A-D523873B4374}"/>
                  </a:ext>
                </a:extLst>
              </p:cNvPr>
              <p:cNvSpPr txBox="1"/>
              <p:nvPr/>
            </p:nvSpPr>
            <p:spPr>
              <a:xfrm>
                <a:off x="3501145" y="425704"/>
                <a:ext cx="2874524" cy="7386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E7748E-ADEA-E102-3C9A-D523873B4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145" y="425704"/>
                <a:ext cx="287452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B526A00-858C-55EF-DCD1-BDEC0482E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429114"/>
            <a:ext cx="2270271" cy="19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3F79-F441-4B45-E2D7-AB04952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B9611-72DB-7635-7738-0CD8C09C50E3}"/>
              </a:ext>
            </a:extLst>
          </p:cNvPr>
          <p:cNvSpPr txBox="1"/>
          <p:nvPr/>
        </p:nvSpPr>
        <p:spPr>
          <a:xfrm>
            <a:off x="885216" y="564204"/>
            <a:ext cx="33949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Approximate line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A5B4B4-C382-A975-6951-0F829AC5D578}"/>
                  </a:ext>
                </a:extLst>
              </p:cNvPr>
              <p:cNvSpPr txBox="1"/>
              <p:nvPr/>
            </p:nvSpPr>
            <p:spPr>
              <a:xfrm>
                <a:off x="4969214" y="279789"/>
                <a:ext cx="3394954" cy="102714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approximately and move on with the descent method</a:t>
                </a: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A5B4B4-C382-A975-6951-0F829AC5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214" y="279789"/>
                <a:ext cx="3394954" cy="1027141"/>
              </a:xfrm>
              <a:prstGeom prst="rect">
                <a:avLst/>
              </a:prstGeom>
              <a:blipFill>
                <a:blip r:embed="rId2"/>
                <a:stretch>
                  <a:fillRect l="-1436" r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2688C5-64B9-E792-0542-177AC308F065}"/>
                  </a:ext>
                </a:extLst>
              </p:cNvPr>
              <p:cNvSpPr txBox="1"/>
              <p:nvPr/>
            </p:nvSpPr>
            <p:spPr>
              <a:xfrm>
                <a:off x="885216" y="1402733"/>
                <a:ext cx="4528547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simplicity,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2688C5-64B9-E792-0542-177AC308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16" y="1402733"/>
                <a:ext cx="4528547" cy="380810"/>
              </a:xfrm>
              <a:prstGeom prst="rect">
                <a:avLst/>
              </a:prstGeom>
              <a:blipFill>
                <a:blip r:embed="rId3"/>
                <a:stretch>
                  <a:fillRect l="-1077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407E20B-A3A8-8303-51BF-B857C1AEE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050" y="1779596"/>
            <a:ext cx="8077900" cy="488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20A382-C7C9-3766-9AD4-578893B10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58" t="13956" r="65976" b="81025"/>
          <a:stretch/>
        </p:blipFill>
        <p:spPr>
          <a:xfrm>
            <a:off x="2295726" y="2160406"/>
            <a:ext cx="1984444" cy="2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5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3F79-F441-4B45-E2D7-AB04952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B3116-2B4E-4F74-9BA7-789455160D14}"/>
              </a:ext>
            </a:extLst>
          </p:cNvPr>
          <p:cNvSpPr txBox="1"/>
          <p:nvPr/>
        </p:nvSpPr>
        <p:spPr>
          <a:xfrm>
            <a:off x="885216" y="564204"/>
            <a:ext cx="33949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Approximate line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02CF5-0D9E-6070-4F38-3950F342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9" y="1477539"/>
            <a:ext cx="8100762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3F79-F441-4B45-E2D7-AB04952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2F717-5142-298F-34DD-EE39A6DF8F31}"/>
              </a:ext>
            </a:extLst>
          </p:cNvPr>
          <p:cNvSpPr txBox="1"/>
          <p:nvPr/>
        </p:nvSpPr>
        <p:spPr>
          <a:xfrm>
            <a:off x="885216" y="564204"/>
            <a:ext cx="33949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Approximate line 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AB13B-D76F-5FE7-9936-9625A38D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1166346"/>
            <a:ext cx="8093141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3F79-F441-4B45-E2D7-AB04952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2F717-5142-298F-34DD-EE39A6DF8F31}"/>
              </a:ext>
            </a:extLst>
          </p:cNvPr>
          <p:cNvSpPr txBox="1"/>
          <p:nvPr/>
        </p:nvSpPr>
        <p:spPr>
          <a:xfrm>
            <a:off x="885216" y="564204"/>
            <a:ext cx="33949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Approximate line 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4F647-3749-8528-D34A-8E0E0448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7" y="1221479"/>
            <a:ext cx="7879763" cy="5387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D84F6-3722-8150-1752-0C77D20026DE}"/>
              </a:ext>
            </a:extLst>
          </p:cNvPr>
          <p:cNvSpPr txBox="1"/>
          <p:nvPr/>
        </p:nvSpPr>
        <p:spPr>
          <a:xfrm>
            <a:off x="4834647" y="564203"/>
            <a:ext cx="234262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Wolfe conditions</a:t>
            </a:r>
          </a:p>
        </p:txBody>
      </p:sp>
    </p:spTree>
    <p:extLst>
      <p:ext uri="{BB962C8B-B14F-4D97-AF65-F5344CB8AC3E}">
        <p14:creationId xmlns:p14="http://schemas.microsoft.com/office/powerpoint/2010/main" val="116303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68B5A-315F-F516-A215-67A04B64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04367C-DAE1-81B8-A49A-F31E0F7EFA76}"/>
                  </a:ext>
                </a:extLst>
              </p:cNvPr>
              <p:cNvSpPr txBox="1"/>
              <p:nvPr/>
            </p:nvSpPr>
            <p:spPr>
              <a:xfrm>
                <a:off x="2712962" y="312499"/>
                <a:ext cx="6766075" cy="86177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is smooth</a:t>
                </a:r>
              </a:p>
              <a:p>
                <a:pPr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04367C-DAE1-81B8-A49A-F31E0F7EF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62" y="312499"/>
                <a:ext cx="6766075" cy="861774"/>
              </a:xfrm>
              <a:prstGeom prst="rect">
                <a:avLst/>
              </a:prstGeom>
              <a:blipFill>
                <a:blip r:embed="rId2"/>
                <a:stretch>
                  <a:fillRect l="-90" r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D496C2-1850-FB2C-8A32-844FD9231C43}"/>
                  </a:ext>
                </a:extLst>
              </p:cNvPr>
              <p:cNvSpPr txBox="1"/>
              <p:nvPr/>
            </p:nvSpPr>
            <p:spPr>
              <a:xfrm>
                <a:off x="1290005" y="1373348"/>
                <a:ext cx="6388885" cy="152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Goal:</a:t>
                </a:r>
                <a:r>
                  <a:rPr lang="en-US" dirty="0"/>
                  <a:t> 	Iteratively find a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	</a:t>
                </a:r>
              </a:p>
              <a:p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solution of the optimization problem</a:t>
                </a:r>
              </a:p>
              <a:p>
                <a:r>
                  <a:rPr lang="en-US" dirty="0"/>
                  <a:t>	(local or global minimum), realizing the descent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&gt;…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	(for all or most</a:t>
                </a:r>
                <a:r>
                  <a:rPr lang="en-US" b="1" dirty="0">
                    <a:solidFill>
                      <a:srgbClr val="FF00FF"/>
                    </a:solidFill>
                  </a:rPr>
                  <a:t>*</a:t>
                </a:r>
                <a:r>
                  <a:rPr lang="en-US" dirty="0"/>
                  <a:t> of the iterates)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D496C2-1850-FB2C-8A32-844FD9231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005" y="1373348"/>
                <a:ext cx="6388885" cy="1529650"/>
              </a:xfrm>
              <a:prstGeom prst="rect">
                <a:avLst/>
              </a:prstGeom>
              <a:blipFill>
                <a:blip r:embed="rId3"/>
                <a:stretch>
                  <a:fillRect l="-859" t="-1195" b="-5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CE3D8-2DFD-041A-7693-6519D78FF20C}"/>
              </a:ext>
            </a:extLst>
          </p:cNvPr>
          <p:cNvGrpSpPr/>
          <p:nvPr/>
        </p:nvGrpSpPr>
        <p:grpSpPr>
          <a:xfrm>
            <a:off x="644214" y="3001062"/>
            <a:ext cx="10153488" cy="2632954"/>
            <a:chOff x="644214" y="3001062"/>
            <a:chExt cx="6182170" cy="26329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280C72-9D02-21D0-62B9-58A585EB3F53}"/>
                    </a:ext>
                  </a:extLst>
                </p:cNvPr>
                <p:cNvSpPr txBox="1"/>
                <p:nvPr/>
              </p:nvSpPr>
              <p:spPr>
                <a:xfrm>
                  <a:off x="732006" y="3001062"/>
                  <a:ext cx="6094378" cy="25754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  <a:p>
                  <a:pPr>
                    <a:spcAft>
                      <a:spcPts val="1200"/>
                    </a:spcAft>
                  </a:pPr>
                  <a:r>
                    <a:rPr lang="en-US" b="1" dirty="0"/>
                    <a:t>General descent method.</a:t>
                  </a:r>
                  <a:endParaRPr lang="en-US" dirty="0"/>
                </a:p>
                <a:p>
                  <a:r>
                    <a:rPr lang="en-US" b="1" dirty="0"/>
                    <a:t>given</a:t>
                  </a:r>
                  <a:r>
                    <a:rPr lang="en-US" dirty="0"/>
                    <a:t> a starting point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b="1" dirty="0"/>
                    <a:t>repeat</a:t>
                  </a:r>
                  <a:r>
                    <a:rPr lang="en-US" dirty="0"/>
                    <a:t> </a:t>
                  </a:r>
                </a:p>
                <a:p>
                  <a:pPr marL="800100" lvl="1" indent="-342900">
                    <a:buAutoNum type="arabicPeriod"/>
                  </a:pPr>
                  <a:r>
                    <a:rPr lang="en-US" dirty="0"/>
                    <a:t>Determine </a:t>
                  </a:r>
                  <a:r>
                    <a:rPr lang="en-US" i="1" dirty="0">
                      <a:solidFill>
                        <a:schemeClr val="accent5"/>
                      </a:solidFill>
                    </a:rPr>
                    <a:t>descent direction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dirty="0"/>
                    <a:t> (often,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/>
                    <a:t>)</a:t>
                  </a:r>
                </a:p>
                <a:p>
                  <a:pPr marL="800100" lvl="1" indent="-342900">
                    <a:buAutoNum type="arabicPeriod"/>
                  </a:pPr>
                  <a:r>
                    <a:rPr lang="en-US" dirty="0"/>
                    <a:t>Determine </a:t>
                  </a:r>
                  <a:r>
                    <a:rPr lang="en-US" i="1" dirty="0">
                      <a:solidFill>
                        <a:schemeClr val="accent5"/>
                      </a:solidFill>
                    </a:rPr>
                    <a:t>step size/learning rate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</a:p>
                <a:p>
                  <a:pPr marL="800100" lvl="1" indent="-342900">
                    <a:buAutoNum type="arabicPeriod"/>
                  </a:pPr>
                  <a:r>
                    <a:rPr lang="en-US" dirty="0"/>
                    <a:t>Update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:=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</a:p>
                <a:p>
                  <a:pPr marL="0" lvl="1"/>
                  <a:r>
                    <a:rPr lang="en-US" b="1" dirty="0"/>
                    <a:t>until</a:t>
                  </a:r>
                  <a:r>
                    <a:rPr lang="en-US" dirty="0"/>
                    <a:t> </a:t>
                  </a:r>
                  <a:r>
                    <a:rPr lang="en-US" i="1" dirty="0">
                      <a:solidFill>
                        <a:schemeClr val="accent5"/>
                      </a:solidFill>
                    </a:rPr>
                    <a:t>stopping criterion </a:t>
                  </a:r>
                  <a:r>
                    <a:rPr lang="en-US" dirty="0"/>
                    <a:t>is satisfied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280C72-9D02-21D0-62B9-58A585EB3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06" y="3001062"/>
                  <a:ext cx="6094378" cy="2575449"/>
                </a:xfrm>
                <a:prstGeom prst="rect">
                  <a:avLst/>
                </a:prstGeom>
                <a:blipFill>
                  <a:blip r:embed="rId4"/>
                  <a:stretch>
                    <a:fillRect l="-487" b="-9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D102DFC-4ECA-3F0E-0D8A-F0EED718C459}"/>
                </a:ext>
              </a:extLst>
            </p:cNvPr>
            <p:cNvCxnSpPr/>
            <p:nvPr/>
          </p:nvCxnSpPr>
          <p:spPr>
            <a:xfrm>
              <a:off x="644214" y="3176160"/>
              <a:ext cx="60506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DD6A80-B944-C1A4-0504-B4BFF55BE485}"/>
                </a:ext>
              </a:extLst>
            </p:cNvPr>
            <p:cNvCxnSpPr>
              <a:cxnSpLocks/>
            </p:cNvCxnSpPr>
            <p:nvPr/>
          </p:nvCxnSpPr>
          <p:spPr>
            <a:xfrm>
              <a:off x="704768" y="5634016"/>
              <a:ext cx="60506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34E408-F52E-0C7D-A3A8-4042C44C5EA4}"/>
              </a:ext>
            </a:extLst>
          </p:cNvPr>
          <p:cNvSpPr txBox="1"/>
          <p:nvPr/>
        </p:nvSpPr>
        <p:spPr>
          <a:xfrm>
            <a:off x="3745378" y="6011338"/>
            <a:ext cx="23506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I. Stopping criterion?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F6787-EB13-AC64-EC14-E84445BFE1A1}"/>
              </a:ext>
            </a:extLst>
          </p:cNvPr>
          <p:cNvSpPr txBox="1"/>
          <p:nvPr/>
        </p:nvSpPr>
        <p:spPr>
          <a:xfrm>
            <a:off x="6755858" y="4790317"/>
            <a:ext cx="14251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II. Step size?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663782-616F-469E-A081-4C16E2BECEB1}"/>
              </a:ext>
            </a:extLst>
          </p:cNvPr>
          <p:cNvSpPr txBox="1"/>
          <p:nvPr/>
        </p:nvSpPr>
        <p:spPr>
          <a:xfrm>
            <a:off x="8672212" y="3475429"/>
            <a:ext cx="23395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III. Descent direction?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DD8FDF-DAB5-CE3B-4683-F450B94FD6DD}"/>
              </a:ext>
            </a:extLst>
          </p:cNvPr>
          <p:cNvCxnSpPr/>
          <p:nvPr/>
        </p:nvCxnSpPr>
        <p:spPr>
          <a:xfrm flipV="1">
            <a:off x="6685569" y="3660095"/>
            <a:ext cx="1986643" cy="81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E9B83A-4A94-A8DB-81C0-EF6190543613}"/>
              </a:ext>
            </a:extLst>
          </p:cNvPr>
          <p:cNvCxnSpPr>
            <a:cxnSpLocks/>
          </p:cNvCxnSpPr>
          <p:nvPr/>
        </p:nvCxnSpPr>
        <p:spPr>
          <a:xfrm>
            <a:off x="5272391" y="4790317"/>
            <a:ext cx="148346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E77212-C0C6-588E-1469-6125FBAF803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76272" y="5475243"/>
            <a:ext cx="1469106" cy="72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DA1E69-CF1E-A7D5-BCEA-BCCF86AD09B3}"/>
                  </a:ext>
                </a:extLst>
              </p:cNvPr>
              <p:cNvSpPr txBox="1"/>
              <p:nvPr/>
            </p:nvSpPr>
            <p:spPr>
              <a:xfrm>
                <a:off x="306422" y="2330904"/>
                <a:ext cx="1113817" cy="52322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DA1E69-CF1E-A7D5-BCEA-BCCF86AD0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22" y="2330904"/>
                <a:ext cx="1113817" cy="523220"/>
              </a:xfrm>
              <a:prstGeom prst="rect">
                <a:avLst/>
              </a:prstGeom>
              <a:blipFill>
                <a:blip r:embed="rId5"/>
                <a:stretch>
                  <a:fillRect l="-1639" t="-1163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9A07FC-0CE8-A092-8D31-EB676332576E}"/>
              </a:ext>
            </a:extLst>
          </p:cNvPr>
          <p:cNvCxnSpPr>
            <a:cxnSpLocks/>
          </p:cNvCxnSpPr>
          <p:nvPr/>
        </p:nvCxnSpPr>
        <p:spPr>
          <a:xfrm flipH="1">
            <a:off x="1420239" y="2278729"/>
            <a:ext cx="1235412" cy="31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3F79-F441-4B45-E2D7-AB04952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2F717-5142-298F-34DD-EE39A6DF8F31}"/>
              </a:ext>
            </a:extLst>
          </p:cNvPr>
          <p:cNvSpPr txBox="1"/>
          <p:nvPr/>
        </p:nvSpPr>
        <p:spPr>
          <a:xfrm>
            <a:off x="885216" y="564204"/>
            <a:ext cx="33949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Approximate line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D84F6-3722-8150-1752-0C77D20026DE}"/>
              </a:ext>
            </a:extLst>
          </p:cNvPr>
          <p:cNvSpPr txBox="1"/>
          <p:nvPr/>
        </p:nvSpPr>
        <p:spPr>
          <a:xfrm>
            <a:off x="4834647" y="564203"/>
            <a:ext cx="234262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Wolfe conditions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281180-ECB6-8883-EF3C-DF8684F405C6}"/>
              </a:ext>
            </a:extLst>
          </p:cNvPr>
          <p:cNvGrpSpPr/>
          <p:nvPr/>
        </p:nvGrpSpPr>
        <p:grpSpPr>
          <a:xfrm>
            <a:off x="1328913" y="2149624"/>
            <a:ext cx="10217819" cy="3074128"/>
            <a:chOff x="2110394" y="2198263"/>
            <a:chExt cx="8181470" cy="2461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2D67D0-3DA7-C147-8F17-C7E108B4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394" y="2198263"/>
              <a:ext cx="7971211" cy="24614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8E94C1-4AB8-6938-7775-70A8FC0054A5}"/>
                </a:ext>
              </a:extLst>
            </p:cNvPr>
            <p:cNvSpPr txBox="1"/>
            <p:nvPr/>
          </p:nvSpPr>
          <p:spPr>
            <a:xfrm>
              <a:off x="7626485" y="3370819"/>
              <a:ext cx="2665379" cy="1171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28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3F79-F441-4B45-E2D7-AB04952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2F717-5142-298F-34DD-EE39A6DF8F31}"/>
              </a:ext>
            </a:extLst>
          </p:cNvPr>
          <p:cNvSpPr txBox="1"/>
          <p:nvPr/>
        </p:nvSpPr>
        <p:spPr>
          <a:xfrm>
            <a:off x="885216" y="564204"/>
            <a:ext cx="33949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Approximate line 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778FA-1E98-FDFE-F945-EB4D7709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29" y="1127910"/>
            <a:ext cx="7872142" cy="5593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5855C-85FF-944E-06D2-98CBD2F8042C}"/>
              </a:ext>
            </a:extLst>
          </p:cNvPr>
          <p:cNvSpPr txBox="1"/>
          <p:nvPr/>
        </p:nvSpPr>
        <p:spPr>
          <a:xfrm>
            <a:off x="7039583" y="6454184"/>
            <a:ext cx="31420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B01EC-C86A-16A5-8214-68FDC95F9A35}"/>
              </a:ext>
            </a:extLst>
          </p:cNvPr>
          <p:cNvSpPr txBox="1"/>
          <p:nvPr/>
        </p:nvSpPr>
        <p:spPr>
          <a:xfrm>
            <a:off x="4834647" y="564203"/>
            <a:ext cx="3760453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Wolfe conditions: existence </a:t>
            </a:r>
          </a:p>
        </p:txBody>
      </p:sp>
    </p:spTree>
    <p:extLst>
      <p:ext uri="{BB962C8B-B14F-4D97-AF65-F5344CB8AC3E}">
        <p14:creationId xmlns:p14="http://schemas.microsoft.com/office/powerpoint/2010/main" val="406202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3F79-F441-4B45-E2D7-AB04952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2F717-5142-298F-34DD-EE39A6DF8F31}"/>
              </a:ext>
            </a:extLst>
          </p:cNvPr>
          <p:cNvSpPr txBox="1"/>
          <p:nvPr/>
        </p:nvSpPr>
        <p:spPr>
          <a:xfrm>
            <a:off x="885216" y="564204"/>
            <a:ext cx="33949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Approximate line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C7050-C78B-87FB-5CBD-3EA31CAD4E0A}"/>
              </a:ext>
            </a:extLst>
          </p:cNvPr>
          <p:cNvSpPr txBox="1"/>
          <p:nvPr/>
        </p:nvSpPr>
        <p:spPr>
          <a:xfrm>
            <a:off x="4815191" y="564204"/>
            <a:ext cx="2344366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Convergence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BE2AE-5CA0-0B6B-BBF7-C1F6D5F9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6" y="1112669"/>
            <a:ext cx="7712108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8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3F79-F441-4B45-E2D7-AB04952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2F717-5142-298F-34DD-EE39A6DF8F31}"/>
              </a:ext>
            </a:extLst>
          </p:cNvPr>
          <p:cNvSpPr txBox="1"/>
          <p:nvPr/>
        </p:nvSpPr>
        <p:spPr>
          <a:xfrm>
            <a:off x="885216" y="564204"/>
            <a:ext cx="33949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Approximate line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C7050-C78B-87FB-5CBD-3EA31CAD4E0A}"/>
              </a:ext>
            </a:extLst>
          </p:cNvPr>
          <p:cNvSpPr txBox="1"/>
          <p:nvPr/>
        </p:nvSpPr>
        <p:spPr>
          <a:xfrm>
            <a:off x="4815191" y="564204"/>
            <a:ext cx="2344366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Convergence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B8F25-79C6-22A6-BF9C-39882575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12" y="1609730"/>
            <a:ext cx="803217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9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47EB-1926-1AE2-2650-995F0005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8FBE82-49CE-05E7-845C-0E971D3D62F8}"/>
                  </a:ext>
                </a:extLst>
              </p:cNvPr>
              <p:cNvSpPr txBox="1"/>
              <p:nvPr/>
            </p:nvSpPr>
            <p:spPr>
              <a:xfrm>
                <a:off x="753488" y="2350006"/>
                <a:ext cx="7054986" cy="21390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 i="0" u="none" strike="noStrike" baseline="0" dirty="0">
                    <a:solidFill>
                      <a:schemeClr val="accent5"/>
                    </a:solidFill>
                  </a:rPr>
                  <a:t>Theorem:</a:t>
                </a:r>
              </a:p>
              <a:p>
                <a:pPr marL="282575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</a:rPr>
                      <m:t>𝑓</m:t>
                    </m:r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</a:rPr>
                      <m:t>:</m:t>
                    </m:r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</a:rPr>
                      <m:t>𝐷</m:t>
                    </m:r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</a:rPr>
                      <m:t>⊆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</a:rPr>
                      <m:t>→</m:t>
                    </m:r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 be a differentiable function,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solidFill>
                          <a:srgbClr val="000000"/>
                        </a:solidFill>
                      </a:rPr>
                      <m:t>𝒂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</a:rPr>
                      <m:t>∈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</a:rPr>
                      <m:t>𝐷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solidFill>
                          <a:srgbClr val="000000"/>
                        </a:solidFill>
                      </a:rPr>
                      <m:t>𝒅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</a:rPr>
                      <m:t>∈</m:t>
                    </m:r>
                    <m:sSup>
                      <m:sSup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r>
                          <a:rPr lang="en-US" sz="1800" b="1" i="1" u="none" strike="noStrike" baseline="0" smtClean="0">
                            <a:solidFill>
                              <a:srgbClr val="000000"/>
                            </a:solidFill>
                          </a:rPr>
                          <m:t>𝒅</m:t>
                        </m:r>
                      </m:e>
                    </m:d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</a:rPr>
                      <m:t>=1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</a:rPr>
                      <m:t>𝜃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 is the angle between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solidFill>
                          <a:srgbClr val="000000"/>
                        </a:solidFill>
                      </a:rPr>
                      <m:t>𝒅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i="0" u="none" strike="noStrike" baseline="0" dirty="0">
                    <a:solidFill>
                      <a:srgbClr val="000000"/>
                    </a:solidFill>
                  </a:rPr>
                  <a:t>and</a:t>
                </a:r>
                <a:r>
                  <a:rPr lang="en-US" sz="1800" i="0" u="none" strike="noStrike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u="none" strike="noStrike" smtClean="0">
                        <a:solidFill>
                          <a:srgbClr val="000000"/>
                        </a:solidFill>
                      </a:rPr>
                      <m:t>∇</m:t>
                    </m:r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</a:rPr>
                      <m:t>𝑓</m:t>
                    </m:r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</a:rPr>
                      <m:t>(</m:t>
                    </m:r>
                    <m:r>
                      <a:rPr lang="en-US" sz="1800" b="1" i="1" u="none" strike="noStrike" smtClean="0">
                        <a:solidFill>
                          <a:srgbClr val="000000"/>
                        </a:solidFill>
                      </a:rPr>
                      <m:t>𝒂</m:t>
                    </m:r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</a:rPr>
                      <m:t>)</m:t>
                    </m:r>
                  </m:oMath>
                </a14:m>
                <a:r>
                  <a:rPr lang="en-US" sz="1800" i="0" u="none" strike="noStrike" baseline="0" dirty="0">
                    <a:solidFill>
                      <a:srgbClr val="000000"/>
                    </a:solidFill>
                  </a:rPr>
                  <a:t>.  Then</a:t>
                </a:r>
              </a:p>
              <a:p>
                <a:pPr marL="282575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u="none" strike="noStrike" baseline="0" smtClean="0">
                              <a:solidFill>
                                <a:srgbClr val="000000"/>
                              </a:solidFill>
                            </a:rPr>
                            <m:t>∇</m:t>
                          </m:r>
                        </m:e>
                        <m:sub>
                          <m:r>
                            <a:rPr lang="en-US" sz="1800" b="1" i="1" u="none" strike="noStrike" baseline="0" smtClean="0">
                              <a:solidFill>
                                <a:srgbClr val="000000"/>
                              </a:solidFill>
                            </a:rPr>
                            <m:t>𝒅</m:t>
                          </m:r>
                        </m:sub>
                      </m:sSub>
                      <m:r>
                        <a:rPr lang="en-US" sz="1800" b="0" i="1" u="none" strike="noStrike" baseline="0" smtClean="0">
                          <a:solidFill>
                            <a:srgbClr val="000000"/>
                          </a:solidFill>
                        </a:rPr>
                        <m:t>𝑓</m:t>
                      </m:r>
                      <m:d>
                        <m:dPr>
                          <m:ctrlP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r>
                            <a:rPr lang="en-US" sz="1800" b="1" i="1" u="none" strike="noStrike" baseline="0" smtClean="0">
                              <a:solidFill>
                                <a:srgbClr val="000000"/>
                              </a:solidFill>
                            </a:rPr>
                            <m:t>𝒂</m:t>
                          </m:r>
                        </m:e>
                      </m:d>
                      <m:r>
                        <a:rPr lang="en-US" sz="1800" b="0" i="1" u="none" strike="noStrike" baseline="0" smtClean="0">
                          <a:solidFill>
                            <a:srgbClr val="000000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a:rPr lang="en-US" sz="1800" b="1" i="1" u="none" strike="noStrike" baseline="0" smtClean="0">
                              <a:solidFill>
                                <a:srgbClr val="000000"/>
                              </a:solidFill>
                            </a:rPr>
                            <m:t>𝒅</m:t>
                          </m:r>
                        </m:e>
                        <m:sup>
                          <m: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  <m:t>𝑇</m:t>
                          </m:r>
                        </m:sup>
                      </m:sSup>
                      <m:r>
                        <a:rPr lang="en-US" sz="1800" b="0" i="1" u="none" strike="noStrike" baseline="0" smtClean="0">
                          <a:solidFill>
                            <a:srgbClr val="000000"/>
                          </a:solidFill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</a:rPr>
                        <m:t>∇</m:t>
                      </m:r>
                      <m:r>
                        <a:rPr lang="en-US" sz="1800" b="0" i="1" u="none" strike="noStrike" baseline="0" smtClean="0">
                          <a:solidFill>
                            <a:srgbClr val="000000"/>
                          </a:solidFill>
                        </a:rPr>
                        <m:t>𝑓</m:t>
                      </m:r>
                      <m:d>
                        <m:dPr>
                          <m:ctrlP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r>
                            <a:rPr lang="en-US" sz="1800" b="1" i="1" u="none" strike="noStrike" baseline="0" smtClean="0">
                              <a:solidFill>
                                <a:srgbClr val="000000"/>
                              </a:solidFill>
                            </a:rPr>
                            <m:t>𝒂</m:t>
                          </m:r>
                        </m:e>
                      </m:d>
                      <m:r>
                        <a:rPr lang="en-US" sz="1800" b="0" i="1" u="none" strike="noStrike" baseline="0" smtClean="0">
                          <a:solidFill>
                            <a:srgbClr val="000000"/>
                          </a:solidFill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u="none" strike="noStrike" baseline="0" smtClean="0">
                              <a:solidFill>
                                <a:srgbClr val="000000"/>
                              </a:solidFill>
                            </a:rPr>
                            <m:t>∇</m:t>
                          </m:r>
                          <m: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  <m:t>𝑓</m:t>
                          </m:r>
                          <m: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  <m:t>(</m:t>
                          </m:r>
                          <m:r>
                            <a:rPr lang="en-US" sz="1800" b="1" i="1" u="none" strike="noStrike" baseline="0" smtClean="0">
                              <a:solidFill>
                                <a:srgbClr val="000000"/>
                              </a:solidFill>
                            </a:rPr>
                            <m:t>𝒂</m:t>
                          </m:r>
                          <m: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  <m:t>)</m:t>
                          </m:r>
                        </m:e>
                      </m:d>
                      <m:func>
                        <m:funcPr>
                          <m:ctrlP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u="none" strike="noStrike" baseline="0" smtClean="0">
                              <a:solidFill>
                                <a:srgbClr val="000000"/>
                              </a:solidFill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u="none" strike="noStrike" baseline="0" smtClean="0">
                              <a:solidFill>
                                <a:srgbClr val="000000"/>
                              </a:solidFill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800" b="0" i="1" u="none" strike="noStrike" baseline="0" dirty="0">
                  <a:solidFill>
                    <a:srgbClr val="000000"/>
                  </a:solidFill>
                </a:endParaRPr>
              </a:p>
              <a:p>
                <a:pPr marL="282575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In particular, the vector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u="none" strike="noStrike" baseline="0" smtClean="0">
                        <a:solidFill>
                          <a:srgbClr val="000000"/>
                        </a:solidFill>
                      </a:rPr>
                      <m:t>∇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</a:rPr>
                      <m:t>𝑓</m:t>
                    </m:r>
                    <m:d>
                      <m:d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r>
                          <a:rPr lang="en-US" sz="1800" b="1" i="1" u="none" strike="noStrike" baseline="0" smtClean="0">
                            <a:solidFill>
                              <a:srgbClr val="000000"/>
                            </a:solidFill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 gives the maximum descent direction of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</a:rPr>
                      <m:t>𝑓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</a:rPr>
                      <m:t>𝒂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8FBE82-49CE-05E7-845C-0E971D3D6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8" y="2350006"/>
                <a:ext cx="7054986" cy="2139047"/>
              </a:xfrm>
              <a:prstGeom prst="rect">
                <a:avLst/>
              </a:prstGeom>
              <a:blipFill>
                <a:blip r:embed="rId2"/>
                <a:stretch>
                  <a:fillRect l="-778" t="-1425" r="-346" b="-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A5BC41-2D72-3EE6-EE52-8749BC351B85}"/>
              </a:ext>
            </a:extLst>
          </p:cNvPr>
          <p:cNvSpPr txBox="1"/>
          <p:nvPr/>
        </p:nvSpPr>
        <p:spPr>
          <a:xfrm>
            <a:off x="763620" y="460463"/>
            <a:ext cx="3623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Digression: Why gradient?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4409BA-FCC3-5E85-4935-0F003AD26C96}"/>
                  </a:ext>
                </a:extLst>
              </p:cNvPr>
              <p:cNvSpPr txBox="1"/>
              <p:nvPr/>
            </p:nvSpPr>
            <p:spPr>
              <a:xfrm>
                <a:off x="766051" y="1035361"/>
                <a:ext cx="5111885" cy="1258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Recall that from the Taylor formula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𝑢𝑝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4409BA-FCC3-5E85-4935-0F003AD2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51" y="1035361"/>
                <a:ext cx="5111885" cy="1258165"/>
              </a:xfrm>
              <a:prstGeom prst="rect">
                <a:avLst/>
              </a:prstGeom>
              <a:blipFill>
                <a:blip r:embed="rId3"/>
                <a:stretch>
                  <a:fillRect l="-1074" t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4E7029-73DD-FDA0-1CC1-AB59AC89DA40}"/>
              </a:ext>
            </a:extLst>
          </p:cNvPr>
          <p:cNvCxnSpPr/>
          <p:nvPr/>
        </p:nvCxnSpPr>
        <p:spPr>
          <a:xfrm>
            <a:off x="8734223" y="4185238"/>
            <a:ext cx="172179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14AC6A-E414-7B26-C708-6C5334E793C1}"/>
              </a:ext>
            </a:extLst>
          </p:cNvPr>
          <p:cNvCxnSpPr/>
          <p:nvPr/>
        </p:nvCxnSpPr>
        <p:spPr>
          <a:xfrm flipV="1">
            <a:off x="8724495" y="2667723"/>
            <a:ext cx="2198451" cy="1517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7A1AB6-F868-A0A8-7E0E-4D1B15509835}"/>
                  </a:ext>
                </a:extLst>
              </p:cNvPr>
              <p:cNvSpPr txBox="1"/>
              <p:nvPr/>
            </p:nvSpPr>
            <p:spPr>
              <a:xfrm>
                <a:off x="10533840" y="229839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7A1AB6-F868-A0A8-7E0E-4D1B1550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40" y="229839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49662-4427-7A36-C1AB-D634BA70F0A0}"/>
                  </a:ext>
                </a:extLst>
              </p:cNvPr>
              <p:cNvSpPr txBox="1"/>
              <p:nvPr/>
            </p:nvSpPr>
            <p:spPr>
              <a:xfrm>
                <a:off x="10226608" y="3767215"/>
                <a:ext cx="458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49662-4427-7A36-C1AB-D634BA70F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608" y="3767215"/>
                <a:ext cx="4588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2D6CD7-7A53-AA3F-6113-27D56BEF33D5}"/>
                  </a:ext>
                </a:extLst>
              </p:cNvPr>
              <p:cNvSpPr txBox="1"/>
              <p:nvPr/>
            </p:nvSpPr>
            <p:spPr>
              <a:xfrm flipH="1">
                <a:off x="9106952" y="3842319"/>
                <a:ext cx="29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2D6CD7-7A53-AA3F-6113-27D56BEF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06952" y="3842319"/>
                <a:ext cx="293780" cy="369332"/>
              </a:xfrm>
              <a:prstGeom prst="rect">
                <a:avLst/>
              </a:prstGeom>
              <a:blipFill>
                <a:blip r:embed="rId6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F723F401-459B-A3F0-A6E1-7C7AF1676FF0}"/>
              </a:ext>
            </a:extLst>
          </p:cNvPr>
          <p:cNvSpPr/>
          <p:nvPr/>
        </p:nvSpPr>
        <p:spPr>
          <a:xfrm>
            <a:off x="8823823" y="3917269"/>
            <a:ext cx="293780" cy="535938"/>
          </a:xfrm>
          <a:prstGeom prst="arc">
            <a:avLst>
              <a:gd name="adj1" fmla="val 17357977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84425-75F2-7DC9-BA09-36D66269F013}"/>
              </a:ext>
            </a:extLst>
          </p:cNvPr>
          <p:cNvSpPr txBox="1"/>
          <p:nvPr/>
        </p:nvSpPr>
        <p:spPr>
          <a:xfrm>
            <a:off x="6201382" y="1372056"/>
            <a:ext cx="1143002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Directional derivative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469B7C-C871-6260-F5F9-D4B208A3C210}"/>
              </a:ext>
            </a:extLst>
          </p:cNvPr>
          <p:cNvCxnSpPr>
            <a:endCxn id="18" idx="1"/>
          </p:cNvCxnSpPr>
          <p:nvPr/>
        </p:nvCxnSpPr>
        <p:spPr>
          <a:xfrm flipV="1">
            <a:off x="4066162" y="1664444"/>
            <a:ext cx="2135220" cy="36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1F4F4E48-3828-9794-9682-433674505652}"/>
              </a:ext>
            </a:extLst>
          </p:cNvPr>
          <p:cNvSpPr/>
          <p:nvPr/>
        </p:nvSpPr>
        <p:spPr>
          <a:xfrm>
            <a:off x="3321993" y="4901138"/>
            <a:ext cx="4202350" cy="1945532"/>
          </a:xfrm>
          <a:prstGeom prst="arc">
            <a:avLst>
              <a:gd name="adj1" fmla="val 12162171"/>
              <a:gd name="adj2" fmla="val 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ED621CB-83CE-1ABD-501C-062C02393319}"/>
              </a:ext>
            </a:extLst>
          </p:cNvPr>
          <p:cNvSpPr/>
          <p:nvPr/>
        </p:nvSpPr>
        <p:spPr>
          <a:xfrm>
            <a:off x="3321993" y="5359940"/>
            <a:ext cx="3857019" cy="2079131"/>
          </a:xfrm>
          <a:prstGeom prst="arc">
            <a:avLst>
              <a:gd name="adj1" fmla="val 12512187"/>
              <a:gd name="adj2" fmla="val 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5C3B4D6-B058-E15C-D119-E13078ACB0A8}"/>
              </a:ext>
            </a:extLst>
          </p:cNvPr>
          <p:cNvSpPr/>
          <p:nvPr/>
        </p:nvSpPr>
        <p:spPr>
          <a:xfrm>
            <a:off x="3748388" y="5822639"/>
            <a:ext cx="2879389" cy="1779824"/>
          </a:xfrm>
          <a:prstGeom prst="arc">
            <a:avLst>
              <a:gd name="adj1" fmla="val 12162171"/>
              <a:gd name="adj2" fmla="val 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4007CE-E7BE-6EE4-4909-AA608519F145}"/>
              </a:ext>
            </a:extLst>
          </p:cNvPr>
          <p:cNvCxnSpPr>
            <a:cxnSpLocks/>
          </p:cNvCxnSpPr>
          <p:nvPr/>
        </p:nvCxnSpPr>
        <p:spPr>
          <a:xfrm flipV="1">
            <a:off x="6346650" y="4809817"/>
            <a:ext cx="281128" cy="732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DE0CCA-B46D-D0C8-F4E1-B7349F00696F}"/>
              </a:ext>
            </a:extLst>
          </p:cNvPr>
          <p:cNvCxnSpPr>
            <a:cxnSpLocks/>
          </p:cNvCxnSpPr>
          <p:nvPr/>
        </p:nvCxnSpPr>
        <p:spPr>
          <a:xfrm flipH="1">
            <a:off x="6051982" y="5559703"/>
            <a:ext cx="276913" cy="742037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924D4C-2872-CDB1-7F99-C84153335866}"/>
              </a:ext>
            </a:extLst>
          </p:cNvPr>
          <p:cNvCxnSpPr/>
          <p:nvPr/>
        </p:nvCxnSpPr>
        <p:spPr>
          <a:xfrm flipH="1">
            <a:off x="5074920" y="5540956"/>
            <a:ext cx="1263703" cy="57790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942985-D1A5-D179-2349-B0CBD5D27157}"/>
                  </a:ext>
                </a:extLst>
              </p:cNvPr>
              <p:cNvSpPr txBox="1"/>
              <p:nvPr/>
            </p:nvSpPr>
            <p:spPr>
              <a:xfrm>
                <a:off x="7882242" y="4937271"/>
                <a:ext cx="2968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Level sets (line, surface..)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942985-D1A5-D179-2349-B0CBD5D27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242" y="4937271"/>
                <a:ext cx="2968638" cy="369332"/>
              </a:xfrm>
              <a:prstGeom prst="rect">
                <a:avLst/>
              </a:prstGeom>
              <a:blipFill>
                <a:blip r:embed="rId7"/>
                <a:stretch>
                  <a:fillRect l="-164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F7D93F9-878F-6D95-6873-5577A348DF8D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7381017" y="4553369"/>
            <a:ext cx="1232311" cy="2738778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1ACFE2B-5864-0B92-B996-08B843B14864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7866663" y="4618959"/>
            <a:ext cx="812255" cy="2187543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1C24C88-DE46-0026-2814-4FC2BBE9EF63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8241959" y="4639349"/>
            <a:ext cx="457348" cy="179185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FF35A8-C4DA-BEE7-C5C1-0D992480C515}"/>
                  </a:ext>
                </a:extLst>
              </p:cNvPr>
              <p:cNvSpPr txBox="1"/>
              <p:nvPr/>
            </p:nvSpPr>
            <p:spPr>
              <a:xfrm>
                <a:off x="2040956" y="5487018"/>
                <a:ext cx="2001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FF35A8-C4DA-BEE7-C5C1-0D992480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56" y="5487018"/>
                <a:ext cx="200119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30B33F-5604-A245-C1C5-DB56630549BC}"/>
                  </a:ext>
                </a:extLst>
              </p:cNvPr>
              <p:cNvSpPr txBox="1"/>
              <p:nvPr/>
            </p:nvSpPr>
            <p:spPr>
              <a:xfrm>
                <a:off x="6311000" y="5263997"/>
                <a:ext cx="39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30B33F-5604-A245-C1C5-DB5663054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000" y="5263997"/>
                <a:ext cx="3931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A26670-33AB-E000-4C27-8D8983733121}"/>
                  </a:ext>
                </a:extLst>
              </p:cNvPr>
              <p:cNvSpPr txBox="1"/>
              <p:nvPr/>
            </p:nvSpPr>
            <p:spPr>
              <a:xfrm>
                <a:off x="6528477" y="468665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A26670-33AB-E000-4C27-8D898373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477" y="4686651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3252747-9C4E-FEE4-59AB-CAB5A27C53FA}"/>
                  </a:ext>
                </a:extLst>
              </p:cNvPr>
              <p:cNvSpPr txBox="1"/>
              <p:nvPr/>
            </p:nvSpPr>
            <p:spPr>
              <a:xfrm>
                <a:off x="5572814" y="631534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3252747-9C4E-FEE4-59AB-CAB5A27C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814" y="6315341"/>
                <a:ext cx="914400" cy="369332"/>
              </a:xfrm>
              <a:prstGeom prst="rect">
                <a:avLst/>
              </a:prstGeom>
              <a:blipFill>
                <a:blip r:embed="rId11"/>
                <a:stretch>
                  <a:fillRect r="-733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5E65E4F-43F0-6617-4872-3F75720AAA2C}"/>
                  </a:ext>
                </a:extLst>
              </p:cNvPr>
              <p:cNvSpPr txBox="1"/>
              <p:nvPr/>
            </p:nvSpPr>
            <p:spPr>
              <a:xfrm>
                <a:off x="4886957" y="6098335"/>
                <a:ext cx="375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5E65E4F-43F0-6617-4872-3F75720AA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57" y="6098335"/>
                <a:ext cx="3759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58A84F-1984-D69C-14A3-9E3F67C6E17B}"/>
              </a:ext>
            </a:extLst>
          </p:cNvPr>
          <p:cNvCxnSpPr/>
          <p:nvPr/>
        </p:nvCxnSpPr>
        <p:spPr>
          <a:xfrm flipV="1">
            <a:off x="6263640" y="5425440"/>
            <a:ext cx="32120" cy="86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2F02AE-C9CF-DF84-348D-006F5E2BB4C1}"/>
              </a:ext>
            </a:extLst>
          </p:cNvPr>
          <p:cNvCxnSpPr>
            <a:cxnSpLocks/>
          </p:cNvCxnSpPr>
          <p:nvPr/>
        </p:nvCxnSpPr>
        <p:spPr>
          <a:xfrm>
            <a:off x="6290099" y="5425797"/>
            <a:ext cx="87841" cy="301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AE5BBE-7466-54A8-CFFB-E7D035DEB340}"/>
              </a:ext>
            </a:extLst>
          </p:cNvPr>
          <p:cNvCxnSpPr>
            <a:cxnSpLocks/>
          </p:cNvCxnSpPr>
          <p:nvPr/>
        </p:nvCxnSpPr>
        <p:spPr>
          <a:xfrm>
            <a:off x="5438775" y="5216248"/>
            <a:ext cx="1884752" cy="666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3B84C5F-4593-2ECE-B095-220DB7C3E09C}"/>
              </a:ext>
            </a:extLst>
          </p:cNvPr>
          <p:cNvSpPr/>
          <p:nvPr/>
        </p:nvSpPr>
        <p:spPr>
          <a:xfrm>
            <a:off x="6311000" y="5512250"/>
            <a:ext cx="62865" cy="6286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089699-0EDA-EA04-08F4-4742048E7AA2}"/>
              </a:ext>
            </a:extLst>
          </p:cNvPr>
          <p:cNvSpPr txBox="1"/>
          <p:nvPr/>
        </p:nvSpPr>
        <p:spPr>
          <a:xfrm>
            <a:off x="8205532" y="1372055"/>
            <a:ext cx="1421413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 want it to be negative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518619-3466-363E-1FA5-8472305CF3E6}"/>
              </a:ext>
            </a:extLst>
          </p:cNvPr>
          <p:cNvCxnSpPr>
            <a:stCxn id="18" idx="3"/>
            <a:endCxn id="88" idx="1"/>
          </p:cNvCxnSpPr>
          <p:nvPr/>
        </p:nvCxnSpPr>
        <p:spPr>
          <a:xfrm flipV="1">
            <a:off x="7344384" y="1664443"/>
            <a:ext cx="861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4" grpId="0"/>
      <p:bldP spid="15" grpId="0"/>
      <p:bldP spid="16" grpId="0"/>
      <p:bldP spid="17" grpId="0" animBg="1"/>
      <p:bldP spid="25" grpId="0" animBg="1"/>
      <p:bldP spid="26" grpId="0" animBg="1"/>
      <p:bldP spid="27" grpId="0" animBg="1"/>
      <p:bldP spid="47" grpId="0"/>
      <p:bldP spid="65" grpId="0"/>
      <p:bldP spid="66" grpId="0"/>
      <p:bldP spid="67" grpId="0"/>
      <p:bldP spid="68" grpId="0"/>
      <p:bldP spid="69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68B5A-315F-F516-A215-67A04B64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B3096-048E-2854-92DD-98D995134EF1}"/>
              </a:ext>
            </a:extLst>
          </p:cNvPr>
          <p:cNvSpPr txBox="1"/>
          <p:nvPr/>
        </p:nvSpPr>
        <p:spPr>
          <a:xfrm>
            <a:off x="3250688" y="456844"/>
            <a:ext cx="569062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I. Stopping criteria/termination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5609BC-86F8-DA69-B3D9-E4518B7086DA}"/>
                  </a:ext>
                </a:extLst>
              </p:cNvPr>
              <p:cNvSpPr txBox="1"/>
              <p:nvPr/>
            </p:nvSpPr>
            <p:spPr>
              <a:xfrm>
                <a:off x="599871" y="1386192"/>
                <a:ext cx="10509116" cy="5117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/>
                    </a:solidFill>
                  </a:rPr>
                  <a:t>Maximum iterations</a:t>
                </a:r>
                <a:r>
                  <a:rPr lang="en-US" sz="2000" dirty="0"/>
                  <a:t>: repeat until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/>
                    </a:solidFill>
                  </a:rPr>
                  <a:t>Absolute improvement</a:t>
                </a:r>
                <a:r>
                  <a:rPr lang="en-US" sz="2000" dirty="0"/>
                  <a:t>: repeat until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285750" indent="-28575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/>
                    </a:solidFill>
                  </a:rPr>
                  <a:t>Relative improvement</a:t>
                </a:r>
                <a:r>
                  <a:rPr lang="en-US" sz="2000" dirty="0"/>
                  <a:t>: repeat until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/>
                    </a:solidFill>
                  </a:rPr>
                  <a:t>Gradient magnitude</a:t>
                </a:r>
                <a:r>
                  <a:rPr lang="en-US" sz="2000" dirty="0"/>
                  <a:t>: repeat until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en-US" dirty="0"/>
                  <a:t>One or more termination conditions can be used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en-US" dirty="0"/>
                  <a:t>If there are several local minima, one can add </a:t>
                </a:r>
                <a:r>
                  <a:rPr lang="en-US" b="1" i="1" dirty="0">
                    <a:solidFill>
                      <a:schemeClr val="accent6"/>
                    </a:solidFill>
                  </a:rPr>
                  <a:t>random restart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dirty="0"/>
                  <a:t> sampled randomly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5609BC-86F8-DA69-B3D9-E4518B70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71" y="1386192"/>
                <a:ext cx="10509116" cy="5117811"/>
              </a:xfrm>
              <a:prstGeom prst="rect">
                <a:avLst/>
              </a:prstGeom>
              <a:blipFill>
                <a:blip r:embed="rId2"/>
                <a:stretch>
                  <a:fillRect l="-522" t="-595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4715F5-E477-0D08-1519-12B65DAD4C1B}"/>
              </a:ext>
            </a:extLst>
          </p:cNvPr>
          <p:cNvCxnSpPr>
            <a:cxnSpLocks/>
          </p:cNvCxnSpPr>
          <p:nvPr/>
        </p:nvCxnSpPr>
        <p:spPr>
          <a:xfrm>
            <a:off x="599871" y="5398851"/>
            <a:ext cx="107539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3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551B5-38E3-E7A2-B6A6-47D5FF6C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51224-0AA8-0F5A-2FB9-D90087A00880}"/>
              </a:ext>
            </a:extLst>
          </p:cNvPr>
          <p:cNvSpPr txBox="1"/>
          <p:nvPr/>
        </p:nvSpPr>
        <p:spPr>
          <a:xfrm>
            <a:off x="4395686" y="393414"/>
            <a:ext cx="340062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II. Step size/learning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BFD9E-951E-CFA5-B30F-5E51570BB090}"/>
              </a:ext>
            </a:extLst>
          </p:cNvPr>
          <p:cNvSpPr txBox="1"/>
          <p:nvPr/>
        </p:nvSpPr>
        <p:spPr>
          <a:xfrm>
            <a:off x="1055449" y="2681791"/>
            <a:ext cx="50405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Methods:</a:t>
            </a:r>
          </a:p>
          <a:p>
            <a:pPr marL="855663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400" dirty="0"/>
              <a:t>Exact line search</a:t>
            </a:r>
          </a:p>
          <a:p>
            <a:pPr marL="855663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400" dirty="0"/>
              <a:t>Approximate line search</a:t>
            </a:r>
          </a:p>
          <a:p>
            <a:pPr marL="855663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400" dirty="0"/>
              <a:t>Trust region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D83510-4DD2-3634-18A7-0DFDC4E6FBE2}"/>
                  </a:ext>
                </a:extLst>
              </p:cNvPr>
              <p:cNvSpPr txBox="1"/>
              <p:nvPr/>
            </p:nvSpPr>
            <p:spPr>
              <a:xfrm>
                <a:off x="1055448" y="1529940"/>
                <a:ext cx="8078823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given. How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D83510-4DD2-3634-18A7-0DFDC4E6F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8" y="1529940"/>
                <a:ext cx="8078823" cy="476990"/>
              </a:xfrm>
              <a:prstGeom prst="rect">
                <a:avLst/>
              </a:prstGeom>
              <a:blipFill>
                <a:blip r:embed="rId2"/>
                <a:stretch>
                  <a:fillRect l="-1132" t="-6410" r="-75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2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1A545-6D65-F7B5-0FE7-B82B4F23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43617-6CCC-44C4-EF76-A4D8A324E3A0}"/>
              </a:ext>
            </a:extLst>
          </p:cNvPr>
          <p:cNvSpPr txBox="1"/>
          <p:nvPr/>
        </p:nvSpPr>
        <p:spPr>
          <a:xfrm>
            <a:off x="885216" y="564204"/>
            <a:ext cx="241894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Exact line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95FFB3-AC43-C796-0737-F4DD822D88CA}"/>
                  </a:ext>
                </a:extLst>
              </p:cNvPr>
              <p:cNvSpPr txBox="1"/>
              <p:nvPr/>
            </p:nvSpPr>
            <p:spPr>
              <a:xfrm>
                <a:off x="3501145" y="425704"/>
                <a:ext cx="2874524" cy="7386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95FFB3-AC43-C796-0737-F4DD822D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145" y="425704"/>
                <a:ext cx="287452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6C252-3F92-F6D9-796D-54E3A841C86E}"/>
                  </a:ext>
                </a:extLst>
              </p:cNvPr>
              <p:cNvSpPr txBox="1"/>
              <p:nvPr/>
            </p:nvSpPr>
            <p:spPr>
              <a:xfrm>
                <a:off x="823433" y="1761425"/>
                <a:ext cx="7130374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This is univariant optimization problem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endParaRPr lang="en-US" dirty="0"/>
              </a:p>
              <a:p>
                <a:pPr marL="690563" indent="-285750">
                  <a:spcAft>
                    <a:spcPts val="600"/>
                  </a:spcAft>
                  <a:buFontTx/>
                  <a:buChar char="→"/>
                </a:pPr>
                <a:endParaRPr lang="en-US" dirty="0"/>
              </a:p>
              <a:p>
                <a:pPr marL="690563" indent="-285750">
                  <a:spcAft>
                    <a:spcPts val="600"/>
                  </a:spcAft>
                  <a:buFontTx/>
                  <a:buChar char="→"/>
                </a:pPr>
                <a:r>
                  <a:rPr lang="en-US" dirty="0"/>
                  <a:t>Find a </a:t>
                </a:r>
                <a:r>
                  <a:rPr lang="en-US" b="1" dirty="0">
                    <a:solidFill>
                      <a:schemeClr val="accent5"/>
                    </a:solidFill>
                  </a:rPr>
                  <a:t>bracket </a:t>
                </a:r>
                <a:r>
                  <a:rPr lang="en-US" dirty="0"/>
                  <a:t>for the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04813">
                  <a:spcAft>
                    <a:spcPts val="600"/>
                  </a:spcAft>
                </a:pPr>
                <a:r>
                  <a:rPr lang="en-US" b="0" dirty="0"/>
                  <a:t>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is characterized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near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)</a:t>
                </a:r>
              </a:p>
              <a:p>
                <a:pPr marL="690563" indent="-285750">
                  <a:spcAft>
                    <a:spcPts val="600"/>
                  </a:spcAft>
                  <a:buFontTx/>
                  <a:buChar char="→"/>
                </a:pPr>
                <a:endParaRPr lang="en-US" dirty="0"/>
              </a:p>
              <a:p>
                <a:pPr marL="690563" indent="-285750">
                  <a:spcAft>
                    <a:spcPts val="600"/>
                  </a:spcAft>
                  <a:buFontTx/>
                  <a:buChar char="→"/>
                </a:pPr>
                <a:r>
                  <a:rPr lang="en-US" dirty="0"/>
                  <a:t>Use univariant optimization methods to find an approximate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by successively shrinking the bracket. Methods include:</a:t>
                </a:r>
              </a:p>
              <a:p>
                <a:pPr marL="1147763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Dyadic/binary search</a:t>
                </a:r>
              </a:p>
              <a:p>
                <a:pPr marL="1147763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Fibonacci search</a:t>
                </a:r>
              </a:p>
              <a:p>
                <a:pPr marL="1147763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Quadratic fit search</a:t>
                </a:r>
              </a:p>
              <a:p>
                <a:pPr marL="1147763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Shubert–</a:t>
                </a:r>
                <a:r>
                  <a:rPr lang="en-US" dirty="0" err="1"/>
                  <a:t>Piyavskii</a:t>
                </a:r>
                <a:r>
                  <a:rPr lang="en-US" dirty="0"/>
                  <a:t> method</a:t>
                </a:r>
              </a:p>
              <a:p>
                <a:pPr marL="1147763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Bisection method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6C252-3F92-F6D9-796D-54E3A841C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33" y="1761425"/>
                <a:ext cx="7130374" cy="4185761"/>
              </a:xfrm>
              <a:prstGeom prst="rect">
                <a:avLst/>
              </a:prstGeom>
              <a:blipFill>
                <a:blip r:embed="rId3"/>
                <a:stretch>
                  <a:fillRect l="-513" t="-873" b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D57DB9-D879-5CD1-01AF-9309B32622E8}"/>
                  </a:ext>
                </a:extLst>
              </p:cNvPr>
              <p:cNvSpPr txBox="1"/>
              <p:nvPr/>
            </p:nvSpPr>
            <p:spPr>
              <a:xfrm>
                <a:off x="8881144" y="1195651"/>
                <a:ext cx="2071991" cy="830997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Definition: A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bracket</a:t>
                </a:r>
                <a:r>
                  <a:rPr lang="en-US" sz="1600" dirty="0">
                    <a:solidFill>
                      <a:schemeClr val="bg1"/>
                    </a:solidFill>
                  </a:rPr>
                  <a:t> is an interval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D57DB9-D879-5CD1-01AF-9309B3262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144" y="1195651"/>
                <a:ext cx="2071991" cy="830997"/>
              </a:xfrm>
              <a:prstGeom prst="rect">
                <a:avLst/>
              </a:prstGeom>
              <a:blipFill>
                <a:blip r:embed="rId4"/>
                <a:stretch>
                  <a:fillRect l="-882" t="-2206" r="-323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111BAEE-4A5E-B7B5-A550-62E57155C0C8}"/>
              </a:ext>
            </a:extLst>
          </p:cNvPr>
          <p:cNvGrpSpPr/>
          <p:nvPr/>
        </p:nvGrpSpPr>
        <p:grpSpPr>
          <a:xfrm>
            <a:off x="8655920" y="2488313"/>
            <a:ext cx="2522439" cy="1657224"/>
            <a:chOff x="8655920" y="2488313"/>
            <a:chExt cx="2522439" cy="16572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03DDE-9300-8EFE-3CA4-CC06542E8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55920" y="2488313"/>
              <a:ext cx="2522439" cy="12878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310D03-8399-3B26-84AC-A5D8B3D62067}"/>
                    </a:ext>
                  </a:extLst>
                </p:cNvPr>
                <p:cNvSpPr txBox="1"/>
                <p:nvPr/>
              </p:nvSpPr>
              <p:spPr>
                <a:xfrm>
                  <a:off x="9040030" y="3776205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310D03-8399-3B26-84AC-A5D8B3D62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030" y="3776205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405516A-93F9-3D85-4593-919681859648}"/>
                    </a:ext>
                  </a:extLst>
                </p:cNvPr>
                <p:cNvSpPr txBox="1"/>
                <p:nvPr/>
              </p:nvSpPr>
              <p:spPr>
                <a:xfrm>
                  <a:off x="10335430" y="3776205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405516A-93F9-3D85-4593-919681859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430" y="3776205"/>
                  <a:ext cx="4940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E6D4F8-3D9E-83D3-C91E-1AF84A4BBF31}"/>
                </a:ext>
              </a:extLst>
            </p:cNvPr>
            <p:cNvSpPr/>
            <p:nvPr/>
          </p:nvSpPr>
          <p:spPr>
            <a:xfrm>
              <a:off x="10049680" y="3167707"/>
              <a:ext cx="60960" cy="6477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A28204-99C6-B23E-8CC0-64EB16747FE3}"/>
                </a:ext>
              </a:extLst>
            </p:cNvPr>
            <p:cNvCxnSpPr/>
            <p:nvPr/>
          </p:nvCxnSpPr>
          <p:spPr>
            <a:xfrm>
              <a:off x="10083970" y="3621097"/>
              <a:ext cx="0" cy="155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E16E63D-B72E-36F9-D60F-28EDBECB93C1}"/>
                    </a:ext>
                  </a:extLst>
                </p:cNvPr>
                <p:cNvSpPr txBox="1"/>
                <p:nvPr/>
              </p:nvSpPr>
              <p:spPr>
                <a:xfrm>
                  <a:off x="9871536" y="3776205"/>
                  <a:ext cx="4782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E16E63D-B72E-36F9-D60F-28EDBECB9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536" y="3776205"/>
                  <a:ext cx="47820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A486172D-70C4-40FE-D0EE-814088785DD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587557" y="2026648"/>
            <a:ext cx="7329583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C6405-5B81-D843-C5EE-22E007B0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BCF22B-D687-0CFE-5680-4801BFF6BD36}"/>
                  </a:ext>
                </a:extLst>
              </p:cNvPr>
              <p:cNvSpPr txBox="1"/>
              <p:nvPr/>
            </p:nvSpPr>
            <p:spPr>
              <a:xfrm>
                <a:off x="62706" y="1425049"/>
                <a:ext cx="6472236" cy="361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7763" lvl="1" indent="-285750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accent1"/>
                    </a:solidFill>
                  </a:rPr>
                  <a:t>Dyadic/binary search</a:t>
                </a:r>
                <a:r>
                  <a:rPr lang="en-US" dirty="0"/>
                  <a:t>: subdivide interval ‘in half’ at each step</a:t>
                </a:r>
              </a:p>
              <a:p>
                <a:pPr marL="1147763" lvl="1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accent1"/>
                    </a:solidFill>
                  </a:rPr>
                  <a:t>Fibonacci search : </a:t>
                </a:r>
                <a:r>
                  <a:rPr lang="en-US" dirty="0"/>
                  <a:t>max reduction of interval size for given number of function evaluations </a:t>
                </a:r>
              </a:p>
              <a:p>
                <a:pPr marL="1147763" lvl="1" indent="-285750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accent1"/>
                    </a:solidFill>
                  </a:rPr>
                  <a:t>Quadratic fit search</a:t>
                </a:r>
              </a:p>
              <a:p>
                <a:pPr marL="1147763" lvl="1" indent="-285750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accent1"/>
                    </a:solidFill>
                  </a:rPr>
                  <a:t>Shubert-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Piyavskii</a:t>
                </a:r>
                <a:r>
                  <a:rPr lang="en-US" b="1" dirty="0">
                    <a:solidFill>
                      <a:schemeClr val="accent1"/>
                    </a:solidFill>
                  </a:rPr>
                  <a:t> method </a:t>
                </a:r>
                <a:r>
                  <a:rPr lang="en-US" dirty="0">
                    <a:solidFill>
                      <a:schemeClr val="tx1"/>
                    </a:solidFill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Lipshitz, e.g.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862013" lvl="1"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≤ℓ⋅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147763" lvl="1" indent="-285750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accent1"/>
                    </a:solidFill>
                  </a:rPr>
                  <a:t>Bisection method</a:t>
                </a:r>
                <a:r>
                  <a:rPr lang="en-US" dirty="0"/>
                  <a:t>: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instead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BCF22B-D687-0CFE-5680-4801BFF6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" y="1425049"/>
                <a:ext cx="6472236" cy="3616375"/>
              </a:xfrm>
              <a:prstGeom prst="rect">
                <a:avLst/>
              </a:prstGeom>
              <a:blipFill>
                <a:blip r:embed="rId2"/>
                <a:stretch>
                  <a:fillRect t="-1012" b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937562-EAE3-0807-0B25-93C0ADA21458}"/>
              </a:ext>
            </a:extLst>
          </p:cNvPr>
          <p:cNvSpPr txBox="1"/>
          <p:nvPr/>
        </p:nvSpPr>
        <p:spPr>
          <a:xfrm>
            <a:off x="721468" y="334146"/>
            <a:ext cx="6583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Digression: some univalent optimization methods 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[KW, Ch.3]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22AE1-2A2C-0971-E7AC-C0BE0C9DA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49"/>
          <a:stretch/>
        </p:blipFill>
        <p:spPr>
          <a:xfrm>
            <a:off x="6930776" y="893130"/>
            <a:ext cx="5171009" cy="927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4D41A-63F7-9C7A-60B7-3428617E5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776" y="2298947"/>
            <a:ext cx="4908006" cy="1311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339D9-9705-2FD1-2D68-B6680AB66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781" y="3809055"/>
            <a:ext cx="3456763" cy="2834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DE33EC-9914-41B5-E862-D3EB0CA4C7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09"/>
          <a:stretch/>
        </p:blipFill>
        <p:spPr>
          <a:xfrm>
            <a:off x="1060314" y="5022734"/>
            <a:ext cx="5324873" cy="1333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2E5373-B95E-89AB-BA0D-EAE9156D2581}"/>
                  </a:ext>
                </a:extLst>
              </p:cNvPr>
              <p:cNvSpPr txBox="1"/>
              <p:nvPr/>
            </p:nvSpPr>
            <p:spPr>
              <a:xfrm>
                <a:off x="721468" y="5428034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2E5373-B95E-89AB-BA0D-EAE9156D2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8" y="5428034"/>
                <a:ext cx="45397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AC60591-2C63-076B-BDC7-E825ABB9F1A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35430" y="1820208"/>
            <a:ext cx="3280851" cy="58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3A956B8-2258-312B-8386-1ECB2EB920D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17132" y="2954513"/>
            <a:ext cx="3613644" cy="1680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2F7EA36-0605-4632-D203-35A8204BD30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478621" y="3735421"/>
            <a:ext cx="2287542" cy="736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BEC9E933-E312-699A-7570-08B2FFEC36CC}"/>
              </a:ext>
            </a:extLst>
          </p:cNvPr>
          <p:cNvSpPr txBox="1"/>
          <p:nvPr/>
        </p:nvSpPr>
        <p:spPr>
          <a:xfrm>
            <a:off x="265680" y="2317380"/>
            <a:ext cx="5291281" cy="4318913"/>
          </a:xfrm>
          <a:prstGeom prst="rect">
            <a:avLst/>
          </a:prstGeom>
          <a:noFill/>
          <a:ln w="28575">
            <a:solidFill>
              <a:srgbClr val="FF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CF95B-9B5F-3D34-95E6-DD3C9D5A121C}"/>
              </a:ext>
            </a:extLst>
          </p:cNvPr>
          <p:cNvSpPr txBox="1"/>
          <p:nvPr/>
        </p:nvSpPr>
        <p:spPr>
          <a:xfrm>
            <a:off x="265680" y="300980"/>
            <a:ext cx="415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Dyadic/binary and Fibonacci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6658B-7CA0-0CC0-5FC5-D0AC1D084230}"/>
                  </a:ext>
                </a:extLst>
              </p:cNvPr>
              <p:cNvSpPr txBox="1"/>
              <p:nvPr/>
            </p:nvSpPr>
            <p:spPr>
              <a:xfrm>
                <a:off x="714982" y="1065963"/>
                <a:ext cx="3023641" cy="10002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b="1" dirty="0">
                    <a:solidFill>
                      <a:srgbClr val="FF0000"/>
                    </a:solidFill>
                  </a:rPr>
                  <a:t>Assumption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</a:t>
                </a:r>
                <a:r>
                  <a:rPr lang="en-US" b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is unimodal</a:t>
                </a:r>
                <a:r>
                  <a:rPr lang="en-US" dirty="0">
                    <a:solidFill>
                      <a:schemeClr val="tx1"/>
                    </a:solidFill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a unique minimum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6658B-7CA0-0CC0-5FC5-D0AC1D08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2" y="1065963"/>
                <a:ext cx="3023641" cy="1000274"/>
              </a:xfrm>
              <a:prstGeom prst="rect">
                <a:avLst/>
              </a:prstGeom>
              <a:blipFill>
                <a:blip r:embed="rId2"/>
                <a:stretch>
                  <a:fillRect l="-1613" t="-4268" r="-2621" b="-9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F09A18-408E-74D0-6C6E-F3E0B72D610A}"/>
                  </a:ext>
                </a:extLst>
              </p:cNvPr>
              <p:cNvSpPr txBox="1"/>
              <p:nvPr/>
            </p:nvSpPr>
            <p:spPr>
              <a:xfrm>
                <a:off x="714982" y="2417304"/>
                <a:ext cx="3748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Basic Splitting Step:</a:t>
                </a:r>
                <a:r>
                  <a:rPr lang="en-US" dirty="0"/>
                  <a:t> for a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points in the starting bracket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F09A18-408E-74D0-6C6E-F3E0B72D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2" y="2417304"/>
                <a:ext cx="3748864" cy="646331"/>
              </a:xfrm>
              <a:prstGeom prst="rect">
                <a:avLst/>
              </a:prstGeom>
              <a:blipFill>
                <a:blip r:embed="rId3"/>
                <a:stretch>
                  <a:fillRect l="-130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4E6A3D-1402-F60C-BFCD-7C7BCE721B84}"/>
              </a:ext>
            </a:extLst>
          </p:cNvPr>
          <p:cNvCxnSpPr/>
          <p:nvPr/>
        </p:nvCxnSpPr>
        <p:spPr>
          <a:xfrm>
            <a:off x="1035668" y="3429000"/>
            <a:ext cx="2827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8E4949-759C-D943-A60D-BE1F60CFEFCD}"/>
              </a:ext>
            </a:extLst>
          </p:cNvPr>
          <p:cNvCxnSpPr>
            <a:cxnSpLocks/>
          </p:cNvCxnSpPr>
          <p:nvPr/>
        </p:nvCxnSpPr>
        <p:spPr>
          <a:xfrm>
            <a:off x="1035342" y="4171188"/>
            <a:ext cx="20567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63CD7-7AA8-866C-C3AE-C38FDC95979B}"/>
              </a:ext>
            </a:extLst>
          </p:cNvPr>
          <p:cNvCxnSpPr>
            <a:cxnSpLocks/>
          </p:cNvCxnSpPr>
          <p:nvPr/>
        </p:nvCxnSpPr>
        <p:spPr>
          <a:xfrm>
            <a:off x="1895589" y="4904740"/>
            <a:ext cx="19677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CCAD9B-EA2E-DA1E-5CB7-C18770318E18}"/>
              </a:ext>
            </a:extLst>
          </p:cNvPr>
          <p:cNvCxnSpPr/>
          <p:nvPr/>
        </p:nvCxnSpPr>
        <p:spPr>
          <a:xfrm>
            <a:off x="1895915" y="3352800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C740E6-B69B-B85F-3E64-57535DE1E1A9}"/>
              </a:ext>
            </a:extLst>
          </p:cNvPr>
          <p:cNvCxnSpPr/>
          <p:nvPr/>
        </p:nvCxnSpPr>
        <p:spPr>
          <a:xfrm>
            <a:off x="3085122" y="3352800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C4069F-7DCD-2434-BB0C-459E0D06912B}"/>
              </a:ext>
            </a:extLst>
          </p:cNvPr>
          <p:cNvCxnSpPr>
            <a:cxnSpLocks/>
          </p:cNvCxnSpPr>
          <p:nvPr/>
        </p:nvCxnSpPr>
        <p:spPr>
          <a:xfrm>
            <a:off x="1895589" y="4098798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8FFC4A-ADC0-B338-F2CF-A617774AE770}"/>
              </a:ext>
            </a:extLst>
          </p:cNvPr>
          <p:cNvCxnSpPr>
            <a:cxnSpLocks/>
          </p:cNvCxnSpPr>
          <p:nvPr/>
        </p:nvCxnSpPr>
        <p:spPr>
          <a:xfrm>
            <a:off x="3092090" y="4098798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689AEF-B97E-2B46-AF74-6EDB241F6800}"/>
              </a:ext>
            </a:extLst>
          </p:cNvPr>
          <p:cNvCxnSpPr/>
          <p:nvPr/>
        </p:nvCxnSpPr>
        <p:spPr>
          <a:xfrm>
            <a:off x="3862362" y="3352800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4F631B-7A7B-2C5C-5A04-DF929389F5D3}"/>
              </a:ext>
            </a:extLst>
          </p:cNvPr>
          <p:cNvCxnSpPr/>
          <p:nvPr/>
        </p:nvCxnSpPr>
        <p:spPr>
          <a:xfrm>
            <a:off x="1035668" y="3352800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F407A7-0C87-8DAF-E663-4100FD815F9A}"/>
              </a:ext>
            </a:extLst>
          </p:cNvPr>
          <p:cNvCxnSpPr>
            <a:cxnSpLocks/>
          </p:cNvCxnSpPr>
          <p:nvPr/>
        </p:nvCxnSpPr>
        <p:spPr>
          <a:xfrm>
            <a:off x="1035016" y="4098798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2B7E89-273B-370F-F218-0C7BEE99C0BE}"/>
              </a:ext>
            </a:extLst>
          </p:cNvPr>
          <p:cNvCxnSpPr>
            <a:cxnSpLocks/>
          </p:cNvCxnSpPr>
          <p:nvPr/>
        </p:nvCxnSpPr>
        <p:spPr>
          <a:xfrm>
            <a:off x="3855068" y="4832350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D4C78B-E13B-1394-129C-2B0AA4F8AF6F}"/>
                  </a:ext>
                </a:extLst>
              </p:cNvPr>
              <p:cNvSpPr txBox="1"/>
              <p:nvPr/>
            </p:nvSpPr>
            <p:spPr>
              <a:xfrm>
                <a:off x="8861354" y="1212573"/>
                <a:ext cx="2335191" cy="7232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convex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′′]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D4C78B-E13B-1394-129C-2B0AA4F8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54" y="1212573"/>
                <a:ext cx="2335191" cy="723275"/>
              </a:xfrm>
              <a:prstGeom prst="rect">
                <a:avLst/>
              </a:prstGeom>
              <a:blipFill>
                <a:blip r:embed="rId4"/>
                <a:stretch>
                  <a:fillRect l="-2350" t="-5042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B0CA12-E6D2-B9B7-788A-33919469B191}"/>
                  </a:ext>
                </a:extLst>
              </p:cNvPr>
              <p:cNvSpPr txBox="1"/>
              <p:nvPr/>
            </p:nvSpPr>
            <p:spPr>
              <a:xfrm>
                <a:off x="4738158" y="1204462"/>
                <a:ext cx="3122270" cy="7232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uk-UA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decreasing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increasing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B0CA12-E6D2-B9B7-788A-33919469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58" y="1204462"/>
                <a:ext cx="3122270" cy="723275"/>
              </a:xfrm>
              <a:prstGeom prst="rect">
                <a:avLst/>
              </a:prstGeom>
              <a:blipFill>
                <a:blip r:embed="rId5"/>
                <a:stretch>
                  <a:fillRect l="-391" t="-5085" r="-781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456C17-EC1F-CF1C-B477-B134DA02464A}"/>
              </a:ext>
            </a:extLst>
          </p:cNvPr>
          <p:cNvCxnSpPr>
            <a:cxnSpLocks/>
          </p:cNvCxnSpPr>
          <p:nvPr/>
        </p:nvCxnSpPr>
        <p:spPr>
          <a:xfrm>
            <a:off x="3093068" y="4832350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D6C0D8-F5E1-6D58-05B5-3ABAC666A0CF}"/>
              </a:ext>
            </a:extLst>
          </p:cNvPr>
          <p:cNvCxnSpPr>
            <a:cxnSpLocks/>
          </p:cNvCxnSpPr>
          <p:nvPr/>
        </p:nvCxnSpPr>
        <p:spPr>
          <a:xfrm>
            <a:off x="1896567" y="4821682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BC497-FBE4-B1E6-2882-0BE0DEAE71F7}"/>
                  </a:ext>
                </a:extLst>
              </p:cNvPr>
              <p:cNvSpPr txBox="1"/>
              <p:nvPr/>
            </p:nvSpPr>
            <p:spPr>
              <a:xfrm>
                <a:off x="1713932" y="3491969"/>
                <a:ext cx="378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BC497-FBE4-B1E6-2882-0BE0DEAE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32" y="3491969"/>
                <a:ext cx="3787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9143146-5AE8-0B38-EE5E-44213B36BE58}"/>
                  </a:ext>
                </a:extLst>
              </p:cNvPr>
              <p:cNvSpPr txBox="1"/>
              <p:nvPr/>
            </p:nvSpPr>
            <p:spPr>
              <a:xfrm>
                <a:off x="2911307" y="3501391"/>
                <a:ext cx="378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9143146-5AE8-0B38-EE5E-44213B36B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07" y="3501391"/>
                <a:ext cx="3787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4B9260-C01D-A21B-5ACE-115FCACB1104}"/>
                  </a:ext>
                </a:extLst>
              </p:cNvPr>
              <p:cNvSpPr txBox="1"/>
              <p:nvPr/>
            </p:nvSpPr>
            <p:spPr>
              <a:xfrm>
                <a:off x="865105" y="3501391"/>
                <a:ext cx="378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4B9260-C01D-A21B-5ACE-115FCACB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5" y="3501391"/>
                <a:ext cx="378762" cy="369332"/>
              </a:xfrm>
              <a:prstGeom prst="rect">
                <a:avLst/>
              </a:prstGeom>
              <a:blipFill>
                <a:blip r:embed="rId8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CCE126B-DE7A-65F2-45B6-7766B8788EE0}"/>
                  </a:ext>
                </a:extLst>
              </p:cNvPr>
              <p:cNvSpPr txBox="1"/>
              <p:nvPr/>
            </p:nvSpPr>
            <p:spPr>
              <a:xfrm>
                <a:off x="3672981" y="3501391"/>
                <a:ext cx="378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CCE126B-DE7A-65F2-45B6-7766B878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81" y="3501391"/>
                <a:ext cx="378762" cy="369332"/>
              </a:xfrm>
              <a:prstGeom prst="rect">
                <a:avLst/>
              </a:prstGeom>
              <a:blipFill>
                <a:blip r:embed="rId9"/>
                <a:stretch>
                  <a:fillRect r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038233-5EC7-B1BB-FCF5-196D660769B1}"/>
                  </a:ext>
                </a:extLst>
              </p:cNvPr>
              <p:cNvSpPr txBox="1"/>
              <p:nvPr/>
            </p:nvSpPr>
            <p:spPr>
              <a:xfrm>
                <a:off x="2911307" y="4171687"/>
                <a:ext cx="378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038233-5EC7-B1BB-FCF5-196D6607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07" y="4171687"/>
                <a:ext cx="3787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BF25D7-29CA-6059-A59C-E15657313CE6}"/>
                  </a:ext>
                </a:extLst>
              </p:cNvPr>
              <p:cNvSpPr txBox="1"/>
              <p:nvPr/>
            </p:nvSpPr>
            <p:spPr>
              <a:xfrm>
                <a:off x="865105" y="4171687"/>
                <a:ext cx="378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BF25D7-29CA-6059-A59C-E1565731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5" y="4171687"/>
                <a:ext cx="378762" cy="369332"/>
              </a:xfrm>
              <a:prstGeom prst="rect">
                <a:avLst/>
              </a:prstGeom>
              <a:blipFill>
                <a:blip r:embed="rId11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9A152-AE21-B9FB-0C37-0F2ED1548F35}"/>
                  </a:ext>
                </a:extLst>
              </p:cNvPr>
              <p:cNvSpPr txBox="1"/>
              <p:nvPr/>
            </p:nvSpPr>
            <p:spPr>
              <a:xfrm>
                <a:off x="3449790" y="3878800"/>
                <a:ext cx="1475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New interval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9A152-AE21-B9FB-0C37-0F2ED1548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90" y="3878800"/>
                <a:ext cx="1475218" cy="584775"/>
              </a:xfrm>
              <a:prstGeom prst="rect">
                <a:avLst/>
              </a:prstGeom>
              <a:blipFill>
                <a:blip r:embed="rId12"/>
                <a:stretch>
                  <a:fillRect l="-2479"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4D98F99-7E5B-2040-C02B-31E6AEA29EF8}"/>
                  </a:ext>
                </a:extLst>
              </p:cNvPr>
              <p:cNvSpPr txBox="1"/>
              <p:nvPr/>
            </p:nvSpPr>
            <p:spPr>
              <a:xfrm>
                <a:off x="1764732" y="4966462"/>
                <a:ext cx="378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4D98F99-7E5B-2040-C02B-31E6AEA29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732" y="4966462"/>
                <a:ext cx="37876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A7DABA-EBE7-F1BF-725B-1D440C2C4294}"/>
                  </a:ext>
                </a:extLst>
              </p:cNvPr>
              <p:cNvSpPr txBox="1"/>
              <p:nvPr/>
            </p:nvSpPr>
            <p:spPr>
              <a:xfrm>
                <a:off x="3723781" y="4975884"/>
                <a:ext cx="378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A7DABA-EBE7-F1BF-725B-1D440C2C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781" y="4975884"/>
                <a:ext cx="378762" cy="369332"/>
              </a:xfrm>
              <a:prstGeom prst="rect">
                <a:avLst/>
              </a:prstGeom>
              <a:blipFill>
                <a:blip r:embed="rId14"/>
                <a:stretch>
                  <a:fillRect r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96E120-8A9D-0FBB-9E2C-CEB37520206B}"/>
                  </a:ext>
                </a:extLst>
              </p:cNvPr>
              <p:cNvSpPr txBox="1"/>
              <p:nvPr/>
            </p:nvSpPr>
            <p:spPr>
              <a:xfrm>
                <a:off x="319729" y="4612910"/>
                <a:ext cx="1475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New interval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96E120-8A9D-0FBB-9E2C-CEB37520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9" y="4612910"/>
                <a:ext cx="1475218" cy="584775"/>
              </a:xfrm>
              <a:prstGeom prst="rect">
                <a:avLst/>
              </a:prstGeom>
              <a:blipFill>
                <a:blip r:embed="rId15"/>
                <a:stretch>
                  <a:fillRect l="-2066"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6293C0-E48C-FBFE-712C-7CC267BDC8E2}"/>
                  </a:ext>
                </a:extLst>
              </p:cNvPr>
              <p:cNvSpPr txBox="1"/>
              <p:nvPr/>
            </p:nvSpPr>
            <p:spPr>
              <a:xfrm>
                <a:off x="714981" y="5497592"/>
                <a:ext cx="4562168" cy="923330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66"/>
                    </a:solidFill>
                  </a:rPr>
                  <a:t>Exercise:</a:t>
                </a:r>
                <a:r>
                  <a:rPr lang="en-US" dirty="0"/>
                  <a:t> Check that, under Assumption </a:t>
                </a:r>
                <a:r>
                  <a:rPr lang="en-US" dirty="0">
                    <a:sym typeface="Wingdings" panose="05000000000000000000" pitchFamily="2" charset="2"/>
                  </a:rPr>
                  <a:t></a:t>
                </a:r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after the Basic Splitting Step the new interval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(hence, is a bracket).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6293C0-E48C-FBFE-712C-7CC267BDC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1" y="5497592"/>
                <a:ext cx="4562168" cy="923330"/>
              </a:xfrm>
              <a:prstGeom prst="rect">
                <a:avLst/>
              </a:prstGeom>
              <a:blipFill>
                <a:blip r:embed="rId16"/>
                <a:stretch>
                  <a:fillRect l="-1068" t="-4636" r="-80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D28752D5-9C65-B741-1407-C64EE6BC36A5}"/>
              </a:ext>
            </a:extLst>
          </p:cNvPr>
          <p:cNvGrpSpPr/>
          <p:nvPr/>
        </p:nvGrpSpPr>
        <p:grpSpPr>
          <a:xfrm>
            <a:off x="5527256" y="44071"/>
            <a:ext cx="1545464" cy="1031371"/>
            <a:chOff x="8655920" y="2488313"/>
            <a:chExt cx="2522439" cy="1657224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8D2000-5587-B722-1534-3F92E507A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55920" y="2488313"/>
              <a:ext cx="2522439" cy="12878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14B437-BD0C-A0A0-280C-1ABC611C30B5}"/>
                    </a:ext>
                  </a:extLst>
                </p:cNvPr>
                <p:cNvSpPr txBox="1"/>
                <p:nvPr/>
              </p:nvSpPr>
              <p:spPr>
                <a:xfrm>
                  <a:off x="9040030" y="3776205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14B437-BD0C-A0A0-280C-1ABC611C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030" y="3776205"/>
                  <a:ext cx="434734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182" b="-5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19BE340-38BA-4969-B2A8-7EEE3BB7C09A}"/>
                    </a:ext>
                  </a:extLst>
                </p:cNvPr>
                <p:cNvSpPr txBox="1"/>
                <p:nvPr/>
              </p:nvSpPr>
              <p:spPr>
                <a:xfrm>
                  <a:off x="10335430" y="3776205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19BE340-38BA-4969-B2A8-7EEE3BB7C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430" y="3776205"/>
                  <a:ext cx="494046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48980" b="-5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1F3CB43-E5AC-F4D9-A994-DD228D14E2BF}"/>
                </a:ext>
              </a:extLst>
            </p:cNvPr>
            <p:cNvSpPr/>
            <p:nvPr/>
          </p:nvSpPr>
          <p:spPr>
            <a:xfrm>
              <a:off x="10049680" y="3167707"/>
              <a:ext cx="60960" cy="6477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E67291-3D49-0A6A-71AF-4AA9FF35C4F0}"/>
                </a:ext>
              </a:extLst>
            </p:cNvPr>
            <p:cNvCxnSpPr/>
            <p:nvPr/>
          </p:nvCxnSpPr>
          <p:spPr>
            <a:xfrm>
              <a:off x="10083970" y="3621097"/>
              <a:ext cx="0" cy="155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9D39A1F-5745-7B85-1AD1-4EB9C297D28B}"/>
                    </a:ext>
                  </a:extLst>
                </p:cNvPr>
                <p:cNvSpPr txBox="1"/>
                <p:nvPr/>
              </p:nvSpPr>
              <p:spPr>
                <a:xfrm>
                  <a:off x="9871536" y="3776205"/>
                  <a:ext cx="4782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9D39A1F-5745-7B85-1AD1-4EB9C297D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536" y="3776205"/>
                  <a:ext cx="478208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27083" b="-405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DDEEC6-B4F7-AA68-4FE5-A39F0264568E}"/>
                  </a:ext>
                </a:extLst>
              </p:cNvPr>
              <p:cNvSpPr txBox="1"/>
              <p:nvPr/>
            </p:nvSpPr>
            <p:spPr>
              <a:xfrm>
                <a:off x="5465061" y="169283"/>
                <a:ext cx="297534" cy="275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DDEEC6-B4F7-AA68-4FE5-A39F02645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61" y="169283"/>
                <a:ext cx="297534" cy="275547"/>
              </a:xfrm>
              <a:prstGeom prst="rect">
                <a:avLst/>
              </a:prstGeom>
              <a:blipFill>
                <a:blip r:embed="rId21"/>
                <a:stretch>
                  <a:fillRect l="-4082" r="-2040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EE3770-ED27-8B7C-428F-E9DD8D7E8AEE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3738623" y="1566100"/>
            <a:ext cx="999535" cy="0"/>
          </a:xfrm>
          <a:prstGeom prst="straightConnector1">
            <a:avLst/>
          </a:prstGeom>
          <a:ln w="66675" cmpd="dbl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876D15-0739-51CD-BC3E-3626BB157832}"/>
              </a:ext>
            </a:extLst>
          </p:cNvPr>
          <p:cNvCxnSpPr>
            <a:stCxn id="32" idx="3"/>
            <a:endCxn id="30" idx="1"/>
          </p:cNvCxnSpPr>
          <p:nvPr/>
        </p:nvCxnSpPr>
        <p:spPr>
          <a:xfrm>
            <a:off x="7860428" y="1566100"/>
            <a:ext cx="1000926" cy="8111"/>
          </a:xfrm>
          <a:prstGeom prst="straightConnector1">
            <a:avLst/>
          </a:prstGeom>
          <a:ln w="66675" cmpd="dbl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A184FBB-21DD-21FA-5F08-6C335C7E7AFE}"/>
                  </a:ext>
                </a:extLst>
              </p:cNvPr>
              <p:cNvSpPr txBox="1"/>
              <p:nvPr/>
            </p:nvSpPr>
            <p:spPr>
              <a:xfrm>
                <a:off x="6272046" y="2417304"/>
                <a:ext cx="42386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Basic Splitting Step in “almost” two parts:</a:t>
                </a:r>
                <a:r>
                  <a:rPr lang="en-US" dirty="0"/>
                  <a:t> do the basic splitting step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small</a:t>
                </a: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A184FBB-21DD-21FA-5F08-6C335C7E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46" y="2417304"/>
                <a:ext cx="4238635" cy="923330"/>
              </a:xfrm>
              <a:prstGeom prst="rect">
                <a:avLst/>
              </a:prstGeom>
              <a:blipFill>
                <a:blip r:embed="rId22"/>
                <a:stretch>
                  <a:fillRect l="-129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39A525-FC0E-252B-497E-72ED4AA85DCE}"/>
              </a:ext>
            </a:extLst>
          </p:cNvPr>
          <p:cNvCxnSpPr/>
          <p:nvPr/>
        </p:nvCxnSpPr>
        <p:spPr>
          <a:xfrm>
            <a:off x="6747750" y="3738887"/>
            <a:ext cx="2827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32D4F6F-2601-10B9-3042-20A5EE4482DE}"/>
              </a:ext>
            </a:extLst>
          </p:cNvPr>
          <p:cNvCxnSpPr/>
          <p:nvPr/>
        </p:nvCxnSpPr>
        <p:spPr>
          <a:xfrm>
            <a:off x="8474137" y="3662687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5B007F9-1579-3C2C-60C6-853BC5DDF42D}"/>
              </a:ext>
            </a:extLst>
          </p:cNvPr>
          <p:cNvCxnSpPr/>
          <p:nvPr/>
        </p:nvCxnSpPr>
        <p:spPr>
          <a:xfrm>
            <a:off x="8571200" y="3661115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EB6AA8-10B7-8A86-AC18-86D8C469B6FF}"/>
              </a:ext>
            </a:extLst>
          </p:cNvPr>
          <p:cNvCxnSpPr/>
          <p:nvPr/>
        </p:nvCxnSpPr>
        <p:spPr>
          <a:xfrm>
            <a:off x="9574444" y="3662687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FF48BA-D339-B9AA-ACFD-9217CD5A55AB}"/>
              </a:ext>
            </a:extLst>
          </p:cNvPr>
          <p:cNvCxnSpPr/>
          <p:nvPr/>
        </p:nvCxnSpPr>
        <p:spPr>
          <a:xfrm>
            <a:off x="6747750" y="3662687"/>
            <a:ext cx="0" cy="144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56BF28F-FF3E-C114-EA06-A3228008180A}"/>
                  </a:ext>
                </a:extLst>
              </p:cNvPr>
              <p:cNvSpPr txBox="1"/>
              <p:nvPr/>
            </p:nvSpPr>
            <p:spPr>
              <a:xfrm>
                <a:off x="8266769" y="3746508"/>
                <a:ext cx="378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56BF28F-FF3E-C114-EA06-A32280081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769" y="3746508"/>
                <a:ext cx="378761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6DCF00F-8F7E-C171-89C7-C4A65A7FA192}"/>
                  </a:ext>
                </a:extLst>
              </p:cNvPr>
              <p:cNvSpPr txBox="1"/>
              <p:nvPr/>
            </p:nvSpPr>
            <p:spPr>
              <a:xfrm>
                <a:off x="8325040" y="3393309"/>
                <a:ext cx="8330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6DCF00F-8F7E-C171-89C7-C4A65A7FA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40" y="3393309"/>
                <a:ext cx="833045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80F8F14-CD66-522A-A137-3BBA97A4C224}"/>
                  </a:ext>
                </a:extLst>
              </p:cNvPr>
              <p:cNvSpPr txBox="1"/>
              <p:nvPr/>
            </p:nvSpPr>
            <p:spPr>
              <a:xfrm>
                <a:off x="6577187" y="3811278"/>
                <a:ext cx="378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80F8F14-CD66-522A-A137-3BBA97A4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87" y="3811278"/>
                <a:ext cx="378762" cy="369332"/>
              </a:xfrm>
              <a:prstGeom prst="rect">
                <a:avLst/>
              </a:prstGeom>
              <a:blipFill>
                <a:blip r:embed="rId25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11B0CD2-3533-A6E9-D467-324A40A4C20F}"/>
                  </a:ext>
                </a:extLst>
              </p:cNvPr>
              <p:cNvSpPr txBox="1"/>
              <p:nvPr/>
            </p:nvSpPr>
            <p:spPr>
              <a:xfrm>
                <a:off x="9385063" y="3811278"/>
                <a:ext cx="378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11B0CD2-3533-A6E9-D467-324A40A4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063" y="3811278"/>
                <a:ext cx="378762" cy="369332"/>
              </a:xfrm>
              <a:prstGeom prst="rect">
                <a:avLst/>
              </a:prstGeom>
              <a:blipFill>
                <a:blip r:embed="rId26"/>
                <a:stretch>
                  <a:fillRect r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B4B54438-C190-466B-CA04-509A62776C6C}"/>
              </a:ext>
            </a:extLst>
          </p:cNvPr>
          <p:cNvSpPr txBox="1"/>
          <p:nvPr/>
        </p:nvSpPr>
        <p:spPr>
          <a:xfrm>
            <a:off x="6381194" y="6108942"/>
            <a:ext cx="4908219" cy="369332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Exercise:</a:t>
            </a:r>
            <a:r>
              <a:rPr lang="en-US" dirty="0"/>
              <a:t> Give an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43BC0F-76C3-26A7-337A-6EF2FC65C1FA}"/>
                  </a:ext>
                </a:extLst>
              </p:cNvPr>
              <p:cNvSpPr txBox="1"/>
              <p:nvPr/>
            </p:nvSpPr>
            <p:spPr>
              <a:xfrm>
                <a:off x="6331670" y="4846057"/>
                <a:ext cx="48322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Basic Splitting Step requires 2 evaluations of the function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general, i.e., if Assumption </a:t>
                </a:r>
                <a:r>
                  <a:rPr lang="en-US" dirty="0">
                    <a:sym typeface="Wingdings" panose="05000000000000000000" pitchFamily="2" charset="2"/>
                  </a:rPr>
                  <a:t></a:t>
                </a:r>
                <a:r>
                  <a:rPr lang="en-US" dirty="0"/>
                  <a:t> is violated, the Basic Splitting Step doesn’t work! </a:t>
                </a: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43BC0F-76C3-26A7-337A-6EF2FC65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70" y="4846057"/>
                <a:ext cx="4832235" cy="1200329"/>
              </a:xfrm>
              <a:prstGeom prst="rect">
                <a:avLst/>
              </a:prstGeom>
              <a:blipFill>
                <a:blip r:embed="rId27"/>
                <a:stretch>
                  <a:fillRect l="-884" t="-3046" r="-164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Slide Number Placeholder 118">
            <a:extLst>
              <a:ext uri="{FF2B5EF4-FFF2-40B4-BE49-F238E27FC236}">
                <a16:creationId xmlns:a16="http://schemas.microsoft.com/office/drawing/2014/main" id="{A4F2B569-3174-5E00-1552-59186B3D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0A2B6DA-C779-1F9D-72A6-8BD710C24BA2}"/>
              </a:ext>
            </a:extLst>
          </p:cNvPr>
          <p:cNvGrpSpPr/>
          <p:nvPr/>
        </p:nvGrpSpPr>
        <p:grpSpPr>
          <a:xfrm>
            <a:off x="383458" y="530942"/>
            <a:ext cx="10487027" cy="3505200"/>
            <a:chOff x="383458" y="530942"/>
            <a:chExt cx="10487027" cy="35052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CF95B-9B5F-3D34-95E6-DD3C9D5A121C}"/>
                </a:ext>
              </a:extLst>
            </p:cNvPr>
            <p:cNvSpPr txBox="1"/>
            <p:nvPr/>
          </p:nvSpPr>
          <p:spPr>
            <a:xfrm>
              <a:off x="540983" y="732540"/>
              <a:ext cx="50987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</a:rPr>
                <a:t>Dyadic/binary search:</a:t>
              </a:r>
            </a:p>
            <a:p>
              <a:r>
                <a:rPr lang="en-US" sz="2000" b="1" dirty="0">
                  <a:solidFill>
                    <a:schemeClr val="accent5"/>
                  </a:solidFill>
                </a:rPr>
                <a:t>under </a:t>
              </a:r>
              <a:r>
                <a:rPr lang="en-US" sz="2000" b="1" dirty="0">
                  <a:solidFill>
                    <a:srgbClr val="FF0000"/>
                  </a:solidFill>
                </a:rPr>
                <a:t>Assumption </a:t>
              </a:r>
              <a:r>
                <a:rPr lang="en-US" sz="20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</a:t>
              </a:r>
              <a:endParaRPr lang="en-US" sz="2000" b="1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CA5AE86-6F73-6E85-4DB4-97C8F7B940E8}"/>
                    </a:ext>
                  </a:extLst>
                </p:cNvPr>
                <p:cNvSpPr txBox="1"/>
                <p:nvPr/>
              </p:nvSpPr>
              <p:spPr>
                <a:xfrm>
                  <a:off x="919315" y="1440426"/>
                  <a:ext cx="7329950" cy="2406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b="1" dirty="0"/>
                    <a:t>given</a:t>
                  </a:r>
                  <a:r>
                    <a:rPr lang="en-US" dirty="0"/>
                    <a:t> the desired size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/>
                    <a:t> of the bracket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b="1" dirty="0"/>
                    <a:t>choose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(usually much smaller)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b="1" dirty="0"/>
                    <a:t>repeat</a:t>
                  </a:r>
                  <a:r>
                    <a:rPr lang="en-US" dirty="0"/>
                    <a:t> </a:t>
                  </a:r>
                </a:p>
                <a:p>
                  <a:pPr marL="747713" indent="-342900">
                    <a:spcAft>
                      <a:spcPts val="300"/>
                    </a:spcAft>
                    <a:buFont typeface="+mj-lt"/>
                    <a:buAutoNum type="arabicPeriod"/>
                  </a:pPr>
                  <a:r>
                    <a:rPr lang="en-US" dirty="0"/>
                    <a:t>Pick the midpoint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/>
                    <a:t> </a:t>
                  </a:r>
                </a:p>
                <a:p>
                  <a:pPr marL="747713" indent="-3429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/>
                    <a:t>Do the </a:t>
                  </a:r>
                  <a:r>
                    <a:rPr lang="en-US" b="1" dirty="0">
                      <a:solidFill>
                        <a:schemeClr val="accent6"/>
                      </a:solidFill>
                    </a:rPr>
                    <a:t>Basic Splitting Step in ‘almost’ two parts </a:t>
                  </a:r>
                  <a:r>
                    <a:rPr lang="en-US" dirty="0"/>
                    <a:t>using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endParaRPr lang="en-US" dirty="0"/>
                </a:p>
                <a:p>
                  <a:pPr marL="747713" indent="-342900">
                    <a:spcAft>
                      <a:spcPts val="300"/>
                    </a:spcAft>
                    <a:buFont typeface="+mj-lt"/>
                    <a:buAutoNum type="arabicPeriod"/>
                  </a:pPr>
                  <a:r>
                    <a:rPr lang="en-US" dirty="0"/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with the new bracket from step 2 above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b="1" dirty="0"/>
                    <a:t>until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CA5AE86-6F73-6E85-4DB4-97C8F7B94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5" y="1440426"/>
                  <a:ext cx="7329950" cy="2406493"/>
                </a:xfrm>
                <a:prstGeom prst="rect">
                  <a:avLst/>
                </a:prstGeom>
                <a:blipFill>
                  <a:blip r:embed="rId2"/>
                  <a:stretch>
                    <a:fillRect l="-749" t="-1266" b="-30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E9BD2F-AD69-88F7-1370-7B2F96F2F2D8}"/>
                </a:ext>
              </a:extLst>
            </p:cNvPr>
            <p:cNvCxnSpPr/>
            <p:nvPr/>
          </p:nvCxnSpPr>
          <p:spPr>
            <a:xfrm>
              <a:off x="383458" y="530942"/>
              <a:ext cx="10461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6BD3A9A-A999-3911-BDF1-CBBC2D28D903}"/>
                </a:ext>
              </a:extLst>
            </p:cNvPr>
            <p:cNvCxnSpPr/>
            <p:nvPr/>
          </p:nvCxnSpPr>
          <p:spPr>
            <a:xfrm>
              <a:off x="408962" y="4036142"/>
              <a:ext cx="10461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F024C8-BE75-CAB0-EA3A-FBA03ABEB19B}"/>
                  </a:ext>
                </a:extLst>
              </p:cNvPr>
              <p:cNvSpPr txBox="1"/>
              <p:nvPr/>
            </p:nvSpPr>
            <p:spPr>
              <a:xfrm>
                <a:off x="549069" y="4345460"/>
                <a:ext cx="4612865" cy="923330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66"/>
                    </a:solidFill>
                  </a:rPr>
                  <a:t>Exercise:</a:t>
                </a:r>
                <a:r>
                  <a:rPr lang="en-US" dirty="0"/>
                  <a:t> How many evaluations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required in the dyadic search in order to shrink the bracket by a factor of 100? 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F024C8-BE75-CAB0-EA3A-FBA03ABEB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9" y="4345460"/>
                <a:ext cx="4612865" cy="923330"/>
              </a:xfrm>
              <a:prstGeom prst="rect">
                <a:avLst/>
              </a:prstGeom>
              <a:blipFill>
                <a:blip r:embed="rId3"/>
                <a:stretch>
                  <a:fillRect l="-1057" t="-3974" r="-198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5A4EB2-A039-CBB7-BD34-2A18C4C1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A54-1860-4B5F-B60A-69AECC9B63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1826</Words>
  <Application>Microsoft Office PowerPoint</Application>
  <PresentationFormat>Widescreen</PresentationFormat>
  <Paragraphs>231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Lecture 3:  Local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Kostiantyn Drach</dc:creator>
  <cp:lastModifiedBy>Kostiantyn Drach</cp:lastModifiedBy>
  <cp:revision>35</cp:revision>
  <dcterms:created xsi:type="dcterms:W3CDTF">2023-09-10T08:31:56Z</dcterms:created>
  <dcterms:modified xsi:type="dcterms:W3CDTF">2023-10-02T02:40:56Z</dcterms:modified>
</cp:coreProperties>
</file>