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61"/>
  </p:notesMasterIdLst>
  <p:handoutMasterIdLst>
    <p:handoutMasterId r:id="rId62"/>
  </p:handoutMasterIdLst>
  <p:sldIdLst>
    <p:sldId id="494" r:id="rId2"/>
    <p:sldId id="489" r:id="rId3"/>
    <p:sldId id="617" r:id="rId4"/>
    <p:sldId id="632" r:id="rId5"/>
    <p:sldId id="633" r:id="rId6"/>
    <p:sldId id="572" r:id="rId7"/>
    <p:sldId id="577" r:id="rId8"/>
    <p:sldId id="634" r:id="rId9"/>
    <p:sldId id="614" r:id="rId10"/>
    <p:sldId id="615" r:id="rId11"/>
    <p:sldId id="613" r:id="rId12"/>
    <p:sldId id="595" r:id="rId13"/>
    <p:sldId id="635" r:id="rId14"/>
    <p:sldId id="260" r:id="rId15"/>
    <p:sldId id="316" r:id="rId16"/>
    <p:sldId id="574" r:id="rId17"/>
    <p:sldId id="315" r:id="rId18"/>
    <p:sldId id="263" r:id="rId19"/>
    <p:sldId id="317" r:id="rId20"/>
    <p:sldId id="373" r:id="rId21"/>
    <p:sldId id="318" r:id="rId22"/>
    <p:sldId id="370" r:id="rId23"/>
    <p:sldId id="371" r:id="rId24"/>
    <p:sldId id="267" r:id="rId25"/>
    <p:sldId id="264" r:id="rId26"/>
    <p:sldId id="628" r:id="rId27"/>
    <p:sldId id="616" r:id="rId28"/>
    <p:sldId id="575" r:id="rId29"/>
    <p:sldId id="576" r:id="rId30"/>
    <p:sldId id="620" r:id="rId31"/>
    <p:sldId id="580" r:id="rId32"/>
    <p:sldId id="579" r:id="rId33"/>
    <p:sldId id="610" r:id="rId34"/>
    <p:sldId id="631" r:id="rId35"/>
    <p:sldId id="582" r:id="rId36"/>
    <p:sldId id="583" r:id="rId37"/>
    <p:sldId id="584" r:id="rId38"/>
    <p:sldId id="590" r:id="rId39"/>
    <p:sldId id="587" r:id="rId40"/>
    <p:sldId id="611" r:id="rId41"/>
    <p:sldId id="589" r:id="rId42"/>
    <p:sldId id="591" r:id="rId43"/>
    <p:sldId id="592" r:id="rId44"/>
    <p:sldId id="593" r:id="rId45"/>
    <p:sldId id="594" r:id="rId46"/>
    <p:sldId id="597" r:id="rId47"/>
    <p:sldId id="598" r:id="rId48"/>
    <p:sldId id="599" r:id="rId49"/>
    <p:sldId id="612" r:id="rId50"/>
    <p:sldId id="600" r:id="rId51"/>
    <p:sldId id="601" r:id="rId52"/>
    <p:sldId id="602" r:id="rId53"/>
    <p:sldId id="603" r:id="rId54"/>
    <p:sldId id="605" r:id="rId55"/>
    <p:sldId id="604" r:id="rId56"/>
    <p:sldId id="618" r:id="rId57"/>
    <p:sldId id="629" r:id="rId58"/>
    <p:sldId id="619" r:id="rId59"/>
    <p:sldId id="630" r:id="rId60"/>
  </p:sldIdLst>
  <p:sldSz cx="9144000" cy="6858000" type="screen4x3"/>
  <p:notesSz cx="6858000" cy="9144000"/>
  <p:custDataLst>
    <p:tags r:id="rId63"/>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D08C"/>
    <a:srgbClr val="FCB021"/>
    <a:srgbClr val="D01E2C"/>
    <a:srgbClr val="660066"/>
    <a:srgbClr val="666699"/>
    <a:srgbClr val="006666"/>
    <a:srgbClr val="993300"/>
    <a:srgbClr val="0070C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4" autoAdjust="0"/>
    <p:restoredTop sz="93910" autoAdjust="0"/>
  </p:normalViewPr>
  <p:slideViewPr>
    <p:cSldViewPr>
      <p:cViewPr varScale="1">
        <p:scale>
          <a:sx n="77" d="100"/>
          <a:sy n="77" d="100"/>
        </p:scale>
        <p:origin x="979"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t>6/4/2018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2018-06-04</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34</a:t>
            </a:fld>
            <a:endParaRPr lang="fr-CA" altLang="en-US"/>
          </a:p>
        </p:txBody>
      </p:sp>
    </p:spTree>
    <p:extLst>
      <p:ext uri="{BB962C8B-B14F-4D97-AF65-F5344CB8AC3E}">
        <p14:creationId xmlns:p14="http://schemas.microsoft.com/office/powerpoint/2010/main" val="132160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CE5879-FCF9-4EF3-951F-425ACA162E81}" type="datetime1">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781800" y="6356350"/>
            <a:ext cx="2133600" cy="365125"/>
          </a:xfrm>
        </p:spPr>
        <p:txBody>
          <a:bodyPr/>
          <a:lstStyle>
            <a:lvl1pPr>
              <a:defRPr>
                <a:solidFill>
                  <a:schemeClr val="bg1">
                    <a:lumMod val="50000"/>
                  </a:schemeClr>
                </a:solidFill>
              </a:defRPr>
            </a:lvl1pPr>
          </a:lstStyle>
          <a:p>
            <a:fld id="{016FFDEB-DD00-46A2-87B9-90688E82221D}" type="slidenum">
              <a:rPr lang="en-US" smtClean="0"/>
              <a:pPr/>
              <a:t>‹#›</a:t>
            </a:fld>
            <a:endParaRPr lang="en-US"/>
          </a:p>
        </p:txBody>
      </p:sp>
    </p:spTree>
    <p:extLst>
      <p:ext uri="{BB962C8B-B14F-4D97-AF65-F5344CB8AC3E}">
        <p14:creationId xmlns:p14="http://schemas.microsoft.com/office/powerpoint/2010/main" val="112740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fontScale="92500" lnSpcReduction="20000"/>
          </a:bodyPr>
          <a:lstStyle/>
          <a:p>
            <a:r>
              <a:rPr lang="en-US" dirty="0"/>
              <a:t> </a:t>
            </a:r>
            <a:r>
              <a:rPr lang="en-US" b="1" dirty="0"/>
              <a:t>Day 1</a:t>
            </a:r>
          </a:p>
          <a:p>
            <a:r>
              <a:rPr lang="en-US" b="1" dirty="0"/>
              <a:t>Introduction to Big Data, Analytics </a:t>
            </a:r>
          </a:p>
          <a:p>
            <a:r>
              <a:rPr lang="en-US" b="1" dirty="0"/>
              <a:t>and Business Problem Framing</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2488" y="341784"/>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Big Data Concepts</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431032" y="1535251"/>
            <a:ext cx="8382000" cy="4343400"/>
          </a:xfrm>
        </p:spPr>
        <p:txBody>
          <a:bodyPr/>
          <a:lstStyle/>
          <a:p>
            <a:r>
              <a:rPr lang="en-US" dirty="0">
                <a:latin typeface="Segoe WP" panose="020B0502040204020203" pitchFamily="34" charset="0"/>
                <a:cs typeface="Segoe WP" panose="020B0502040204020203" pitchFamily="34" charset="0"/>
              </a:rPr>
              <a:t>Big data</a:t>
            </a:r>
          </a:p>
          <a:p>
            <a:pPr lvl="1"/>
            <a:r>
              <a:rPr lang="en-US" dirty="0">
                <a:latin typeface="Segoe WP" panose="020B0502040204020203" pitchFamily="34" charset="0"/>
                <a:cs typeface="Segoe WP" panose="020B0502040204020203" pitchFamily="34" charset="0"/>
              </a:rPr>
              <a:t> is generated by living our personal and corporate lives</a:t>
            </a:r>
          </a:p>
          <a:p>
            <a:pPr lvl="1"/>
            <a:r>
              <a:rPr lang="en-US" dirty="0">
                <a:latin typeface="Segoe WP" panose="020B0502040204020203" pitchFamily="34" charset="0"/>
                <a:cs typeface="Segoe WP" panose="020B0502040204020203" pitchFamily="34" charset="0"/>
              </a:rPr>
              <a:t>can be described as ``non-traditional``</a:t>
            </a:r>
          </a:p>
          <a:p>
            <a:pPr lvl="1"/>
            <a:r>
              <a:rPr lang="en-US" dirty="0">
                <a:latin typeface="Segoe WP" panose="020B0502040204020203" pitchFamily="34" charset="0"/>
                <a:cs typeface="Segoe WP" panose="020B0502040204020203" pitchFamily="34" charset="0"/>
              </a:rPr>
              <a:t>requires innovations in technology to manage and apply it </a:t>
            </a:r>
          </a:p>
          <a:p>
            <a:pPr lvl="1"/>
            <a:r>
              <a:rPr lang="en-US" dirty="0">
                <a:latin typeface="Segoe WP" panose="020B0502040204020203" pitchFamily="34" charset="0"/>
                <a:cs typeface="Segoe WP" panose="020B0502040204020203" pitchFamily="34" charset="0"/>
              </a:rPr>
              <a:t>is largely created by someone other than us</a:t>
            </a:r>
          </a:p>
          <a:p>
            <a:pPr lvl="1"/>
            <a:r>
              <a:rPr lang="en-US" dirty="0">
                <a:latin typeface="Segoe WP" panose="020B0502040204020203" pitchFamily="34" charset="0"/>
                <a:cs typeface="Segoe WP" panose="020B0502040204020203" pitchFamily="34" charset="0"/>
              </a:rPr>
              <a:t>can be misleading</a:t>
            </a:r>
          </a:p>
          <a:p>
            <a:endParaRPr lang="en-US" dirty="0">
              <a:latin typeface="Times New Roman"/>
              <a:cs typeface="Times New Roman"/>
            </a:endParaRP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136924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404664"/>
            <a:ext cx="8382000" cy="854967"/>
          </a:xfrm>
        </p:spPr>
        <p:txBody>
          <a:bodyPr>
            <a:normAutofit fontScale="90000"/>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Big Data Structure</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Structure of data dictates its `Variety`` </a:t>
            </a:r>
          </a:p>
          <a:p>
            <a:pPr lvl="1"/>
            <a:r>
              <a:rPr lang="en-US" sz="2000" dirty="0">
                <a:latin typeface="Segoe UI Symbol" panose="020B0502040204020203" pitchFamily="34" charset="0"/>
                <a:ea typeface="Segoe UI Symbol" panose="020B0502040204020203" pitchFamily="34" charset="0"/>
                <a:cs typeface="Times New Roman"/>
              </a:rPr>
              <a:t>Structured</a:t>
            </a:r>
          </a:p>
          <a:p>
            <a:pPr lvl="2"/>
            <a:r>
              <a:rPr lang="en-US" sz="1800" dirty="0">
                <a:latin typeface="Segoe UI Symbol" panose="020B0502040204020203" pitchFamily="34" charset="0"/>
                <a:ea typeface="Segoe UI Symbol" panose="020B0502040204020203" pitchFamily="34" charset="0"/>
                <a:cs typeface="Times New Roman"/>
              </a:rPr>
              <a:t>Data is organized in a tabular format at the ``field`` level</a:t>
            </a:r>
          </a:p>
          <a:p>
            <a:pPr lvl="2"/>
            <a:r>
              <a:rPr lang="en-US" sz="1800" dirty="0" err="1">
                <a:latin typeface="Segoe UI Symbol" panose="020B0502040204020203" pitchFamily="34" charset="0"/>
                <a:ea typeface="Segoe UI Symbol" panose="020B0502040204020203" pitchFamily="34" charset="0"/>
                <a:cs typeface="Times New Roman"/>
              </a:rPr>
              <a:t>Eg</a:t>
            </a:r>
            <a:r>
              <a:rPr lang="en-US" sz="1800" dirty="0">
                <a:latin typeface="Segoe UI Symbol" panose="020B0502040204020203" pitchFamily="34" charset="0"/>
                <a:ea typeface="Segoe UI Symbol" panose="020B0502040204020203" pitchFamily="34" charset="0"/>
                <a:cs typeface="Times New Roman"/>
              </a:rPr>
              <a:t>. Spreadsheets and data base tables</a:t>
            </a:r>
          </a:p>
          <a:p>
            <a:pPr lvl="1"/>
            <a:r>
              <a:rPr lang="en-US" sz="2000" dirty="0">
                <a:latin typeface="Segoe UI Symbol" panose="020B0502040204020203" pitchFamily="34" charset="0"/>
                <a:ea typeface="Segoe UI Symbol" panose="020B0502040204020203" pitchFamily="34" charset="0"/>
                <a:cs typeface="Times New Roman"/>
              </a:rPr>
              <a:t>Unstructured</a:t>
            </a:r>
          </a:p>
          <a:p>
            <a:pPr lvl="2"/>
            <a:r>
              <a:rPr lang="en-US" sz="1800" dirty="0">
                <a:latin typeface="Segoe UI Symbol" panose="020B0502040204020203" pitchFamily="34" charset="0"/>
                <a:ea typeface="Segoe UI Symbol" panose="020B0502040204020203" pitchFamily="34" charset="0"/>
                <a:cs typeface="Times New Roman"/>
              </a:rPr>
              <a:t>The structure is unknown </a:t>
            </a:r>
          </a:p>
          <a:p>
            <a:pPr lvl="2"/>
            <a:r>
              <a:rPr lang="en-US" sz="1800" dirty="0" err="1">
                <a:latin typeface="Segoe UI Symbol" panose="020B0502040204020203" pitchFamily="34" charset="0"/>
                <a:ea typeface="Segoe UI Symbol" panose="020B0502040204020203" pitchFamily="34" charset="0"/>
                <a:cs typeface="Times New Roman"/>
              </a:rPr>
              <a:t>Eg</a:t>
            </a:r>
            <a:r>
              <a:rPr lang="en-US" sz="1800" dirty="0">
                <a:latin typeface="Segoe UI Symbol" panose="020B0502040204020203" pitchFamily="34" charset="0"/>
                <a:ea typeface="Segoe UI Symbol" panose="020B0502040204020203" pitchFamily="34" charset="0"/>
                <a:cs typeface="Times New Roman"/>
              </a:rPr>
              <a:t>. Images, audio, video,</a:t>
            </a:r>
          </a:p>
          <a:p>
            <a:pPr lvl="1"/>
            <a:r>
              <a:rPr lang="en-US" sz="2000" dirty="0">
                <a:latin typeface="Segoe UI Symbol" panose="020B0502040204020203" pitchFamily="34" charset="0"/>
                <a:ea typeface="Segoe UI Symbol" panose="020B0502040204020203" pitchFamily="34" charset="0"/>
                <a:cs typeface="Times New Roman"/>
              </a:rPr>
              <a:t>Multi-structured</a:t>
            </a:r>
          </a:p>
          <a:p>
            <a:pPr lvl="2"/>
            <a:r>
              <a:rPr lang="en-US" sz="1800" dirty="0">
                <a:latin typeface="Segoe UI Symbol" panose="020B0502040204020203" pitchFamily="34" charset="0"/>
                <a:ea typeface="Segoe UI Symbol" panose="020B0502040204020203" pitchFamily="34" charset="0"/>
                <a:cs typeface="Times New Roman"/>
              </a:rPr>
              <a:t>The structure includes a combination of tabular, hierarchical, tagged, other and unknown</a:t>
            </a:r>
          </a:p>
          <a:p>
            <a:pPr lvl="2"/>
            <a:r>
              <a:rPr lang="en-US" sz="1800" dirty="0" err="1">
                <a:latin typeface="Segoe UI Symbol" panose="020B0502040204020203" pitchFamily="34" charset="0"/>
                <a:ea typeface="Segoe UI Symbol" panose="020B0502040204020203" pitchFamily="34" charset="0"/>
                <a:cs typeface="Times New Roman"/>
              </a:rPr>
              <a:t>Eg</a:t>
            </a:r>
            <a:r>
              <a:rPr lang="en-US" sz="1800" dirty="0">
                <a:latin typeface="Segoe UI Symbol" panose="020B0502040204020203" pitchFamily="34" charset="0"/>
                <a:ea typeface="Segoe UI Symbol" panose="020B0502040204020203" pitchFamily="34" charset="0"/>
                <a:cs typeface="Times New Roman"/>
              </a:rPr>
              <a:t>. Emails and Twitter feeds contain some known fields such as the ``From`` and ``To`` parties combined with unstructured text</a:t>
            </a:r>
          </a:p>
        </p:txBody>
      </p:sp>
    </p:spTree>
    <p:extLst>
      <p:ext uri="{BB962C8B-B14F-4D97-AF65-F5344CB8AC3E}">
        <p14:creationId xmlns:p14="http://schemas.microsoft.com/office/powerpoint/2010/main" val="347885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1"/>
            <a:ext cx="8382000" cy="1440159"/>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Big Data Sources</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Types of Sources</a:t>
            </a:r>
          </a:p>
          <a:p>
            <a:pPr lvl="1"/>
            <a:r>
              <a:rPr lang="en-US" sz="2000" dirty="0">
                <a:latin typeface="Segoe UI Symbol" panose="020B0502040204020203" pitchFamily="34" charset="0"/>
                <a:ea typeface="Segoe UI Symbol" panose="020B0502040204020203" pitchFamily="34" charset="0"/>
                <a:cs typeface="Times New Roman"/>
              </a:rPr>
              <a:t>Internal</a:t>
            </a:r>
          </a:p>
          <a:p>
            <a:pPr lvl="2"/>
            <a:r>
              <a:rPr lang="en-US" sz="1800" dirty="0">
                <a:latin typeface="Segoe UI Symbol" panose="020B0502040204020203" pitchFamily="34" charset="0"/>
                <a:ea typeface="Segoe UI Symbol" panose="020B0502040204020203" pitchFamily="34" charset="0"/>
                <a:cs typeface="Times New Roman"/>
              </a:rPr>
              <a:t>Generated by internally managed business activities</a:t>
            </a:r>
          </a:p>
          <a:p>
            <a:pPr lvl="2"/>
            <a:r>
              <a:rPr lang="en-US" sz="1800" dirty="0">
                <a:latin typeface="Segoe UI Symbol" panose="020B0502040204020203" pitchFamily="34" charset="0"/>
                <a:ea typeface="Segoe UI Symbol" panose="020B0502040204020203" pitchFamily="34" charset="0"/>
                <a:cs typeface="Times New Roman"/>
              </a:rPr>
              <a:t>Generated by staff, contractors and partners known to us</a:t>
            </a:r>
          </a:p>
          <a:p>
            <a:pPr lvl="2"/>
            <a:r>
              <a:rPr lang="en-US" sz="1800" dirty="0">
                <a:latin typeface="Segoe UI Symbol" panose="020B0502040204020203" pitchFamily="34" charset="0"/>
                <a:ea typeface="Segoe UI Symbol" panose="020B0502040204020203" pitchFamily="34" charset="0"/>
                <a:cs typeface="Times New Roman"/>
              </a:rPr>
              <a:t>Examples</a:t>
            </a:r>
          </a:p>
          <a:p>
            <a:pPr lvl="3"/>
            <a:r>
              <a:rPr lang="en-US" sz="1600" dirty="0">
                <a:latin typeface="Segoe UI Symbol" panose="020B0502040204020203" pitchFamily="34" charset="0"/>
                <a:ea typeface="Segoe UI Symbol" panose="020B0502040204020203" pitchFamily="34" charset="0"/>
                <a:cs typeface="Times New Roman"/>
              </a:rPr>
              <a:t>Systems for ERP, Operations, CRM, transaction records, production</a:t>
            </a:r>
          </a:p>
          <a:p>
            <a:pPr lvl="3"/>
            <a:r>
              <a:rPr lang="en-US" sz="1600" dirty="0">
                <a:latin typeface="Segoe UI Symbol" panose="020B0502040204020203" pitchFamily="34" charset="0"/>
                <a:ea typeface="Segoe UI Symbol" panose="020B0502040204020203" pitchFamily="34" charset="0"/>
                <a:cs typeface="Times New Roman"/>
              </a:rPr>
              <a:t>Sensors, text documents, audio, video, images, maps, web logs, </a:t>
            </a:r>
            <a:r>
              <a:rPr lang="en-US" sz="1600" dirty="0" err="1">
                <a:latin typeface="Segoe UI Symbol" panose="020B0502040204020203" pitchFamily="34" charset="0"/>
                <a:ea typeface="Segoe UI Symbol" panose="020B0502040204020203" pitchFamily="34" charset="0"/>
                <a:cs typeface="Times New Roman"/>
              </a:rPr>
              <a:t>etc</a:t>
            </a:r>
            <a:endParaRPr lang="en-US" sz="1600" dirty="0">
              <a:latin typeface="Segoe UI Symbol" panose="020B0502040204020203" pitchFamily="34" charset="0"/>
              <a:ea typeface="Segoe UI Symbol" panose="020B0502040204020203" pitchFamily="34" charset="0"/>
              <a:cs typeface="Times New Roman"/>
            </a:endParaRPr>
          </a:p>
          <a:p>
            <a:pPr lvl="1"/>
            <a:r>
              <a:rPr lang="en-US" sz="2000" dirty="0">
                <a:latin typeface="Segoe UI Symbol" panose="020B0502040204020203" pitchFamily="34" charset="0"/>
                <a:ea typeface="Segoe UI Symbol" panose="020B0502040204020203" pitchFamily="34" charset="0"/>
                <a:cs typeface="Times New Roman"/>
              </a:rPr>
              <a:t>External</a:t>
            </a:r>
          </a:p>
          <a:p>
            <a:pPr lvl="2"/>
            <a:r>
              <a:rPr lang="en-US" sz="1800" dirty="0">
                <a:latin typeface="Segoe UI Symbol" panose="020B0502040204020203" pitchFamily="34" charset="0"/>
                <a:ea typeface="Segoe UI Symbol" panose="020B0502040204020203" pitchFamily="34" charset="0"/>
                <a:cs typeface="Times New Roman"/>
              </a:rPr>
              <a:t>Generated by external activities</a:t>
            </a:r>
          </a:p>
          <a:p>
            <a:pPr lvl="2"/>
            <a:r>
              <a:rPr lang="en-US" sz="1800" dirty="0">
                <a:latin typeface="Segoe UI Symbol" panose="020B0502040204020203" pitchFamily="34" charset="0"/>
                <a:ea typeface="Segoe UI Symbol" panose="020B0502040204020203" pitchFamily="34" charset="0"/>
                <a:cs typeface="Times New Roman"/>
              </a:rPr>
              <a:t>Generated by organizations, people or equipment who are likely unknown</a:t>
            </a:r>
          </a:p>
          <a:p>
            <a:pPr lvl="2"/>
            <a:r>
              <a:rPr lang="en-US" sz="1800" dirty="0">
                <a:latin typeface="Segoe UI Symbol" panose="020B0502040204020203" pitchFamily="34" charset="0"/>
                <a:ea typeface="Segoe UI Symbol" panose="020B0502040204020203" pitchFamily="34" charset="0"/>
                <a:cs typeface="Times New Roman"/>
              </a:rPr>
              <a:t>Examples</a:t>
            </a:r>
          </a:p>
          <a:p>
            <a:pPr lvl="3"/>
            <a:r>
              <a:rPr lang="en-US" sz="1600" dirty="0">
                <a:latin typeface="Segoe UI Symbol" panose="020B0502040204020203" pitchFamily="34" charset="0"/>
                <a:ea typeface="Segoe UI Symbol" panose="020B0502040204020203" pitchFamily="34" charset="0"/>
                <a:cs typeface="Times New Roman"/>
              </a:rPr>
              <a:t>Social media, open data, public data, blogs, news feeds, audio, video, images, sensors, IOT devices, smart phone communications, wearable devices,  web sites, data markets, location data using GPS, data subscription services</a:t>
            </a:r>
          </a:p>
          <a:p>
            <a:pPr marL="457200" lvl="1" indent="0">
              <a:buNone/>
            </a:pPr>
            <a:endParaRPr lang="en-US" dirty="0">
              <a:latin typeface="Times New Roman"/>
              <a:cs typeface="Times New Roman"/>
            </a:endParaRPr>
          </a:p>
          <a:p>
            <a:pPr lvl="2"/>
            <a:endParaRPr lang="en-US" sz="1800" dirty="0">
              <a:latin typeface="Times New Roman"/>
              <a:cs typeface="Times New Roman"/>
            </a:endParaRPr>
          </a:p>
        </p:txBody>
      </p:sp>
    </p:spTree>
    <p:extLst>
      <p:ext uri="{BB962C8B-B14F-4D97-AF65-F5344CB8AC3E}">
        <p14:creationId xmlns:p14="http://schemas.microsoft.com/office/powerpoint/2010/main" val="209472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C3FF-D6F7-4A07-9D33-75B77C12715F}"/>
              </a:ext>
            </a:extLst>
          </p:cNvPr>
          <p:cNvSpPr>
            <a:spLocks noGrp="1"/>
          </p:cNvSpPr>
          <p:nvPr>
            <p:ph type="title"/>
          </p:nvPr>
        </p:nvSpPr>
        <p:spPr>
          <a:xfrm>
            <a:off x="510480" y="116632"/>
            <a:ext cx="8382000" cy="1143000"/>
          </a:xfrm>
        </p:spPr>
        <p:txBody>
          <a:bodyPr/>
          <a:lstStyle/>
          <a:p>
            <a:r>
              <a:rPr lang="en-US" dirty="0"/>
              <a:t>Big Data Sources: </a:t>
            </a:r>
          </a:p>
        </p:txBody>
      </p:sp>
      <p:pic>
        <p:nvPicPr>
          <p:cNvPr id="4" name="Picture 2" descr="Image result for Big Data Sources">
            <a:extLst>
              <a:ext uri="{FF2B5EF4-FFF2-40B4-BE49-F238E27FC236}">
                <a16:creationId xmlns:a16="http://schemas.microsoft.com/office/drawing/2014/main" id="{5651C914-B483-4585-B709-690081D94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8521650" cy="476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4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a:t>Example data</a:t>
            </a:r>
          </a:p>
          <a:p>
            <a:pPr lvl="1"/>
            <a:r>
              <a:rPr lang="en-US" sz="2400" dirty="0"/>
              <a:t>Full motion video</a:t>
            </a:r>
          </a:p>
          <a:p>
            <a:pPr lvl="1"/>
            <a:r>
              <a:rPr lang="en-US" sz="2400" dirty="0"/>
              <a:t>Multi/hyper-spectral imagery</a:t>
            </a:r>
          </a:p>
          <a:p>
            <a:pPr lvl="1"/>
            <a:r>
              <a:rPr lang="en-US" sz="2400" dirty="0"/>
              <a:t>Cell phone calls</a:t>
            </a:r>
          </a:p>
          <a:p>
            <a:pPr lvl="1"/>
            <a:r>
              <a:rPr lang="en-US" sz="2400" dirty="0"/>
              <a:t>Register transactions</a:t>
            </a:r>
          </a:p>
          <a:p>
            <a:pPr lvl="1"/>
            <a:r>
              <a:rPr lang="en-US" sz="2400" dirty="0" err="1"/>
              <a:t>Lidar</a:t>
            </a:r>
            <a:r>
              <a:rPr lang="en-US" sz="2400" dirty="0"/>
              <a:t>/point clouds</a:t>
            </a:r>
          </a:p>
          <a:p>
            <a:pPr lvl="1"/>
            <a:r>
              <a:rPr lang="en-US" sz="2400" dirty="0"/>
              <a:t>Email/tweets</a:t>
            </a:r>
          </a:p>
          <a:p>
            <a:pPr lvl="1"/>
            <a:endParaRPr lang="en-US" sz="2400" dirty="0"/>
          </a:p>
          <a:p>
            <a:r>
              <a:rPr lang="en-US" sz="2800" dirty="0"/>
              <a:t>Space/time critical</a:t>
            </a:r>
          </a:p>
        </p:txBody>
      </p:sp>
      <p:sp>
        <p:nvSpPr>
          <p:cNvPr id="4" name="Slide Number Placeholder 3"/>
          <p:cNvSpPr>
            <a:spLocks noGrp="1"/>
          </p:cNvSpPr>
          <p:nvPr>
            <p:ph type="sldNum" sz="quarter" idx="12"/>
          </p:nvPr>
        </p:nvSpPr>
        <p:spPr/>
        <p:txBody>
          <a:bodyPr/>
          <a:lstStyle/>
          <a:p>
            <a:fld id="{016FFDEB-DD00-46A2-87B9-90688E82221D}" type="slidenum">
              <a:rPr lang="en-US" smtClean="0"/>
              <a:pPr/>
              <a:t>14</a:t>
            </a:fld>
            <a:endParaRPr lang="en-US"/>
          </a:p>
        </p:txBody>
      </p:sp>
    </p:spTree>
    <p:extLst>
      <p:ext uri="{BB962C8B-B14F-4D97-AF65-F5344CB8AC3E}">
        <p14:creationId xmlns:p14="http://schemas.microsoft.com/office/powerpoint/2010/main" val="94251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a:xfrm>
            <a:off x="457200" y="1600200"/>
            <a:ext cx="8229600" cy="5105400"/>
          </a:xfrm>
        </p:spPr>
        <p:txBody>
          <a:bodyPr>
            <a:normAutofit/>
          </a:bodyPr>
          <a:lstStyle/>
          <a:p>
            <a:r>
              <a:rPr lang="en-US" sz="2800" dirty="0"/>
              <a:t>Query Optimization</a:t>
            </a:r>
          </a:p>
          <a:p>
            <a:pPr lvl="1"/>
            <a:r>
              <a:rPr lang="en-US" sz="2400" dirty="0"/>
              <a:t>Traditional data types solved long ago</a:t>
            </a:r>
          </a:p>
          <a:p>
            <a:pPr lvl="1"/>
            <a:r>
              <a:rPr lang="en-US" sz="2400" dirty="0"/>
              <a:t>Big problems with extended data types</a:t>
            </a:r>
          </a:p>
          <a:p>
            <a:pPr lvl="1"/>
            <a:r>
              <a:rPr lang="en-US" sz="2400" dirty="0"/>
              <a:t>Revert to full table scans</a:t>
            </a:r>
          </a:p>
          <a:p>
            <a:pPr lvl="2"/>
            <a:endParaRPr lang="en-US" sz="2000" dirty="0"/>
          </a:p>
          <a:p>
            <a:r>
              <a:rPr lang="en-US" sz="2800" dirty="0"/>
              <a:t>One solution: massively parallel systems, data partitioning, etc.</a:t>
            </a:r>
          </a:p>
          <a:p>
            <a:pPr lvl="1"/>
            <a:r>
              <a:rPr lang="en-US" sz="2400" dirty="0"/>
              <a:t>IBM’s </a:t>
            </a:r>
            <a:r>
              <a:rPr lang="en-US" sz="2400" dirty="0" err="1"/>
              <a:t>Netezza</a:t>
            </a:r>
            <a:r>
              <a:rPr lang="en-US" sz="2400" dirty="0"/>
              <a:t>, Oracle’s </a:t>
            </a:r>
            <a:r>
              <a:rPr lang="en-US" sz="2400" dirty="0" err="1"/>
              <a:t>Exadata</a:t>
            </a:r>
            <a:r>
              <a:rPr lang="en-US" sz="2400" dirty="0"/>
              <a:t>, Microsoft’s SQL Azure, Apache’s </a:t>
            </a:r>
            <a:r>
              <a:rPr lang="en-US" sz="2400" dirty="0" err="1"/>
              <a:t>Hadoop</a:t>
            </a:r>
            <a:r>
              <a:rPr lang="en-US" sz="2400" dirty="0"/>
              <a:t>, Teradata, </a:t>
            </a:r>
            <a:br>
              <a:rPr lang="en-US" sz="2400" dirty="0"/>
            </a:br>
            <a:r>
              <a:rPr lang="en-US" sz="2400" dirty="0"/>
              <a:t>among others</a:t>
            </a:r>
            <a:endParaRPr lang="en-US" sz="2000" dirty="0"/>
          </a:p>
          <a:p>
            <a:r>
              <a:rPr lang="en-US" sz="2800" dirty="0"/>
              <a:t>Can a finely tuned query win?</a:t>
            </a:r>
          </a:p>
        </p:txBody>
      </p:sp>
      <p:sp>
        <p:nvSpPr>
          <p:cNvPr id="4" name="Slide Number Placeholder 3"/>
          <p:cNvSpPr>
            <a:spLocks noGrp="1"/>
          </p:cNvSpPr>
          <p:nvPr>
            <p:ph type="sldNum" sz="quarter" idx="12"/>
          </p:nvPr>
        </p:nvSpPr>
        <p:spPr/>
        <p:txBody>
          <a:bodyPr/>
          <a:lstStyle/>
          <a:p>
            <a:fld id="{016FFDEB-DD00-46A2-87B9-90688E82221D}" type="slidenum">
              <a:rPr lang="en-US" smtClean="0"/>
              <a:pPr/>
              <a:t>15</a:t>
            </a:fld>
            <a:endParaRPr lang="en-US"/>
          </a:p>
        </p:txBody>
      </p:sp>
    </p:spTree>
    <p:extLst>
      <p:ext uri="{BB962C8B-B14F-4D97-AF65-F5344CB8AC3E}">
        <p14:creationId xmlns:p14="http://schemas.microsoft.com/office/powerpoint/2010/main" val="329855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Big Data Impact</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Areas where Big Data makes an impact</a:t>
            </a:r>
          </a:p>
          <a:p>
            <a:pPr lvl="1"/>
            <a:r>
              <a:rPr lang="en-US" sz="2000" dirty="0">
                <a:latin typeface="Segoe UI Symbol" panose="020B0502040204020203" pitchFamily="34" charset="0"/>
                <a:ea typeface="Segoe UI Symbol" panose="020B0502040204020203" pitchFamily="34" charset="0"/>
                <a:cs typeface="Times New Roman"/>
              </a:rPr>
              <a:t>Enhanced Surveillance and Monitoring</a:t>
            </a:r>
          </a:p>
          <a:p>
            <a:pPr lvl="1"/>
            <a:r>
              <a:rPr lang="en-US" sz="2000" dirty="0">
                <a:latin typeface="Segoe UI Symbol" panose="020B0502040204020203" pitchFamily="34" charset="0"/>
                <a:ea typeface="Segoe UI Symbol" panose="020B0502040204020203" pitchFamily="34" charset="0"/>
                <a:cs typeface="Times New Roman"/>
              </a:rPr>
              <a:t>Customer Intimacy and Relationships</a:t>
            </a:r>
          </a:p>
          <a:p>
            <a:pPr lvl="1"/>
            <a:r>
              <a:rPr lang="en-US" sz="2000" dirty="0">
                <a:latin typeface="Segoe UI Symbol" panose="020B0502040204020203" pitchFamily="34" charset="0"/>
                <a:ea typeface="Segoe UI Symbol" panose="020B0502040204020203" pitchFamily="34" charset="0"/>
                <a:cs typeface="Times New Roman"/>
              </a:rPr>
              <a:t>Government and Corporate Transparency</a:t>
            </a:r>
          </a:p>
          <a:p>
            <a:pPr lvl="1"/>
            <a:r>
              <a:rPr lang="en-US" sz="2000" dirty="0">
                <a:latin typeface="Segoe UI Symbol" panose="020B0502040204020203" pitchFamily="34" charset="0"/>
                <a:ea typeface="Segoe UI Symbol" panose="020B0502040204020203" pitchFamily="34" charset="0"/>
                <a:cs typeface="Times New Roman"/>
              </a:rPr>
              <a:t>Fraud detection</a:t>
            </a:r>
          </a:p>
          <a:p>
            <a:pPr lvl="1"/>
            <a:r>
              <a:rPr lang="en-US" sz="2000" dirty="0">
                <a:latin typeface="Segoe UI Symbol" panose="020B0502040204020203" pitchFamily="34" charset="0"/>
                <a:ea typeface="Segoe UI Symbol" panose="020B0502040204020203" pitchFamily="34" charset="0"/>
                <a:cs typeface="Times New Roman"/>
              </a:rPr>
              <a:t>Improved risk management</a:t>
            </a:r>
          </a:p>
          <a:p>
            <a:pPr lvl="1"/>
            <a:r>
              <a:rPr lang="en-US" sz="2000" dirty="0">
                <a:latin typeface="Segoe UI Symbol" panose="020B0502040204020203" pitchFamily="34" charset="0"/>
                <a:ea typeface="Segoe UI Symbol" panose="020B0502040204020203" pitchFamily="34" charset="0"/>
                <a:cs typeface="Times New Roman"/>
              </a:rPr>
              <a:t>Enriched information for predictive models</a:t>
            </a:r>
          </a:p>
          <a:p>
            <a:pPr lvl="1"/>
            <a:r>
              <a:rPr lang="en-US" sz="2000" dirty="0">
                <a:latin typeface="Segoe UI Symbol" panose="020B0502040204020203" pitchFamily="34" charset="0"/>
                <a:ea typeface="Segoe UI Symbol" panose="020B0502040204020203" pitchFamily="34" charset="0"/>
                <a:cs typeface="Times New Roman"/>
              </a:rPr>
              <a:t>Personal fitness management</a:t>
            </a:r>
          </a:p>
          <a:p>
            <a:pPr lvl="1"/>
            <a:r>
              <a:rPr lang="en-US" sz="2000" dirty="0">
                <a:latin typeface="Segoe UI Symbol" panose="020B0502040204020203" pitchFamily="34" charset="0"/>
                <a:ea typeface="Segoe UI Symbol" panose="020B0502040204020203" pitchFamily="34" charset="0"/>
                <a:cs typeface="Times New Roman"/>
              </a:rPr>
              <a:t>Consumer purchase choices</a:t>
            </a:r>
          </a:p>
          <a:p>
            <a:pPr lvl="1"/>
            <a:r>
              <a:rPr lang="en-US" sz="2000" dirty="0">
                <a:latin typeface="Segoe UI Symbol" panose="020B0502040204020203" pitchFamily="34" charset="0"/>
                <a:ea typeface="Segoe UI Symbol" panose="020B0502040204020203" pitchFamily="34" charset="0"/>
                <a:cs typeface="Times New Roman"/>
              </a:rPr>
              <a:t>Micro-market segmentation</a:t>
            </a:r>
          </a:p>
          <a:p>
            <a:pPr lvl="1"/>
            <a:r>
              <a:rPr lang="en-US" sz="2000" dirty="0">
                <a:latin typeface="Segoe UI Symbol" panose="020B0502040204020203" pitchFamily="34" charset="0"/>
                <a:ea typeface="Segoe UI Symbol" panose="020B0502040204020203" pitchFamily="34" charset="0"/>
                <a:cs typeface="Times New Roman"/>
              </a:rPr>
              <a:t>Smart grid management for energy conservation</a:t>
            </a:r>
          </a:p>
          <a:p>
            <a:pPr lvl="1"/>
            <a:r>
              <a:rPr lang="en-US" sz="2000" dirty="0">
                <a:latin typeface="Segoe UI Symbol" panose="020B0502040204020203" pitchFamily="34" charset="0"/>
                <a:ea typeface="Segoe UI Symbol" panose="020B0502040204020203" pitchFamily="34" charset="0"/>
                <a:cs typeface="Times New Roman"/>
              </a:rPr>
              <a:t>Improved physical asset reliability </a:t>
            </a:r>
          </a:p>
          <a:p>
            <a:pPr lvl="1"/>
            <a:r>
              <a:rPr lang="en-US" sz="2000" dirty="0">
                <a:latin typeface="Segoe UI Symbol" panose="020B0502040204020203" pitchFamily="34" charset="0"/>
                <a:ea typeface="Segoe UI Symbol" panose="020B0502040204020203" pitchFamily="34" charset="0"/>
                <a:cs typeface="Times New Roman"/>
              </a:rPr>
              <a:t>Location and route optimization</a:t>
            </a:r>
          </a:p>
          <a:p>
            <a:pPr lvl="1"/>
            <a:r>
              <a:rPr lang="en-US" sz="2000" dirty="0">
                <a:latin typeface="Segoe UI Symbol" panose="020B0502040204020203" pitchFamily="34" charset="0"/>
                <a:ea typeface="Segoe UI Symbol" panose="020B0502040204020203" pitchFamily="34" charset="0"/>
                <a:cs typeface="Times New Roman"/>
              </a:rPr>
              <a:t>Crowdsourcing of opinions</a:t>
            </a:r>
          </a:p>
        </p:txBody>
      </p:sp>
    </p:spTree>
    <p:extLst>
      <p:ext uri="{BB962C8B-B14F-4D97-AF65-F5344CB8AC3E}">
        <p14:creationId xmlns:p14="http://schemas.microsoft.com/office/powerpoint/2010/main" val="3534913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a:t>How to stream for real time event processing</a:t>
            </a:r>
          </a:p>
          <a:p>
            <a:pPr lvl="1"/>
            <a:r>
              <a:rPr lang="en-US" sz="2400" dirty="0"/>
              <a:t>Store to disk/post process</a:t>
            </a:r>
          </a:p>
          <a:p>
            <a:pPr lvl="1"/>
            <a:r>
              <a:rPr lang="en-US" sz="2400" dirty="0"/>
              <a:t>Analyst with manual inspection</a:t>
            </a:r>
          </a:p>
          <a:p>
            <a:pPr lvl="1"/>
            <a:r>
              <a:rPr lang="en-US" sz="2400" dirty="0"/>
              <a:t>Slow</a:t>
            </a:r>
          </a:p>
          <a:p>
            <a:pPr lvl="1"/>
            <a:endParaRPr lang="en-US" sz="2400" dirty="0"/>
          </a:p>
          <a:p>
            <a:r>
              <a:rPr lang="en-US" sz="2800" dirty="0"/>
              <a:t>How to persist/partition and rapidly search</a:t>
            </a:r>
          </a:p>
        </p:txBody>
      </p:sp>
      <p:sp>
        <p:nvSpPr>
          <p:cNvPr id="4" name="Slide Number Placeholder 3"/>
          <p:cNvSpPr>
            <a:spLocks noGrp="1"/>
          </p:cNvSpPr>
          <p:nvPr>
            <p:ph type="sldNum" sz="quarter" idx="12"/>
          </p:nvPr>
        </p:nvSpPr>
        <p:spPr/>
        <p:txBody>
          <a:bodyPr/>
          <a:lstStyle/>
          <a:p>
            <a:fld id="{016FFDEB-DD00-46A2-87B9-90688E82221D}" type="slidenum">
              <a:rPr lang="en-US" smtClean="0"/>
              <a:pPr/>
              <a:t>17</a:t>
            </a:fld>
            <a:endParaRPr lang="en-US"/>
          </a:p>
        </p:txBody>
      </p:sp>
    </p:spTree>
    <p:extLst>
      <p:ext uri="{BB962C8B-B14F-4D97-AF65-F5344CB8AC3E}">
        <p14:creationId xmlns:p14="http://schemas.microsoft.com/office/powerpoint/2010/main" val="289327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p:txBody>
          <a:bodyPr>
            <a:normAutofit/>
          </a:bodyPr>
          <a:lstStyle/>
          <a:p>
            <a:r>
              <a:rPr lang="en-US" sz="2800" dirty="0"/>
              <a:t>Search criterion controlling storage</a:t>
            </a:r>
          </a:p>
          <a:p>
            <a:pPr lvl="1"/>
            <a:r>
              <a:rPr lang="en-US" sz="2400" dirty="0"/>
              <a:t>Based upon predicate filtering</a:t>
            </a:r>
          </a:p>
          <a:p>
            <a:pPr lvl="1"/>
            <a:r>
              <a:rPr lang="en-US" sz="2400" dirty="0"/>
              <a:t>Temporal, then spatial, or vice versa</a:t>
            </a:r>
          </a:p>
          <a:p>
            <a:pPr lvl="1"/>
            <a:r>
              <a:rPr lang="en-US" sz="2400" dirty="0" err="1"/>
              <a:t>Placenames</a:t>
            </a:r>
            <a:endParaRPr lang="en-US" sz="2400" dirty="0"/>
          </a:p>
          <a:p>
            <a:pPr lvl="1"/>
            <a:r>
              <a:rPr lang="en-US" sz="2400" dirty="0"/>
              <a:t>Type of attribute/tags</a:t>
            </a:r>
          </a:p>
          <a:p>
            <a:pPr lvl="2"/>
            <a:r>
              <a:rPr lang="en-US" sz="2000" dirty="0"/>
              <a:t>Sensor platform attributes</a:t>
            </a:r>
          </a:p>
          <a:p>
            <a:pPr lvl="2"/>
            <a:endParaRPr lang="en-US" sz="2000" dirty="0"/>
          </a:p>
          <a:p>
            <a:pPr lvl="1"/>
            <a:r>
              <a:rPr lang="en-US" sz="2400" dirty="0"/>
              <a:t>Column-oriented stores</a:t>
            </a:r>
          </a:p>
        </p:txBody>
      </p:sp>
      <p:sp>
        <p:nvSpPr>
          <p:cNvPr id="4" name="Slide Number Placeholder 3"/>
          <p:cNvSpPr>
            <a:spLocks noGrp="1"/>
          </p:cNvSpPr>
          <p:nvPr>
            <p:ph type="sldNum" sz="quarter" idx="12"/>
          </p:nvPr>
        </p:nvSpPr>
        <p:spPr/>
        <p:txBody>
          <a:bodyPr/>
          <a:lstStyle/>
          <a:p>
            <a:fld id="{016FFDEB-DD00-46A2-87B9-90688E82221D}" type="slidenum">
              <a:rPr lang="en-US" smtClean="0"/>
              <a:pPr/>
              <a:t>18</a:t>
            </a:fld>
            <a:endParaRPr lang="en-US"/>
          </a:p>
        </p:txBody>
      </p:sp>
    </p:spTree>
    <p:extLst>
      <p:ext uri="{BB962C8B-B14F-4D97-AF65-F5344CB8AC3E}">
        <p14:creationId xmlns:p14="http://schemas.microsoft.com/office/powerpoint/2010/main" val="27696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p:txBody>
          <a:bodyPr>
            <a:normAutofit/>
          </a:bodyPr>
          <a:lstStyle/>
          <a:p>
            <a:r>
              <a:rPr lang="en-US" sz="2800" dirty="0"/>
              <a:t>Peeking at data as it flows in</a:t>
            </a:r>
          </a:p>
          <a:p>
            <a:endParaRPr lang="en-US" sz="2800" dirty="0"/>
          </a:p>
          <a:p>
            <a:r>
              <a:rPr lang="en-US" sz="2800" dirty="0"/>
              <a:t>Identify interesting bits, ignore most</a:t>
            </a:r>
          </a:p>
          <a:p>
            <a:pPr lvl="1"/>
            <a:r>
              <a:rPr lang="en-US" sz="2400" dirty="0"/>
              <a:t>When is something near, when does something cross …</a:t>
            </a:r>
          </a:p>
          <a:p>
            <a:pPr lvl="1"/>
            <a:r>
              <a:rPr lang="en-US" sz="2400" dirty="0"/>
              <a:t>Query optimization problem</a:t>
            </a:r>
          </a:p>
          <a:p>
            <a:pPr lvl="1"/>
            <a:endParaRPr lang="en-US" sz="2400" dirty="0"/>
          </a:p>
          <a:p>
            <a:r>
              <a:rPr lang="en-US" sz="2800" dirty="0"/>
              <a:t>Existing frameworks</a:t>
            </a:r>
          </a:p>
          <a:p>
            <a:pPr lvl="1"/>
            <a:r>
              <a:rPr lang="en-US" sz="2400" dirty="0"/>
              <a:t>Microsoft, Oracle, IBM, etc.</a:t>
            </a:r>
          </a:p>
        </p:txBody>
      </p:sp>
      <p:sp>
        <p:nvSpPr>
          <p:cNvPr id="4" name="Slide Number Placeholder 3"/>
          <p:cNvSpPr>
            <a:spLocks noGrp="1"/>
          </p:cNvSpPr>
          <p:nvPr>
            <p:ph type="sldNum" sz="quarter" idx="12"/>
          </p:nvPr>
        </p:nvSpPr>
        <p:spPr/>
        <p:txBody>
          <a:bodyPr/>
          <a:lstStyle/>
          <a:p>
            <a:fld id="{016FFDEB-DD00-46A2-87B9-90688E82221D}" type="slidenum">
              <a:rPr lang="en-US" smtClean="0"/>
              <a:pPr/>
              <a:t>19</a:t>
            </a:fld>
            <a:endParaRPr lang="en-US"/>
          </a:p>
        </p:txBody>
      </p:sp>
    </p:spTree>
    <p:extLst>
      <p:ext uri="{BB962C8B-B14F-4D97-AF65-F5344CB8AC3E}">
        <p14:creationId xmlns:p14="http://schemas.microsoft.com/office/powerpoint/2010/main" val="286200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1 – Major Topics Introduced</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539552" y="1340768"/>
            <a:ext cx="8382000" cy="4343400"/>
          </a:xfrm>
        </p:spPr>
        <p:txBody>
          <a:bodyPr/>
          <a:lstStyle/>
          <a:p>
            <a:pPr marL="0" indent="0">
              <a:buNone/>
            </a:pPr>
            <a:r>
              <a:rPr lang="en-CA" sz="2000" dirty="0"/>
              <a:t>The following major topics are introduced and </a:t>
            </a:r>
            <a:r>
              <a:rPr lang="en-CA" sz="2000"/>
              <a:t>described today.</a:t>
            </a:r>
            <a:endParaRPr lang="en-CA" sz="2000" dirty="0"/>
          </a:p>
          <a:p>
            <a:pPr marL="0" indent="0">
              <a:buNone/>
            </a:pPr>
            <a:endParaRPr lang="en-CA" sz="2000" dirty="0"/>
          </a:p>
          <a:p>
            <a:r>
              <a:rPr lang="en-CA" sz="1800" dirty="0"/>
              <a:t>Big Data</a:t>
            </a:r>
          </a:p>
          <a:p>
            <a:r>
              <a:rPr lang="en-CA" sz="1800" dirty="0"/>
              <a:t>Data Analytics</a:t>
            </a:r>
          </a:p>
          <a:p>
            <a:r>
              <a:rPr lang="en-CA" sz="1800" dirty="0"/>
              <a:t>Business Questions</a:t>
            </a:r>
          </a:p>
          <a:p>
            <a:r>
              <a:rPr lang="en-CA" sz="1800" dirty="0"/>
              <a:t>Big Data and Analytics</a:t>
            </a:r>
          </a:p>
          <a:p>
            <a:r>
              <a:rPr lang="en-CA" sz="1800" dirty="0"/>
              <a:t>Analytical Models</a:t>
            </a:r>
          </a:p>
          <a:p>
            <a:r>
              <a:rPr lang="en-CA" sz="1800" dirty="0"/>
              <a:t>Statistical Methods</a:t>
            </a:r>
          </a:p>
          <a:p>
            <a:r>
              <a:rPr lang="en-CA" sz="1800" dirty="0"/>
              <a:t>Python </a:t>
            </a:r>
            <a:r>
              <a:rPr lang="en-CA" sz="1800" dirty="0" err="1"/>
              <a:t>Jupyter</a:t>
            </a:r>
            <a:r>
              <a:rPr lang="en-CA" sz="1800" dirty="0"/>
              <a:t> Notebooks</a:t>
            </a:r>
          </a:p>
          <a:p>
            <a:pPr marL="0" indent="0">
              <a:buNone/>
            </a:pPr>
            <a:endParaRPr lang="en-CA" sz="2000" dirty="0"/>
          </a:p>
          <a:p>
            <a:pPr marL="0" indent="0">
              <a:buNone/>
            </a:pPr>
            <a:r>
              <a:rPr lang="en-CA" sz="2000" dirty="0"/>
              <a:t>Understanding these concepts will provide you with a solid foundation to master the material and develop the necessary skills through the rest of the course.  </a:t>
            </a:r>
          </a:p>
          <a:p>
            <a:endParaRPr lang="en-CA" sz="2000" dirty="0"/>
          </a:p>
          <a:p>
            <a:pPr marL="0" indent="0">
              <a:buNone/>
            </a:pPr>
            <a:endParaRPr lang="en-CA" sz="2000" dirty="0"/>
          </a:p>
        </p:txBody>
      </p:sp>
    </p:spTree>
    <p:extLst>
      <p:ext uri="{BB962C8B-B14F-4D97-AF65-F5344CB8AC3E}">
        <p14:creationId xmlns:p14="http://schemas.microsoft.com/office/powerpoint/2010/main" val="2920988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64"/>
            <a:ext cx="8382000" cy="1143000"/>
          </a:xfrm>
        </p:spPr>
        <p:txBody>
          <a:bodyPr>
            <a:noAutofit/>
          </a:bodyPr>
          <a:lstStyle/>
          <a:p>
            <a:r>
              <a:rPr lang="en-US" sz="3200" dirty="0">
                <a:cs typeface="Arial" pitchFamily="34" charset="0"/>
              </a:rPr>
              <a:t>Move is to dynamic data, applying analytics to large volumes, reporting facts as available </a:t>
            </a:r>
            <a:endParaRPr lang="en-US" sz="3200" dirty="0"/>
          </a:p>
        </p:txBody>
      </p:sp>
      <p:sp>
        <p:nvSpPr>
          <p:cNvPr id="4" name="Slide Number Placeholder 3"/>
          <p:cNvSpPr>
            <a:spLocks noGrp="1"/>
          </p:cNvSpPr>
          <p:nvPr>
            <p:ph type="sldNum" sz="quarter" idx="12"/>
          </p:nvPr>
        </p:nvSpPr>
        <p:spPr>
          <a:xfrm>
            <a:off x="6781800" y="6027886"/>
            <a:ext cx="2133600" cy="365125"/>
          </a:xfrm>
        </p:spPr>
        <p:txBody>
          <a:bodyPr/>
          <a:lstStyle/>
          <a:p>
            <a:fld id="{016FFDEB-DD00-46A2-87B9-90688E82221D}" type="slidenum">
              <a:rPr lang="en-US" smtClean="0"/>
              <a:pPr/>
              <a:t>20</a:t>
            </a:fld>
            <a:endParaRPr lang="en-US"/>
          </a:p>
        </p:txBody>
      </p:sp>
      <p:pic>
        <p:nvPicPr>
          <p:cNvPr id="6" name="Picture 5" descr="cloud_jack-fav_02lg.png"/>
          <p:cNvPicPr>
            <a:picLocks noChangeAspect="1"/>
          </p:cNvPicPr>
          <p:nvPr/>
        </p:nvPicPr>
        <p:blipFill>
          <a:blip r:embed="rId2" cstate="print"/>
          <a:stretch>
            <a:fillRect/>
          </a:stretch>
        </p:blipFill>
        <p:spPr>
          <a:xfrm>
            <a:off x="6946381" y="2186136"/>
            <a:ext cx="2197619" cy="1524000"/>
          </a:xfrm>
          <a:prstGeom prst="rect">
            <a:avLst/>
          </a:prstGeom>
        </p:spPr>
      </p:pic>
      <p:pic>
        <p:nvPicPr>
          <p:cNvPr id="8" name="Picture 52" descr="user_mapcomp_grn.png"/>
          <p:cNvPicPr>
            <a:picLocks noChangeAspect="1"/>
          </p:cNvPicPr>
          <p:nvPr/>
        </p:nvPicPr>
        <p:blipFill>
          <a:blip r:embed="rId3" cstate="print"/>
          <a:srcRect/>
          <a:stretch>
            <a:fillRect/>
          </a:stretch>
        </p:blipFill>
        <p:spPr bwMode="auto">
          <a:xfrm>
            <a:off x="533400" y="3710136"/>
            <a:ext cx="1182688" cy="1073150"/>
          </a:xfrm>
          <a:prstGeom prst="rect">
            <a:avLst/>
          </a:prstGeom>
          <a:noFill/>
          <a:ln w="9525">
            <a:noFill/>
            <a:miter lim="800000"/>
            <a:headEnd/>
            <a:tailEnd/>
          </a:ln>
        </p:spPr>
      </p:pic>
      <p:sp>
        <p:nvSpPr>
          <p:cNvPr id="9" name="Rectangle 8"/>
          <p:cNvSpPr/>
          <p:nvPr/>
        </p:nvSpPr>
        <p:spPr>
          <a:xfrm>
            <a:off x="1143000" y="1131004"/>
            <a:ext cx="1468479" cy="369332"/>
          </a:xfrm>
          <a:prstGeom prst="rect">
            <a:avLst/>
          </a:prstGeom>
        </p:spPr>
        <p:txBody>
          <a:bodyPr wrap="none">
            <a:spAutoFit/>
          </a:bodyPr>
          <a:lstStyle/>
          <a:p>
            <a:pPr marL="192088" indent="-187325">
              <a:spcBef>
                <a:spcPct val="20000"/>
              </a:spcBef>
              <a:buClr>
                <a:srgbClr val="FFFF66"/>
              </a:buClr>
              <a:defRPr/>
            </a:pPr>
            <a:r>
              <a:rPr lang="en-US" b="1" dirty="0">
                <a:solidFill>
                  <a:schemeClr val="tx2"/>
                </a:solidFill>
                <a:ea typeface="ＭＳ Ｐゴシック" pitchFamily="16" charset="-128"/>
                <a:cs typeface="ＭＳ Ｐゴシック"/>
              </a:rPr>
              <a:t>Data Streams</a:t>
            </a:r>
          </a:p>
        </p:txBody>
      </p:sp>
      <p:pic>
        <p:nvPicPr>
          <p:cNvPr id="10" name="Picture 164"/>
          <p:cNvPicPr>
            <a:picLocks noChangeArrowheads="1"/>
          </p:cNvPicPr>
          <p:nvPr/>
        </p:nvPicPr>
        <p:blipFill>
          <a:blip r:embed="rId4" cstate="print"/>
          <a:srcRect/>
          <a:stretch>
            <a:fillRect/>
          </a:stretch>
        </p:blipFill>
        <p:spPr bwMode="auto">
          <a:xfrm>
            <a:off x="5257800" y="4014936"/>
            <a:ext cx="533400" cy="533400"/>
          </a:xfrm>
          <a:prstGeom prst="rect">
            <a:avLst/>
          </a:prstGeom>
          <a:noFill/>
          <a:ln w="12700">
            <a:noFill/>
            <a:miter lim="800000"/>
            <a:headEnd/>
            <a:tailEnd/>
          </a:ln>
        </p:spPr>
      </p:pic>
      <p:sp>
        <p:nvSpPr>
          <p:cNvPr id="11" name="Title 1"/>
          <p:cNvSpPr txBox="1">
            <a:spLocks/>
          </p:cNvSpPr>
          <p:nvPr/>
        </p:nvSpPr>
        <p:spPr bwMode="auto">
          <a:xfrm>
            <a:off x="381000" y="4776936"/>
            <a:ext cx="1745186" cy="1447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dirty="0">
                <a:latin typeface="+mj-lt"/>
                <a:ea typeface="Arial" pitchFamily="49" charset="0"/>
              </a:rPr>
              <a:t>Creates the analytics to apply to the data stream based on</a:t>
            </a:r>
          </a:p>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uLnTx/>
                <a:uFillTx/>
                <a:latin typeface="+mj-lt"/>
                <a:ea typeface="Arial" pitchFamily="49" charset="0"/>
                <a:cs typeface="Arial" pitchFamily="34" charset="0"/>
              </a:rPr>
              <a:t>Pattern</a:t>
            </a:r>
            <a:r>
              <a:rPr kumimoji="0" lang="en-US" i="0" u="none" strike="noStrike" kern="1200" cap="none" spc="0" normalizeH="0" noProof="0" dirty="0">
                <a:ln>
                  <a:noFill/>
                </a:ln>
                <a:uLnTx/>
                <a:uFillTx/>
                <a:latin typeface="+mj-lt"/>
                <a:ea typeface="Arial" pitchFamily="49" charset="0"/>
                <a:cs typeface="Arial" pitchFamily="34" charset="0"/>
              </a:rPr>
              <a:t> Analysis</a:t>
            </a:r>
            <a:endParaRPr kumimoji="0" lang="en-US" i="0" u="none" strike="noStrike" kern="1200" cap="none" spc="0" normalizeH="0" baseline="0" noProof="0" dirty="0">
              <a:ln>
                <a:noFill/>
              </a:ln>
              <a:uLnTx/>
              <a:uFillTx/>
              <a:latin typeface="+mj-lt"/>
              <a:ea typeface="Arial" pitchFamily="49" charset="0"/>
              <a:cs typeface="Arial" pitchFamily="34" charset="0"/>
            </a:endParaRPr>
          </a:p>
        </p:txBody>
      </p:sp>
      <p:grpSp>
        <p:nvGrpSpPr>
          <p:cNvPr id="12" name="Group 77"/>
          <p:cNvGrpSpPr>
            <a:grpSpLocks/>
          </p:cNvGrpSpPr>
          <p:nvPr/>
        </p:nvGrpSpPr>
        <p:grpSpPr bwMode="auto">
          <a:xfrm>
            <a:off x="228600" y="1424136"/>
            <a:ext cx="1100137" cy="838200"/>
            <a:chOff x="5297216" y="3314181"/>
            <a:chExt cx="1099945" cy="838522"/>
          </a:xfrm>
        </p:grpSpPr>
        <p:pic>
          <p:nvPicPr>
            <p:cNvPr id="13" name="Picture 134" descr="cloud_jack-fav_02lg.png"/>
            <p:cNvPicPr>
              <a:picLocks noChangeAspect="1"/>
            </p:cNvPicPr>
            <p:nvPr/>
          </p:nvPicPr>
          <p:blipFill>
            <a:blip r:embed="rId5" cstate="print"/>
            <a:srcRect/>
            <a:stretch>
              <a:fillRect/>
            </a:stretch>
          </p:blipFill>
          <p:spPr bwMode="auto">
            <a:xfrm>
              <a:off x="5297216" y="3347001"/>
              <a:ext cx="1099945" cy="805702"/>
            </a:xfrm>
            <a:prstGeom prst="rect">
              <a:avLst/>
            </a:prstGeom>
            <a:noFill/>
            <a:ln w="9525">
              <a:noFill/>
              <a:miter lim="800000"/>
              <a:headEnd/>
              <a:tailEnd/>
            </a:ln>
          </p:spPr>
        </p:pic>
        <p:pic>
          <p:nvPicPr>
            <p:cNvPr id="14" name="Picture 13" descr="\\pizzabox.esri.com\SPACE\•Diagrams\Elements\Military\military_sat_dish_gry.png"/>
            <p:cNvPicPr>
              <a:picLocks noChangeAspect="1" noChangeArrowheads="1"/>
            </p:cNvPicPr>
            <p:nvPr/>
          </p:nvPicPr>
          <p:blipFill>
            <a:blip r:embed="rId6" cstate="print">
              <a:duotone>
                <a:prstClr val="black"/>
                <a:srgbClr val="A7C32F">
                  <a:tint val="45000"/>
                  <a:satMod val="400000"/>
                </a:srgbClr>
              </a:duotone>
            </a:blip>
            <a:srcRect/>
            <a:stretch>
              <a:fillRect/>
            </a:stretch>
          </p:blipFill>
          <p:spPr bwMode="auto">
            <a:xfrm>
              <a:off x="5808822" y="3314181"/>
              <a:ext cx="501556" cy="521940"/>
            </a:xfrm>
            <a:prstGeom prst="rect">
              <a:avLst/>
            </a:prstGeom>
            <a:noFill/>
          </p:spPr>
        </p:pic>
        <p:pic>
          <p:nvPicPr>
            <p:cNvPr id="15" name="Picture 12" descr="\\pizzabox.esri.com\SPACE\•Diagrams\Elements\Military\military_radio_grn.png"/>
            <p:cNvPicPr>
              <a:picLocks noChangeAspect="1" noChangeArrowheads="1"/>
            </p:cNvPicPr>
            <p:nvPr/>
          </p:nvPicPr>
          <p:blipFill>
            <a:blip r:embed="rId7" cstate="print"/>
            <a:srcRect/>
            <a:stretch>
              <a:fillRect/>
            </a:stretch>
          </p:blipFill>
          <p:spPr bwMode="auto">
            <a:xfrm>
              <a:off x="5401733" y="3589306"/>
              <a:ext cx="829578" cy="502300"/>
            </a:xfrm>
            <a:prstGeom prst="rect">
              <a:avLst/>
            </a:prstGeom>
            <a:noFill/>
            <a:ln w="9525">
              <a:noFill/>
              <a:miter lim="800000"/>
              <a:headEnd/>
              <a:tailEnd/>
            </a:ln>
          </p:spPr>
        </p:pic>
      </p:grpSp>
      <p:sp>
        <p:nvSpPr>
          <p:cNvPr id="16" name="Right Arrow 15"/>
          <p:cNvSpPr/>
          <p:nvPr/>
        </p:nvSpPr>
        <p:spPr bwMode="auto">
          <a:xfrm>
            <a:off x="1371600" y="1500336"/>
            <a:ext cx="7239000" cy="381000"/>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7" name="Rectangle 16"/>
          <p:cNvSpPr/>
          <p:nvPr/>
        </p:nvSpPr>
        <p:spPr>
          <a:xfrm>
            <a:off x="2590800" y="3556212"/>
            <a:ext cx="1808187" cy="2031325"/>
          </a:xfrm>
          <a:prstGeom prst="rect">
            <a:avLst/>
          </a:prstGeom>
        </p:spPr>
        <p:txBody>
          <a:bodyPr wrap="none">
            <a:spAutoFit/>
          </a:bodyPr>
          <a:lstStyle/>
          <a:p>
            <a:pPr marL="192088" indent="-187325">
              <a:spcBef>
                <a:spcPct val="20000"/>
              </a:spcBef>
              <a:buClr>
                <a:srgbClr val="FFFF66"/>
              </a:buClr>
              <a:defRPr/>
            </a:pPr>
            <a:r>
              <a:rPr lang="en-US" dirty="0">
                <a:ea typeface="ＭＳ Ｐゴシック" pitchFamily="16" charset="-128"/>
                <a:cs typeface="ＭＳ Ｐゴシック"/>
              </a:rPr>
              <a:t>CLOUD BASE</a:t>
            </a:r>
          </a:p>
          <a:p>
            <a:pPr marL="192088" indent="-187325">
              <a:spcBef>
                <a:spcPct val="20000"/>
              </a:spcBef>
              <a:buClr>
                <a:srgbClr val="FFFF66"/>
              </a:buClr>
              <a:defRPr/>
            </a:pPr>
            <a:r>
              <a:rPr lang="en-US" dirty="0">
                <a:ea typeface="ＭＳ Ｐゴシック" pitchFamily="16" charset="-128"/>
                <a:cs typeface="ＭＳ Ｐゴシック"/>
              </a:rPr>
              <a:t>Analytics run in</a:t>
            </a:r>
          </a:p>
          <a:p>
            <a:pPr marL="192088" indent="-187325">
              <a:spcBef>
                <a:spcPct val="20000"/>
              </a:spcBef>
              <a:buClr>
                <a:srgbClr val="FFFF66"/>
              </a:buClr>
              <a:defRPr/>
            </a:pPr>
            <a:r>
              <a:rPr lang="en-US" dirty="0">
                <a:ea typeface="ＭＳ Ｐゴシック" pitchFamily="16" charset="-128"/>
                <a:cs typeface="ＭＳ Ｐゴシック"/>
              </a:rPr>
              <a:t>GRID Computing,</a:t>
            </a:r>
          </a:p>
          <a:p>
            <a:pPr marL="192088" indent="-187325">
              <a:spcBef>
                <a:spcPct val="20000"/>
              </a:spcBef>
              <a:buClr>
                <a:srgbClr val="FFFF66"/>
              </a:buClr>
              <a:defRPr/>
            </a:pPr>
            <a:r>
              <a:rPr lang="en-US" dirty="0" err="1">
                <a:ea typeface="ＭＳ Ｐゴシック" pitchFamily="16" charset="-128"/>
                <a:cs typeface="ＭＳ Ｐゴシック"/>
              </a:rPr>
              <a:t>Hadoop</a:t>
            </a:r>
            <a:r>
              <a:rPr lang="en-US" dirty="0">
                <a:ea typeface="ＭＳ Ｐゴシック" pitchFamily="16" charset="-128"/>
                <a:cs typeface="ＭＳ Ｐゴシック"/>
              </a:rPr>
              <a:t>, and </a:t>
            </a:r>
          </a:p>
          <a:p>
            <a:pPr marL="192088" indent="-187325">
              <a:spcBef>
                <a:spcPct val="20000"/>
              </a:spcBef>
              <a:buClr>
                <a:srgbClr val="FFFF66"/>
              </a:buClr>
              <a:defRPr/>
            </a:pPr>
            <a:r>
              <a:rPr lang="en-US" dirty="0">
                <a:ea typeface="ＭＳ Ｐゴシック" pitchFamily="16" charset="-128"/>
                <a:cs typeface="ＭＳ Ｐゴシック"/>
              </a:rPr>
              <a:t>Map Reduce</a:t>
            </a:r>
          </a:p>
          <a:p>
            <a:pPr marL="192088" indent="-187325">
              <a:spcBef>
                <a:spcPct val="20000"/>
              </a:spcBef>
              <a:buClr>
                <a:srgbClr val="FFFF66"/>
              </a:buClr>
              <a:defRPr/>
            </a:pPr>
            <a:r>
              <a:rPr lang="en-US" dirty="0">
                <a:ea typeface="ＭＳ Ｐゴシック" pitchFamily="16" charset="-128"/>
                <a:cs typeface="ＭＳ Ｐゴシック"/>
              </a:rPr>
              <a:t>environment </a:t>
            </a:r>
          </a:p>
        </p:txBody>
      </p:sp>
      <p:sp>
        <p:nvSpPr>
          <p:cNvPr id="18" name="Title 1"/>
          <p:cNvSpPr txBox="1">
            <a:spLocks/>
          </p:cNvSpPr>
          <p:nvPr/>
        </p:nvSpPr>
        <p:spPr bwMode="auto">
          <a:xfrm>
            <a:off x="304800" y="3302149"/>
            <a:ext cx="1219200" cy="4841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uLnTx/>
                <a:uFillTx/>
                <a:latin typeface="+mj-lt"/>
                <a:ea typeface="Arial" pitchFamily="49" charset="0"/>
                <a:cs typeface="Arial" pitchFamily="34" charset="0"/>
              </a:rPr>
              <a:t>Analyst</a:t>
            </a:r>
          </a:p>
        </p:txBody>
      </p:sp>
      <p:cxnSp>
        <p:nvCxnSpPr>
          <p:cNvPr id="19" name="Straight Arrow Connector 177"/>
          <p:cNvCxnSpPr>
            <a:cxnSpLocks noChangeShapeType="1"/>
          </p:cNvCxnSpPr>
          <p:nvPr/>
        </p:nvCxnSpPr>
        <p:spPr bwMode="auto">
          <a:xfrm rot="5400000" flipH="1" flipV="1">
            <a:off x="3200400" y="2186136"/>
            <a:ext cx="533400" cy="381000"/>
          </a:xfrm>
          <a:prstGeom prst="straightConnector1">
            <a:avLst/>
          </a:prstGeom>
          <a:ln w="41275">
            <a:solidFill>
              <a:schemeClr val="tx2">
                <a:lumMod val="75000"/>
              </a:schemeClr>
            </a:solidFill>
            <a:headEnd/>
            <a:tailEnd type="arrow" w="med" len="med"/>
          </a:ln>
        </p:spPr>
        <p:style>
          <a:lnRef idx="3">
            <a:schemeClr val="accent3"/>
          </a:lnRef>
          <a:fillRef idx="0">
            <a:schemeClr val="accent3"/>
          </a:fillRef>
          <a:effectRef idx="2">
            <a:schemeClr val="accent3"/>
          </a:effectRef>
          <a:fontRef idx="minor">
            <a:schemeClr val="tx1"/>
          </a:fontRef>
        </p:style>
      </p:cxnSp>
      <p:cxnSp>
        <p:nvCxnSpPr>
          <p:cNvPr id="20" name="Straight Arrow Connector 177"/>
          <p:cNvCxnSpPr>
            <a:cxnSpLocks noChangeShapeType="1"/>
          </p:cNvCxnSpPr>
          <p:nvPr/>
        </p:nvCxnSpPr>
        <p:spPr bwMode="auto">
          <a:xfrm>
            <a:off x="4114800" y="2643336"/>
            <a:ext cx="1371600" cy="1219200"/>
          </a:xfrm>
          <a:prstGeom prst="straightConnector1">
            <a:avLst/>
          </a:prstGeom>
          <a:ln w="41275">
            <a:solidFill>
              <a:schemeClr val="tx2">
                <a:lumMod val="75000"/>
              </a:schemeClr>
            </a:solidFill>
            <a:headEnd/>
            <a:tailEnd type="arrow" w="med" len="med"/>
          </a:ln>
        </p:spPr>
        <p:style>
          <a:lnRef idx="3">
            <a:schemeClr val="accent3"/>
          </a:lnRef>
          <a:fillRef idx="0">
            <a:schemeClr val="accent3"/>
          </a:fillRef>
          <a:effectRef idx="2">
            <a:schemeClr val="accent3"/>
          </a:effectRef>
          <a:fontRef idx="minor">
            <a:schemeClr val="tx1"/>
          </a:fontRef>
        </p:style>
      </p:cxnSp>
      <p:sp>
        <p:nvSpPr>
          <p:cNvPr id="21" name="Rectangle 20"/>
          <p:cNvSpPr/>
          <p:nvPr/>
        </p:nvSpPr>
        <p:spPr>
          <a:xfrm>
            <a:off x="5943600" y="3701206"/>
            <a:ext cx="1371600" cy="923330"/>
          </a:xfrm>
          <a:prstGeom prst="rect">
            <a:avLst/>
          </a:prstGeom>
        </p:spPr>
        <p:txBody>
          <a:bodyPr wrap="square">
            <a:spAutoFit/>
          </a:bodyPr>
          <a:lstStyle/>
          <a:p>
            <a:pPr marL="192088" indent="-187325">
              <a:spcBef>
                <a:spcPct val="20000"/>
              </a:spcBef>
              <a:buClr>
                <a:srgbClr val="FFFF66"/>
              </a:buClr>
              <a:defRPr/>
            </a:pPr>
            <a:r>
              <a:rPr lang="en-US" dirty="0">
                <a:ea typeface="ＭＳ Ｐゴシック" pitchFamily="16" charset="-128"/>
                <a:cs typeface="ＭＳ Ｐゴシック"/>
              </a:rPr>
              <a:t>	Question focused datasets</a:t>
            </a:r>
          </a:p>
        </p:txBody>
      </p:sp>
      <p:sp>
        <p:nvSpPr>
          <p:cNvPr id="22" name="Rectangle 21"/>
          <p:cNvSpPr/>
          <p:nvPr/>
        </p:nvSpPr>
        <p:spPr>
          <a:xfrm>
            <a:off x="4648200" y="2338536"/>
            <a:ext cx="1981200" cy="923330"/>
          </a:xfrm>
          <a:prstGeom prst="rect">
            <a:avLst/>
          </a:prstGeom>
        </p:spPr>
        <p:txBody>
          <a:bodyPr wrap="square">
            <a:spAutoFit/>
          </a:bodyPr>
          <a:lstStyle/>
          <a:p>
            <a:pPr marL="192088" indent="-187325">
              <a:spcBef>
                <a:spcPct val="20000"/>
              </a:spcBef>
              <a:buClr>
                <a:srgbClr val="FFFF66"/>
              </a:buClr>
              <a:defRPr/>
            </a:pPr>
            <a:r>
              <a:rPr lang="en-US" dirty="0">
                <a:ea typeface="ＭＳ Ｐゴシック" pitchFamily="16" charset="-128"/>
                <a:cs typeface="ＭＳ Ｐゴシック"/>
              </a:rPr>
              <a:t>	Analytics, filters, correlation results</a:t>
            </a:r>
          </a:p>
        </p:txBody>
      </p:sp>
      <p:sp>
        <p:nvSpPr>
          <p:cNvPr id="23" name="Right Arrow 22"/>
          <p:cNvSpPr/>
          <p:nvPr/>
        </p:nvSpPr>
        <p:spPr bwMode="auto">
          <a:xfrm>
            <a:off x="1600200" y="1652736"/>
            <a:ext cx="7239000" cy="3810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24" name="Right Arrow 23"/>
          <p:cNvSpPr/>
          <p:nvPr/>
        </p:nvSpPr>
        <p:spPr bwMode="auto">
          <a:xfrm>
            <a:off x="1828800" y="1805136"/>
            <a:ext cx="7239000" cy="381000"/>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pic>
        <p:nvPicPr>
          <p:cNvPr id="25" name="Picture 24" descr="cloud_jack-fav_02lg.png"/>
          <p:cNvPicPr>
            <a:picLocks noChangeAspect="1"/>
          </p:cNvPicPr>
          <p:nvPr/>
        </p:nvPicPr>
        <p:blipFill>
          <a:blip r:embed="rId2" cstate="print"/>
          <a:stretch>
            <a:fillRect/>
          </a:stretch>
        </p:blipFill>
        <p:spPr>
          <a:xfrm>
            <a:off x="2057400" y="1652736"/>
            <a:ext cx="2658509" cy="1843617"/>
          </a:xfrm>
          <a:prstGeom prst="rect">
            <a:avLst/>
          </a:prstGeom>
        </p:spPr>
      </p:pic>
      <p:grpSp>
        <p:nvGrpSpPr>
          <p:cNvPr id="26" name="Group 25"/>
          <p:cNvGrpSpPr/>
          <p:nvPr/>
        </p:nvGrpSpPr>
        <p:grpSpPr>
          <a:xfrm>
            <a:off x="2514600" y="1728936"/>
            <a:ext cx="1294398" cy="1568450"/>
            <a:chOff x="3124200" y="3048000"/>
            <a:chExt cx="1294398" cy="1568450"/>
          </a:xfrm>
        </p:grpSpPr>
        <p:pic>
          <p:nvPicPr>
            <p:cNvPr id="27" name="Picture 29" descr="data_server_4U.png"/>
            <p:cNvPicPr>
              <a:picLocks noChangeAspect="1"/>
            </p:cNvPicPr>
            <p:nvPr/>
          </p:nvPicPr>
          <p:blipFill>
            <a:blip r:embed="rId8" cstate="print"/>
            <a:srcRect/>
            <a:stretch>
              <a:fillRect/>
            </a:stretch>
          </p:blipFill>
          <p:spPr bwMode="auto">
            <a:xfrm>
              <a:off x="3124200" y="3581400"/>
              <a:ext cx="606425" cy="425450"/>
            </a:xfrm>
            <a:prstGeom prst="rect">
              <a:avLst/>
            </a:prstGeom>
            <a:noFill/>
            <a:ln w="9525">
              <a:noFill/>
              <a:miter lim="800000"/>
              <a:headEnd/>
              <a:tailEnd/>
            </a:ln>
          </p:spPr>
        </p:pic>
        <p:grpSp>
          <p:nvGrpSpPr>
            <p:cNvPr id="28" name="Group 84"/>
            <p:cNvGrpSpPr/>
            <p:nvPr/>
          </p:nvGrpSpPr>
          <p:grpSpPr>
            <a:xfrm>
              <a:off x="3429000" y="3048000"/>
              <a:ext cx="989598" cy="882003"/>
              <a:chOff x="1193236" y="2573878"/>
              <a:chExt cx="694268" cy="694268"/>
            </a:xfrm>
          </p:grpSpPr>
          <p:sp>
            <p:nvSpPr>
              <p:cNvPr id="33" name="Oval 32"/>
              <p:cNvSpPr/>
              <p:nvPr/>
            </p:nvSpPr>
            <p:spPr bwMode="auto">
              <a:xfrm>
                <a:off x="1193236" y="2573878"/>
                <a:ext cx="694268" cy="694268"/>
              </a:xfrm>
              <a:prstGeom prst="ellipse">
                <a:avLst/>
              </a:prstGeom>
              <a:solidFill>
                <a:srgbClr val="9AE1F7"/>
              </a:solidFill>
              <a:ln w="25400" cap="flat" cmpd="sng" algn="ctr">
                <a:solidFill>
                  <a:srgbClr val="5EB4E6"/>
                </a:solidFill>
                <a:prstDash val="solid"/>
                <a:round/>
                <a:headEnd type="none" w="med" len="med"/>
                <a:tailEnd type="none" w="med" len="med"/>
              </a:ln>
              <a:effectLst>
                <a:outerShdw dist="25400" dir="5400000">
                  <a:srgbClr val="000000">
                    <a:alpha val="20000"/>
                  </a:srgbClr>
                </a:outerShdw>
              </a:effectLst>
            </p:spPr>
            <p:txBody>
              <a:bodyPr vert="horz" wrap="none" lIns="91440" tIns="45720" rIns="91440" bIns="45720" numCol="1" rtlCol="0" anchor="ctr" anchorCtr="0" compatLnSpc="1">
                <a:prstTxWarp prst="textNoShape">
                  <a:avLst/>
                </a:prstTxWarp>
              </a:bodyPr>
              <a:lstStyle/>
              <a:p>
                <a:endParaRPr lang="en-US" dirty="0">
                  <a:solidFill>
                    <a:schemeClr val="bg2"/>
                  </a:solidFill>
                  <a:latin typeface="Arial" charset="0"/>
                  <a:ea typeface="ＭＳ Ｐゴシック" pitchFamily="16" charset="-128"/>
                </a:endParaRPr>
              </a:p>
            </p:txBody>
          </p:sp>
          <p:pic>
            <p:nvPicPr>
              <p:cNvPr id="34" name="Picture 33" descr="datamodel_01.png"/>
              <p:cNvPicPr>
                <a:picLocks noChangeAspect="1"/>
              </p:cNvPicPr>
              <p:nvPr/>
            </p:nvPicPr>
            <p:blipFill>
              <a:blip r:embed="rId9" cstate="print"/>
              <a:stretch>
                <a:fillRect/>
              </a:stretch>
            </p:blipFill>
            <p:spPr>
              <a:xfrm>
                <a:off x="1320175" y="2768600"/>
                <a:ext cx="511872" cy="352751"/>
              </a:xfrm>
              <a:prstGeom prst="rect">
                <a:avLst/>
              </a:prstGeom>
            </p:spPr>
          </p:pic>
        </p:grpSp>
        <p:pic>
          <p:nvPicPr>
            <p:cNvPr id="29" name="Picture 29" descr="data_server_4U.png"/>
            <p:cNvPicPr>
              <a:picLocks noChangeAspect="1"/>
            </p:cNvPicPr>
            <p:nvPr/>
          </p:nvPicPr>
          <p:blipFill>
            <a:blip r:embed="rId8" cstate="print"/>
            <a:srcRect/>
            <a:stretch>
              <a:fillRect/>
            </a:stretch>
          </p:blipFill>
          <p:spPr bwMode="auto">
            <a:xfrm>
              <a:off x="3276600" y="3733800"/>
              <a:ext cx="606425" cy="425450"/>
            </a:xfrm>
            <a:prstGeom prst="rect">
              <a:avLst/>
            </a:prstGeom>
            <a:noFill/>
            <a:ln w="9525">
              <a:noFill/>
              <a:miter lim="800000"/>
              <a:headEnd/>
              <a:tailEnd/>
            </a:ln>
          </p:spPr>
        </p:pic>
        <p:pic>
          <p:nvPicPr>
            <p:cNvPr id="30" name="Picture 29" descr="data_server_4U.png"/>
            <p:cNvPicPr>
              <a:picLocks noChangeAspect="1"/>
            </p:cNvPicPr>
            <p:nvPr/>
          </p:nvPicPr>
          <p:blipFill>
            <a:blip r:embed="rId8" cstate="print"/>
            <a:srcRect/>
            <a:stretch>
              <a:fillRect/>
            </a:stretch>
          </p:blipFill>
          <p:spPr bwMode="auto">
            <a:xfrm>
              <a:off x="3429000" y="3886200"/>
              <a:ext cx="606425" cy="425450"/>
            </a:xfrm>
            <a:prstGeom prst="rect">
              <a:avLst/>
            </a:prstGeom>
            <a:noFill/>
            <a:ln w="9525">
              <a:noFill/>
              <a:miter lim="800000"/>
              <a:headEnd/>
              <a:tailEnd/>
            </a:ln>
          </p:spPr>
        </p:pic>
        <p:pic>
          <p:nvPicPr>
            <p:cNvPr id="31" name="Picture 29" descr="data_server_4U.png"/>
            <p:cNvPicPr>
              <a:picLocks noChangeAspect="1"/>
            </p:cNvPicPr>
            <p:nvPr/>
          </p:nvPicPr>
          <p:blipFill>
            <a:blip r:embed="rId8" cstate="print"/>
            <a:srcRect/>
            <a:stretch>
              <a:fillRect/>
            </a:stretch>
          </p:blipFill>
          <p:spPr bwMode="auto">
            <a:xfrm>
              <a:off x="3581400" y="4038600"/>
              <a:ext cx="606425" cy="425450"/>
            </a:xfrm>
            <a:prstGeom prst="rect">
              <a:avLst/>
            </a:prstGeom>
            <a:noFill/>
            <a:ln w="9525">
              <a:noFill/>
              <a:miter lim="800000"/>
              <a:headEnd/>
              <a:tailEnd/>
            </a:ln>
          </p:spPr>
        </p:pic>
        <p:pic>
          <p:nvPicPr>
            <p:cNvPr id="32" name="Picture 29" descr="data_server_4U.png"/>
            <p:cNvPicPr>
              <a:picLocks noChangeAspect="1"/>
            </p:cNvPicPr>
            <p:nvPr/>
          </p:nvPicPr>
          <p:blipFill>
            <a:blip r:embed="rId8" cstate="print"/>
            <a:srcRect/>
            <a:stretch>
              <a:fillRect/>
            </a:stretch>
          </p:blipFill>
          <p:spPr bwMode="auto">
            <a:xfrm>
              <a:off x="3733800" y="4191000"/>
              <a:ext cx="606425" cy="425450"/>
            </a:xfrm>
            <a:prstGeom prst="rect">
              <a:avLst/>
            </a:prstGeom>
            <a:noFill/>
            <a:ln w="9525">
              <a:noFill/>
              <a:miter lim="800000"/>
              <a:headEnd/>
              <a:tailEnd/>
            </a:ln>
          </p:spPr>
        </p:pic>
      </p:grpSp>
      <p:cxnSp>
        <p:nvCxnSpPr>
          <p:cNvPr id="35" name="Straight Arrow Connector 177"/>
          <p:cNvCxnSpPr>
            <a:cxnSpLocks noChangeShapeType="1"/>
          </p:cNvCxnSpPr>
          <p:nvPr/>
        </p:nvCxnSpPr>
        <p:spPr bwMode="auto">
          <a:xfrm rot="5400000" flipH="1" flipV="1">
            <a:off x="1485900" y="2833836"/>
            <a:ext cx="1066800" cy="990600"/>
          </a:xfrm>
          <a:prstGeom prst="straightConnector1">
            <a:avLst/>
          </a:prstGeom>
          <a:ln w="41275">
            <a:solidFill>
              <a:schemeClr val="tx2">
                <a:lumMod val="75000"/>
              </a:schemeClr>
            </a:solidFill>
            <a:headEnd/>
            <a:tailEnd type="arrow" w="med" len="med"/>
          </a:ln>
        </p:spPr>
        <p:style>
          <a:lnRef idx="3">
            <a:schemeClr val="accent3"/>
          </a:lnRef>
          <a:fillRef idx="0">
            <a:schemeClr val="accent3"/>
          </a:fillRef>
          <a:effectRef idx="2">
            <a:schemeClr val="accent3"/>
          </a:effectRef>
          <a:fontRef idx="minor">
            <a:schemeClr val="tx1"/>
          </a:fontRef>
        </p:style>
      </p:cxnSp>
      <p:cxnSp>
        <p:nvCxnSpPr>
          <p:cNvPr id="36" name="Straight Arrow Connector 177"/>
          <p:cNvCxnSpPr>
            <a:cxnSpLocks noChangeShapeType="1"/>
          </p:cNvCxnSpPr>
          <p:nvPr/>
        </p:nvCxnSpPr>
        <p:spPr bwMode="auto">
          <a:xfrm>
            <a:off x="7086600" y="4243536"/>
            <a:ext cx="457200" cy="1588"/>
          </a:xfrm>
          <a:prstGeom prst="straightConnector1">
            <a:avLst/>
          </a:prstGeom>
          <a:ln w="41275">
            <a:solidFill>
              <a:schemeClr val="tx2">
                <a:lumMod val="75000"/>
              </a:schemeClr>
            </a:solidFill>
            <a:headEnd/>
            <a:tailEnd type="arrow" w="med" len="med"/>
          </a:ln>
        </p:spPr>
        <p:style>
          <a:lnRef idx="3">
            <a:schemeClr val="accent3"/>
          </a:lnRef>
          <a:fillRef idx="0">
            <a:schemeClr val="accent3"/>
          </a:fillRef>
          <a:effectRef idx="2">
            <a:schemeClr val="accent3"/>
          </a:effectRef>
          <a:fontRef idx="minor">
            <a:schemeClr val="tx1"/>
          </a:fontRef>
        </p:style>
      </p:cxnSp>
      <p:sp>
        <p:nvSpPr>
          <p:cNvPr id="37" name="Rectangle 36"/>
          <p:cNvSpPr/>
          <p:nvPr/>
        </p:nvSpPr>
        <p:spPr>
          <a:xfrm>
            <a:off x="7162800" y="5253007"/>
            <a:ext cx="1905000" cy="923330"/>
          </a:xfrm>
          <a:prstGeom prst="rect">
            <a:avLst/>
          </a:prstGeom>
        </p:spPr>
        <p:txBody>
          <a:bodyPr wrap="square">
            <a:spAutoFit/>
          </a:bodyPr>
          <a:lstStyle/>
          <a:p>
            <a:pPr marL="192088" indent="-187325">
              <a:spcBef>
                <a:spcPct val="20000"/>
              </a:spcBef>
              <a:buClr>
                <a:srgbClr val="FFFF66"/>
              </a:buClr>
              <a:defRPr/>
            </a:pPr>
            <a:r>
              <a:rPr lang="en-US" dirty="0">
                <a:ea typeface="ＭＳ Ｐゴシック" pitchFamily="16" charset="-128"/>
                <a:cs typeface="ＭＳ Ｐゴシック"/>
              </a:rPr>
              <a:t>	Reports, analysis, other web pages</a:t>
            </a:r>
          </a:p>
        </p:txBody>
      </p:sp>
      <p:pic>
        <p:nvPicPr>
          <p:cNvPr id="38" name="Picture 52" descr="user_mapcomp_grn.png"/>
          <p:cNvPicPr>
            <a:picLocks noChangeAspect="1"/>
          </p:cNvPicPr>
          <p:nvPr/>
        </p:nvPicPr>
        <p:blipFill>
          <a:blip r:embed="rId3" cstate="print"/>
          <a:srcRect/>
          <a:stretch>
            <a:fillRect/>
          </a:stretch>
        </p:blipFill>
        <p:spPr bwMode="auto">
          <a:xfrm>
            <a:off x="8077200" y="4624536"/>
            <a:ext cx="755801" cy="685800"/>
          </a:xfrm>
          <a:prstGeom prst="rect">
            <a:avLst/>
          </a:prstGeom>
          <a:noFill/>
          <a:ln w="9525">
            <a:noFill/>
            <a:miter lim="800000"/>
            <a:headEnd/>
            <a:tailEnd/>
          </a:ln>
        </p:spPr>
      </p:pic>
      <p:pic>
        <p:nvPicPr>
          <p:cNvPr id="39" name="Picture 52" descr="user_mapcomp_grn.png"/>
          <p:cNvPicPr>
            <a:picLocks noChangeAspect="1"/>
          </p:cNvPicPr>
          <p:nvPr/>
        </p:nvPicPr>
        <p:blipFill>
          <a:blip r:embed="rId3" cstate="print"/>
          <a:srcRect/>
          <a:stretch>
            <a:fillRect/>
          </a:stretch>
        </p:blipFill>
        <p:spPr bwMode="auto">
          <a:xfrm>
            <a:off x="7924800" y="4395936"/>
            <a:ext cx="755801" cy="685800"/>
          </a:xfrm>
          <a:prstGeom prst="rect">
            <a:avLst/>
          </a:prstGeom>
          <a:noFill/>
          <a:ln w="9525">
            <a:noFill/>
            <a:miter lim="800000"/>
            <a:headEnd/>
            <a:tailEnd/>
          </a:ln>
        </p:spPr>
      </p:pic>
      <p:pic>
        <p:nvPicPr>
          <p:cNvPr id="40" name="Picture 52" descr="user_mapcomp_grn.png"/>
          <p:cNvPicPr>
            <a:picLocks noChangeAspect="1"/>
          </p:cNvPicPr>
          <p:nvPr/>
        </p:nvPicPr>
        <p:blipFill>
          <a:blip r:embed="rId3" cstate="print"/>
          <a:srcRect/>
          <a:stretch>
            <a:fillRect/>
          </a:stretch>
        </p:blipFill>
        <p:spPr bwMode="auto">
          <a:xfrm>
            <a:off x="7772400" y="4167336"/>
            <a:ext cx="755801" cy="685800"/>
          </a:xfrm>
          <a:prstGeom prst="rect">
            <a:avLst/>
          </a:prstGeom>
          <a:noFill/>
          <a:ln w="9525">
            <a:noFill/>
            <a:miter lim="800000"/>
            <a:headEnd/>
            <a:tailEnd/>
          </a:ln>
        </p:spPr>
      </p:pic>
      <p:pic>
        <p:nvPicPr>
          <p:cNvPr id="41" name="Picture 52" descr="user_mapcomp_grn.png"/>
          <p:cNvPicPr>
            <a:picLocks noChangeAspect="1"/>
          </p:cNvPicPr>
          <p:nvPr/>
        </p:nvPicPr>
        <p:blipFill>
          <a:blip r:embed="rId3" cstate="print"/>
          <a:srcRect/>
          <a:stretch>
            <a:fillRect/>
          </a:stretch>
        </p:blipFill>
        <p:spPr bwMode="auto">
          <a:xfrm>
            <a:off x="7696200" y="3938736"/>
            <a:ext cx="755801" cy="685800"/>
          </a:xfrm>
          <a:prstGeom prst="rect">
            <a:avLst/>
          </a:prstGeom>
          <a:noFill/>
          <a:ln w="9525">
            <a:noFill/>
            <a:miter lim="800000"/>
            <a:headEnd/>
            <a:tailEnd/>
          </a:ln>
        </p:spPr>
      </p:pic>
      <p:pic>
        <p:nvPicPr>
          <p:cNvPr id="42" name="Picture 164"/>
          <p:cNvPicPr>
            <a:picLocks noChangeArrowheads="1"/>
          </p:cNvPicPr>
          <p:nvPr/>
        </p:nvPicPr>
        <p:blipFill>
          <a:blip r:embed="rId4" cstate="print"/>
          <a:srcRect/>
          <a:stretch>
            <a:fillRect/>
          </a:stretch>
        </p:blipFill>
        <p:spPr bwMode="auto">
          <a:xfrm>
            <a:off x="5410200" y="4167336"/>
            <a:ext cx="533400" cy="533400"/>
          </a:xfrm>
          <a:prstGeom prst="rect">
            <a:avLst/>
          </a:prstGeom>
          <a:noFill/>
          <a:ln w="12700">
            <a:noFill/>
            <a:miter lim="800000"/>
            <a:headEnd/>
            <a:tailEnd/>
          </a:ln>
        </p:spPr>
      </p:pic>
      <p:pic>
        <p:nvPicPr>
          <p:cNvPr id="43" name="Picture 164"/>
          <p:cNvPicPr>
            <a:picLocks noChangeArrowheads="1"/>
          </p:cNvPicPr>
          <p:nvPr/>
        </p:nvPicPr>
        <p:blipFill>
          <a:blip r:embed="rId4" cstate="print"/>
          <a:srcRect/>
          <a:stretch>
            <a:fillRect/>
          </a:stretch>
        </p:blipFill>
        <p:spPr bwMode="auto">
          <a:xfrm>
            <a:off x="5562600" y="4319736"/>
            <a:ext cx="533400" cy="533400"/>
          </a:xfrm>
          <a:prstGeom prst="rect">
            <a:avLst/>
          </a:prstGeom>
          <a:noFill/>
          <a:ln w="12700">
            <a:noFill/>
            <a:miter lim="800000"/>
            <a:headEnd/>
            <a:tailEnd/>
          </a:ln>
        </p:spPr>
      </p:pic>
      <p:pic>
        <p:nvPicPr>
          <p:cNvPr id="44" name="Picture 164"/>
          <p:cNvPicPr>
            <a:picLocks noChangeArrowheads="1"/>
          </p:cNvPicPr>
          <p:nvPr/>
        </p:nvPicPr>
        <p:blipFill>
          <a:blip r:embed="rId4" cstate="print"/>
          <a:srcRect/>
          <a:stretch>
            <a:fillRect/>
          </a:stretch>
        </p:blipFill>
        <p:spPr bwMode="auto">
          <a:xfrm>
            <a:off x="5715000" y="4472136"/>
            <a:ext cx="533400" cy="533400"/>
          </a:xfrm>
          <a:prstGeom prst="rect">
            <a:avLst/>
          </a:prstGeom>
          <a:noFill/>
          <a:ln w="12700">
            <a:noFill/>
            <a:miter lim="800000"/>
            <a:headEnd/>
            <a:tailEnd/>
          </a:ln>
        </p:spPr>
      </p:pic>
      <p:pic>
        <p:nvPicPr>
          <p:cNvPr id="45" name="Picture 164"/>
          <p:cNvPicPr>
            <a:picLocks noChangeArrowheads="1"/>
          </p:cNvPicPr>
          <p:nvPr/>
        </p:nvPicPr>
        <p:blipFill>
          <a:blip r:embed="rId4" cstate="print"/>
          <a:srcRect/>
          <a:stretch>
            <a:fillRect/>
          </a:stretch>
        </p:blipFill>
        <p:spPr bwMode="auto">
          <a:xfrm>
            <a:off x="5867400" y="4624536"/>
            <a:ext cx="533400" cy="533400"/>
          </a:xfrm>
          <a:prstGeom prst="rect">
            <a:avLst/>
          </a:prstGeom>
          <a:noFill/>
          <a:ln w="12700">
            <a:noFill/>
            <a:miter lim="800000"/>
            <a:headEnd/>
            <a:tailEnd/>
          </a:ln>
        </p:spPr>
      </p:pic>
      <p:pic>
        <p:nvPicPr>
          <p:cNvPr id="46" name="Picture 164"/>
          <p:cNvPicPr>
            <a:picLocks noChangeArrowheads="1"/>
          </p:cNvPicPr>
          <p:nvPr/>
        </p:nvPicPr>
        <p:blipFill>
          <a:blip r:embed="rId4" cstate="print"/>
          <a:srcRect/>
          <a:stretch>
            <a:fillRect/>
          </a:stretch>
        </p:blipFill>
        <p:spPr bwMode="auto">
          <a:xfrm>
            <a:off x="6019800" y="4776936"/>
            <a:ext cx="533400" cy="533400"/>
          </a:xfrm>
          <a:prstGeom prst="rect">
            <a:avLst/>
          </a:prstGeom>
          <a:noFill/>
          <a:ln w="12700">
            <a:noFill/>
            <a:miter lim="800000"/>
            <a:headEnd/>
            <a:tailEnd/>
          </a:ln>
        </p:spPr>
      </p:pic>
      <p:cxnSp>
        <p:nvCxnSpPr>
          <p:cNvPr id="47" name="Straight Arrow Connector 177"/>
          <p:cNvCxnSpPr>
            <a:cxnSpLocks noChangeShapeType="1"/>
          </p:cNvCxnSpPr>
          <p:nvPr/>
        </p:nvCxnSpPr>
        <p:spPr bwMode="auto">
          <a:xfrm>
            <a:off x="6324600" y="3024336"/>
            <a:ext cx="914400" cy="1588"/>
          </a:xfrm>
          <a:prstGeom prst="straightConnector1">
            <a:avLst/>
          </a:prstGeom>
          <a:ln w="41275">
            <a:solidFill>
              <a:schemeClr val="tx2">
                <a:lumMod val="75000"/>
              </a:schemeClr>
            </a:solidFill>
            <a:headEnd/>
            <a:tailEnd type="arrow" w="med" len="med"/>
          </a:ln>
        </p:spPr>
        <p:style>
          <a:lnRef idx="3">
            <a:schemeClr val="accent3"/>
          </a:lnRef>
          <a:fillRef idx="0">
            <a:schemeClr val="accent3"/>
          </a:fillRef>
          <a:effectRef idx="2">
            <a:schemeClr val="accent3"/>
          </a:effectRef>
          <a:fontRef idx="minor">
            <a:schemeClr val="tx1"/>
          </a:fontRef>
        </p:style>
      </p:cxnSp>
      <p:sp>
        <p:nvSpPr>
          <p:cNvPr id="48" name="Rectangle 47"/>
          <p:cNvSpPr/>
          <p:nvPr/>
        </p:nvSpPr>
        <p:spPr>
          <a:xfrm>
            <a:off x="7162800" y="2502807"/>
            <a:ext cx="2057400" cy="923330"/>
          </a:xfrm>
          <a:prstGeom prst="rect">
            <a:avLst/>
          </a:prstGeom>
        </p:spPr>
        <p:txBody>
          <a:bodyPr wrap="square">
            <a:spAutoFit/>
          </a:bodyPr>
          <a:lstStyle/>
          <a:p>
            <a:pPr marL="192088" indent="-187325" algn="ctr">
              <a:spcBef>
                <a:spcPct val="20000"/>
              </a:spcBef>
              <a:buClr>
                <a:srgbClr val="FFFF66"/>
              </a:buClr>
              <a:defRPr/>
            </a:pPr>
            <a:r>
              <a:rPr lang="en-US" dirty="0">
                <a:ea typeface="ＭＳ Ｐゴシック" pitchFamily="16" charset="-128"/>
                <a:cs typeface="ＭＳ Ｐゴシック"/>
              </a:rPr>
              <a:t> Alerts, facts, etc. feed into other Analysts</a:t>
            </a:r>
          </a:p>
        </p:txBody>
      </p:sp>
      <p:cxnSp>
        <p:nvCxnSpPr>
          <p:cNvPr id="49" name="Straight Arrow Connector 177"/>
          <p:cNvCxnSpPr>
            <a:cxnSpLocks noChangeShapeType="1"/>
          </p:cNvCxnSpPr>
          <p:nvPr/>
        </p:nvCxnSpPr>
        <p:spPr bwMode="auto">
          <a:xfrm rot="5400000" flipH="1" flipV="1">
            <a:off x="8191500" y="3672036"/>
            <a:ext cx="685800" cy="152400"/>
          </a:xfrm>
          <a:prstGeom prst="straightConnector1">
            <a:avLst/>
          </a:prstGeom>
          <a:ln w="41275">
            <a:solidFill>
              <a:schemeClr val="tx2">
                <a:lumMod val="75000"/>
              </a:schemeClr>
            </a:solidFill>
            <a:headEnd/>
            <a:tailEnd type="arrow" w="med" len="med"/>
          </a:ln>
        </p:spPr>
        <p:style>
          <a:lnRef idx="3">
            <a:schemeClr val="accent3"/>
          </a:lnRef>
          <a:fillRef idx="0">
            <a:schemeClr val="accent3"/>
          </a:fillRef>
          <a:effectRef idx="2">
            <a:schemeClr val="accent3"/>
          </a:effectRef>
          <a:fontRef idx="minor">
            <a:schemeClr val="tx1"/>
          </a:fontRef>
        </p:style>
      </p:cxnSp>
      <p:sp>
        <p:nvSpPr>
          <p:cNvPr id="50" name="Rectangle 49"/>
          <p:cNvSpPr/>
          <p:nvPr/>
        </p:nvSpPr>
        <p:spPr>
          <a:xfrm>
            <a:off x="2895600" y="1131004"/>
            <a:ext cx="1114985" cy="369332"/>
          </a:xfrm>
          <a:prstGeom prst="rect">
            <a:avLst/>
          </a:prstGeom>
        </p:spPr>
        <p:txBody>
          <a:bodyPr wrap="none">
            <a:spAutoFit/>
          </a:bodyPr>
          <a:lstStyle/>
          <a:p>
            <a:pPr marL="192088" indent="-187325">
              <a:spcBef>
                <a:spcPct val="20000"/>
              </a:spcBef>
              <a:buClr>
                <a:srgbClr val="FFFF66"/>
              </a:buClr>
              <a:defRPr/>
            </a:pPr>
            <a:r>
              <a:rPr lang="en-US" b="1" dirty="0">
                <a:solidFill>
                  <a:schemeClr val="tx2"/>
                </a:solidFill>
                <a:ea typeface="ＭＳ Ｐゴシック" pitchFamily="16" charset="-128"/>
                <a:cs typeface="ＭＳ Ｐゴシック"/>
              </a:rPr>
              <a:t>Discovery</a:t>
            </a:r>
          </a:p>
        </p:txBody>
      </p:sp>
      <p:sp>
        <p:nvSpPr>
          <p:cNvPr id="51" name="Rectangle 50"/>
          <p:cNvSpPr/>
          <p:nvPr/>
        </p:nvSpPr>
        <p:spPr>
          <a:xfrm>
            <a:off x="4572000" y="1131004"/>
            <a:ext cx="2118850" cy="369332"/>
          </a:xfrm>
          <a:prstGeom prst="rect">
            <a:avLst/>
          </a:prstGeom>
        </p:spPr>
        <p:txBody>
          <a:bodyPr wrap="none">
            <a:spAutoFit/>
          </a:bodyPr>
          <a:lstStyle/>
          <a:p>
            <a:pPr marL="192088" indent="-187325">
              <a:spcBef>
                <a:spcPct val="20000"/>
              </a:spcBef>
              <a:buClr>
                <a:srgbClr val="FFFF66"/>
              </a:buClr>
              <a:defRPr/>
            </a:pPr>
            <a:r>
              <a:rPr lang="en-US" b="1" dirty="0">
                <a:solidFill>
                  <a:schemeClr val="tx2"/>
                </a:solidFill>
                <a:ea typeface="ＭＳ Ｐゴシック" pitchFamily="16" charset="-128"/>
                <a:cs typeface="ＭＳ Ｐゴシック"/>
              </a:rPr>
              <a:t>Filter/Store/Analyze</a:t>
            </a:r>
          </a:p>
        </p:txBody>
      </p:sp>
      <p:sp>
        <p:nvSpPr>
          <p:cNvPr id="52" name="Rectangle 51"/>
          <p:cNvSpPr/>
          <p:nvPr/>
        </p:nvSpPr>
        <p:spPr>
          <a:xfrm>
            <a:off x="7010400" y="1131004"/>
            <a:ext cx="1361463" cy="369332"/>
          </a:xfrm>
          <a:prstGeom prst="rect">
            <a:avLst/>
          </a:prstGeom>
        </p:spPr>
        <p:txBody>
          <a:bodyPr wrap="none">
            <a:spAutoFit/>
          </a:bodyPr>
          <a:lstStyle/>
          <a:p>
            <a:pPr marL="192088" indent="-187325">
              <a:spcBef>
                <a:spcPct val="20000"/>
              </a:spcBef>
              <a:buClr>
                <a:srgbClr val="FFFF66"/>
              </a:buClr>
              <a:defRPr/>
            </a:pPr>
            <a:r>
              <a:rPr lang="en-US" b="1" dirty="0">
                <a:solidFill>
                  <a:schemeClr val="tx2"/>
                </a:solidFill>
                <a:ea typeface="ＭＳ Ｐゴシック" pitchFamily="16" charset="-128"/>
                <a:cs typeface="ＭＳ Ｐゴシック"/>
              </a:rPr>
              <a:t>Disseminate</a:t>
            </a:r>
          </a:p>
        </p:txBody>
      </p:sp>
      <p:sp>
        <p:nvSpPr>
          <p:cNvPr id="56" name="Freeform 55"/>
          <p:cNvSpPr/>
          <p:nvPr/>
        </p:nvSpPr>
        <p:spPr>
          <a:xfrm>
            <a:off x="2184850" y="5012279"/>
            <a:ext cx="5486400" cy="1380774"/>
          </a:xfrm>
          <a:custGeom>
            <a:avLst/>
            <a:gdLst>
              <a:gd name="connsiteX0" fmla="*/ 5486400 w 5486400"/>
              <a:gd name="connsiteY0" fmla="*/ 0 h 1380774"/>
              <a:gd name="connsiteX1" fmla="*/ 3204446 w 5486400"/>
              <a:gd name="connsiteY1" fmla="*/ 1132885 h 1380774"/>
              <a:gd name="connsiteX2" fmla="*/ 1286633 w 5486400"/>
              <a:gd name="connsiteY2" fmla="*/ 1302818 h 1380774"/>
              <a:gd name="connsiteX3" fmla="*/ 0 w 5486400"/>
              <a:gd name="connsiteY3" fmla="*/ 137565 h 1380774"/>
            </a:gdLst>
            <a:ahLst/>
            <a:cxnLst>
              <a:cxn ang="0">
                <a:pos x="connsiteX0" y="connsiteY0"/>
              </a:cxn>
              <a:cxn ang="0">
                <a:pos x="connsiteX1" y="connsiteY1"/>
              </a:cxn>
              <a:cxn ang="0">
                <a:pos x="connsiteX2" y="connsiteY2"/>
              </a:cxn>
              <a:cxn ang="0">
                <a:pos x="connsiteX3" y="connsiteY3"/>
              </a:cxn>
            </a:cxnLst>
            <a:rect l="l" t="t" r="r" b="b"/>
            <a:pathLst>
              <a:path w="5486400" h="1380774">
                <a:moveTo>
                  <a:pt x="5486400" y="0"/>
                </a:moveTo>
                <a:cubicBezTo>
                  <a:pt x="4695403" y="457874"/>
                  <a:pt x="3904407" y="915749"/>
                  <a:pt x="3204446" y="1132885"/>
                </a:cubicBezTo>
                <a:cubicBezTo>
                  <a:pt x="2504485" y="1350021"/>
                  <a:pt x="1820707" y="1468705"/>
                  <a:pt x="1286633" y="1302818"/>
                </a:cubicBezTo>
                <a:cubicBezTo>
                  <a:pt x="752559" y="1136931"/>
                  <a:pt x="376279" y="637248"/>
                  <a:pt x="0" y="137565"/>
                </a:cubicBezTo>
              </a:path>
            </a:pathLst>
          </a:custGeom>
          <a:ln w="57150">
            <a:solidFill>
              <a:schemeClr val="accent3"/>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3694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a:xfrm>
            <a:off x="457200" y="1600200"/>
            <a:ext cx="8229600" cy="5181600"/>
          </a:xfrm>
        </p:spPr>
        <p:txBody>
          <a:bodyPr>
            <a:normAutofit/>
          </a:bodyPr>
          <a:lstStyle/>
          <a:p>
            <a:r>
              <a:rPr lang="en-US" sz="2800" dirty="0"/>
              <a:t>Detecting patterns, connecting thing together</a:t>
            </a:r>
          </a:p>
          <a:p>
            <a:pPr lvl="1"/>
            <a:r>
              <a:rPr lang="en-US" sz="2400" dirty="0"/>
              <a:t>Social media type stuff with spatial/temporal</a:t>
            </a:r>
          </a:p>
          <a:p>
            <a:pPr lvl="2"/>
            <a:r>
              <a:rPr lang="en-US" sz="2000" dirty="0"/>
              <a:t>Cash register transactions, cell phone calls</a:t>
            </a:r>
          </a:p>
          <a:p>
            <a:pPr lvl="2"/>
            <a:r>
              <a:rPr lang="en-US" sz="2000" dirty="0"/>
              <a:t>Pattern of life</a:t>
            </a:r>
          </a:p>
          <a:p>
            <a:pPr lvl="1"/>
            <a:r>
              <a:rPr lang="en-US" sz="2400" dirty="0"/>
              <a:t>“Connecting the dots”</a:t>
            </a:r>
          </a:p>
          <a:p>
            <a:pPr lvl="1"/>
            <a:endParaRPr lang="en-US" sz="2400" dirty="0"/>
          </a:p>
          <a:p>
            <a:r>
              <a:rPr lang="en-US" sz="2800" dirty="0" err="1"/>
              <a:t>Knowns</a:t>
            </a:r>
            <a:r>
              <a:rPr lang="en-US" sz="2800" dirty="0"/>
              <a:t> and unknowns</a:t>
            </a:r>
          </a:p>
          <a:p>
            <a:pPr lvl="1"/>
            <a:r>
              <a:rPr lang="en-US" sz="2400" dirty="0"/>
              <a:t>How to assign unknowns to knows</a:t>
            </a:r>
          </a:p>
          <a:p>
            <a:pPr lvl="1"/>
            <a:r>
              <a:rPr lang="en-US" sz="2400" dirty="0"/>
              <a:t>How to assign confidences</a:t>
            </a:r>
          </a:p>
        </p:txBody>
      </p:sp>
      <p:sp>
        <p:nvSpPr>
          <p:cNvPr id="4" name="Slide Number Placeholder 3"/>
          <p:cNvSpPr>
            <a:spLocks noGrp="1"/>
          </p:cNvSpPr>
          <p:nvPr>
            <p:ph type="sldNum" sz="quarter" idx="12"/>
          </p:nvPr>
        </p:nvSpPr>
        <p:spPr/>
        <p:txBody>
          <a:bodyPr/>
          <a:lstStyle/>
          <a:p>
            <a:fld id="{016FFDEB-DD00-46A2-87B9-90688E82221D}" type="slidenum">
              <a:rPr lang="en-US" smtClean="0"/>
              <a:pPr/>
              <a:t>21</a:t>
            </a:fld>
            <a:endParaRPr lang="en-US"/>
          </a:p>
        </p:txBody>
      </p:sp>
    </p:spTree>
    <p:extLst>
      <p:ext uri="{BB962C8B-B14F-4D97-AF65-F5344CB8AC3E}">
        <p14:creationId xmlns:p14="http://schemas.microsoft.com/office/powerpoint/2010/main" val="672205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Anomalies</a:t>
            </a:r>
          </a:p>
        </p:txBody>
      </p:sp>
      <p:sp>
        <p:nvSpPr>
          <p:cNvPr id="3" name="Content Placeholder 2"/>
          <p:cNvSpPr>
            <a:spLocks noGrp="1"/>
          </p:cNvSpPr>
          <p:nvPr>
            <p:ph idx="1"/>
          </p:nvPr>
        </p:nvSpPr>
        <p:spPr/>
        <p:txBody>
          <a:bodyPr>
            <a:noAutofit/>
          </a:bodyPr>
          <a:lstStyle/>
          <a:p>
            <a:r>
              <a:rPr lang="en-US" sz="2400" dirty="0"/>
              <a:t>A half-million Enron e-mails from ~150 accounts were sent from 1999 to 2001, a period when Enron executives were manipulating financial data, making false public statements, engaging in insider trading, and the company was coming under scrutiny by regulators</a:t>
            </a:r>
          </a:p>
          <a:p>
            <a:r>
              <a:rPr lang="en-US" sz="2400" dirty="0"/>
              <a:t>The graph reveals a map of a week's e-mail patterns in May 2001, when a new name suddenly appeared</a:t>
            </a:r>
          </a:p>
          <a:p>
            <a:pPr lvl="1"/>
            <a:r>
              <a:rPr lang="en-US" sz="2000" dirty="0"/>
              <a:t>This week's pattern differed greatly from others, suggesting different conversations were taking place that might interest investigators</a:t>
            </a:r>
          </a:p>
        </p:txBody>
      </p:sp>
    </p:spTree>
    <p:extLst>
      <p:ext uri="{BB962C8B-B14F-4D97-AF65-F5344CB8AC3E}">
        <p14:creationId xmlns:p14="http://schemas.microsoft.com/office/powerpoint/2010/main" val="2127715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Finding Patterns in Corporate Cha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7771"/>
            <a:ext cx="7020272" cy="686114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pPr algn="l"/>
            <a:r>
              <a:rPr lang="en-US" dirty="0"/>
              <a:t>Temporal </a:t>
            </a:r>
            <a:br>
              <a:rPr lang="en-US" dirty="0"/>
            </a:br>
            <a:r>
              <a:rPr lang="en-US" dirty="0"/>
              <a:t>Anomalies</a:t>
            </a:r>
          </a:p>
        </p:txBody>
      </p:sp>
    </p:spTree>
    <p:extLst>
      <p:ext uri="{BB962C8B-B14F-4D97-AF65-F5344CB8AC3E}">
        <p14:creationId xmlns:p14="http://schemas.microsoft.com/office/powerpoint/2010/main" val="1279362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p:txBody>
          <a:bodyPr>
            <a:normAutofit/>
          </a:bodyPr>
          <a:lstStyle/>
          <a:p>
            <a:r>
              <a:rPr lang="en-US" sz="2800" dirty="0" err="1"/>
              <a:t>Spatio</a:t>
            </a:r>
            <a:r>
              <a:rPr lang="en-US" sz="2800" dirty="0"/>
              <a:t>-temporal web crawlers</a:t>
            </a:r>
          </a:p>
          <a:p>
            <a:pPr lvl="1"/>
            <a:r>
              <a:rPr lang="en-US" sz="2400" dirty="0"/>
              <a:t>Trends and spatial activity</a:t>
            </a:r>
          </a:p>
          <a:p>
            <a:pPr lvl="1"/>
            <a:r>
              <a:rPr lang="en-US" sz="2400" dirty="0"/>
              <a:t>Social media</a:t>
            </a:r>
          </a:p>
          <a:p>
            <a:pPr lvl="1"/>
            <a:r>
              <a:rPr lang="en-US" sz="2400" dirty="0"/>
              <a:t>Meaningful persistence</a:t>
            </a:r>
          </a:p>
          <a:p>
            <a:pPr lvl="2"/>
            <a:r>
              <a:rPr lang="en-US" sz="2000" dirty="0"/>
              <a:t>Fast, </a:t>
            </a:r>
            <a:r>
              <a:rPr lang="en-US" sz="2000" dirty="0" err="1"/>
              <a:t>geolocate</a:t>
            </a:r>
            <a:r>
              <a:rPr lang="en-US" sz="2000" dirty="0"/>
              <a:t>, query</a:t>
            </a:r>
          </a:p>
        </p:txBody>
      </p:sp>
      <p:sp>
        <p:nvSpPr>
          <p:cNvPr id="4" name="Slide Number Placeholder 3"/>
          <p:cNvSpPr>
            <a:spLocks noGrp="1"/>
          </p:cNvSpPr>
          <p:nvPr>
            <p:ph type="sldNum" sz="quarter" idx="12"/>
          </p:nvPr>
        </p:nvSpPr>
        <p:spPr/>
        <p:txBody>
          <a:bodyPr/>
          <a:lstStyle/>
          <a:p>
            <a:fld id="{016FFDEB-DD00-46A2-87B9-90688E82221D}" type="slidenum">
              <a:rPr lang="en-US" smtClean="0"/>
              <a:pPr/>
              <a:t>24</a:t>
            </a:fld>
            <a:endParaRPr lang="en-US"/>
          </a:p>
        </p:txBody>
      </p:sp>
    </p:spTree>
    <p:extLst>
      <p:ext uri="{BB962C8B-B14F-4D97-AF65-F5344CB8AC3E}">
        <p14:creationId xmlns:p14="http://schemas.microsoft.com/office/powerpoint/2010/main" val="213733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Non-traditional Data</a:t>
            </a:r>
          </a:p>
        </p:txBody>
      </p:sp>
      <p:sp>
        <p:nvSpPr>
          <p:cNvPr id="3" name="Content Placeholder 2"/>
          <p:cNvSpPr>
            <a:spLocks noGrp="1"/>
          </p:cNvSpPr>
          <p:nvPr>
            <p:ph idx="1"/>
          </p:nvPr>
        </p:nvSpPr>
        <p:spPr/>
        <p:txBody>
          <a:bodyPr>
            <a:normAutofit/>
          </a:bodyPr>
          <a:lstStyle/>
          <a:p>
            <a:r>
              <a:rPr lang="en-US" sz="2800" dirty="0"/>
              <a:t>Lots of non-spatial data</a:t>
            </a:r>
          </a:p>
          <a:p>
            <a:pPr lvl="1"/>
            <a:r>
              <a:rPr lang="en-US" sz="2400" dirty="0"/>
              <a:t>CSV/TXT files, Excel spreadsheets, news feeds, social media</a:t>
            </a:r>
          </a:p>
          <a:p>
            <a:endParaRPr lang="en-US" sz="2800" dirty="0"/>
          </a:p>
          <a:p>
            <a:r>
              <a:rPr lang="en-US" sz="2800" dirty="0"/>
              <a:t>Coarse grained spatial data</a:t>
            </a:r>
          </a:p>
          <a:p>
            <a:pPr lvl="1"/>
            <a:r>
              <a:rPr lang="en-US" sz="2400" dirty="0"/>
              <a:t>City level, not down to 10 meters …</a:t>
            </a:r>
          </a:p>
          <a:p>
            <a:pPr lvl="1"/>
            <a:r>
              <a:rPr lang="en-US" sz="2400" dirty="0"/>
              <a:t>E.g., Fukushima radiation</a:t>
            </a:r>
          </a:p>
          <a:p>
            <a:endParaRPr lang="en-US" sz="2800" dirty="0"/>
          </a:p>
          <a:p>
            <a:r>
              <a:rPr lang="en-US" sz="2800" dirty="0"/>
              <a:t>Geoprocessing and trend analysis/detection</a:t>
            </a:r>
          </a:p>
        </p:txBody>
      </p:sp>
      <p:sp>
        <p:nvSpPr>
          <p:cNvPr id="4" name="Slide Number Placeholder 3"/>
          <p:cNvSpPr>
            <a:spLocks noGrp="1"/>
          </p:cNvSpPr>
          <p:nvPr>
            <p:ph type="sldNum" sz="quarter" idx="12"/>
          </p:nvPr>
        </p:nvSpPr>
        <p:spPr/>
        <p:txBody>
          <a:bodyPr/>
          <a:lstStyle/>
          <a:p>
            <a:fld id="{016FFDEB-DD00-46A2-87B9-90688E82221D}" type="slidenum">
              <a:rPr lang="en-US" smtClean="0"/>
              <a:pPr/>
              <a:t>25</a:t>
            </a:fld>
            <a:endParaRPr lang="en-US"/>
          </a:p>
        </p:txBody>
      </p:sp>
    </p:spTree>
    <p:extLst>
      <p:ext uri="{BB962C8B-B14F-4D97-AF65-F5344CB8AC3E}">
        <p14:creationId xmlns:p14="http://schemas.microsoft.com/office/powerpoint/2010/main" val="969336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Opportunities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4065"/>
            <a:ext cx="8382000" cy="4343400"/>
          </a:xfrm>
        </p:spPr>
        <p:txBody>
          <a:bodyPr/>
          <a:lstStyle/>
          <a:p>
            <a:r>
              <a:rPr lang="en-US" sz="1800" dirty="0">
                <a:latin typeface="Times New Roman"/>
                <a:cs typeface="Times New Roman"/>
              </a:rPr>
              <a:t>It is important to understand all of  the components needed to transform data into business value</a:t>
            </a:r>
          </a:p>
          <a:p>
            <a:r>
              <a:rPr lang="en-US" sz="1800" dirty="0">
                <a:latin typeface="Times New Roman"/>
                <a:cs typeface="Times New Roman"/>
              </a:rPr>
              <a:t>A Big Data Opportunity must specify how these levels will contribute to value</a:t>
            </a:r>
          </a:p>
          <a:p>
            <a:r>
              <a:rPr lang="en-US" sz="1800" dirty="0">
                <a:latin typeface="Times New Roman"/>
                <a:cs typeface="Times New Roman"/>
              </a:rPr>
              <a:t>These levels represent a value chain from Data (level 1) to Value (Level 6)</a:t>
            </a:r>
          </a:p>
          <a:p>
            <a:r>
              <a:rPr lang="en-US" sz="1800" dirty="0">
                <a:latin typeface="Times New Roman"/>
                <a:cs typeface="Times New Roman"/>
              </a:rPr>
              <a:t>All of these components must function to deliver value at the top of the chain </a:t>
            </a:r>
          </a:p>
          <a:p>
            <a:pPr marL="0" indent="0">
              <a:buNone/>
            </a:pPr>
            <a:endParaRPr lang="en-US" sz="1800" dirty="0">
              <a:latin typeface="Times New Roman"/>
              <a:cs typeface="Times New Roman"/>
            </a:endParaRPr>
          </a:p>
          <a:p>
            <a:pPr lvl="1"/>
            <a:r>
              <a:rPr lang="en-US" sz="1400" dirty="0">
                <a:latin typeface="Times New Roman"/>
                <a:cs typeface="Times New Roman"/>
              </a:rPr>
              <a:t>Level 6- Value</a:t>
            </a:r>
          </a:p>
          <a:p>
            <a:pPr lvl="2"/>
            <a:r>
              <a:rPr lang="en-US" sz="1400" dirty="0">
                <a:latin typeface="Times New Roman"/>
                <a:cs typeface="Times New Roman"/>
              </a:rPr>
              <a:t>Measurable improvement in a business result. This is ``value</a:t>
            </a:r>
          </a:p>
          <a:p>
            <a:pPr lvl="1"/>
            <a:r>
              <a:rPr lang="en-US" sz="1400" dirty="0">
                <a:latin typeface="Times New Roman"/>
                <a:cs typeface="Times New Roman"/>
              </a:rPr>
              <a:t>Level 5 - Action</a:t>
            </a:r>
          </a:p>
          <a:p>
            <a:pPr lvl="2"/>
            <a:r>
              <a:rPr lang="en-US" sz="1400" dirty="0">
                <a:latin typeface="Times New Roman"/>
                <a:cs typeface="Times New Roman"/>
              </a:rPr>
              <a:t>Execution of `the right work or activity to drive the impact</a:t>
            </a:r>
          </a:p>
          <a:p>
            <a:pPr lvl="1"/>
            <a:r>
              <a:rPr lang="en-US" sz="1400" dirty="0">
                <a:latin typeface="Times New Roman"/>
                <a:cs typeface="Times New Roman"/>
              </a:rPr>
              <a:t>Level 4 - Decision</a:t>
            </a:r>
          </a:p>
          <a:p>
            <a:pPr lvl="2"/>
            <a:r>
              <a:rPr lang="en-US" sz="1400" dirty="0">
                <a:latin typeface="Times New Roman"/>
                <a:cs typeface="Times New Roman"/>
              </a:rPr>
              <a:t>Selective choice made to take an action that drives impact</a:t>
            </a:r>
          </a:p>
          <a:p>
            <a:pPr lvl="1"/>
            <a:r>
              <a:rPr lang="en-US" sz="1400" dirty="0">
                <a:latin typeface="Times New Roman"/>
                <a:cs typeface="Times New Roman"/>
              </a:rPr>
              <a:t>Level 3 - Analytics</a:t>
            </a:r>
          </a:p>
          <a:p>
            <a:pPr lvl="2"/>
            <a:r>
              <a:rPr lang="en-US" sz="1400" dirty="0">
                <a:latin typeface="Times New Roman"/>
                <a:cs typeface="Times New Roman"/>
              </a:rPr>
              <a:t>Determining the business questions to ask</a:t>
            </a:r>
          </a:p>
          <a:p>
            <a:pPr lvl="2"/>
            <a:r>
              <a:rPr lang="en-US" sz="1400" dirty="0">
                <a:latin typeface="Times New Roman"/>
                <a:cs typeface="Times New Roman"/>
              </a:rPr>
              <a:t>Generating new information and insights</a:t>
            </a:r>
          </a:p>
          <a:p>
            <a:pPr lvl="1"/>
            <a:r>
              <a:rPr lang="en-US" sz="1400" dirty="0">
                <a:latin typeface="Times New Roman"/>
                <a:cs typeface="Times New Roman"/>
              </a:rPr>
              <a:t>Level 2- Information</a:t>
            </a:r>
          </a:p>
          <a:p>
            <a:pPr lvl="2"/>
            <a:r>
              <a:rPr lang="en-US" sz="1400" dirty="0">
                <a:latin typeface="Times New Roman"/>
                <a:cs typeface="Times New Roman"/>
              </a:rPr>
              <a:t>Answers to questions that will guide decisions</a:t>
            </a:r>
          </a:p>
          <a:p>
            <a:pPr lvl="1"/>
            <a:r>
              <a:rPr lang="en-US" sz="1400" dirty="0">
                <a:latin typeface="Times New Roman"/>
                <a:cs typeface="Times New Roman"/>
              </a:rPr>
              <a:t>Level 1 - Data</a:t>
            </a:r>
          </a:p>
          <a:p>
            <a:pPr lvl="2"/>
            <a:r>
              <a:rPr lang="en-US" sz="1400" dirty="0">
                <a:latin typeface="Times New Roman"/>
                <a:cs typeface="Times New Roman"/>
              </a:rPr>
              <a:t>Building blocks used to create meaningful answers to drive actions</a:t>
            </a:r>
          </a:p>
        </p:txBody>
      </p:sp>
    </p:spTree>
    <p:extLst>
      <p:ext uri="{BB962C8B-B14F-4D97-AF65-F5344CB8AC3E}">
        <p14:creationId xmlns:p14="http://schemas.microsoft.com/office/powerpoint/2010/main" val="2709808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Value Chain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7" name="Group 36"/>
          <p:cNvGrpSpPr/>
          <p:nvPr/>
        </p:nvGrpSpPr>
        <p:grpSpPr>
          <a:xfrm>
            <a:off x="1979712" y="1141512"/>
            <a:ext cx="1656184" cy="5467379"/>
            <a:chOff x="2702527" y="1127180"/>
            <a:chExt cx="1656184" cy="5467379"/>
          </a:xfrm>
        </p:grpSpPr>
        <p:sp>
          <p:nvSpPr>
            <p:cNvPr id="4" name="Rectangle 3"/>
            <p:cNvSpPr/>
            <p:nvPr/>
          </p:nvSpPr>
          <p:spPr>
            <a:xfrm>
              <a:off x="2702527" y="1127180"/>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solidFill>
                    <a:schemeClr val="tx1"/>
                  </a:solidFill>
                </a:rPr>
                <a:t>Value</a:t>
              </a:r>
            </a:p>
          </p:txBody>
        </p:sp>
        <p:sp>
          <p:nvSpPr>
            <p:cNvPr id="38" name="Rectangle 37"/>
            <p:cNvSpPr/>
            <p:nvPr/>
          </p:nvSpPr>
          <p:spPr>
            <a:xfrm>
              <a:off x="2702527" y="2062238"/>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ln>
                    <a:noFill/>
                  </a:ln>
                  <a:solidFill>
                    <a:schemeClr val="tx1"/>
                  </a:solidFill>
                </a:rPr>
                <a:t>Actions</a:t>
              </a:r>
            </a:p>
          </p:txBody>
        </p:sp>
        <p:sp>
          <p:nvSpPr>
            <p:cNvPr id="39" name="Rectangle 38"/>
            <p:cNvSpPr/>
            <p:nvPr/>
          </p:nvSpPr>
          <p:spPr>
            <a:xfrm>
              <a:off x="2702527" y="2997296"/>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tx1"/>
                  </a:solidFill>
                </a:rPr>
                <a:t>Decisions</a:t>
              </a:r>
              <a:endParaRPr lang="en-CA" sz="1400" dirty="0">
                <a:ln>
                  <a:noFill/>
                </a:ln>
                <a:solidFill>
                  <a:schemeClr val="tx1"/>
                </a:solidFill>
              </a:endParaRPr>
            </a:p>
          </p:txBody>
        </p:sp>
        <p:sp>
          <p:nvSpPr>
            <p:cNvPr id="40" name="Rectangle 39"/>
            <p:cNvSpPr/>
            <p:nvPr/>
          </p:nvSpPr>
          <p:spPr>
            <a:xfrm>
              <a:off x="2702527" y="3932354"/>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tx1"/>
                  </a:solidFill>
                </a:rPr>
                <a:t>Analytics</a:t>
              </a:r>
              <a:endParaRPr lang="en-CA" sz="1400" dirty="0">
                <a:ln>
                  <a:noFill/>
                </a:ln>
                <a:solidFill>
                  <a:schemeClr val="tx1"/>
                </a:solidFill>
              </a:endParaRPr>
            </a:p>
          </p:txBody>
        </p:sp>
        <p:sp>
          <p:nvSpPr>
            <p:cNvPr id="41" name="Rectangle 40"/>
            <p:cNvSpPr/>
            <p:nvPr/>
          </p:nvSpPr>
          <p:spPr>
            <a:xfrm>
              <a:off x="2702527" y="4867412"/>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tx1"/>
                  </a:solidFill>
                </a:rPr>
                <a:t>Information</a:t>
              </a:r>
              <a:endParaRPr lang="en-CA" sz="1400" dirty="0">
                <a:ln>
                  <a:noFill/>
                </a:ln>
                <a:solidFill>
                  <a:schemeClr val="tx1"/>
                </a:solidFill>
              </a:endParaRPr>
            </a:p>
          </p:txBody>
        </p:sp>
        <p:sp>
          <p:nvSpPr>
            <p:cNvPr id="42" name="Rectangle 41"/>
            <p:cNvSpPr/>
            <p:nvPr/>
          </p:nvSpPr>
          <p:spPr>
            <a:xfrm>
              <a:off x="2702527" y="5802471"/>
              <a:ext cx="1656184" cy="792088"/>
            </a:xfrm>
            <a:prstGeom prst="rect">
              <a:avLst/>
            </a:prstGeom>
            <a:solidFill>
              <a:srgbClr val="C1D08C"/>
            </a:solidFill>
            <a:ln>
              <a:solidFill>
                <a:schemeClr val="tx1">
                  <a:lumMod val="85000"/>
                  <a:lumOff val="1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CA" sz="1400" dirty="0">
                  <a:solidFill>
                    <a:schemeClr val="tx1"/>
                  </a:solidFill>
                </a:rPr>
                <a:t>Data</a:t>
              </a:r>
              <a:endParaRPr lang="en-CA" sz="1400" dirty="0">
                <a:ln>
                  <a:noFill/>
                </a:ln>
                <a:solidFill>
                  <a:schemeClr val="tx1"/>
                </a:solidFill>
              </a:endParaRPr>
            </a:p>
          </p:txBody>
        </p:sp>
      </p:grpSp>
      <p:sp>
        <p:nvSpPr>
          <p:cNvPr id="44" name="TextBox 43"/>
          <p:cNvSpPr txBox="1"/>
          <p:nvPr/>
        </p:nvSpPr>
        <p:spPr>
          <a:xfrm>
            <a:off x="4049258" y="1352890"/>
            <a:ext cx="1106393" cy="584775"/>
          </a:xfrm>
          <a:prstGeom prst="rect">
            <a:avLst/>
          </a:prstGeom>
          <a:noFill/>
        </p:spPr>
        <p:txBody>
          <a:bodyPr wrap="none" rtlCol="0">
            <a:spAutoFit/>
          </a:bodyPr>
          <a:lstStyle/>
          <a:p>
            <a:pPr algn="ctr"/>
            <a:r>
              <a:rPr lang="en-CA" sz="1600" dirty="0"/>
              <a:t>Delivered </a:t>
            </a:r>
          </a:p>
          <a:p>
            <a:pPr algn="ctr"/>
            <a:r>
              <a:rPr lang="en-CA" sz="1600" dirty="0"/>
              <a:t>Value</a:t>
            </a:r>
          </a:p>
        </p:txBody>
      </p:sp>
      <p:sp>
        <p:nvSpPr>
          <p:cNvPr id="45" name="Right Brace 44"/>
          <p:cNvSpPr/>
          <p:nvPr/>
        </p:nvSpPr>
        <p:spPr>
          <a:xfrm>
            <a:off x="3851920" y="2076570"/>
            <a:ext cx="197338" cy="257656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6" name="TextBox 45"/>
          <p:cNvSpPr txBox="1"/>
          <p:nvPr/>
        </p:nvSpPr>
        <p:spPr>
          <a:xfrm>
            <a:off x="4270112" y="3180187"/>
            <a:ext cx="902811" cy="584775"/>
          </a:xfrm>
          <a:prstGeom prst="rect">
            <a:avLst/>
          </a:prstGeom>
          <a:noFill/>
        </p:spPr>
        <p:txBody>
          <a:bodyPr wrap="none" rtlCol="0">
            <a:spAutoFit/>
          </a:bodyPr>
          <a:lstStyle/>
          <a:p>
            <a:pPr algn="ctr"/>
            <a:r>
              <a:rPr lang="en-CA" sz="1600" dirty="0"/>
              <a:t>Human </a:t>
            </a:r>
          </a:p>
          <a:p>
            <a:pPr algn="ctr"/>
            <a:r>
              <a:rPr lang="en-CA" sz="1600" dirty="0"/>
              <a:t>Activity</a:t>
            </a:r>
          </a:p>
        </p:txBody>
      </p:sp>
      <p:sp>
        <p:nvSpPr>
          <p:cNvPr id="47" name="Right Brace 46"/>
          <p:cNvSpPr/>
          <p:nvPr/>
        </p:nvSpPr>
        <p:spPr>
          <a:xfrm>
            <a:off x="4272156" y="3989505"/>
            <a:ext cx="197338" cy="257656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8" name="TextBox 47"/>
          <p:cNvSpPr txBox="1"/>
          <p:nvPr/>
        </p:nvSpPr>
        <p:spPr>
          <a:xfrm>
            <a:off x="4721517" y="5093122"/>
            <a:ext cx="1219886" cy="338554"/>
          </a:xfrm>
          <a:prstGeom prst="rect">
            <a:avLst/>
          </a:prstGeom>
          <a:noFill/>
        </p:spPr>
        <p:txBody>
          <a:bodyPr wrap="none" rtlCol="0">
            <a:spAutoFit/>
          </a:bodyPr>
          <a:lstStyle/>
          <a:p>
            <a:r>
              <a:rPr lang="en-CA" sz="1600" dirty="0"/>
              <a:t>Technology</a:t>
            </a:r>
          </a:p>
        </p:txBody>
      </p:sp>
      <p:cxnSp>
        <p:nvCxnSpPr>
          <p:cNvPr id="50" name="Straight Arrow Connector 49"/>
          <p:cNvCxnSpPr/>
          <p:nvPr/>
        </p:nvCxnSpPr>
        <p:spPr>
          <a:xfrm flipV="1">
            <a:off x="1403648" y="1722222"/>
            <a:ext cx="34925" cy="42990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6200000">
            <a:off x="331744" y="3486379"/>
            <a:ext cx="1505027" cy="307777"/>
          </a:xfrm>
          <a:prstGeom prst="rect">
            <a:avLst/>
          </a:prstGeom>
          <a:noFill/>
        </p:spPr>
        <p:txBody>
          <a:bodyPr wrap="none" rtlCol="0">
            <a:spAutoFit/>
          </a:bodyPr>
          <a:lstStyle/>
          <a:p>
            <a:r>
              <a:rPr lang="en-CA" sz="1400" dirty="0"/>
              <a:t>Increasing Value</a:t>
            </a:r>
          </a:p>
        </p:txBody>
      </p:sp>
      <p:sp>
        <p:nvSpPr>
          <p:cNvPr id="49" name="TextBox 48"/>
          <p:cNvSpPr txBox="1"/>
          <p:nvPr/>
        </p:nvSpPr>
        <p:spPr>
          <a:xfrm>
            <a:off x="5467908" y="1898495"/>
            <a:ext cx="3517310" cy="1169551"/>
          </a:xfrm>
          <a:prstGeom prst="rect">
            <a:avLst/>
          </a:prstGeom>
          <a:noFill/>
        </p:spPr>
        <p:txBody>
          <a:bodyPr wrap="none" rtlCol="0">
            <a:spAutoFit/>
          </a:bodyPr>
          <a:lstStyle/>
          <a:p>
            <a:pPr algn="ctr"/>
            <a:r>
              <a:rPr lang="en-CA" sz="1400" dirty="0"/>
              <a:t>This model shows the activities</a:t>
            </a:r>
          </a:p>
          <a:p>
            <a:pPr algn="ctr"/>
            <a:r>
              <a:rPr lang="en-CA" sz="1400" dirty="0"/>
              <a:t> needed to transform data into value</a:t>
            </a:r>
          </a:p>
          <a:p>
            <a:pPr algn="ctr"/>
            <a:endParaRPr lang="en-CA" sz="1400" dirty="0"/>
          </a:p>
          <a:p>
            <a:pPr algn="ctr"/>
            <a:r>
              <a:rPr lang="en-CA" sz="1400" dirty="0"/>
              <a:t>Note how technology components enable </a:t>
            </a:r>
          </a:p>
          <a:p>
            <a:pPr algn="ctr"/>
            <a:r>
              <a:rPr lang="en-CA" sz="1400" dirty="0"/>
              <a:t>human components to create value</a:t>
            </a:r>
          </a:p>
        </p:txBody>
      </p:sp>
      <p:sp>
        <p:nvSpPr>
          <p:cNvPr id="52" name="TextBox 51"/>
          <p:cNvSpPr txBox="1"/>
          <p:nvPr/>
        </p:nvSpPr>
        <p:spPr>
          <a:xfrm>
            <a:off x="6159604" y="3389787"/>
            <a:ext cx="2133918" cy="1661993"/>
          </a:xfrm>
          <a:prstGeom prst="rect">
            <a:avLst/>
          </a:prstGeom>
          <a:noFill/>
        </p:spPr>
        <p:txBody>
          <a:bodyPr wrap="none" rtlCol="0">
            <a:spAutoFit/>
          </a:bodyPr>
          <a:lstStyle/>
          <a:p>
            <a:r>
              <a:rPr lang="en-CA" sz="1400" dirty="0"/>
              <a:t>Examples of Value</a:t>
            </a:r>
          </a:p>
          <a:p>
            <a:pPr marL="285750" indent="-285750">
              <a:buFont typeface="Arial" panose="020B0604020202020204" pitchFamily="34" charset="0"/>
              <a:buChar char="•"/>
            </a:pPr>
            <a:r>
              <a:rPr lang="en-CA" sz="1400" dirty="0"/>
              <a:t>Lower cost</a:t>
            </a:r>
          </a:p>
          <a:p>
            <a:pPr marL="285750" indent="-285750">
              <a:buFont typeface="Arial" panose="020B0604020202020204" pitchFamily="34" charset="0"/>
              <a:buChar char="•"/>
            </a:pPr>
            <a:r>
              <a:rPr lang="en-CA" sz="1400" dirty="0"/>
              <a:t>Higher revenue</a:t>
            </a:r>
          </a:p>
          <a:p>
            <a:pPr marL="285750" indent="-285750">
              <a:buFont typeface="Arial" panose="020B0604020202020204" pitchFamily="34" charset="0"/>
              <a:buChar char="•"/>
            </a:pPr>
            <a:r>
              <a:rPr lang="en-CA" sz="1400" dirty="0"/>
              <a:t>Lower risk</a:t>
            </a:r>
          </a:p>
          <a:p>
            <a:pPr marL="285750" indent="-285750">
              <a:buFont typeface="Arial" panose="020B0604020202020204" pitchFamily="34" charset="0"/>
              <a:buChar char="•"/>
            </a:pPr>
            <a:r>
              <a:rPr lang="en-CA" sz="1400" dirty="0"/>
              <a:t>Cleaner environment</a:t>
            </a:r>
          </a:p>
          <a:p>
            <a:pPr marL="285750" indent="-285750">
              <a:buFont typeface="Arial" panose="020B0604020202020204" pitchFamily="34" charset="0"/>
              <a:buChar char="•"/>
            </a:pPr>
            <a:r>
              <a:rPr lang="en-CA" sz="1400" dirty="0"/>
              <a:t>Safer workplace</a:t>
            </a:r>
          </a:p>
          <a:p>
            <a:pPr marL="285750" indent="-285750">
              <a:buFont typeface="Arial" panose="020B0604020202020204" pitchFamily="34" charset="0"/>
              <a:buChar char="•"/>
            </a:pPr>
            <a:r>
              <a:rPr lang="en-CA" sz="1400" dirty="0"/>
              <a:t>Satisfied customers</a:t>
            </a:r>
          </a:p>
        </p:txBody>
      </p:sp>
    </p:spTree>
    <p:extLst>
      <p:ext uri="{BB962C8B-B14F-4D97-AF65-F5344CB8AC3E}">
        <p14:creationId xmlns:p14="http://schemas.microsoft.com/office/powerpoint/2010/main" val="4054120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Opportunities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Discovering Opportunities</a:t>
            </a:r>
          </a:p>
          <a:p>
            <a:pPr lvl="1"/>
            <a:r>
              <a:rPr lang="en-US" sz="2000" dirty="0">
                <a:latin typeface="Times New Roman"/>
                <a:cs typeface="Times New Roman"/>
              </a:rPr>
              <a:t>Determine what business impact is desired and how creates value</a:t>
            </a:r>
          </a:p>
          <a:p>
            <a:pPr lvl="1"/>
            <a:r>
              <a:rPr lang="en-US" sz="2000" dirty="0">
                <a:latin typeface="Times New Roman"/>
                <a:cs typeface="Times New Roman"/>
              </a:rPr>
              <a:t>Understand what actions and decisions will lead to the desired impact</a:t>
            </a:r>
          </a:p>
          <a:p>
            <a:pPr lvl="1"/>
            <a:r>
              <a:rPr lang="en-US" sz="2000" dirty="0">
                <a:latin typeface="Times New Roman"/>
                <a:cs typeface="Times New Roman"/>
              </a:rPr>
              <a:t>Determine what questions need to be answered to guide the decisions</a:t>
            </a:r>
          </a:p>
          <a:p>
            <a:pPr lvl="1"/>
            <a:r>
              <a:rPr lang="en-US" sz="2000" dirty="0">
                <a:latin typeface="Times New Roman"/>
                <a:cs typeface="Times New Roman"/>
              </a:rPr>
              <a:t>Ensure experienced people can frame the questions that can be answered</a:t>
            </a:r>
          </a:p>
          <a:p>
            <a:pPr lvl="1"/>
            <a:r>
              <a:rPr lang="en-US" sz="2000" dirty="0">
                <a:latin typeface="Times New Roman"/>
                <a:cs typeface="Times New Roman"/>
              </a:rPr>
              <a:t>Provide information to answer the questions</a:t>
            </a:r>
          </a:p>
          <a:p>
            <a:pPr lvl="1"/>
            <a:r>
              <a:rPr lang="en-US" sz="2000" dirty="0">
                <a:latin typeface="Times New Roman"/>
                <a:cs typeface="Times New Roman"/>
              </a:rPr>
              <a:t>Information is created by integrating available data and using analytics to generate net new insights</a:t>
            </a:r>
          </a:p>
          <a:p>
            <a:pPr lvl="1"/>
            <a:r>
              <a:rPr lang="en-US" sz="2000" dirty="0">
                <a:latin typeface="Times New Roman"/>
                <a:cs typeface="Times New Roman"/>
              </a:rPr>
              <a:t>Data is gathered and must be in an ``analyzable`` condition</a:t>
            </a:r>
          </a:p>
          <a:p>
            <a:pPr lvl="1"/>
            <a:r>
              <a:rPr lang="en-US" sz="2000" dirty="0">
                <a:latin typeface="Times New Roman"/>
                <a:cs typeface="Times New Roman"/>
              </a:rPr>
              <a:t>Data conditions include security, quality, accessibility, integration and timeliness </a:t>
            </a:r>
          </a:p>
        </p:txBody>
      </p:sp>
    </p:spTree>
    <p:extLst>
      <p:ext uri="{BB962C8B-B14F-4D97-AF65-F5344CB8AC3E}">
        <p14:creationId xmlns:p14="http://schemas.microsoft.com/office/powerpoint/2010/main" val="993140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Key Characteristics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Big Data is characterized by</a:t>
            </a:r>
          </a:p>
          <a:p>
            <a:r>
              <a:rPr lang="en-US" sz="2000" dirty="0">
                <a:latin typeface="Times New Roman"/>
                <a:cs typeface="Times New Roman"/>
              </a:rPr>
              <a:t>Volume</a:t>
            </a:r>
          </a:p>
          <a:p>
            <a:pPr lvl="1"/>
            <a:r>
              <a:rPr lang="en-US" sz="1600" dirty="0">
                <a:latin typeface="Times New Roman"/>
                <a:cs typeface="Times New Roman"/>
              </a:rPr>
              <a:t>Describes the quantity of data in terms of breadth, granularity and history</a:t>
            </a:r>
          </a:p>
          <a:p>
            <a:pPr lvl="1"/>
            <a:r>
              <a:rPr lang="en-US" sz="1600" dirty="0">
                <a:latin typeface="Times New Roman"/>
                <a:cs typeface="Times New Roman"/>
              </a:rPr>
              <a:t>As data volumes grow, traditional technology has difficulty scaling</a:t>
            </a:r>
          </a:p>
          <a:p>
            <a:r>
              <a:rPr lang="en-US" sz="2000" dirty="0">
                <a:latin typeface="Times New Roman"/>
                <a:cs typeface="Times New Roman"/>
              </a:rPr>
              <a:t>Variety</a:t>
            </a:r>
          </a:p>
          <a:p>
            <a:pPr lvl="1"/>
            <a:r>
              <a:rPr lang="en-US" sz="1600" dirty="0">
                <a:latin typeface="Times New Roman"/>
                <a:cs typeface="Times New Roman"/>
              </a:rPr>
              <a:t>Describes multiple formats, structures and time intervals </a:t>
            </a:r>
          </a:p>
          <a:p>
            <a:pPr lvl="1"/>
            <a:r>
              <a:rPr lang="en-US" sz="1600" dirty="0">
                <a:latin typeface="Times New Roman"/>
                <a:cs typeface="Times New Roman"/>
              </a:rPr>
              <a:t>As variety increases, traditional technology has difficulty keeping pace it</a:t>
            </a:r>
          </a:p>
          <a:p>
            <a:r>
              <a:rPr lang="en-US" sz="2000" dirty="0">
                <a:latin typeface="Times New Roman"/>
                <a:cs typeface="Times New Roman"/>
              </a:rPr>
              <a:t>Velocity</a:t>
            </a:r>
          </a:p>
          <a:p>
            <a:pPr lvl="1"/>
            <a:r>
              <a:rPr lang="en-US" sz="1600" dirty="0">
                <a:latin typeface="Times New Roman"/>
                <a:cs typeface="Times New Roman"/>
              </a:rPr>
              <a:t>Describes the trend towards data flowing faster and faster nearing real-time</a:t>
            </a:r>
          </a:p>
          <a:p>
            <a:pPr lvl="1"/>
            <a:r>
              <a:rPr lang="en-US" sz="1600" dirty="0">
                <a:latin typeface="Times New Roman"/>
                <a:cs typeface="Times New Roman"/>
              </a:rPr>
              <a:t>As velocity increases, traditional technology has difficulty keeping pace</a:t>
            </a:r>
          </a:p>
          <a:p>
            <a:r>
              <a:rPr lang="en-US" sz="2000" dirty="0">
                <a:latin typeface="Times New Roman"/>
                <a:cs typeface="Times New Roman"/>
              </a:rPr>
              <a:t>Veracity</a:t>
            </a:r>
          </a:p>
          <a:p>
            <a:pPr lvl="1"/>
            <a:r>
              <a:rPr lang="en-US" sz="1600" dirty="0">
                <a:latin typeface="Times New Roman"/>
                <a:cs typeface="Times New Roman"/>
              </a:rPr>
              <a:t>Describes the level of confidence and trust we place in the data</a:t>
            </a:r>
          </a:p>
          <a:p>
            <a:pPr lvl="1"/>
            <a:r>
              <a:rPr lang="en-US" sz="1600" dirty="0">
                <a:latin typeface="Times New Roman"/>
                <a:cs typeface="Times New Roman"/>
              </a:rPr>
              <a:t>As more data is acquired that was generated externally, this issue increases</a:t>
            </a:r>
          </a:p>
          <a:p>
            <a:r>
              <a:rPr lang="en-US" sz="2000" dirty="0">
                <a:latin typeface="Times New Roman"/>
                <a:cs typeface="Times New Roman"/>
              </a:rPr>
              <a:t>Value</a:t>
            </a:r>
          </a:p>
          <a:p>
            <a:pPr lvl="1"/>
            <a:r>
              <a:rPr lang="en-US" sz="1600" dirty="0">
                <a:latin typeface="Times New Roman"/>
                <a:cs typeface="Times New Roman"/>
              </a:rPr>
              <a:t>Describes the positive impact made by utilizing data</a:t>
            </a:r>
          </a:p>
          <a:p>
            <a:pPr lvl="1"/>
            <a:r>
              <a:rPr lang="en-US" sz="1600" dirty="0">
                <a:latin typeface="Times New Roman"/>
                <a:cs typeface="Times New Roman"/>
              </a:rPr>
              <a:t>Companies have difficulty with this </a:t>
            </a:r>
          </a:p>
          <a:p>
            <a:pPr lvl="1"/>
            <a:endParaRPr lang="en-US" sz="1800" dirty="0">
              <a:latin typeface="Times New Roman"/>
              <a:cs typeface="Times New Roman"/>
            </a:endParaRPr>
          </a:p>
        </p:txBody>
      </p:sp>
    </p:spTree>
    <p:extLst>
      <p:ext uri="{BB962C8B-B14F-4D97-AF65-F5344CB8AC3E}">
        <p14:creationId xmlns:p14="http://schemas.microsoft.com/office/powerpoint/2010/main" val="305742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1 -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lvl="0" indent="0">
              <a:buNone/>
            </a:pPr>
            <a:r>
              <a:rPr lang="en-US" sz="1600" dirty="0"/>
              <a:t>Goal of this content: </a:t>
            </a:r>
          </a:p>
          <a:p>
            <a:pPr marL="0" lvl="0" indent="0">
              <a:buNone/>
            </a:pPr>
            <a:endParaRPr lang="en-US" sz="1600" dirty="0"/>
          </a:p>
          <a:p>
            <a:pPr lvl="0"/>
            <a:r>
              <a:rPr lang="en-US" sz="1600" dirty="0"/>
              <a:t>Describe the curriculum and the course learning objectives and grading scheme </a:t>
            </a:r>
            <a:endParaRPr lang="en-CA" sz="1600" dirty="0"/>
          </a:p>
          <a:p>
            <a:pPr lvl="0"/>
            <a:r>
              <a:rPr lang="en-US" sz="1600" dirty="0"/>
              <a:t>Define big data in terms of structure, sources, impact, business opportunities and key characteristics </a:t>
            </a:r>
            <a:endParaRPr lang="en-CA" sz="1600" dirty="0"/>
          </a:p>
          <a:p>
            <a:pPr lvl="0"/>
            <a:r>
              <a:rPr lang="en-US" sz="1600" dirty="0"/>
              <a:t>Define data analytics based on its recent history, terminology, purpose, structure and capabilities</a:t>
            </a:r>
            <a:endParaRPr lang="en-CA" sz="1600" dirty="0"/>
          </a:p>
          <a:p>
            <a:r>
              <a:rPr lang="en-CA" sz="1600" dirty="0"/>
              <a:t>Describe key areas data analytics functionality that helps answer different types of business questions</a:t>
            </a:r>
          </a:p>
          <a:p>
            <a:r>
              <a:rPr lang="en-US" sz="1600" dirty="0"/>
              <a:t>Describe how combining Big Data with Analytics can drive improved business performance through proper business problem framing </a:t>
            </a:r>
            <a:endParaRPr lang="en-CA" sz="1600" dirty="0"/>
          </a:p>
          <a:p>
            <a:pPr lvl="0"/>
            <a:r>
              <a:rPr lang="en-US" sz="1600" dirty="0"/>
              <a:t>Describe the structure, purpose and limitations of analytical models  </a:t>
            </a:r>
            <a:endParaRPr lang="en-CA" sz="1600" dirty="0"/>
          </a:p>
          <a:p>
            <a:pPr lvl="0"/>
            <a:r>
              <a:rPr lang="en-US" sz="1600" dirty="0"/>
              <a:t>Describe the roles that statistical methods play in creating useful information from raw data </a:t>
            </a:r>
            <a:endParaRPr lang="en-CA" sz="1600" dirty="0"/>
          </a:p>
        </p:txBody>
      </p:sp>
    </p:spTree>
    <p:extLst>
      <p:ext uri="{BB962C8B-B14F-4D97-AF65-F5344CB8AC3E}">
        <p14:creationId xmlns:p14="http://schemas.microsoft.com/office/powerpoint/2010/main" val="3371515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Data Analytics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0134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1"/>
            <a:ext cx="8382000" cy="1512157"/>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Data Analytics Terminology</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Business Intelligence</a:t>
            </a:r>
          </a:p>
          <a:p>
            <a:pPr lvl="1"/>
            <a:r>
              <a:rPr lang="en-US" sz="2000" dirty="0">
                <a:latin typeface="Segoe UI Symbol" panose="020B0502040204020203" pitchFamily="34" charset="0"/>
                <a:ea typeface="Segoe UI Symbol" panose="020B0502040204020203" pitchFamily="34" charset="0"/>
                <a:cs typeface="Times New Roman"/>
              </a:rPr>
              <a:t>An organization`s capability to intelligently set and accomplish goals</a:t>
            </a:r>
          </a:p>
          <a:p>
            <a:r>
              <a:rPr lang="en-US" sz="2200" dirty="0">
                <a:latin typeface="Segoe UI Symbol" panose="020B0502040204020203" pitchFamily="34" charset="0"/>
                <a:ea typeface="Segoe UI Symbol" panose="020B0502040204020203" pitchFamily="34" charset="0"/>
                <a:cs typeface="Times New Roman"/>
              </a:rPr>
              <a:t>Analytics</a:t>
            </a:r>
          </a:p>
          <a:p>
            <a:pPr lvl="1"/>
            <a:r>
              <a:rPr lang="en-US" sz="2000" dirty="0">
                <a:latin typeface="Segoe UI Symbol" panose="020B0502040204020203" pitchFamily="34" charset="0"/>
                <a:ea typeface="Segoe UI Symbol" panose="020B0502040204020203" pitchFamily="34" charset="0"/>
                <a:cs typeface="Times New Roman"/>
              </a:rPr>
              <a:t>The ability to generate meaningful insights to support </a:t>
            </a:r>
          </a:p>
          <a:p>
            <a:r>
              <a:rPr lang="en-US" sz="2200" dirty="0">
                <a:latin typeface="Segoe UI Symbol" panose="020B0502040204020203" pitchFamily="34" charset="0"/>
                <a:ea typeface="Segoe UI Symbol" panose="020B0502040204020203" pitchFamily="34" charset="0"/>
                <a:cs typeface="Times New Roman"/>
              </a:rPr>
              <a:t>Data Warehousing</a:t>
            </a:r>
          </a:p>
          <a:p>
            <a:pPr lvl="1"/>
            <a:r>
              <a:rPr lang="en-US" sz="2000" dirty="0">
                <a:latin typeface="Segoe UI Symbol" panose="020B0502040204020203" pitchFamily="34" charset="0"/>
                <a:ea typeface="Segoe UI Symbol" panose="020B0502040204020203" pitchFamily="34" charset="0"/>
                <a:cs typeface="Times New Roman"/>
              </a:rPr>
              <a:t>The ability to organize data into a form that can be analyzed</a:t>
            </a:r>
          </a:p>
          <a:p>
            <a:r>
              <a:rPr lang="en-US" sz="2200" dirty="0">
                <a:latin typeface="Segoe UI Symbol" panose="020B0502040204020203" pitchFamily="34" charset="0"/>
                <a:ea typeface="Segoe UI Symbol" panose="020B0502040204020203" pitchFamily="34" charset="0"/>
                <a:cs typeface="Times New Roman"/>
              </a:rPr>
              <a:t>Data-Driven</a:t>
            </a:r>
          </a:p>
          <a:p>
            <a:pPr lvl="1"/>
            <a:r>
              <a:rPr lang="en-US" sz="2000" dirty="0">
                <a:latin typeface="Segoe UI Symbol" panose="020B0502040204020203" pitchFamily="34" charset="0"/>
                <a:ea typeface="Segoe UI Symbol" panose="020B0502040204020203" pitchFamily="34" charset="0"/>
                <a:cs typeface="Times New Roman"/>
              </a:rPr>
              <a:t>Utilize data as evidence to guide decision making and results monitoring</a:t>
            </a:r>
          </a:p>
          <a:p>
            <a:r>
              <a:rPr lang="en-US" sz="2200" dirty="0">
                <a:latin typeface="Segoe UI Symbol" panose="020B0502040204020203" pitchFamily="34" charset="0"/>
                <a:ea typeface="Segoe UI Symbol" panose="020B0502040204020203" pitchFamily="34" charset="0"/>
                <a:cs typeface="Times New Roman"/>
              </a:rPr>
              <a:t>Big Data Analytics</a:t>
            </a:r>
          </a:p>
          <a:p>
            <a:pPr lvl="1"/>
            <a:r>
              <a:rPr lang="en-US" sz="2000" dirty="0">
                <a:latin typeface="Segoe UI Symbol" panose="020B0502040204020203" pitchFamily="34" charset="0"/>
                <a:ea typeface="Segoe UI Symbol" panose="020B0502040204020203" pitchFamily="34" charset="0"/>
                <a:cs typeface="Times New Roman"/>
              </a:rPr>
              <a:t>The application of analytics methods to the wide range of available big data sources (internal and external) to generate new and powerful insights. </a:t>
            </a:r>
          </a:p>
        </p:txBody>
      </p:sp>
    </p:spTree>
    <p:extLst>
      <p:ext uri="{BB962C8B-B14F-4D97-AF65-F5344CB8AC3E}">
        <p14:creationId xmlns:p14="http://schemas.microsoft.com/office/powerpoint/2010/main" val="733857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Data Analytics Recent History</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dirty="0">
                <a:latin typeface="Segoe UI Symbol" panose="020B0502040204020203" pitchFamily="34" charset="0"/>
                <a:ea typeface="Segoe UI Symbol" panose="020B0502040204020203" pitchFamily="34" charset="0"/>
                <a:cs typeface="Times New Roman"/>
              </a:rPr>
              <a:t>The 1990`s</a:t>
            </a:r>
          </a:p>
          <a:p>
            <a:pPr lvl="1"/>
            <a:r>
              <a:rPr lang="en-US" sz="1600" dirty="0">
                <a:latin typeface="Segoe UI Symbol" panose="020B0502040204020203" pitchFamily="34" charset="0"/>
                <a:ea typeface="Segoe UI Symbol" panose="020B0502040204020203" pitchFamily="34" charset="0"/>
                <a:cs typeface="Times New Roman"/>
              </a:rPr>
              <a:t>Early applications of data warehousing to unify tabular, internal data to enable integrated business reporting</a:t>
            </a:r>
          </a:p>
          <a:p>
            <a:pPr lvl="1"/>
            <a:r>
              <a:rPr lang="en-US" sz="1600" dirty="0">
                <a:latin typeface="Segoe UI Symbol" panose="020B0502040204020203" pitchFamily="34" charset="0"/>
                <a:ea typeface="Segoe UI Symbol" panose="020B0502040204020203" pitchFamily="34" charset="0"/>
                <a:cs typeface="Times New Roman"/>
              </a:rPr>
              <a:t>Analytics was in the form of using integrated facts to drive improved decision making</a:t>
            </a:r>
          </a:p>
          <a:p>
            <a:r>
              <a:rPr lang="en-US" dirty="0">
                <a:latin typeface="Segoe UI Symbol" panose="020B0502040204020203" pitchFamily="34" charset="0"/>
                <a:ea typeface="Segoe UI Symbol" panose="020B0502040204020203" pitchFamily="34" charset="0"/>
                <a:cs typeface="Times New Roman"/>
              </a:rPr>
              <a:t>The 2000`s</a:t>
            </a:r>
          </a:p>
          <a:p>
            <a:pPr lvl="1"/>
            <a:r>
              <a:rPr lang="en-US" sz="1600" dirty="0">
                <a:latin typeface="Segoe UI Symbol" panose="020B0502040204020203" pitchFamily="34" charset="0"/>
                <a:ea typeface="Segoe UI Symbol" panose="020B0502040204020203" pitchFamily="34" charset="0"/>
                <a:cs typeface="Times New Roman"/>
              </a:rPr>
              <a:t>Maturing of the internet as a platform for entertainment, commerce and communications</a:t>
            </a:r>
          </a:p>
          <a:p>
            <a:pPr lvl="1"/>
            <a:r>
              <a:rPr lang="en-US" sz="1600" dirty="0">
                <a:latin typeface="Segoe UI Symbol" panose="020B0502040204020203" pitchFamily="34" charset="0"/>
                <a:ea typeface="Segoe UI Symbol" panose="020B0502040204020203" pitchFamily="34" charset="0"/>
                <a:cs typeface="Times New Roman"/>
              </a:rPr>
              <a:t>Emergence of the smart phone, GPS systems and social media</a:t>
            </a:r>
          </a:p>
          <a:p>
            <a:pPr lvl="1"/>
            <a:r>
              <a:rPr lang="en-US" sz="1600" dirty="0">
                <a:latin typeface="Segoe UI Symbol" panose="020B0502040204020203" pitchFamily="34" charset="0"/>
                <a:ea typeface="Segoe UI Symbol" panose="020B0502040204020203" pitchFamily="34" charset="0"/>
                <a:cs typeface="Times New Roman"/>
              </a:rPr>
              <a:t>Data started taking on the characteristics of ``big``</a:t>
            </a:r>
          </a:p>
          <a:p>
            <a:pPr lvl="1"/>
            <a:r>
              <a:rPr lang="en-US" sz="1600" dirty="0">
                <a:latin typeface="Segoe UI Symbol" panose="020B0502040204020203" pitchFamily="34" charset="0"/>
                <a:ea typeface="Segoe UI Symbol" panose="020B0502040204020203" pitchFamily="34" charset="0"/>
                <a:cs typeface="Times New Roman"/>
              </a:rPr>
              <a:t>Analytics was in the form of advanced monitoring and control</a:t>
            </a:r>
          </a:p>
          <a:p>
            <a:r>
              <a:rPr lang="en-US" dirty="0">
                <a:latin typeface="Segoe UI Symbol" panose="020B0502040204020203" pitchFamily="34" charset="0"/>
                <a:ea typeface="Segoe UI Symbol" panose="020B0502040204020203" pitchFamily="34" charset="0"/>
                <a:cs typeface="Times New Roman"/>
              </a:rPr>
              <a:t>The 2010`s</a:t>
            </a:r>
          </a:p>
          <a:p>
            <a:pPr lvl="1"/>
            <a:r>
              <a:rPr lang="en-US" sz="1600" dirty="0">
                <a:latin typeface="Segoe UI Symbol" panose="020B0502040204020203" pitchFamily="34" charset="0"/>
                <a:ea typeface="Segoe UI Symbol" panose="020B0502040204020203" pitchFamily="34" charset="0"/>
                <a:cs typeface="Times New Roman"/>
              </a:rPr>
              <a:t>Emergence of the digital economy and society</a:t>
            </a:r>
          </a:p>
          <a:p>
            <a:pPr lvl="1"/>
            <a:r>
              <a:rPr lang="en-US" sz="1600" dirty="0">
                <a:latin typeface="Segoe UI Symbol" panose="020B0502040204020203" pitchFamily="34" charset="0"/>
                <a:ea typeface="Segoe UI Symbol" panose="020B0502040204020203" pitchFamily="34" charset="0"/>
                <a:cs typeface="Times New Roman"/>
              </a:rPr>
              <a:t>Mass installation of surveillance and sensor systems</a:t>
            </a:r>
          </a:p>
          <a:p>
            <a:pPr lvl="1"/>
            <a:r>
              <a:rPr lang="en-US" sz="1600" dirty="0">
                <a:latin typeface="Segoe UI Symbol" panose="020B0502040204020203" pitchFamily="34" charset="0"/>
                <a:ea typeface="Segoe UI Symbol" panose="020B0502040204020203" pitchFamily="34" charset="0"/>
                <a:cs typeface="Times New Roman"/>
              </a:rPr>
              <a:t>Maturing of social media and digital communities  </a:t>
            </a:r>
          </a:p>
          <a:p>
            <a:pPr lvl="1"/>
            <a:r>
              <a:rPr lang="en-US" sz="1600" dirty="0">
                <a:latin typeface="Segoe UI Symbol" panose="020B0502040204020203" pitchFamily="34" charset="0"/>
                <a:ea typeface="Segoe UI Symbol" panose="020B0502040204020203" pitchFamily="34" charset="0"/>
                <a:cs typeface="Times New Roman"/>
              </a:rPr>
              <a:t>Analytics broadened into a range of new capabilities including predictions</a:t>
            </a:r>
          </a:p>
        </p:txBody>
      </p:sp>
    </p:spTree>
    <p:extLst>
      <p:ext uri="{BB962C8B-B14F-4D97-AF65-F5344CB8AC3E}">
        <p14:creationId xmlns:p14="http://schemas.microsoft.com/office/powerpoint/2010/main" val="4004882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Data Analytics Value Concepts</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Analytics uses available data to generate different categories of insights.</a:t>
            </a:r>
          </a:p>
          <a:p>
            <a:r>
              <a:rPr lang="en-US" sz="2200" dirty="0">
                <a:latin typeface="Segoe UI Symbol" panose="020B0502040204020203" pitchFamily="34" charset="0"/>
                <a:ea typeface="Segoe UI Symbol" panose="020B0502040204020203" pitchFamily="34" charset="0"/>
                <a:cs typeface="Times New Roman"/>
              </a:rPr>
              <a:t>Analytics is not a single step in a value chain</a:t>
            </a:r>
          </a:p>
          <a:p>
            <a:r>
              <a:rPr lang="en-US" sz="2200" dirty="0">
                <a:latin typeface="Segoe UI Symbol" panose="020B0502040204020203" pitchFamily="34" charset="0"/>
                <a:ea typeface="Segoe UI Symbol" panose="020B0502040204020203" pitchFamily="34" charset="0"/>
                <a:cs typeface="Times New Roman"/>
              </a:rPr>
              <a:t>Analytics is a series of activities that build on each other as new insights are generated and applied to subsequent steps</a:t>
            </a:r>
          </a:p>
          <a:p>
            <a:r>
              <a:rPr lang="en-US" sz="2200" dirty="0">
                <a:latin typeface="Segoe UI Symbol" panose="020B0502040204020203" pitchFamily="34" charset="0"/>
                <a:ea typeface="Segoe UI Symbol" panose="020B0502040204020203" pitchFamily="34" charset="0"/>
                <a:cs typeface="Times New Roman"/>
              </a:rPr>
              <a:t>New value is added to an original data set as broader sets of insights are generated from it.</a:t>
            </a:r>
          </a:p>
          <a:p>
            <a:r>
              <a:rPr lang="en-US" sz="2200" dirty="0">
                <a:latin typeface="Segoe UI Symbol" panose="020B0502040204020203" pitchFamily="34" charset="0"/>
                <a:ea typeface="Segoe UI Symbol" panose="020B0502040204020203" pitchFamily="34" charset="0"/>
                <a:cs typeface="Times New Roman"/>
              </a:rPr>
              <a:t>If data is a basic asset in an organization, then analytics is the engine that drives value from it.</a:t>
            </a:r>
          </a:p>
          <a:p>
            <a:endParaRPr lang="en-US" sz="2200" dirty="0">
              <a:latin typeface="Times New Roman"/>
              <a:cs typeface="Times New Roman"/>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868027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Data Analytics Value Examples</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r>
              <a:rPr lang="en-US" sz="2200" dirty="0">
                <a:latin typeface="Segoe UI Symbol" panose="020B0502040204020203" pitchFamily="34" charset="0"/>
                <a:ea typeface="Segoe UI Symbol" panose="020B0502040204020203" pitchFamily="34" charset="0"/>
                <a:cs typeface="Times New Roman"/>
              </a:rPr>
              <a:t>Value delivered by Analytics is described in a Value Chain model discussed earlier</a:t>
            </a:r>
          </a:p>
          <a:p>
            <a:r>
              <a:rPr lang="en-US" sz="2200" dirty="0">
                <a:latin typeface="Segoe UI Symbol" panose="020B0502040204020203" pitchFamily="34" charset="0"/>
                <a:ea typeface="Segoe UI Symbol" panose="020B0502040204020203" pitchFamily="34" charset="0"/>
                <a:cs typeface="Times New Roman"/>
              </a:rPr>
              <a:t>The 5 major categories of value that can be enabled by data analytics are </a:t>
            </a:r>
          </a:p>
          <a:p>
            <a:pPr lvl="1"/>
            <a:r>
              <a:rPr lang="en-US" sz="1800" dirty="0">
                <a:latin typeface="Segoe UI Symbol" panose="020B0502040204020203" pitchFamily="34" charset="0"/>
                <a:ea typeface="Segoe UI Symbol" panose="020B0502040204020203" pitchFamily="34" charset="0"/>
                <a:cs typeface="Times New Roman"/>
              </a:rPr>
              <a:t>Effectiveness</a:t>
            </a:r>
          </a:p>
          <a:p>
            <a:pPr lvl="2"/>
            <a:r>
              <a:rPr lang="en-US" sz="1800" dirty="0">
                <a:latin typeface="Segoe UI Symbol" panose="020B0502040204020203" pitchFamily="34" charset="0"/>
                <a:ea typeface="Segoe UI Symbol" panose="020B0502040204020203" pitchFamily="34" charset="0"/>
                <a:cs typeface="Times New Roman"/>
              </a:rPr>
              <a:t>ensures that the “right” work is done to accomplish goals</a:t>
            </a:r>
          </a:p>
          <a:p>
            <a:pPr lvl="1"/>
            <a:r>
              <a:rPr lang="en-US" sz="1800" dirty="0">
                <a:latin typeface="Segoe UI Symbol" panose="020B0502040204020203" pitchFamily="34" charset="0"/>
                <a:ea typeface="Segoe UI Symbol" panose="020B0502040204020203" pitchFamily="34" charset="0"/>
                <a:cs typeface="Times New Roman"/>
              </a:rPr>
              <a:t>Efficiency</a:t>
            </a:r>
          </a:p>
          <a:p>
            <a:pPr lvl="2"/>
            <a:r>
              <a:rPr lang="en-US" sz="1800" dirty="0">
                <a:latin typeface="Segoe UI Symbol" panose="020B0502040204020203" pitchFamily="34" charset="0"/>
                <a:ea typeface="Segoe UI Symbol" panose="020B0502040204020203" pitchFamily="34" charset="0"/>
                <a:cs typeface="Times New Roman"/>
              </a:rPr>
              <a:t>ensures that work is done “well” and fewer resources are consumed to produce a given level of outputs</a:t>
            </a:r>
          </a:p>
          <a:p>
            <a:pPr lvl="1"/>
            <a:r>
              <a:rPr lang="en-US" sz="1800" dirty="0">
                <a:latin typeface="Segoe UI Symbol" panose="020B0502040204020203" pitchFamily="34" charset="0"/>
                <a:ea typeface="Segoe UI Symbol" panose="020B0502040204020203" pitchFamily="34" charset="0"/>
                <a:cs typeface="Times New Roman"/>
              </a:rPr>
              <a:t>Agility</a:t>
            </a:r>
          </a:p>
          <a:p>
            <a:pPr lvl="2"/>
            <a:r>
              <a:rPr lang="en-US" sz="1800" dirty="0">
                <a:latin typeface="Segoe UI Symbol" panose="020B0502040204020203" pitchFamily="34" charset="0"/>
                <a:ea typeface="Segoe UI Symbol" panose="020B0502040204020203" pitchFamily="34" charset="0"/>
                <a:cs typeface="Times New Roman"/>
              </a:rPr>
              <a:t>enables organizations to respond to changing market conditions</a:t>
            </a:r>
          </a:p>
          <a:p>
            <a:pPr lvl="1"/>
            <a:r>
              <a:rPr lang="en-US" sz="1800" dirty="0">
                <a:latin typeface="Segoe UI Symbol" panose="020B0502040204020203" pitchFamily="34" charset="0"/>
                <a:ea typeface="Segoe UI Symbol" panose="020B0502040204020203" pitchFamily="34" charset="0"/>
                <a:cs typeface="Times New Roman"/>
              </a:rPr>
              <a:t>Quality</a:t>
            </a:r>
          </a:p>
          <a:p>
            <a:pPr lvl="2"/>
            <a:r>
              <a:rPr lang="en-US" sz="1800" dirty="0">
                <a:latin typeface="Segoe UI Symbol" panose="020B0502040204020203" pitchFamily="34" charset="0"/>
                <a:ea typeface="Segoe UI Symbol" panose="020B0502040204020203" pitchFamily="34" charset="0"/>
                <a:cs typeface="Times New Roman"/>
              </a:rPr>
              <a:t>enables consistent results with fewer defects and less re-work</a:t>
            </a:r>
          </a:p>
          <a:p>
            <a:pPr lvl="1"/>
            <a:r>
              <a:rPr lang="en-US" sz="1800" dirty="0">
                <a:latin typeface="Segoe UI Symbol" panose="020B0502040204020203" pitchFamily="34" charset="0"/>
                <a:ea typeface="Segoe UI Symbol" panose="020B0502040204020203" pitchFamily="34" charset="0"/>
                <a:cs typeface="Times New Roman"/>
              </a:rPr>
              <a:t>Innovation</a:t>
            </a:r>
          </a:p>
          <a:p>
            <a:pPr lvl="2"/>
            <a:r>
              <a:rPr lang="en-US" sz="1800" dirty="0">
                <a:latin typeface="Segoe UI Symbol" panose="020B0502040204020203" pitchFamily="34" charset="0"/>
                <a:ea typeface="Segoe UI Symbol" panose="020B0502040204020203" pitchFamily="34" charset="0"/>
                <a:cs typeface="Times New Roman"/>
              </a:rPr>
              <a:t>enables new disruptive models to be tested and implemented</a:t>
            </a:r>
          </a:p>
        </p:txBody>
      </p:sp>
    </p:spTree>
    <p:extLst>
      <p:ext uri="{BB962C8B-B14F-4D97-AF65-F5344CB8AC3E}">
        <p14:creationId xmlns:p14="http://schemas.microsoft.com/office/powerpoint/2010/main" val="4058319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Data Analytics Purpose</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Data Analytics G</a:t>
            </a:r>
            <a:r>
              <a:rPr lang="en-US" sz="2000" dirty="0">
                <a:latin typeface="Segoe UI Symbol" panose="020B0502040204020203" pitchFamily="34" charset="0"/>
                <a:ea typeface="Segoe UI Symbol" panose="020B0502040204020203" pitchFamily="34" charset="0"/>
                <a:cs typeface="Times New Roman"/>
              </a:rPr>
              <a:t>enerates New Information and Insight</a:t>
            </a:r>
          </a:p>
          <a:p>
            <a:pPr lvl="1"/>
            <a:r>
              <a:rPr lang="en-US" sz="2000" dirty="0">
                <a:latin typeface="Segoe UI Symbol" panose="020B0502040204020203" pitchFamily="34" charset="0"/>
                <a:ea typeface="Segoe UI Symbol" panose="020B0502040204020203" pitchFamily="34" charset="0"/>
                <a:cs typeface="Times New Roman"/>
              </a:rPr>
              <a:t>New information provides:</a:t>
            </a:r>
          </a:p>
          <a:p>
            <a:pPr lvl="2"/>
            <a:r>
              <a:rPr lang="en-US" sz="1800" dirty="0">
                <a:latin typeface="Segoe UI Symbol" panose="020B0502040204020203" pitchFamily="34" charset="0"/>
                <a:ea typeface="Segoe UI Symbol" panose="020B0502040204020203" pitchFamily="34" charset="0"/>
                <a:cs typeface="Times New Roman"/>
              </a:rPr>
              <a:t>answers questions that could not otherwise be answered</a:t>
            </a:r>
          </a:p>
          <a:p>
            <a:pPr lvl="2"/>
            <a:r>
              <a:rPr lang="en-US" sz="1800" dirty="0">
                <a:latin typeface="Segoe UI Symbol" panose="020B0502040204020203" pitchFamily="34" charset="0"/>
                <a:ea typeface="Segoe UI Symbol" panose="020B0502040204020203" pitchFamily="34" charset="0"/>
                <a:cs typeface="Times New Roman"/>
              </a:rPr>
              <a:t>facts about time periods such as the past, present of future</a:t>
            </a:r>
          </a:p>
          <a:p>
            <a:pPr lvl="2"/>
            <a:r>
              <a:rPr lang="en-US" sz="1800" dirty="0">
                <a:latin typeface="Segoe UI Symbol" panose="020B0502040204020203" pitchFamily="34" charset="0"/>
                <a:ea typeface="Segoe UI Symbol" panose="020B0502040204020203" pitchFamily="34" charset="0"/>
                <a:cs typeface="Times New Roman"/>
              </a:rPr>
              <a:t>descriptions of scenarios that never actually took place</a:t>
            </a:r>
          </a:p>
          <a:p>
            <a:pPr lvl="1"/>
            <a:r>
              <a:rPr lang="en-US" sz="2000" dirty="0">
                <a:latin typeface="Segoe UI Symbol" panose="020B0502040204020203" pitchFamily="34" charset="0"/>
                <a:ea typeface="Segoe UI Symbol" panose="020B0502040204020203" pitchFamily="34" charset="0"/>
                <a:cs typeface="Times New Roman"/>
              </a:rPr>
              <a:t>Insight provides knowledge:</a:t>
            </a:r>
          </a:p>
          <a:p>
            <a:pPr lvl="2"/>
            <a:r>
              <a:rPr lang="en-US" sz="1800" dirty="0">
                <a:latin typeface="Segoe UI Symbol" panose="020B0502040204020203" pitchFamily="34" charset="0"/>
                <a:ea typeface="Segoe UI Symbol" panose="020B0502040204020203" pitchFamily="34" charset="0"/>
                <a:cs typeface="Times New Roman"/>
              </a:rPr>
              <a:t>that can generally be applied to our domain</a:t>
            </a:r>
          </a:p>
          <a:p>
            <a:pPr lvl="2"/>
            <a:r>
              <a:rPr lang="en-US" sz="1800" dirty="0">
                <a:latin typeface="Segoe UI Symbol" panose="020B0502040204020203" pitchFamily="34" charset="0"/>
                <a:ea typeface="Segoe UI Symbol" panose="020B0502040204020203" pitchFamily="34" charset="0"/>
                <a:cs typeface="Times New Roman"/>
              </a:rPr>
              <a:t>that helps us understand how our world actually works</a:t>
            </a:r>
          </a:p>
          <a:p>
            <a:pPr lvl="2"/>
            <a:r>
              <a:rPr lang="en-US" sz="1800" dirty="0">
                <a:latin typeface="Segoe UI Symbol" panose="020B0502040204020203" pitchFamily="34" charset="0"/>
                <a:ea typeface="Segoe UI Symbol" panose="020B0502040204020203" pitchFamily="34" charset="0"/>
                <a:cs typeface="Times New Roman"/>
              </a:rPr>
              <a:t>that can be applied in a competitive sense</a:t>
            </a:r>
          </a:p>
          <a:p>
            <a:pPr lvl="2"/>
            <a:r>
              <a:rPr lang="en-US" sz="1800" dirty="0">
                <a:latin typeface="Segoe UI Symbol" panose="020B0502040204020203" pitchFamily="34" charset="0"/>
                <a:ea typeface="Segoe UI Symbol" panose="020B0502040204020203" pitchFamily="34" charset="0"/>
                <a:cs typeface="Times New Roman"/>
              </a:rPr>
              <a:t>that can help us improve organizational performance</a:t>
            </a:r>
          </a:p>
          <a:p>
            <a:pPr lvl="2"/>
            <a:endParaRPr lang="en-US" sz="1800" dirty="0">
              <a:latin typeface="Segoe UI Symbol" panose="020B0502040204020203" pitchFamily="34" charset="0"/>
              <a:ea typeface="Segoe UI Symbol" panose="020B0502040204020203" pitchFamily="34" charset="0"/>
              <a:cs typeface="Times New Roman"/>
            </a:endParaRPr>
          </a:p>
          <a:p>
            <a:endParaRPr lang="en-US" sz="2200" dirty="0">
              <a:latin typeface="Segoe UI Symbol" panose="020B0502040204020203" pitchFamily="34" charset="0"/>
              <a:ea typeface="Segoe UI Symbol" panose="020B0502040204020203" pitchFamily="34" charset="0"/>
              <a:cs typeface="Times New Roman"/>
            </a:endParaRPr>
          </a:p>
        </p:txBody>
      </p:sp>
    </p:spTree>
    <p:extLst>
      <p:ext uri="{BB962C8B-B14F-4D97-AF65-F5344CB8AC3E}">
        <p14:creationId xmlns:p14="http://schemas.microsoft.com/office/powerpoint/2010/main" val="1438391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Segoe WP" panose="020B0502040204020203" pitchFamily="34" charset="0"/>
                <a:cs typeface="Segoe WP" panose="020B0502040204020203" pitchFamily="34" charset="0"/>
              </a:rPr>
              <a:t>Data Analytics Structure</a:t>
            </a:r>
            <a:br>
              <a:rPr lang="en-US" dirty="0">
                <a:latin typeface="Segoe WP" panose="020B0502040204020203" pitchFamily="34" charset="0"/>
                <a:cs typeface="Segoe WP" panose="020B0502040204020203" pitchFamily="34" charset="0"/>
              </a:rPr>
            </a:br>
            <a:endParaRPr lang="en-US" b="1" dirty="0">
              <a:latin typeface="Segoe WP" panose="020B0502040204020203" pitchFamily="34" charset="0"/>
              <a:cs typeface="Segoe WP" panose="020B0502040204020203" pitchFamily="34"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Data Analytics includes</a:t>
            </a:r>
          </a:p>
          <a:p>
            <a:pPr lvl="1"/>
            <a:r>
              <a:rPr lang="en-US" sz="2000" dirty="0">
                <a:latin typeface="Segoe UI Symbol" panose="020B0502040204020203" pitchFamily="34" charset="0"/>
                <a:ea typeface="Segoe UI Symbol" panose="020B0502040204020203" pitchFamily="34" charset="0"/>
                <a:cs typeface="Times New Roman"/>
              </a:rPr>
              <a:t>Framed business problems including assumptions</a:t>
            </a:r>
          </a:p>
          <a:p>
            <a:pPr lvl="1"/>
            <a:r>
              <a:rPr lang="en-US" sz="2000" dirty="0">
                <a:latin typeface="Segoe UI Symbol" panose="020B0502040204020203" pitchFamily="34" charset="0"/>
                <a:ea typeface="Segoe UI Symbol" panose="020B0502040204020203" pitchFamily="34" charset="0"/>
                <a:cs typeface="Times New Roman"/>
              </a:rPr>
              <a:t>Defined analytic problems to address the business problem </a:t>
            </a:r>
          </a:p>
          <a:p>
            <a:pPr lvl="1"/>
            <a:r>
              <a:rPr lang="en-US" sz="2000" dirty="0">
                <a:latin typeface="Segoe UI Symbol" panose="020B0502040204020203" pitchFamily="34" charset="0"/>
                <a:ea typeface="Segoe UI Symbol" panose="020B0502040204020203" pitchFamily="34" charset="0"/>
                <a:cs typeface="Times New Roman"/>
              </a:rPr>
              <a:t>Training and testing data sets</a:t>
            </a:r>
          </a:p>
          <a:p>
            <a:pPr lvl="1"/>
            <a:r>
              <a:rPr lang="en-US" sz="2000" dirty="0">
                <a:latin typeface="Segoe UI Symbol" panose="020B0502040204020203" pitchFamily="34" charset="0"/>
                <a:ea typeface="Segoe UI Symbol" panose="020B0502040204020203" pitchFamily="34" charset="0"/>
                <a:cs typeface="Times New Roman"/>
              </a:rPr>
              <a:t>Algorithms to create models from the training data</a:t>
            </a:r>
          </a:p>
          <a:p>
            <a:pPr lvl="1"/>
            <a:r>
              <a:rPr lang="en-US" sz="2000" dirty="0">
                <a:latin typeface="Segoe UI Symbol" panose="020B0502040204020203" pitchFamily="34" charset="0"/>
                <a:ea typeface="Segoe UI Symbol" panose="020B0502040204020203" pitchFamily="34" charset="0"/>
                <a:cs typeface="Times New Roman"/>
              </a:rPr>
              <a:t>Evaluation of models based on test data sets</a:t>
            </a:r>
          </a:p>
          <a:p>
            <a:pPr lvl="1"/>
            <a:r>
              <a:rPr lang="en-US" sz="2000" dirty="0">
                <a:latin typeface="Segoe UI Symbol" panose="020B0502040204020203" pitchFamily="34" charset="0"/>
                <a:ea typeface="Segoe UI Symbol" panose="020B0502040204020203" pitchFamily="34" charset="0"/>
                <a:cs typeface="Times New Roman"/>
              </a:rPr>
              <a:t>Implemented and deployed models</a:t>
            </a:r>
          </a:p>
          <a:p>
            <a:pPr lvl="1"/>
            <a:r>
              <a:rPr lang="en-US" sz="2000" dirty="0">
                <a:latin typeface="Segoe UI Symbol" panose="020B0502040204020203" pitchFamily="34" charset="0"/>
                <a:ea typeface="Segoe UI Symbol" panose="020B0502040204020203" pitchFamily="34" charset="0"/>
                <a:cs typeface="Times New Roman"/>
              </a:rPr>
              <a:t>Decision variables, outcome variables, parameters and constraints</a:t>
            </a:r>
          </a:p>
          <a:p>
            <a:pPr lvl="1"/>
            <a:r>
              <a:rPr lang="en-US" sz="2000" dirty="0">
                <a:latin typeface="Segoe UI Symbol" panose="020B0502040204020203" pitchFamily="34" charset="0"/>
                <a:ea typeface="Segoe UI Symbol" panose="020B0502040204020203" pitchFamily="34" charset="0"/>
                <a:cs typeface="Times New Roman"/>
              </a:rPr>
              <a:t>Visualizations used to interpret model results</a:t>
            </a:r>
          </a:p>
          <a:p>
            <a:pPr lvl="1"/>
            <a:r>
              <a:rPr lang="en-US" sz="2000" dirty="0">
                <a:latin typeface="Segoe UI Symbol" panose="020B0502040204020203" pitchFamily="34" charset="0"/>
                <a:ea typeface="Segoe UI Symbol" panose="020B0502040204020203" pitchFamily="34" charset="0"/>
                <a:cs typeface="Times New Roman"/>
              </a:rPr>
              <a:t>Human expertise with mental processes to interpret and apply the results</a:t>
            </a:r>
          </a:p>
          <a:p>
            <a:pPr lvl="1"/>
            <a:r>
              <a:rPr lang="en-US" sz="2000" dirty="0">
                <a:latin typeface="Segoe UI Symbol" panose="020B0502040204020203" pitchFamily="34" charset="0"/>
                <a:ea typeface="Segoe UI Symbol" panose="020B0502040204020203" pitchFamily="34" charset="0"/>
                <a:cs typeface="Times New Roman"/>
              </a:rPr>
              <a:t>Human expertise with communication skills to tell stories and share the results</a:t>
            </a:r>
          </a:p>
          <a:p>
            <a:pPr lvl="1"/>
            <a:endParaRPr lang="en-US" sz="2000" dirty="0">
              <a:latin typeface="Segoe UI Symbol" panose="020B0502040204020203" pitchFamily="34" charset="0"/>
              <a:ea typeface="Segoe UI Symbol" panose="020B0502040204020203" pitchFamily="34" charset="0"/>
              <a:cs typeface="Times New Roman"/>
            </a:endParaRPr>
          </a:p>
          <a:p>
            <a:pPr lvl="1"/>
            <a:endParaRPr lang="en-US" sz="2000" dirty="0">
              <a:latin typeface="Segoe UI Symbol" panose="020B0502040204020203" pitchFamily="34" charset="0"/>
              <a:ea typeface="Segoe UI Symbol" panose="020B0502040204020203" pitchFamily="34" charset="0"/>
              <a:cs typeface="Times New Roman"/>
            </a:endParaRPr>
          </a:p>
          <a:p>
            <a:pPr lvl="1"/>
            <a:endParaRPr lang="en-US" sz="2000" dirty="0">
              <a:latin typeface="Segoe UI Symbol" panose="020B0502040204020203" pitchFamily="34" charset="0"/>
              <a:ea typeface="Segoe UI Symbol" panose="020B0502040204020203" pitchFamily="34" charset="0"/>
              <a:cs typeface="Times New Roman"/>
            </a:endParaRPr>
          </a:p>
        </p:txBody>
      </p:sp>
    </p:spTree>
    <p:extLst>
      <p:ext uri="{BB962C8B-B14F-4D97-AF65-F5344CB8AC3E}">
        <p14:creationId xmlns:p14="http://schemas.microsoft.com/office/powerpoint/2010/main" val="3564345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Data Analytics Capabilities</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Major Categories of Capabilities are Based on Functionality</a:t>
            </a:r>
          </a:p>
          <a:p>
            <a:pPr lvl="1"/>
            <a:r>
              <a:rPr lang="en-US" sz="2000" dirty="0">
                <a:latin typeface="Segoe UI Symbol" panose="020B0502040204020203" pitchFamily="34" charset="0"/>
                <a:ea typeface="Segoe UI Symbol" panose="020B0502040204020203" pitchFamily="34" charset="0"/>
                <a:cs typeface="Times New Roman"/>
              </a:rPr>
              <a:t>Discovery Analytics</a:t>
            </a:r>
          </a:p>
          <a:p>
            <a:pPr lvl="2"/>
            <a:r>
              <a:rPr lang="en-US" sz="1800" dirty="0">
                <a:latin typeface="Segoe UI Symbol" panose="020B0502040204020203" pitchFamily="34" charset="0"/>
                <a:ea typeface="Segoe UI Symbol" panose="020B0502040204020203" pitchFamily="34" charset="0"/>
                <a:cs typeface="Times New Roman"/>
              </a:rPr>
              <a:t>Statistical and visualization methods for finding useful patterns and relationships</a:t>
            </a:r>
          </a:p>
          <a:p>
            <a:pPr lvl="1"/>
            <a:r>
              <a:rPr lang="en-US" sz="2000" dirty="0">
                <a:latin typeface="Segoe UI Symbol" panose="020B0502040204020203" pitchFamily="34" charset="0"/>
                <a:ea typeface="Segoe UI Symbol" panose="020B0502040204020203" pitchFamily="34" charset="0"/>
                <a:cs typeface="Times New Roman"/>
              </a:rPr>
              <a:t>Descriptive Analytics</a:t>
            </a:r>
          </a:p>
          <a:p>
            <a:pPr lvl="2"/>
            <a:r>
              <a:rPr lang="en-US" sz="1800" dirty="0">
                <a:latin typeface="Segoe UI Symbol" panose="020B0502040204020203" pitchFamily="34" charset="0"/>
                <a:ea typeface="Segoe UI Symbol" panose="020B0502040204020203" pitchFamily="34" charset="0"/>
                <a:cs typeface="Times New Roman"/>
              </a:rPr>
              <a:t>Measurement methods used to quantify and describe a domain using statistical techniques</a:t>
            </a:r>
          </a:p>
          <a:p>
            <a:pPr lvl="1"/>
            <a:r>
              <a:rPr lang="en-US" sz="2000" dirty="0">
                <a:latin typeface="Segoe UI Symbol" panose="020B0502040204020203" pitchFamily="34" charset="0"/>
                <a:ea typeface="Segoe UI Symbol" panose="020B0502040204020203" pitchFamily="34" charset="0"/>
                <a:cs typeface="Times New Roman"/>
              </a:rPr>
              <a:t>Diagnostic Analytics</a:t>
            </a:r>
          </a:p>
          <a:p>
            <a:pPr lvl="2"/>
            <a:r>
              <a:rPr lang="en-US" sz="1800" dirty="0">
                <a:latin typeface="Segoe UI Symbol" panose="020B0502040204020203" pitchFamily="34" charset="0"/>
                <a:ea typeface="Segoe UI Symbol" panose="020B0502040204020203" pitchFamily="34" charset="0"/>
                <a:cs typeface="Times New Roman"/>
              </a:rPr>
              <a:t>Abnormal condition detection and root cause analysis</a:t>
            </a:r>
          </a:p>
          <a:p>
            <a:pPr lvl="1"/>
            <a:r>
              <a:rPr lang="en-US" sz="2000" dirty="0">
                <a:latin typeface="Segoe UI Symbol" panose="020B0502040204020203" pitchFamily="34" charset="0"/>
                <a:ea typeface="Segoe UI Symbol" panose="020B0502040204020203" pitchFamily="34" charset="0"/>
                <a:cs typeface="Times New Roman"/>
              </a:rPr>
              <a:t>Predictive Analytics</a:t>
            </a:r>
          </a:p>
          <a:p>
            <a:pPr lvl="2"/>
            <a:r>
              <a:rPr lang="en-US" sz="1800" dirty="0">
                <a:latin typeface="Segoe UI Symbol" panose="020B0502040204020203" pitchFamily="34" charset="0"/>
                <a:ea typeface="Segoe UI Symbol" panose="020B0502040204020203" pitchFamily="34" charset="0"/>
                <a:cs typeface="Times New Roman"/>
              </a:rPr>
              <a:t>Models used to estimate future conditions and the probability of events</a:t>
            </a:r>
          </a:p>
          <a:p>
            <a:pPr lvl="1"/>
            <a:r>
              <a:rPr lang="en-US" sz="2000" dirty="0">
                <a:latin typeface="Segoe UI Symbol" panose="020B0502040204020203" pitchFamily="34" charset="0"/>
                <a:ea typeface="Segoe UI Symbol" panose="020B0502040204020203" pitchFamily="34" charset="0"/>
                <a:cs typeface="Times New Roman"/>
              </a:rPr>
              <a:t>Prescriptive Analytics</a:t>
            </a:r>
          </a:p>
          <a:p>
            <a:pPr lvl="2"/>
            <a:r>
              <a:rPr lang="en-US" sz="1800" dirty="0">
                <a:latin typeface="Segoe UI Symbol" panose="020B0502040204020203" pitchFamily="34" charset="0"/>
                <a:ea typeface="Segoe UI Symbol" panose="020B0502040204020203" pitchFamily="34" charset="0"/>
                <a:cs typeface="Times New Roman"/>
              </a:rPr>
              <a:t>Models that guide decision makers towards a feasible scenario using simulation or an optimum scenario using optimization</a:t>
            </a:r>
          </a:p>
          <a:p>
            <a:pPr lvl="1"/>
            <a:endParaRPr lang="en-US" sz="2000" dirty="0">
              <a:latin typeface="Segoe UI Symbol" panose="020B0502040204020203" pitchFamily="34" charset="0"/>
              <a:ea typeface="Segoe UI Symbol" panose="020B0502040204020203" pitchFamily="34" charset="0"/>
              <a:cs typeface="Times New Roman"/>
            </a:endParaRPr>
          </a:p>
        </p:txBody>
      </p:sp>
    </p:spTree>
    <p:extLst>
      <p:ext uri="{BB962C8B-B14F-4D97-AF65-F5344CB8AC3E}">
        <p14:creationId xmlns:p14="http://schemas.microsoft.com/office/powerpoint/2010/main" val="663272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Segoe UI Symbol" panose="020B0502040204020203" pitchFamily="34" charset="0"/>
                <a:ea typeface="Segoe UI Symbol" panose="020B0502040204020203" pitchFamily="34" charset="0"/>
                <a:cs typeface="Times New Roman" panose="02020603050405020304" pitchFamily="18" charset="0"/>
              </a:rPr>
              <a:t>Framing Questions</a:t>
            </a:r>
            <a:br>
              <a:rPr lang="en-US" sz="4000" dirty="0">
                <a:latin typeface="Segoe UI Symbol" panose="020B0502040204020203" pitchFamily="34" charset="0"/>
                <a:ea typeface="Segoe UI Symbol" panose="020B0502040204020203" pitchFamily="34" charset="0"/>
                <a:cs typeface="Times New Roman" panose="02020603050405020304" pitchFamily="18" charset="0"/>
              </a:rPr>
            </a:br>
            <a:endParaRPr lang="en-US" sz="4000"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0672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Business Question Concepts</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Business questions</a:t>
            </a:r>
          </a:p>
          <a:p>
            <a:pPr lvl="1"/>
            <a:r>
              <a:rPr lang="en-US" sz="2000" dirty="0">
                <a:latin typeface="Segoe UI Symbol" panose="020B0502040204020203" pitchFamily="34" charset="0"/>
                <a:ea typeface="Segoe UI Symbol" panose="020B0502040204020203" pitchFamily="34" charset="0"/>
                <a:cs typeface="Times New Roman"/>
              </a:rPr>
              <a:t>provide a foundation to define the requirements of an analytics solution</a:t>
            </a:r>
          </a:p>
          <a:p>
            <a:pPr lvl="1"/>
            <a:r>
              <a:rPr lang="en-US" sz="2000" dirty="0">
                <a:latin typeface="Segoe UI Symbol" panose="020B0502040204020203" pitchFamily="34" charset="0"/>
                <a:ea typeface="Segoe UI Symbol" panose="020B0502040204020203" pitchFamily="34" charset="0"/>
                <a:cs typeface="Times New Roman"/>
              </a:rPr>
              <a:t>contain two components, a fact and multiple qualifiers</a:t>
            </a:r>
          </a:p>
          <a:p>
            <a:pPr lvl="1"/>
            <a:r>
              <a:rPr lang="en-US" sz="2000" dirty="0">
                <a:latin typeface="Segoe UI Symbol" panose="020B0502040204020203" pitchFamily="34" charset="0"/>
                <a:ea typeface="Segoe UI Symbol" panose="020B0502040204020203" pitchFamily="34" charset="0"/>
                <a:cs typeface="Times New Roman"/>
              </a:rPr>
              <a:t>analytic questions usually have a quantitative fact</a:t>
            </a:r>
          </a:p>
          <a:p>
            <a:pPr lvl="1"/>
            <a:r>
              <a:rPr lang="en-US" sz="2000" dirty="0">
                <a:latin typeface="Segoe UI Symbol" panose="020B0502040204020203" pitchFamily="34" charset="0"/>
                <a:ea typeface="Segoe UI Symbol" panose="020B0502040204020203" pitchFamily="34" charset="0"/>
                <a:cs typeface="Times New Roman"/>
              </a:rPr>
              <a:t>operational questions may have qualitative or quantitative facts</a:t>
            </a:r>
          </a:p>
          <a:p>
            <a:pPr lvl="1"/>
            <a:r>
              <a:rPr lang="en-US" sz="2000" dirty="0">
                <a:latin typeface="Segoe UI Symbol" panose="020B0502040204020203" pitchFamily="34" charset="0"/>
                <a:ea typeface="Segoe UI Symbol" panose="020B0502040204020203" pitchFamily="34" charset="0"/>
                <a:cs typeface="Times New Roman"/>
              </a:rPr>
              <a:t>qualifiers are qualitative and become dimensions </a:t>
            </a:r>
          </a:p>
          <a:p>
            <a:r>
              <a:rPr lang="en-US" dirty="0">
                <a:latin typeface="Segoe UI Symbol" panose="020B0502040204020203" pitchFamily="34" charset="0"/>
                <a:ea typeface="Segoe UI Symbol" panose="020B0502040204020203" pitchFamily="34" charset="0"/>
                <a:cs typeface="Times New Roman"/>
              </a:rPr>
              <a:t>Example</a:t>
            </a:r>
          </a:p>
          <a:p>
            <a:pPr lvl="1"/>
            <a:r>
              <a:rPr lang="en-US" dirty="0">
                <a:latin typeface="Segoe UI Symbol" panose="020B0502040204020203" pitchFamily="34" charset="0"/>
                <a:ea typeface="Segoe UI Symbol" panose="020B0502040204020203" pitchFamily="34" charset="0"/>
                <a:cs typeface="Times New Roman"/>
              </a:rPr>
              <a:t>Question</a:t>
            </a:r>
          </a:p>
          <a:p>
            <a:pPr lvl="2"/>
            <a:r>
              <a:rPr lang="en-US" sz="1800" dirty="0">
                <a:latin typeface="Segoe UI Symbol" panose="020B0502040204020203" pitchFamily="34" charset="0"/>
                <a:ea typeface="Segoe UI Symbol" panose="020B0502040204020203" pitchFamily="34" charset="0"/>
                <a:cs typeface="Times New Roman"/>
              </a:rPr>
              <a:t>How many customers will respond to our marketing programs over the next 3 years by month, by product and by campaign</a:t>
            </a:r>
          </a:p>
          <a:p>
            <a:pPr lvl="2"/>
            <a:r>
              <a:rPr lang="en-US" sz="1800" dirty="0">
                <a:latin typeface="Segoe UI Symbol" panose="020B0502040204020203" pitchFamily="34" charset="0"/>
                <a:ea typeface="Segoe UI Symbol" panose="020B0502040204020203" pitchFamily="34" charset="0"/>
                <a:cs typeface="Times New Roman"/>
              </a:rPr>
              <a:t>Fact</a:t>
            </a:r>
          </a:p>
          <a:p>
            <a:pPr lvl="3"/>
            <a:r>
              <a:rPr lang="en-US" sz="1600" dirty="0">
                <a:latin typeface="Segoe UI Symbol" panose="020B0502040204020203" pitchFamily="34" charset="0"/>
                <a:ea typeface="Segoe UI Symbol" panose="020B0502040204020203" pitchFamily="34" charset="0"/>
                <a:cs typeface="Times New Roman"/>
              </a:rPr>
              <a:t>count of customers</a:t>
            </a:r>
          </a:p>
          <a:p>
            <a:pPr lvl="2"/>
            <a:r>
              <a:rPr lang="en-US" sz="1800" dirty="0">
                <a:latin typeface="Segoe UI Symbol" panose="020B0502040204020203" pitchFamily="34" charset="0"/>
                <a:ea typeface="Segoe UI Symbol" panose="020B0502040204020203" pitchFamily="34" charset="0"/>
                <a:cs typeface="Times New Roman"/>
              </a:rPr>
              <a:t>Qualifiers</a:t>
            </a:r>
          </a:p>
          <a:p>
            <a:pPr lvl="3"/>
            <a:r>
              <a:rPr lang="en-US" sz="1600" dirty="0">
                <a:latin typeface="Segoe UI Symbol" panose="020B0502040204020203" pitchFamily="34" charset="0"/>
                <a:ea typeface="Segoe UI Symbol" panose="020B0502040204020203" pitchFamily="34" charset="0"/>
                <a:cs typeface="Times New Roman"/>
              </a:rPr>
              <a:t>month, product and campaign</a:t>
            </a:r>
          </a:p>
          <a:p>
            <a:pPr lvl="1"/>
            <a:endParaRPr lang="en-US" sz="1800" dirty="0">
              <a:latin typeface="Segoe UI Symbol" panose="020B0502040204020203" pitchFamily="34" charset="0"/>
              <a:ea typeface="Segoe UI Symbol" panose="020B0502040204020203" pitchFamily="34" charset="0"/>
              <a:cs typeface="Times New Roman"/>
            </a:endParaRPr>
          </a:p>
          <a:p>
            <a:pPr lvl="1"/>
            <a:endParaRPr lang="en-US" sz="2200" dirty="0">
              <a:latin typeface="Segoe UI Symbol" panose="020B0502040204020203" pitchFamily="34" charset="0"/>
              <a:ea typeface="Segoe UI Symbol" panose="020B0502040204020203" pitchFamily="34" charset="0"/>
              <a:cs typeface="Times New Roman"/>
            </a:endParaRPr>
          </a:p>
          <a:p>
            <a:endParaRPr lang="en-US" sz="2200" dirty="0">
              <a:latin typeface="Segoe UI Symbol" panose="020B0502040204020203" pitchFamily="34" charset="0"/>
              <a:ea typeface="Segoe UI Symbol" panose="020B0502040204020203" pitchFamily="34" charset="0"/>
              <a:cs typeface="Times New Roman"/>
            </a:endParaRPr>
          </a:p>
        </p:txBody>
      </p:sp>
    </p:spTree>
    <p:extLst>
      <p:ext uri="{BB962C8B-B14F-4D97-AF65-F5344CB8AC3E}">
        <p14:creationId xmlns:p14="http://schemas.microsoft.com/office/powerpoint/2010/main" val="45548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B9DC-FC76-4085-B7CC-95936E59A490}"/>
              </a:ext>
            </a:extLst>
          </p:cNvPr>
          <p:cNvSpPr>
            <a:spLocks noGrp="1"/>
          </p:cNvSpPr>
          <p:nvPr>
            <p:ph type="title"/>
          </p:nvPr>
        </p:nvSpPr>
        <p:spPr>
          <a:xfrm>
            <a:off x="539552" y="116632"/>
            <a:ext cx="8382000" cy="1143000"/>
          </a:xfrm>
        </p:spPr>
        <p:txBody>
          <a:bodyPr/>
          <a:lstStyle/>
          <a:p>
            <a:r>
              <a:rPr lang="en-US" dirty="0"/>
              <a:t>What is Data? </a:t>
            </a:r>
          </a:p>
        </p:txBody>
      </p:sp>
      <p:sp>
        <p:nvSpPr>
          <p:cNvPr id="3" name="Text Placeholder 2">
            <a:extLst>
              <a:ext uri="{FF2B5EF4-FFF2-40B4-BE49-F238E27FC236}">
                <a16:creationId xmlns:a16="http://schemas.microsoft.com/office/drawing/2014/main" id="{0C43F327-AF07-4598-8C30-0AFBF83290AF}"/>
              </a:ext>
            </a:extLst>
          </p:cNvPr>
          <p:cNvSpPr>
            <a:spLocks noGrp="1"/>
          </p:cNvSpPr>
          <p:nvPr>
            <p:ph type="body" sz="quarter" idx="13"/>
          </p:nvPr>
        </p:nvSpPr>
        <p:spPr/>
        <p:txBody>
          <a:bodyPr/>
          <a:lstStyle/>
          <a:p>
            <a:r>
              <a:rPr lang="en-US" dirty="0"/>
              <a:t>data (n.) -1640s, classical plural of datum, from Latin datum "(thing) given," neuter past participle of dare "to give" (from PIE root *do- "to give"). Meaning "transmittable and storable computer information" first recorded 1946. Data processing is from 1954.</a:t>
            </a:r>
          </a:p>
          <a:p>
            <a:pPr marL="0" indent="0">
              <a:buNone/>
            </a:pPr>
            <a:endParaRPr lang="en-US" dirty="0"/>
          </a:p>
          <a:p>
            <a:r>
              <a:rPr lang="en-US" dirty="0"/>
              <a:t>The Latin word </a:t>
            </a:r>
            <a:r>
              <a:rPr lang="en-US" i="1" dirty="0"/>
              <a:t>data</a:t>
            </a:r>
            <a:r>
              <a:rPr lang="en-US" dirty="0"/>
              <a:t> is the plural of </a:t>
            </a:r>
            <a:r>
              <a:rPr lang="en-US" i="1" dirty="0"/>
              <a:t>datum</a:t>
            </a:r>
            <a:r>
              <a:rPr lang="en-US" dirty="0"/>
              <a:t>, </a:t>
            </a:r>
            <a:r>
              <a:rPr lang="en-US" b="1" dirty="0"/>
              <a:t>"(thing) given” </a:t>
            </a:r>
            <a:r>
              <a:rPr lang="en-US" dirty="0"/>
              <a:t>or </a:t>
            </a:r>
            <a:r>
              <a:rPr lang="en-US" b="1" dirty="0"/>
              <a:t>"to give“</a:t>
            </a:r>
          </a:p>
          <a:p>
            <a:r>
              <a:rPr lang="en-US" b="1" dirty="0"/>
              <a:t>Data = Signals, Symbols…Inherently Meaningless </a:t>
            </a:r>
          </a:p>
        </p:txBody>
      </p:sp>
    </p:spTree>
    <p:extLst>
      <p:ext uri="{BB962C8B-B14F-4D97-AF65-F5344CB8AC3E}">
        <p14:creationId xmlns:p14="http://schemas.microsoft.com/office/powerpoint/2010/main" val="46081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Business Question Types</a:t>
            </a: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5" name="Rectangle 39"/>
          <p:cNvSpPr>
            <a:spLocks noChangeArrowheads="1"/>
          </p:cNvSpPr>
          <p:nvPr/>
        </p:nvSpPr>
        <p:spPr bwMode="auto">
          <a:xfrm>
            <a:off x="1403648" y="51354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rPr>
            </a:br>
            <a:endPar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43" name="Text Placeholder 3"/>
          <p:cNvSpPr>
            <a:spLocks noGrp="1"/>
          </p:cNvSpPr>
          <p:nvPr>
            <p:ph type="body" sz="quarter" idx="13"/>
          </p:nvPr>
        </p:nvSpPr>
        <p:spPr>
          <a:xfrm>
            <a:off x="395536" y="1268760"/>
            <a:ext cx="8382000" cy="4343400"/>
          </a:xfrm>
        </p:spPr>
        <p:txBody>
          <a:bodyPr/>
          <a:lstStyle/>
          <a:p>
            <a:r>
              <a:rPr lang="en-US" dirty="0">
                <a:latin typeface="Segoe UI Symbol" panose="020B0502040204020203" pitchFamily="34" charset="0"/>
                <a:ea typeface="Segoe UI Symbol" panose="020B0502040204020203" pitchFamily="34" charset="0"/>
                <a:cs typeface="Times New Roman"/>
              </a:rPr>
              <a:t>Operational Questions</a:t>
            </a:r>
          </a:p>
          <a:p>
            <a:pPr lvl="1"/>
            <a:r>
              <a:rPr lang="en-US" sz="2000" dirty="0">
                <a:latin typeface="Segoe UI Symbol" panose="020B0502040204020203" pitchFamily="34" charset="0"/>
                <a:ea typeface="Segoe UI Symbol" panose="020B0502040204020203" pitchFamily="34" charset="0"/>
                <a:cs typeface="Times New Roman"/>
              </a:rPr>
              <a:t>Focus on a specific event, condition or transaction</a:t>
            </a:r>
          </a:p>
          <a:p>
            <a:pPr lvl="1"/>
            <a:r>
              <a:rPr lang="en-US" sz="2000" dirty="0">
                <a:latin typeface="Segoe UI Symbol" panose="020B0502040204020203" pitchFamily="34" charset="0"/>
                <a:ea typeface="Segoe UI Symbol" panose="020B0502040204020203" pitchFamily="34" charset="0"/>
                <a:cs typeface="Times New Roman"/>
              </a:rPr>
              <a:t>Examples: </a:t>
            </a:r>
          </a:p>
          <a:p>
            <a:pPr lvl="2"/>
            <a:r>
              <a:rPr lang="en-US" sz="1800" dirty="0">
                <a:latin typeface="Segoe UI Symbol" panose="020B0502040204020203" pitchFamily="34" charset="0"/>
                <a:ea typeface="Segoe UI Symbol" panose="020B0502040204020203" pitchFamily="34" charset="0"/>
                <a:cs typeface="Times New Roman"/>
              </a:rPr>
              <a:t>Which customer requires a follow up</a:t>
            </a:r>
          </a:p>
          <a:p>
            <a:pPr lvl="2"/>
            <a:r>
              <a:rPr lang="en-US" sz="1800" dirty="0">
                <a:latin typeface="Segoe UI Symbol" panose="020B0502040204020203" pitchFamily="34" charset="0"/>
                <a:ea typeface="Segoe UI Symbol" panose="020B0502040204020203" pitchFamily="34" charset="0"/>
                <a:cs typeface="Times New Roman"/>
              </a:rPr>
              <a:t>When the package arrive</a:t>
            </a:r>
          </a:p>
          <a:p>
            <a:pPr lvl="2"/>
            <a:r>
              <a:rPr lang="en-US" sz="1800" dirty="0">
                <a:latin typeface="Segoe UI Symbol" panose="020B0502040204020203" pitchFamily="34" charset="0"/>
                <a:ea typeface="Segoe UI Symbol" panose="020B0502040204020203" pitchFamily="34" charset="0"/>
                <a:cs typeface="Times New Roman"/>
              </a:rPr>
              <a:t>What is the delivery status of the last shipment</a:t>
            </a:r>
          </a:p>
          <a:p>
            <a:r>
              <a:rPr lang="en-US" dirty="0">
                <a:latin typeface="Segoe UI Symbol" panose="020B0502040204020203" pitchFamily="34" charset="0"/>
                <a:ea typeface="Segoe UI Symbol" panose="020B0502040204020203" pitchFamily="34" charset="0"/>
                <a:cs typeface="Times New Roman"/>
              </a:rPr>
              <a:t>Analytical Questions</a:t>
            </a:r>
          </a:p>
          <a:p>
            <a:pPr lvl="1"/>
            <a:r>
              <a:rPr lang="en-US" sz="2000" dirty="0">
                <a:latin typeface="Segoe UI Symbol" panose="020B0502040204020203" pitchFamily="34" charset="0"/>
                <a:ea typeface="Segoe UI Symbol" panose="020B0502040204020203" pitchFamily="34" charset="0"/>
                <a:cs typeface="Times New Roman"/>
              </a:rPr>
              <a:t>Focus on counts, totals and aggregates grouped by criteria</a:t>
            </a:r>
          </a:p>
          <a:p>
            <a:pPr lvl="1"/>
            <a:r>
              <a:rPr lang="en-US" sz="2000" dirty="0">
                <a:latin typeface="Segoe UI Symbol" panose="020B0502040204020203" pitchFamily="34" charset="0"/>
                <a:ea typeface="Segoe UI Symbol" panose="020B0502040204020203" pitchFamily="34" charset="0"/>
                <a:cs typeface="Times New Roman"/>
              </a:rPr>
              <a:t>Examples:</a:t>
            </a:r>
          </a:p>
          <a:p>
            <a:pPr lvl="2"/>
            <a:r>
              <a:rPr lang="en-US" sz="1800" dirty="0">
                <a:latin typeface="Segoe UI Symbol" panose="020B0502040204020203" pitchFamily="34" charset="0"/>
                <a:ea typeface="Segoe UI Symbol" panose="020B0502040204020203" pitchFamily="34" charset="0"/>
                <a:cs typeface="Times New Roman"/>
              </a:rPr>
              <a:t>How is our customer base broken down by satisfaction category</a:t>
            </a:r>
          </a:p>
          <a:p>
            <a:pPr lvl="2"/>
            <a:r>
              <a:rPr lang="en-US" sz="1800" dirty="0">
                <a:latin typeface="Segoe UI Symbol" panose="020B0502040204020203" pitchFamily="34" charset="0"/>
                <a:ea typeface="Segoe UI Symbol" panose="020B0502040204020203" pitchFamily="34" charset="0"/>
                <a:cs typeface="Times New Roman"/>
              </a:rPr>
              <a:t>How many products are in the low quality category by shift</a:t>
            </a:r>
          </a:p>
          <a:p>
            <a:pPr lvl="2"/>
            <a:r>
              <a:rPr lang="en-US" sz="1800" dirty="0">
                <a:latin typeface="Segoe UI Symbol" panose="020B0502040204020203" pitchFamily="34" charset="0"/>
                <a:ea typeface="Segoe UI Symbol" panose="020B0502040204020203" pitchFamily="34" charset="0"/>
                <a:cs typeface="Times New Roman"/>
              </a:rPr>
              <a:t>How many accidents do we expect at rush hour in the financial district during the upcoming holiday season</a:t>
            </a:r>
          </a:p>
          <a:p>
            <a:endParaRPr lang="en-US" dirty="0">
              <a:latin typeface="Segoe UI Symbol" panose="020B0502040204020203" pitchFamily="34" charset="0"/>
              <a:ea typeface="Segoe UI Symbol" panose="020B0502040204020203" pitchFamily="34" charset="0"/>
              <a:cs typeface="Times New Roman"/>
            </a:endParaRPr>
          </a:p>
          <a:p>
            <a:pPr lvl="1"/>
            <a:endParaRPr lang="en-US" sz="2000" dirty="0">
              <a:latin typeface="Segoe UI Symbol" panose="020B0502040204020203" pitchFamily="34" charset="0"/>
              <a:ea typeface="Segoe UI Symbol" panose="020B0502040204020203" pitchFamily="34" charset="0"/>
              <a:cs typeface="Times New Roman"/>
            </a:endParaRPr>
          </a:p>
        </p:txBody>
      </p:sp>
    </p:spTree>
    <p:extLst>
      <p:ext uri="{BB962C8B-B14F-4D97-AF65-F5344CB8AC3E}">
        <p14:creationId xmlns:p14="http://schemas.microsoft.com/office/powerpoint/2010/main" val="1001926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Business Questions and Analytics </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5" name="Rectangle 39"/>
          <p:cNvSpPr>
            <a:spLocks noChangeArrowheads="1"/>
          </p:cNvSpPr>
          <p:nvPr/>
        </p:nvSpPr>
        <p:spPr bwMode="auto">
          <a:xfrm>
            <a:off x="1403648" y="51354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rPr>
            </a:br>
            <a:endPar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43" name="Text Placeholder 3"/>
          <p:cNvSpPr>
            <a:spLocks noGrp="1"/>
          </p:cNvSpPr>
          <p:nvPr>
            <p:ph type="body" sz="quarter" idx="13"/>
          </p:nvPr>
        </p:nvSpPr>
        <p:spPr>
          <a:xfrm>
            <a:off x="467544" y="1268760"/>
            <a:ext cx="8382000" cy="4343400"/>
          </a:xfrm>
        </p:spPr>
        <p:txBody>
          <a:bodyPr/>
          <a:lstStyle/>
          <a:p>
            <a:pPr marL="0" indent="0">
              <a:buNone/>
            </a:pPr>
            <a:r>
              <a:rPr lang="en-US" sz="2200" dirty="0">
                <a:latin typeface="Segoe UI Symbol" panose="020B0502040204020203" pitchFamily="34" charset="0"/>
                <a:ea typeface="Segoe UI Symbol" panose="020B0502040204020203" pitchFamily="34" charset="0"/>
                <a:cs typeface="Times New Roman"/>
              </a:rPr>
              <a:t>Categories of Business Questions with Examples</a:t>
            </a:r>
          </a:p>
          <a:p>
            <a:r>
              <a:rPr lang="en-US" sz="1800" dirty="0">
                <a:latin typeface="Segoe UI Symbol" panose="020B0502040204020203" pitchFamily="34" charset="0"/>
                <a:ea typeface="Segoe UI Symbol" panose="020B0502040204020203" pitchFamily="34" charset="0"/>
                <a:cs typeface="Times New Roman"/>
              </a:rPr>
              <a:t>Who</a:t>
            </a:r>
          </a:p>
          <a:p>
            <a:pPr lvl="1"/>
            <a:r>
              <a:rPr lang="en-US" sz="1800" dirty="0">
                <a:latin typeface="Segoe UI Symbol" panose="020B0502040204020203" pitchFamily="34" charset="0"/>
                <a:ea typeface="Segoe UI Symbol" panose="020B0502040204020203" pitchFamily="34" charset="0"/>
                <a:cs typeface="Times New Roman"/>
              </a:rPr>
              <a:t>Segment employees or customers based on descriptive analytics</a:t>
            </a:r>
          </a:p>
          <a:p>
            <a:r>
              <a:rPr lang="en-US" sz="1800" dirty="0">
                <a:latin typeface="Segoe UI Symbol" panose="020B0502040204020203" pitchFamily="34" charset="0"/>
                <a:ea typeface="Segoe UI Symbol" panose="020B0502040204020203" pitchFamily="34" charset="0"/>
                <a:cs typeface="Times New Roman"/>
              </a:rPr>
              <a:t>What</a:t>
            </a:r>
          </a:p>
          <a:p>
            <a:pPr lvl="1"/>
            <a:r>
              <a:rPr lang="en-US" sz="1800" dirty="0">
                <a:latin typeface="Segoe UI Symbol" panose="020B0502040204020203" pitchFamily="34" charset="0"/>
                <a:ea typeface="Segoe UI Symbol" panose="020B0502040204020203" pitchFamily="34" charset="0"/>
                <a:cs typeface="Times New Roman"/>
              </a:rPr>
              <a:t>Identify an abnormal condition based on diagnostic analytics</a:t>
            </a:r>
          </a:p>
          <a:p>
            <a:r>
              <a:rPr lang="en-US" sz="1800" dirty="0">
                <a:latin typeface="Segoe UI Symbol" panose="020B0502040204020203" pitchFamily="34" charset="0"/>
                <a:ea typeface="Segoe UI Symbol" panose="020B0502040204020203" pitchFamily="34" charset="0"/>
                <a:cs typeface="Times New Roman"/>
              </a:rPr>
              <a:t>Where</a:t>
            </a:r>
          </a:p>
          <a:p>
            <a:pPr lvl="1"/>
            <a:r>
              <a:rPr lang="en-US" sz="1800" dirty="0">
                <a:latin typeface="Segoe UI Symbol" panose="020B0502040204020203" pitchFamily="34" charset="0"/>
                <a:ea typeface="Segoe UI Symbol" panose="020B0502040204020203" pitchFamily="34" charset="0"/>
                <a:cs typeface="Times New Roman"/>
              </a:rPr>
              <a:t>Group intersections by accident likelihood based on predictive analytics </a:t>
            </a:r>
          </a:p>
          <a:p>
            <a:r>
              <a:rPr lang="en-US" sz="1800" dirty="0">
                <a:latin typeface="Segoe UI Symbol" panose="020B0502040204020203" pitchFamily="34" charset="0"/>
                <a:ea typeface="Segoe UI Symbol" panose="020B0502040204020203" pitchFamily="34" charset="0"/>
                <a:cs typeface="Times New Roman"/>
              </a:rPr>
              <a:t>When</a:t>
            </a:r>
          </a:p>
          <a:p>
            <a:pPr lvl="1"/>
            <a:r>
              <a:rPr lang="en-US" sz="1800" dirty="0">
                <a:latin typeface="Segoe UI Symbol" panose="020B0502040204020203" pitchFamily="34" charset="0"/>
                <a:ea typeface="Segoe UI Symbol" panose="020B0502040204020203" pitchFamily="34" charset="0"/>
                <a:cs typeface="Times New Roman"/>
              </a:rPr>
              <a:t>Forecast future demand by month based on predictive analytics</a:t>
            </a:r>
          </a:p>
          <a:p>
            <a:r>
              <a:rPr lang="en-US" sz="1800" dirty="0">
                <a:latin typeface="Segoe UI Symbol" panose="020B0502040204020203" pitchFamily="34" charset="0"/>
                <a:ea typeface="Segoe UI Symbol" panose="020B0502040204020203" pitchFamily="34" charset="0"/>
                <a:cs typeface="Times New Roman"/>
              </a:rPr>
              <a:t>Why</a:t>
            </a:r>
          </a:p>
          <a:p>
            <a:pPr lvl="1"/>
            <a:r>
              <a:rPr lang="en-US" sz="1800" dirty="0">
                <a:latin typeface="Segoe UI Symbol" panose="020B0502040204020203" pitchFamily="34" charset="0"/>
                <a:ea typeface="Segoe UI Symbol" panose="020B0502040204020203" pitchFamily="34" charset="0"/>
                <a:cs typeface="Times New Roman"/>
              </a:rPr>
              <a:t>Determine root cause of quality defects based on diagnostic analytics </a:t>
            </a:r>
          </a:p>
          <a:p>
            <a:r>
              <a:rPr lang="en-US" sz="1800" dirty="0">
                <a:latin typeface="Segoe UI Symbol" panose="020B0502040204020203" pitchFamily="34" charset="0"/>
                <a:ea typeface="Segoe UI Symbol" panose="020B0502040204020203" pitchFamily="34" charset="0"/>
                <a:cs typeface="Times New Roman"/>
              </a:rPr>
              <a:t>How</a:t>
            </a:r>
          </a:p>
          <a:p>
            <a:pPr lvl="1"/>
            <a:r>
              <a:rPr lang="en-US" sz="1800" dirty="0">
                <a:latin typeface="Segoe UI Symbol" panose="020B0502040204020203" pitchFamily="34" charset="0"/>
                <a:ea typeface="Segoe UI Symbol" panose="020B0502040204020203" pitchFamily="34" charset="0"/>
                <a:cs typeface="Times New Roman"/>
              </a:rPr>
              <a:t>Prescribe how to respond to a delay based on prescriptive analytics</a:t>
            </a:r>
          </a:p>
        </p:txBody>
      </p:sp>
    </p:spTree>
    <p:extLst>
      <p:ext uri="{BB962C8B-B14F-4D97-AF65-F5344CB8AC3E}">
        <p14:creationId xmlns:p14="http://schemas.microsoft.com/office/powerpoint/2010/main" val="3265381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Big Data and Analytics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0672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Business Performance Concepts </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5" name="Rectangle 39"/>
          <p:cNvSpPr>
            <a:spLocks noChangeArrowheads="1"/>
          </p:cNvSpPr>
          <p:nvPr/>
        </p:nvSpPr>
        <p:spPr bwMode="auto">
          <a:xfrm>
            <a:off x="1403648" y="51354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rPr>
            </a:br>
            <a:endPar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43" name="Text Placeholder 3"/>
          <p:cNvSpPr>
            <a:spLocks noGrp="1"/>
          </p:cNvSpPr>
          <p:nvPr>
            <p:ph type="body" sz="quarter" idx="13"/>
          </p:nvPr>
        </p:nvSpPr>
        <p:spPr>
          <a:xfrm>
            <a:off x="481408" y="1196752"/>
            <a:ext cx="8483080" cy="4415408"/>
          </a:xfrm>
        </p:spPr>
        <p:txBody>
          <a:bodyPr/>
          <a:lstStyle/>
          <a:p>
            <a:r>
              <a:rPr lang="en-US" sz="2200" dirty="0">
                <a:latin typeface="Segoe UI Symbol" panose="020B0502040204020203" pitchFamily="34" charset="0"/>
                <a:ea typeface="Segoe UI Symbol" panose="020B0502040204020203" pitchFamily="34" charset="0"/>
                <a:cs typeface="Times New Roman"/>
              </a:rPr>
              <a:t>Performance describes how closely  a controlled variable tracks to a target variable established by a goal.</a:t>
            </a:r>
          </a:p>
          <a:p>
            <a:r>
              <a:rPr lang="en-US" sz="2200" dirty="0">
                <a:latin typeface="Segoe UI Symbol" panose="020B0502040204020203" pitchFamily="34" charset="0"/>
                <a:ea typeface="Segoe UI Symbol" panose="020B0502040204020203" pitchFamily="34" charset="0"/>
                <a:cs typeface="Times New Roman"/>
              </a:rPr>
              <a:t>High performance exists when the controlled variable is within an acceptable tolerance of a target</a:t>
            </a:r>
          </a:p>
          <a:p>
            <a:r>
              <a:rPr lang="en-US" sz="2200" dirty="0">
                <a:latin typeface="Segoe UI Symbol" panose="020B0502040204020203" pitchFamily="34" charset="0"/>
                <a:ea typeface="Segoe UI Symbol" panose="020B0502040204020203" pitchFamily="34" charset="0"/>
                <a:cs typeface="Times New Roman"/>
              </a:rPr>
              <a:t>Low performance exists when the margin between the controlled variable and a target is significantly large</a:t>
            </a:r>
          </a:p>
          <a:p>
            <a:r>
              <a:rPr lang="en-US" sz="2200" dirty="0">
                <a:latin typeface="Segoe UI Symbol" panose="020B0502040204020203" pitchFamily="34" charset="0"/>
                <a:ea typeface="Segoe UI Symbol" panose="020B0502040204020203" pitchFamily="34" charset="0"/>
                <a:cs typeface="Times New Roman"/>
              </a:rPr>
              <a:t>The management of performance (performance management, business performance management and corporate performance management) adjusts the decision (input) variables to maintain an acceptable level of performance</a:t>
            </a:r>
          </a:p>
          <a:p>
            <a:r>
              <a:rPr lang="en-US" sz="2200" dirty="0">
                <a:latin typeface="Segoe UI Symbol" panose="020B0502040204020203" pitchFamily="34" charset="0"/>
                <a:ea typeface="Segoe UI Symbol" panose="020B0502040204020203" pitchFamily="34" charset="0"/>
                <a:cs typeface="Times New Roman"/>
              </a:rPr>
              <a:t>Managers must determine what decisions and actions will result in desired levels of performance</a:t>
            </a:r>
          </a:p>
          <a:p>
            <a:r>
              <a:rPr lang="en-US" sz="2200" dirty="0">
                <a:latin typeface="Segoe UI Symbol" panose="020B0502040204020203" pitchFamily="34" charset="0"/>
                <a:ea typeface="Segoe UI Symbol" panose="020B0502040204020203" pitchFamily="34" charset="0"/>
                <a:cs typeface="Times New Roman"/>
              </a:rPr>
              <a:t>Decision variables are manipulated to drive output variables to an acceptable level based on a target</a:t>
            </a:r>
          </a:p>
        </p:txBody>
      </p:sp>
    </p:spTree>
    <p:extLst>
      <p:ext uri="{BB962C8B-B14F-4D97-AF65-F5344CB8AC3E}">
        <p14:creationId xmlns:p14="http://schemas.microsoft.com/office/powerpoint/2010/main" val="114217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Business Performance Measurements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Times New Roman"/>
                <a:cs typeface="Times New Roman"/>
              </a:rPr>
              <a:t>Measurements quantify the position, level or condition of input and output variables.</a:t>
            </a:r>
          </a:p>
          <a:p>
            <a:r>
              <a:rPr lang="en-US" sz="2200" dirty="0">
                <a:latin typeface="Times New Roman"/>
                <a:cs typeface="Times New Roman"/>
              </a:rPr>
              <a:t>Definitions</a:t>
            </a:r>
          </a:p>
          <a:p>
            <a:pPr lvl="1"/>
            <a:r>
              <a:rPr lang="en-US" sz="1800" dirty="0">
                <a:latin typeface="Times New Roman"/>
                <a:cs typeface="Times New Roman"/>
              </a:rPr>
              <a:t>Measures</a:t>
            </a:r>
          </a:p>
          <a:p>
            <a:pPr lvl="2"/>
            <a:r>
              <a:rPr lang="en-US" sz="1800" dirty="0">
                <a:latin typeface="Times New Roman"/>
                <a:cs typeface="Times New Roman"/>
              </a:rPr>
              <a:t>Quantitative data elements recorded at a point in time</a:t>
            </a:r>
          </a:p>
          <a:p>
            <a:pPr lvl="2"/>
            <a:r>
              <a:rPr lang="en-US" sz="1800" dirty="0">
                <a:latin typeface="Times New Roman"/>
                <a:cs typeface="Times New Roman"/>
              </a:rPr>
              <a:t>Describe properties or attributes of things we need to manage </a:t>
            </a:r>
          </a:p>
          <a:p>
            <a:pPr lvl="1"/>
            <a:r>
              <a:rPr lang="en-US" sz="1800" dirty="0">
                <a:latin typeface="Times New Roman"/>
                <a:cs typeface="Times New Roman"/>
              </a:rPr>
              <a:t>Metrics</a:t>
            </a:r>
          </a:p>
          <a:p>
            <a:pPr lvl="2"/>
            <a:r>
              <a:rPr lang="en-US" sz="1800" dirty="0">
                <a:latin typeface="Times New Roman"/>
                <a:cs typeface="Times New Roman"/>
              </a:rPr>
              <a:t>Information derived from measures to inform decision making</a:t>
            </a:r>
          </a:p>
          <a:p>
            <a:pPr lvl="2"/>
            <a:r>
              <a:rPr lang="en-US" sz="1800" dirty="0">
                <a:latin typeface="Times New Roman"/>
                <a:cs typeface="Times New Roman"/>
              </a:rPr>
              <a:t>Business metrics are outcome variables with targets</a:t>
            </a:r>
          </a:p>
          <a:p>
            <a:pPr lvl="2"/>
            <a:r>
              <a:rPr lang="en-US" sz="1800" dirty="0">
                <a:latin typeface="Times New Roman"/>
                <a:cs typeface="Times New Roman"/>
              </a:rPr>
              <a:t>Metrics are input variables that do not have targets</a:t>
            </a:r>
          </a:p>
          <a:p>
            <a:pPr lvl="2"/>
            <a:r>
              <a:rPr lang="en-US" sz="1800" dirty="0">
                <a:latin typeface="Times New Roman"/>
                <a:cs typeface="Times New Roman"/>
              </a:rPr>
              <a:t>Indicators provide evidence of a condition similar to metrics</a:t>
            </a:r>
          </a:p>
          <a:p>
            <a:pPr lvl="2"/>
            <a:r>
              <a:rPr lang="en-US" sz="1800" dirty="0">
                <a:latin typeface="Times New Roman"/>
                <a:cs typeface="Times New Roman"/>
              </a:rPr>
              <a:t>Performance Indicators provide evidence of performance levels</a:t>
            </a:r>
          </a:p>
          <a:p>
            <a:pPr lvl="2"/>
            <a:r>
              <a:rPr lang="en-US" sz="1800" dirty="0">
                <a:latin typeface="Times New Roman"/>
                <a:cs typeface="Times New Roman"/>
              </a:rPr>
              <a:t>Key Performance Indicators (KPI`s) are a few strategic indicators</a:t>
            </a:r>
          </a:p>
          <a:p>
            <a:pPr lvl="2"/>
            <a:endParaRPr lang="en-US" dirty="0">
              <a:latin typeface="Times New Roman"/>
              <a:cs typeface="Times New Roman"/>
            </a:endParaRPr>
          </a:p>
        </p:txBody>
      </p:sp>
    </p:spTree>
    <p:extLst>
      <p:ext uri="{BB962C8B-B14F-4D97-AF65-F5344CB8AC3E}">
        <p14:creationId xmlns:p14="http://schemas.microsoft.com/office/powerpoint/2010/main" val="1183379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Business Problem Framing </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5" name="Rectangle 39"/>
          <p:cNvSpPr>
            <a:spLocks noChangeArrowheads="1"/>
          </p:cNvSpPr>
          <p:nvPr/>
        </p:nvSpPr>
        <p:spPr bwMode="auto">
          <a:xfrm>
            <a:off x="1403648" y="51354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rPr>
            </a:br>
            <a:endPar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Business problems initially are commonly vague and ambiguous</a:t>
            </a:r>
          </a:p>
          <a:p>
            <a:r>
              <a:rPr lang="en-US" sz="2200" dirty="0">
                <a:latin typeface="Segoe UI Symbol" panose="020B0502040204020203" pitchFamily="34" charset="0"/>
                <a:ea typeface="Segoe UI Symbol" panose="020B0502040204020203" pitchFamily="34" charset="0"/>
                <a:cs typeface="Times New Roman"/>
              </a:rPr>
              <a:t>Problem Framing provides structure</a:t>
            </a:r>
            <a:r>
              <a:rPr lang="en-US" sz="2000" dirty="0">
                <a:latin typeface="Segoe UI Symbol" panose="020B0502040204020203" pitchFamily="34" charset="0"/>
                <a:ea typeface="Segoe UI Symbol" panose="020B0502040204020203" pitchFamily="34" charset="0"/>
                <a:cs typeface="Times New Roman"/>
              </a:rPr>
              <a:t> to define:</a:t>
            </a:r>
          </a:p>
          <a:p>
            <a:pPr lvl="1"/>
            <a:r>
              <a:rPr lang="en-US" sz="1800" dirty="0">
                <a:latin typeface="Segoe UI Symbol" panose="020B0502040204020203" pitchFamily="34" charset="0"/>
                <a:ea typeface="Segoe UI Symbol" panose="020B0502040204020203" pitchFamily="34" charset="0"/>
                <a:cs typeface="Times New Roman"/>
              </a:rPr>
              <a:t>The heart of the problem</a:t>
            </a:r>
          </a:p>
          <a:p>
            <a:pPr lvl="1"/>
            <a:r>
              <a:rPr lang="en-US" sz="1800" dirty="0">
                <a:latin typeface="Segoe UI Symbol" panose="020B0502040204020203" pitchFamily="34" charset="0"/>
                <a:ea typeface="Segoe UI Symbol" panose="020B0502040204020203" pitchFamily="34" charset="0"/>
                <a:cs typeface="Times New Roman"/>
              </a:rPr>
              <a:t>A short description of the problem in business terms</a:t>
            </a:r>
          </a:p>
          <a:p>
            <a:pPr lvl="1"/>
            <a:r>
              <a:rPr lang="en-US" sz="1800" dirty="0">
                <a:latin typeface="Segoe UI Symbol" panose="020B0502040204020203" pitchFamily="34" charset="0"/>
                <a:ea typeface="Segoe UI Symbol" panose="020B0502040204020203" pitchFamily="34" charset="0"/>
                <a:cs typeface="Times New Roman"/>
              </a:rPr>
              <a:t>Why the problem should be solved</a:t>
            </a:r>
          </a:p>
          <a:p>
            <a:pPr lvl="1"/>
            <a:r>
              <a:rPr lang="en-US" sz="2000" dirty="0">
                <a:latin typeface="Segoe UI Symbol" panose="020B0502040204020203" pitchFamily="34" charset="0"/>
                <a:ea typeface="Segoe UI Symbol" panose="020B0502040204020203" pitchFamily="34" charset="0"/>
                <a:cs typeface="Times New Roman"/>
              </a:rPr>
              <a:t>Outcome variable(s) including target levels and deadlines</a:t>
            </a:r>
          </a:p>
          <a:p>
            <a:pPr lvl="1"/>
            <a:r>
              <a:rPr lang="en-US" sz="2000" dirty="0">
                <a:latin typeface="Segoe UI Symbol" panose="020B0502040204020203" pitchFamily="34" charset="0"/>
                <a:ea typeface="Segoe UI Symbol" panose="020B0502040204020203" pitchFamily="34" charset="0"/>
                <a:cs typeface="Times New Roman"/>
              </a:rPr>
              <a:t>Input decision variable(s) that can be manipulated </a:t>
            </a:r>
          </a:p>
          <a:p>
            <a:pPr lvl="1"/>
            <a:r>
              <a:rPr lang="en-US" sz="2000" dirty="0">
                <a:latin typeface="Segoe UI Symbol" panose="020B0502040204020203" pitchFamily="34" charset="0"/>
                <a:ea typeface="Segoe UI Symbol" panose="020B0502040204020203" pitchFamily="34" charset="0"/>
                <a:cs typeface="Times New Roman"/>
              </a:rPr>
              <a:t>Input parameters based on assumptions</a:t>
            </a:r>
          </a:p>
          <a:p>
            <a:pPr lvl="1"/>
            <a:r>
              <a:rPr lang="en-US" sz="2000" dirty="0">
                <a:latin typeface="Segoe UI Symbol" panose="020B0502040204020203" pitchFamily="34" charset="0"/>
                <a:ea typeface="Segoe UI Symbol" panose="020B0502040204020203" pitchFamily="34" charset="0"/>
                <a:cs typeface="Times New Roman"/>
              </a:rPr>
              <a:t>Historical or timing implications of the problem</a:t>
            </a:r>
          </a:p>
          <a:p>
            <a:pPr lvl="1"/>
            <a:endParaRPr lang="en-US" sz="2000" dirty="0">
              <a:latin typeface="Segoe UI Symbol" panose="020B0502040204020203" pitchFamily="34" charset="0"/>
              <a:ea typeface="Segoe UI Symbol" panose="020B0502040204020203" pitchFamily="34" charset="0"/>
              <a:cs typeface="Times New Roman"/>
            </a:endParaRPr>
          </a:p>
          <a:p>
            <a:endParaRPr lang="en-US" dirty="0">
              <a:latin typeface="Segoe UI Symbol" panose="020B0502040204020203" pitchFamily="34" charset="0"/>
              <a:ea typeface="Segoe UI Symbol" panose="020B0502040204020203" pitchFamily="34" charset="0"/>
              <a:cs typeface="Times New Roman"/>
            </a:endParaRPr>
          </a:p>
        </p:txBody>
      </p:sp>
    </p:spTree>
    <p:extLst>
      <p:ext uri="{BB962C8B-B14F-4D97-AF65-F5344CB8AC3E}">
        <p14:creationId xmlns:p14="http://schemas.microsoft.com/office/powerpoint/2010/main" val="2413856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Analytical Models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1261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Analytical Models Definitions</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5" name="Rectangle 39"/>
          <p:cNvSpPr>
            <a:spLocks noChangeArrowheads="1"/>
          </p:cNvSpPr>
          <p:nvPr/>
        </p:nvSpPr>
        <p:spPr bwMode="auto">
          <a:xfrm>
            <a:off x="1403648" y="51354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rPr>
            </a:br>
            <a:endPar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Models are representations of reality</a:t>
            </a:r>
          </a:p>
          <a:p>
            <a:pPr lvl="1"/>
            <a:r>
              <a:rPr lang="en-US" sz="2000" dirty="0">
                <a:latin typeface="Segoe UI Symbol" panose="020B0502040204020203" pitchFamily="34" charset="0"/>
                <a:ea typeface="Segoe UI Symbol" panose="020B0502040204020203" pitchFamily="34" charset="0"/>
                <a:cs typeface="Times New Roman"/>
              </a:rPr>
              <a:t>Data are abstractions of signals, signs, and symbols. “Bits of reality”</a:t>
            </a:r>
          </a:p>
          <a:p>
            <a:pPr marL="0" indent="0">
              <a:buNone/>
            </a:pPr>
            <a:endParaRPr lang="en-US" sz="2200" dirty="0">
              <a:latin typeface="Segoe UI Symbol" panose="020B0502040204020203" pitchFamily="34" charset="0"/>
              <a:ea typeface="Segoe UI Symbol" panose="020B0502040204020203" pitchFamily="34" charset="0"/>
              <a:cs typeface="Times New Roman"/>
            </a:endParaRPr>
          </a:p>
          <a:p>
            <a:r>
              <a:rPr lang="en-US" sz="2200" dirty="0">
                <a:latin typeface="Segoe UI Symbol" panose="020B0502040204020203" pitchFamily="34" charset="0"/>
                <a:ea typeface="Segoe UI Symbol" panose="020B0502040204020203" pitchFamily="34" charset="0"/>
                <a:cs typeface="Times New Roman"/>
              </a:rPr>
              <a:t>They are based on assumptions and simplifications</a:t>
            </a:r>
          </a:p>
          <a:p>
            <a:pPr marL="0" indent="0">
              <a:buNone/>
            </a:pPr>
            <a:endParaRPr lang="en-US" sz="2200" dirty="0">
              <a:latin typeface="Segoe UI Symbol" panose="020B0502040204020203" pitchFamily="34" charset="0"/>
              <a:ea typeface="Segoe UI Symbol" panose="020B0502040204020203" pitchFamily="34" charset="0"/>
              <a:cs typeface="Times New Roman"/>
            </a:endParaRPr>
          </a:p>
          <a:p>
            <a:r>
              <a:rPr lang="en-US" sz="2200" dirty="0">
                <a:latin typeface="Segoe UI Symbol" panose="020B0502040204020203" pitchFamily="34" charset="0"/>
                <a:ea typeface="Segoe UI Symbol" panose="020B0502040204020203" pitchFamily="34" charset="0"/>
                <a:cs typeface="Times New Roman"/>
              </a:rPr>
              <a:t>George Box (a famous statistician) quote:</a:t>
            </a:r>
          </a:p>
          <a:p>
            <a:pPr marL="0" indent="0">
              <a:buNone/>
            </a:pPr>
            <a:r>
              <a:rPr lang="en-US" sz="2200" i="1" dirty="0">
                <a:latin typeface="Segoe UI Symbol" panose="020B0502040204020203" pitchFamily="34" charset="0"/>
                <a:ea typeface="Segoe UI Symbol" panose="020B0502040204020203" pitchFamily="34" charset="0"/>
                <a:cs typeface="Times New Roman"/>
              </a:rPr>
              <a:t>``All models are wrong. Some are more useful than others``</a:t>
            </a:r>
          </a:p>
          <a:p>
            <a:pPr marL="0" indent="0">
              <a:buNone/>
            </a:pPr>
            <a:endParaRPr lang="en-US" sz="2200" i="1" dirty="0">
              <a:latin typeface="Segoe UI Symbol" panose="020B0502040204020203" pitchFamily="34" charset="0"/>
              <a:ea typeface="Segoe UI Symbol" panose="020B0502040204020203" pitchFamily="34" charset="0"/>
              <a:cs typeface="Times New Roman"/>
            </a:endParaRPr>
          </a:p>
          <a:p>
            <a:r>
              <a:rPr lang="en-US" sz="2200" dirty="0">
                <a:latin typeface="Segoe UI Symbol" panose="020B0502040204020203" pitchFamily="34" charset="0"/>
                <a:ea typeface="Segoe UI Symbol" panose="020B0502040204020203" pitchFamily="34" charset="0"/>
                <a:cs typeface="Times New Roman"/>
              </a:rPr>
              <a:t>Models transform input variables into output variables</a:t>
            </a:r>
          </a:p>
          <a:p>
            <a:pPr marL="0" indent="0">
              <a:buNone/>
            </a:pPr>
            <a:endParaRPr lang="en-US" sz="2200" dirty="0">
              <a:latin typeface="Segoe UI Symbol" panose="020B0502040204020203" pitchFamily="34" charset="0"/>
              <a:ea typeface="Segoe UI Symbol" panose="020B0502040204020203" pitchFamily="34" charset="0"/>
              <a:cs typeface="Times New Roman"/>
            </a:endParaRPr>
          </a:p>
          <a:p>
            <a:endParaRPr lang="en-US" sz="2200" dirty="0">
              <a:latin typeface="Segoe UI Symbol" panose="020B0502040204020203" pitchFamily="34" charset="0"/>
              <a:ea typeface="Segoe UI Symbol" panose="020B0502040204020203" pitchFamily="34" charset="0"/>
              <a:cs typeface="Times New Roman"/>
            </a:endParaRPr>
          </a:p>
        </p:txBody>
      </p:sp>
    </p:spTree>
    <p:extLst>
      <p:ext uri="{BB962C8B-B14F-4D97-AF65-F5344CB8AC3E}">
        <p14:creationId xmlns:p14="http://schemas.microsoft.com/office/powerpoint/2010/main" val="1392919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Analytical Models Structure</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5" name="Rectangle 39"/>
          <p:cNvSpPr>
            <a:spLocks noChangeArrowheads="1"/>
          </p:cNvSpPr>
          <p:nvPr/>
        </p:nvSpPr>
        <p:spPr bwMode="auto">
          <a:xfrm>
            <a:off x="1403648" y="51354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rPr>
            </a:br>
            <a:endPar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Models represent a simplified view of reality</a:t>
            </a:r>
          </a:p>
          <a:p>
            <a:pPr marL="0" indent="0">
              <a:buNone/>
            </a:pPr>
            <a:endParaRPr lang="en-US" sz="2200" dirty="0">
              <a:latin typeface="Segoe UI Symbol" panose="020B0502040204020203" pitchFamily="34" charset="0"/>
              <a:ea typeface="Segoe UI Symbol" panose="020B0502040204020203" pitchFamily="34" charset="0"/>
              <a:cs typeface="Times New Roman"/>
            </a:endParaRPr>
          </a:p>
          <a:p>
            <a:r>
              <a:rPr lang="en-US" sz="2200" dirty="0">
                <a:latin typeface="Segoe UI Symbol" panose="020B0502040204020203" pitchFamily="34" charset="0"/>
                <a:ea typeface="Segoe UI Symbol" panose="020B0502040204020203" pitchFamily="34" charset="0"/>
                <a:cs typeface="Times New Roman"/>
              </a:rPr>
              <a:t>Input variables are processed by an algorithm or a set of rules to produce output variables</a:t>
            </a:r>
          </a:p>
          <a:p>
            <a:pPr marL="0" indent="0">
              <a:buNone/>
            </a:pPr>
            <a:endParaRPr lang="en-US" sz="2200" dirty="0">
              <a:latin typeface="Segoe UI Symbol" panose="020B0502040204020203" pitchFamily="34" charset="0"/>
              <a:ea typeface="Segoe UI Symbol" panose="020B0502040204020203" pitchFamily="34" charset="0"/>
              <a:cs typeface="Times New Roman"/>
            </a:endParaRPr>
          </a:p>
          <a:p>
            <a:r>
              <a:rPr lang="en-US" sz="2200" dirty="0">
                <a:latin typeface="Segoe UI Symbol" panose="020B0502040204020203" pitchFamily="34" charset="0"/>
                <a:ea typeface="Segoe UI Symbol" panose="020B0502040204020203" pitchFamily="34" charset="0"/>
                <a:cs typeface="Times New Roman"/>
              </a:rPr>
              <a:t>A simple model may be built using an algorithm that models the problem</a:t>
            </a:r>
          </a:p>
          <a:p>
            <a:pPr marL="0" indent="0">
              <a:buNone/>
            </a:pPr>
            <a:endParaRPr lang="en-US" sz="2200" dirty="0">
              <a:latin typeface="Segoe UI Symbol" panose="020B0502040204020203" pitchFamily="34" charset="0"/>
              <a:ea typeface="Segoe UI Symbol" panose="020B0502040204020203" pitchFamily="34" charset="0"/>
              <a:cs typeface="Times New Roman"/>
            </a:endParaRPr>
          </a:p>
          <a:p>
            <a:r>
              <a:rPr lang="en-US" sz="2200" dirty="0">
                <a:latin typeface="Segoe UI Symbol" panose="020B0502040204020203" pitchFamily="34" charset="0"/>
                <a:ea typeface="Segoe UI Symbol" panose="020B0502040204020203" pitchFamily="34" charset="0"/>
                <a:cs typeface="Times New Roman"/>
              </a:rPr>
              <a:t>A complex model may require many sub-models to work together, each one addressing a piece of the larger problem</a:t>
            </a:r>
          </a:p>
          <a:p>
            <a:pPr marL="0" indent="0">
              <a:buNone/>
            </a:pPr>
            <a:endParaRPr lang="en-US" sz="2200" dirty="0">
              <a:latin typeface="Segoe UI Symbol" panose="020B0502040204020203" pitchFamily="34" charset="0"/>
              <a:ea typeface="Segoe UI Symbol" panose="020B0502040204020203" pitchFamily="34" charset="0"/>
              <a:cs typeface="Times New Roman"/>
            </a:endParaRPr>
          </a:p>
        </p:txBody>
      </p:sp>
    </p:spTree>
    <p:extLst>
      <p:ext uri="{BB962C8B-B14F-4D97-AF65-F5344CB8AC3E}">
        <p14:creationId xmlns:p14="http://schemas.microsoft.com/office/powerpoint/2010/main" val="2646175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Analytical Models Categories</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5" name="Rectangle 39"/>
          <p:cNvSpPr>
            <a:spLocks noChangeArrowheads="1"/>
          </p:cNvSpPr>
          <p:nvPr/>
        </p:nvSpPr>
        <p:spPr bwMode="auto">
          <a:xfrm>
            <a:off x="1403648" y="51354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rPr>
            </a:br>
            <a:endPar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Empirical</a:t>
            </a:r>
          </a:p>
          <a:p>
            <a:pPr lvl="1"/>
            <a:r>
              <a:rPr lang="en-US" sz="2000" dirty="0">
                <a:latin typeface="Segoe UI Symbol" panose="020B0502040204020203" pitchFamily="34" charset="0"/>
                <a:ea typeface="Segoe UI Symbol" panose="020B0502040204020203" pitchFamily="34" charset="0"/>
                <a:cs typeface="Times New Roman"/>
              </a:rPr>
              <a:t>model is created based strictly on observed data</a:t>
            </a:r>
          </a:p>
          <a:p>
            <a:r>
              <a:rPr lang="en-US" sz="2200" dirty="0">
                <a:latin typeface="Segoe UI Symbol" panose="020B0502040204020203" pitchFamily="34" charset="0"/>
                <a:ea typeface="Segoe UI Symbol" panose="020B0502040204020203" pitchFamily="34" charset="0"/>
                <a:cs typeface="Times New Roman"/>
              </a:rPr>
              <a:t>Mechanistic</a:t>
            </a:r>
          </a:p>
          <a:p>
            <a:pPr lvl="1"/>
            <a:r>
              <a:rPr lang="en-US" sz="2000" dirty="0">
                <a:latin typeface="Segoe UI Symbol" panose="020B0502040204020203" pitchFamily="34" charset="0"/>
                <a:ea typeface="Segoe UI Symbol" panose="020B0502040204020203" pitchFamily="34" charset="0"/>
                <a:cs typeface="Times New Roman"/>
              </a:rPr>
              <a:t>model is created based on theoretical rules and formula</a:t>
            </a:r>
          </a:p>
          <a:p>
            <a:r>
              <a:rPr lang="en-US" sz="2200" dirty="0">
                <a:latin typeface="Segoe UI Symbol" panose="020B0502040204020203" pitchFamily="34" charset="0"/>
                <a:ea typeface="Segoe UI Symbol" panose="020B0502040204020203" pitchFamily="34" charset="0"/>
                <a:cs typeface="Times New Roman"/>
              </a:rPr>
              <a:t>Deterministic</a:t>
            </a:r>
          </a:p>
          <a:p>
            <a:pPr lvl="1"/>
            <a:r>
              <a:rPr lang="en-US" sz="2000" dirty="0">
                <a:latin typeface="Segoe UI Symbol" panose="020B0502040204020203" pitchFamily="34" charset="0"/>
                <a:ea typeface="Segoe UI Symbol" panose="020B0502040204020203" pitchFamily="34" charset="0"/>
                <a:cs typeface="Times New Roman"/>
              </a:rPr>
              <a:t>model does not consider randomness or uncertainty</a:t>
            </a:r>
          </a:p>
          <a:p>
            <a:r>
              <a:rPr lang="en-US" sz="2200" dirty="0">
                <a:latin typeface="Segoe UI Symbol" panose="020B0502040204020203" pitchFamily="34" charset="0"/>
                <a:ea typeface="Segoe UI Symbol" panose="020B0502040204020203" pitchFamily="34" charset="0"/>
                <a:cs typeface="Times New Roman"/>
              </a:rPr>
              <a:t>Stochastic</a:t>
            </a:r>
          </a:p>
          <a:p>
            <a:pPr lvl="1"/>
            <a:r>
              <a:rPr lang="en-US" sz="2000" dirty="0">
                <a:latin typeface="Segoe UI Symbol" panose="020B0502040204020203" pitchFamily="34" charset="0"/>
                <a:ea typeface="Segoe UI Symbol" panose="020B0502040204020203" pitchFamily="34" charset="0"/>
                <a:cs typeface="Times New Roman"/>
              </a:rPr>
              <a:t>model considers randomness and provides a range of output values </a:t>
            </a:r>
          </a:p>
          <a:p>
            <a:r>
              <a:rPr lang="en-US" sz="2200" dirty="0">
                <a:latin typeface="Segoe UI Symbol" panose="020B0502040204020203" pitchFamily="34" charset="0"/>
                <a:ea typeface="Segoe UI Symbol" panose="020B0502040204020203" pitchFamily="34" charset="0"/>
                <a:cs typeface="Times New Roman"/>
              </a:rPr>
              <a:t>Continuous</a:t>
            </a:r>
          </a:p>
          <a:p>
            <a:pPr lvl="1"/>
            <a:r>
              <a:rPr lang="en-US" sz="2000" dirty="0">
                <a:latin typeface="Segoe UI Symbol" panose="020B0502040204020203" pitchFamily="34" charset="0"/>
                <a:ea typeface="Segoe UI Symbol" panose="020B0502040204020203" pitchFamily="34" charset="0"/>
                <a:cs typeface="Times New Roman"/>
              </a:rPr>
              <a:t>model works with fractions and real numbers</a:t>
            </a:r>
          </a:p>
          <a:p>
            <a:r>
              <a:rPr lang="en-US" sz="2200" dirty="0">
                <a:latin typeface="Segoe UI Symbol" panose="020B0502040204020203" pitchFamily="34" charset="0"/>
                <a:ea typeface="Segoe UI Symbol" panose="020B0502040204020203" pitchFamily="34" charset="0"/>
                <a:cs typeface="Times New Roman"/>
              </a:rPr>
              <a:t>Discrete</a:t>
            </a:r>
          </a:p>
          <a:p>
            <a:pPr lvl="1"/>
            <a:r>
              <a:rPr lang="en-US" sz="2000" dirty="0">
                <a:latin typeface="Segoe UI Symbol" panose="020B0502040204020203" pitchFamily="34" charset="0"/>
                <a:ea typeface="Segoe UI Symbol" panose="020B0502040204020203" pitchFamily="34" charset="0"/>
                <a:cs typeface="Times New Roman"/>
              </a:rPr>
              <a:t>model works with integers and whole numbers</a:t>
            </a:r>
          </a:p>
        </p:txBody>
      </p:sp>
    </p:spTree>
    <p:extLst>
      <p:ext uri="{BB962C8B-B14F-4D97-AF65-F5344CB8AC3E}">
        <p14:creationId xmlns:p14="http://schemas.microsoft.com/office/powerpoint/2010/main" val="351235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DB47-48CC-42A9-A217-5E7F3469F465}"/>
              </a:ext>
            </a:extLst>
          </p:cNvPr>
          <p:cNvSpPr>
            <a:spLocks noGrp="1"/>
          </p:cNvSpPr>
          <p:nvPr>
            <p:ph type="title"/>
          </p:nvPr>
        </p:nvSpPr>
        <p:spPr>
          <a:xfrm>
            <a:off x="539552" y="44624"/>
            <a:ext cx="8382000" cy="1143000"/>
          </a:xfrm>
        </p:spPr>
        <p:txBody>
          <a:bodyPr/>
          <a:lstStyle/>
          <a:p>
            <a:r>
              <a:rPr lang="en-US" dirty="0"/>
              <a:t>DIKW Pyramid</a:t>
            </a:r>
          </a:p>
        </p:txBody>
      </p:sp>
      <p:sp>
        <p:nvSpPr>
          <p:cNvPr id="3" name="Text Placeholder 2">
            <a:extLst>
              <a:ext uri="{FF2B5EF4-FFF2-40B4-BE49-F238E27FC236}">
                <a16:creationId xmlns:a16="http://schemas.microsoft.com/office/drawing/2014/main" id="{380BC8CD-8AEA-4CF2-8AD4-14FAA1BFF85E}"/>
              </a:ext>
            </a:extLst>
          </p:cNvPr>
          <p:cNvSpPr>
            <a:spLocks noGrp="1"/>
          </p:cNvSpPr>
          <p:nvPr>
            <p:ph type="body" sz="quarter" idx="13"/>
          </p:nvPr>
        </p:nvSpPr>
        <p:spPr>
          <a:xfrm>
            <a:off x="467544" y="1124744"/>
            <a:ext cx="3312368" cy="2808312"/>
          </a:xfrm>
        </p:spPr>
        <p:txBody>
          <a:bodyPr/>
          <a:lstStyle/>
          <a:p>
            <a:r>
              <a:rPr lang="en-US" sz="2000" dirty="0"/>
              <a:t>Data, information, knowledge and wisdom are closely related concepts, but each has its own role in relation to the other, and each term has its own meaning.</a:t>
            </a:r>
          </a:p>
        </p:txBody>
      </p:sp>
      <p:pic>
        <p:nvPicPr>
          <p:cNvPr id="4" name="Picture 3">
            <a:extLst>
              <a:ext uri="{FF2B5EF4-FFF2-40B4-BE49-F238E27FC236}">
                <a16:creationId xmlns:a16="http://schemas.microsoft.com/office/drawing/2014/main" id="{3295D64A-A0B8-43AD-A245-B6ED4C7962A6}"/>
              </a:ext>
            </a:extLst>
          </p:cNvPr>
          <p:cNvPicPr>
            <a:picLocks noChangeAspect="1"/>
          </p:cNvPicPr>
          <p:nvPr/>
        </p:nvPicPr>
        <p:blipFill>
          <a:blip r:embed="rId2"/>
          <a:stretch>
            <a:fillRect/>
          </a:stretch>
        </p:blipFill>
        <p:spPr>
          <a:xfrm>
            <a:off x="3779912" y="1124744"/>
            <a:ext cx="5048250" cy="2724150"/>
          </a:xfrm>
          <a:prstGeom prst="rect">
            <a:avLst/>
          </a:prstGeom>
        </p:spPr>
      </p:pic>
      <p:sp>
        <p:nvSpPr>
          <p:cNvPr id="5" name="Rectangle 4">
            <a:extLst>
              <a:ext uri="{FF2B5EF4-FFF2-40B4-BE49-F238E27FC236}">
                <a16:creationId xmlns:a16="http://schemas.microsoft.com/office/drawing/2014/main" id="{ACE34888-6606-4E67-9DA0-6ED97980BC63}"/>
              </a:ext>
            </a:extLst>
          </p:cNvPr>
          <p:cNvSpPr/>
          <p:nvPr/>
        </p:nvSpPr>
        <p:spPr>
          <a:xfrm>
            <a:off x="626096" y="4221088"/>
            <a:ext cx="8208912" cy="1323439"/>
          </a:xfrm>
          <a:prstGeom prst="rect">
            <a:avLst/>
          </a:prstGeom>
        </p:spPr>
        <p:txBody>
          <a:bodyPr wrap="square">
            <a:spAutoFit/>
          </a:bodyPr>
          <a:lstStyle/>
          <a:p>
            <a:pPr marL="285750" indent="-285750">
              <a:buFont typeface="Arial" panose="020B0604020202020204" pitchFamily="34" charset="0"/>
              <a:buChar char="•"/>
            </a:pPr>
            <a:r>
              <a:rPr lang="en-US" sz="2000" dirty="0"/>
              <a:t>According to a common view, data is collected and analyzed;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Data only becomes information suitable for making decisions once it has been analyzed in some fashion.</a:t>
            </a:r>
          </a:p>
        </p:txBody>
      </p:sp>
    </p:spTree>
    <p:extLst>
      <p:ext uri="{BB962C8B-B14F-4D97-AF65-F5344CB8AC3E}">
        <p14:creationId xmlns:p14="http://schemas.microsoft.com/office/powerpoint/2010/main" val="248894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Analytical Models Purpose</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5" name="Rectangle 39"/>
          <p:cNvSpPr>
            <a:spLocks noChangeArrowheads="1"/>
          </p:cNvSpPr>
          <p:nvPr/>
        </p:nvSpPr>
        <p:spPr bwMode="auto">
          <a:xfrm>
            <a:off x="1403648" y="51354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rPr>
            </a:br>
            <a:endPar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Models generate new information and insights that enable the class of business questions that were created by framing a business problem</a:t>
            </a:r>
          </a:p>
          <a:p>
            <a:pPr marL="0" indent="0">
              <a:buNone/>
            </a:pPr>
            <a:endParaRPr lang="en-US" sz="2200" dirty="0">
              <a:latin typeface="Segoe UI Symbol" panose="020B0502040204020203" pitchFamily="34" charset="0"/>
              <a:ea typeface="Segoe UI Symbol" panose="020B0502040204020203" pitchFamily="34" charset="0"/>
              <a:cs typeface="Times New Roman"/>
            </a:endParaRPr>
          </a:p>
          <a:p>
            <a:r>
              <a:rPr lang="en-US" sz="2200" dirty="0">
                <a:latin typeface="Segoe UI Symbol" panose="020B0502040204020203" pitchFamily="34" charset="0"/>
                <a:ea typeface="Segoe UI Symbol" panose="020B0502040204020203" pitchFamily="34" charset="0"/>
                <a:cs typeface="Times New Roman"/>
              </a:rPr>
              <a:t>The focus of information and insights is to ensure that they are useful and relevant relate by answering key business questions that are framed as part of the analytics effort</a:t>
            </a:r>
          </a:p>
          <a:p>
            <a:pPr marL="0" indent="0">
              <a:buNone/>
            </a:pPr>
            <a:endParaRPr lang="en-US" sz="2200" dirty="0">
              <a:latin typeface="Segoe UI Symbol" panose="020B0502040204020203" pitchFamily="34" charset="0"/>
              <a:ea typeface="Segoe UI Symbol" panose="020B0502040204020203" pitchFamily="34" charset="0"/>
              <a:cs typeface="Times New Roman"/>
            </a:endParaRPr>
          </a:p>
        </p:txBody>
      </p:sp>
    </p:spTree>
    <p:extLst>
      <p:ext uri="{BB962C8B-B14F-4D97-AF65-F5344CB8AC3E}">
        <p14:creationId xmlns:p14="http://schemas.microsoft.com/office/powerpoint/2010/main" val="1116155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382000" cy="1143000"/>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Analytical Models Limitations</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5" name="Rectangle 39"/>
          <p:cNvSpPr>
            <a:spLocks noChangeArrowheads="1"/>
          </p:cNvSpPr>
          <p:nvPr/>
        </p:nvSpPr>
        <p:spPr bwMode="auto">
          <a:xfrm>
            <a:off x="1403648" y="51354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rPr>
            </a:br>
            <a:endPar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43" name="Text Placeholder 3"/>
          <p:cNvSpPr>
            <a:spLocks noGrp="1"/>
          </p:cNvSpPr>
          <p:nvPr>
            <p:ph type="body" sz="quarter" idx="13"/>
          </p:nvPr>
        </p:nvSpPr>
        <p:spPr>
          <a:xfrm>
            <a:off x="395536" y="1268760"/>
            <a:ext cx="8382000" cy="4343400"/>
          </a:xfrm>
        </p:spPr>
        <p:txBody>
          <a:bodyPr/>
          <a:lstStyle/>
          <a:p>
            <a:r>
              <a:rPr lang="en-US" sz="2200" dirty="0">
                <a:latin typeface="Segoe UI Symbol" panose="020B0502040204020203" pitchFamily="34" charset="0"/>
                <a:ea typeface="Segoe UI Symbol" panose="020B0502040204020203" pitchFamily="34" charset="0"/>
                <a:cs typeface="Times New Roman"/>
              </a:rPr>
              <a:t>Models must be calibrated over time to ensure that the error produced by the model is recognized and understood</a:t>
            </a:r>
          </a:p>
          <a:p>
            <a:r>
              <a:rPr lang="en-US" sz="2200" dirty="0">
                <a:latin typeface="Segoe UI Symbol" panose="020B0502040204020203" pitchFamily="34" charset="0"/>
                <a:ea typeface="Segoe UI Symbol" panose="020B0502040204020203" pitchFamily="34" charset="0"/>
                <a:cs typeface="Times New Roman"/>
              </a:rPr>
              <a:t>Models based on empirical data are limited to the range of data within the training data set.</a:t>
            </a:r>
          </a:p>
          <a:p>
            <a:r>
              <a:rPr lang="en-US" sz="2200" dirty="0">
                <a:latin typeface="Segoe UI Symbol" panose="020B0502040204020203" pitchFamily="34" charset="0"/>
                <a:ea typeface="Segoe UI Symbol" panose="020B0502040204020203" pitchFamily="34" charset="0"/>
                <a:cs typeface="Times New Roman"/>
              </a:rPr>
              <a:t>Models may not generalize beyond the range of observed data.</a:t>
            </a:r>
          </a:p>
        </p:txBody>
      </p:sp>
    </p:spTree>
    <p:extLst>
      <p:ext uri="{BB962C8B-B14F-4D97-AF65-F5344CB8AC3E}">
        <p14:creationId xmlns:p14="http://schemas.microsoft.com/office/powerpoint/2010/main" val="15425894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Statistical </a:t>
            </a:r>
            <a:r>
              <a:rPr lang="en-US" sz="4000" dirty="0">
                <a:latin typeface="Segoe UI Symbol" panose="020B0502040204020203" pitchFamily="34" charset="0"/>
                <a:ea typeface="Segoe UI Symbol" panose="020B0502040204020203" pitchFamily="34" charset="0"/>
                <a:cs typeface="Times New Roman" panose="02020603050405020304" pitchFamily="18" charset="0"/>
              </a:rPr>
              <a:t>Methods</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5790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1"/>
            <a:ext cx="8382000" cy="1497025"/>
          </a:xfrm>
        </p:spPr>
        <p:txBody>
          <a:bodyPr>
            <a:normAutofit/>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Statistical Methods Overview</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5" name="AutoShape 9" descr="Basic of Access 2007&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7" name="AutoShape 11" descr="Field Types (1/2)&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8" name="AutoShape 12" descr="Field Types (2/2)&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9" name="AutoShape 13" descr="Basic Operations of Database&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5" name="AutoShape 19" descr="CRUD : Create - Practice&lt;br /&gt;Insert a record with every field specified&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0" name="AutoShape 34" descr="CRUD : Delete - Practice&lt;br /&gt;Delete the record you’ve modified earlier&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1" name="AutoShape 35" descr="Conclusion&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3" name="AutoShape 37" descr="Please do not hesitate to ask&lt;br /&gt;Any Questions?&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5" name="Rectangle 39"/>
          <p:cNvSpPr>
            <a:spLocks noChangeArrowheads="1"/>
          </p:cNvSpPr>
          <p:nvPr/>
        </p:nvSpPr>
        <p:spPr bwMode="auto">
          <a:xfrm>
            <a:off x="1403648" y="51354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rPr>
            </a:br>
            <a:endPar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2880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43" name="Text Placeholder 3"/>
          <p:cNvSpPr>
            <a:spLocks noGrp="1"/>
          </p:cNvSpPr>
          <p:nvPr>
            <p:ph type="body" sz="quarter" idx="13"/>
          </p:nvPr>
        </p:nvSpPr>
        <p:spPr>
          <a:xfrm>
            <a:off x="395536" y="1268760"/>
            <a:ext cx="8382000" cy="4104456"/>
          </a:xfrm>
        </p:spPr>
        <p:txBody>
          <a:bodyPr/>
          <a:lstStyle/>
          <a:p>
            <a:r>
              <a:rPr lang="en-US" sz="1800" dirty="0">
                <a:latin typeface="Segoe UI Symbol" panose="020B0502040204020203" pitchFamily="34" charset="0"/>
                <a:ea typeface="Segoe UI Symbol" panose="020B0502040204020203" pitchFamily="34" charset="0"/>
                <a:cs typeface="Times New Roman"/>
              </a:rPr>
              <a:t>Techniques for understanding and summarizing data values for a single variable</a:t>
            </a:r>
          </a:p>
          <a:p>
            <a:r>
              <a:rPr lang="en-US" sz="1600" dirty="0">
                <a:latin typeface="Segoe UI Symbol" panose="020B0502040204020203" pitchFamily="34" charset="0"/>
                <a:ea typeface="Segoe UI Symbol" panose="020B0502040204020203" pitchFamily="34" charset="0"/>
                <a:cs typeface="Times New Roman"/>
              </a:rPr>
              <a:t>Descriptive statistics</a:t>
            </a:r>
          </a:p>
          <a:p>
            <a:pPr lvl="1"/>
            <a:r>
              <a:rPr lang="en-US" sz="1600" dirty="0">
                <a:latin typeface="Segoe UI Symbol" panose="020B0502040204020203" pitchFamily="34" charset="0"/>
                <a:ea typeface="Segoe UI Symbol" panose="020B0502040204020203" pitchFamily="34" charset="0"/>
                <a:cs typeface="Times New Roman"/>
              </a:rPr>
              <a:t>Provides methods for describing data values to understand similarities and differences about attributes  within the sample</a:t>
            </a:r>
          </a:p>
          <a:p>
            <a:pPr lvl="1"/>
            <a:r>
              <a:rPr lang="en-US" sz="1600" dirty="0">
                <a:latin typeface="Segoe UI Symbol" panose="020B0502040204020203" pitchFamily="34" charset="0"/>
                <a:ea typeface="Segoe UI Symbol" panose="020B0502040204020203" pitchFamily="34" charset="0"/>
                <a:cs typeface="Times New Roman"/>
              </a:rPr>
              <a:t>Provides measures of central tendency and dispersion</a:t>
            </a:r>
          </a:p>
          <a:p>
            <a:pPr lvl="1"/>
            <a:r>
              <a:rPr lang="en-US" sz="1600" dirty="0">
                <a:latin typeface="Segoe UI Symbol" panose="020B0502040204020203" pitchFamily="34" charset="0"/>
                <a:ea typeface="Segoe UI Symbol" panose="020B0502040204020203" pitchFamily="34" charset="0"/>
                <a:cs typeface="Times New Roman"/>
              </a:rPr>
              <a:t>How data clusters around a defined point and how it spreads away from that point provides us with the shape of the data for a given variable.</a:t>
            </a:r>
          </a:p>
          <a:p>
            <a:r>
              <a:rPr lang="en-US" sz="1600" dirty="0">
                <a:latin typeface="Segoe UI Symbol" panose="020B0502040204020203" pitchFamily="34" charset="0"/>
                <a:ea typeface="Segoe UI Symbol" panose="020B0502040204020203" pitchFamily="34" charset="0"/>
                <a:cs typeface="Times New Roman"/>
              </a:rPr>
              <a:t>Inferential statistics</a:t>
            </a:r>
          </a:p>
          <a:p>
            <a:pPr lvl="1"/>
            <a:r>
              <a:rPr lang="en-US" sz="1600" dirty="0">
                <a:latin typeface="Segoe UI Symbol" panose="020B0502040204020203" pitchFamily="34" charset="0"/>
                <a:ea typeface="Segoe UI Symbol" panose="020B0502040204020203" pitchFamily="34" charset="0"/>
                <a:cs typeface="Times New Roman"/>
              </a:rPr>
              <a:t>Provides methods to generalize our belief about the greater population represented by the sample that was gathered</a:t>
            </a:r>
          </a:p>
          <a:p>
            <a:pPr lvl="1"/>
            <a:r>
              <a:rPr lang="en-US" sz="1600" dirty="0">
                <a:latin typeface="Segoe UI Symbol" panose="020B0502040204020203" pitchFamily="34" charset="0"/>
                <a:ea typeface="Segoe UI Symbol" panose="020B0502040204020203" pitchFamily="34" charset="0"/>
                <a:cs typeface="Times New Roman"/>
              </a:rPr>
              <a:t>Allows us to use a generalized model in a wide range of analytics applications</a:t>
            </a:r>
          </a:p>
          <a:p>
            <a:pPr lvl="1"/>
            <a:r>
              <a:rPr lang="en-US" sz="1600" dirty="0">
                <a:latin typeface="Segoe UI Symbol" panose="020B0502040204020203" pitchFamily="34" charset="0"/>
                <a:ea typeface="Segoe UI Symbol" panose="020B0502040204020203" pitchFamily="34" charset="0"/>
                <a:cs typeface="Times New Roman"/>
              </a:rPr>
              <a:t>Helps us design experiments to gather samples and generalize the results to the broader population</a:t>
            </a:r>
          </a:p>
          <a:p>
            <a:r>
              <a:rPr lang="en-US" sz="1800" dirty="0">
                <a:latin typeface="Segoe UI Symbol" panose="020B0502040204020203" pitchFamily="34" charset="0"/>
                <a:ea typeface="Segoe UI Symbol" panose="020B0502040204020203" pitchFamily="34" charset="0"/>
                <a:cs typeface="Times New Roman"/>
              </a:rPr>
              <a:t>Techniques for describing the relationships between two variables</a:t>
            </a:r>
          </a:p>
          <a:p>
            <a:pPr lvl="1"/>
            <a:r>
              <a:rPr lang="en-US" sz="1600" dirty="0">
                <a:latin typeface="Segoe UI Symbol" panose="020B0502040204020203" pitchFamily="34" charset="0"/>
                <a:ea typeface="Segoe UI Symbol" panose="020B0502040204020203" pitchFamily="34" charset="0"/>
                <a:cs typeface="Times New Roman"/>
              </a:rPr>
              <a:t>Correlation</a:t>
            </a:r>
          </a:p>
        </p:txBody>
      </p:sp>
    </p:spTree>
    <p:extLst>
      <p:ext uri="{BB962C8B-B14F-4D97-AF65-F5344CB8AC3E}">
        <p14:creationId xmlns:p14="http://schemas.microsoft.com/office/powerpoint/2010/main" val="554007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332656"/>
            <a:ext cx="8382000" cy="1143000"/>
          </a:xfrm>
        </p:spPr>
        <p:txBody>
          <a:bodyPr>
            <a:normAutofit fontScale="90000"/>
          </a:bodyPr>
          <a:lstStyle/>
          <a:p>
            <a:r>
              <a:rPr lang="en-US" dirty="0">
                <a:latin typeface="Segoe UI Symbol" panose="020B0502040204020203" pitchFamily="34" charset="0"/>
                <a:ea typeface="Segoe UI Symbol" panose="020B0502040204020203" pitchFamily="34" charset="0"/>
                <a:cs typeface="Times New Roman" panose="02020603050405020304" pitchFamily="18" charset="0"/>
              </a:rPr>
              <a:t>Statistical Methods to Understand Data Shape</a:t>
            </a:r>
            <a:br>
              <a:rPr lang="en-US" dirty="0">
                <a:latin typeface="Segoe UI Symbol" panose="020B0502040204020203" pitchFamily="34" charset="0"/>
                <a:ea typeface="Segoe UI Symbol" panose="020B0502040204020203" pitchFamily="34" charset="0"/>
                <a:cs typeface="Times New Roman" panose="02020603050405020304" pitchFamily="18" charset="0"/>
              </a:rPr>
            </a:br>
            <a:endParaRPr lang="en-US" b="1" dirty="0">
              <a:latin typeface="Segoe UI Symbol" panose="020B0502040204020203" pitchFamily="34" charset="0"/>
              <a:ea typeface="Segoe UI Symbol" panose="020B0502040204020203" pitchFamily="34"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5" name="AutoShape 9" descr="Basic of Access 2007&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6" name="AutoShape 10" descr="Don’t panic! You’ll soon be familiar with it.&lt;br /&gt;Microsoft Office Access 2007&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7" name="AutoShape 11" descr="Field Types (1/2)&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8" name="AutoShape 12" descr="Field Types (2/2)&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9" name="AutoShape 13" descr="Basic Operations of Database&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5" name="AutoShape 19" descr="CRUD : Create - Practice&lt;br /&gt;Insert a record with every field specified&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3" name="AutoShape 27" descr="CRUD : Update - Example&lt;br /&gt;UPDATE students SET name=“Knight”, surname=“Baron”&lt;br /&gt;WHERE nisit_id=51052744;&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4" name="AutoShape 28" descr="CRUD : Update - Example&lt;br /&gt;UPDATE students SET name=“Knight”, surname=“Baron”&lt;br /&gt;WHERE nisit_id=51052744;&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5" name="AutoShape 29" descr="CRUD : Update - Practice&lt;br /&gt;Update the record that you’ve added earlier with different data&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7" name="AutoShape 31" descr="CRUD : Delete - Example&lt;br /&gt;DELETE FROM students&lt;br /&gt;WHERE (nisit_id=51052345) OR (nisit_id=51052744);&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8" name="AutoShape 32" descr="CRUD : Delete - Example&lt;br /&gt;DELETE FROM students&lt;br /&gt;WHERE (nisit_id=51052345) OR (nisit_id=51052744);&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29" name="AutoShape 33" descr="CRUD : Delete - Example&lt;br /&gt;DELETE FROM students&lt;br /&gt;WHERE (nisit_id=51052345) OR (nisit_id=51052744);&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0" name="AutoShape 34" descr="CRUD : Delete - Practice&lt;br /&gt;Delete the record you’ve modified earlier&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1" name="AutoShape 35" descr="Conclusion&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3" name="AutoShape 37" descr="Please do not hesitate to ask&lt;br /&gt;Any Questions?&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4" name="AutoShape 38" descr="Author: @KnightBaron&lt;br /&gt;Blog: http://aosekai.net/&lt;br /&gt;Email: knightbaron@gmail.com&lt;br /&gt;Thank You!&lt;br /&gt;"/>
          <p:cNvSpPr>
            <a:spLocks noChangeAspect="1" noChangeArrowheads="1"/>
          </p:cNvSpPr>
          <p:nvPr/>
        </p:nvSpPr>
        <p:spPr bwMode="auto">
          <a:xfrm>
            <a:off x="1547664" y="9807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35" name="Rectangle 39"/>
          <p:cNvSpPr>
            <a:spLocks noChangeArrowheads="1"/>
          </p:cNvSpPr>
          <p:nvPr/>
        </p:nvSpPr>
        <p:spPr bwMode="auto">
          <a:xfrm>
            <a:off x="1547664" y="65756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rPr>
            </a:br>
            <a:endParaRPr kumimoji="0" lang="en-US" altLang="en-US" sz="1800" b="0" i="0" u="none" strike="noStrike" cap="none" normalizeH="0" baseline="0">
              <a:ln>
                <a:noFill/>
              </a:ln>
              <a:solidFill>
                <a:schemeClr val="tx1"/>
              </a:solidFill>
              <a:effectLst/>
              <a:latin typeface="Segoe UI Symbol" panose="020B0502040204020203" pitchFamily="34" charset="0"/>
              <a:ea typeface="Segoe UI Symbol" panose="020B0502040204020203"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582589" y="98866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Symbol" panose="020B0502040204020203" pitchFamily="34" charset="0"/>
              <a:ea typeface="Segoe UI Symbol" panose="020B0502040204020203" pitchFamily="34" charset="0"/>
            </a:endParaRPr>
          </a:p>
        </p:txBody>
      </p:sp>
      <p:sp>
        <p:nvSpPr>
          <p:cNvPr id="43" name="Text Placeholder 3"/>
          <p:cNvSpPr>
            <a:spLocks noGrp="1"/>
          </p:cNvSpPr>
          <p:nvPr>
            <p:ph type="body" sz="quarter" idx="13"/>
          </p:nvPr>
        </p:nvSpPr>
        <p:spPr>
          <a:xfrm>
            <a:off x="611560" y="1009964"/>
            <a:ext cx="8382000" cy="4343400"/>
          </a:xfrm>
        </p:spPr>
        <p:txBody>
          <a:bodyPr/>
          <a:lstStyle/>
          <a:p>
            <a:r>
              <a:rPr lang="en-US" sz="2000" dirty="0">
                <a:latin typeface="Segoe UI Symbol" panose="020B0502040204020203" pitchFamily="34" charset="0"/>
                <a:ea typeface="Segoe UI Symbol" panose="020B0502040204020203" pitchFamily="34" charset="0"/>
                <a:cs typeface="Times New Roman"/>
              </a:rPr>
              <a:t>Variables from a data sample possess a set of properties that define its shape</a:t>
            </a:r>
          </a:p>
          <a:p>
            <a:r>
              <a:rPr lang="en-US" sz="2000" dirty="0">
                <a:latin typeface="Segoe UI Symbol" panose="020B0502040204020203" pitchFamily="34" charset="0"/>
                <a:ea typeface="Segoe UI Symbol" panose="020B0502040204020203" pitchFamily="34" charset="0"/>
                <a:cs typeface="Times New Roman"/>
              </a:rPr>
              <a:t>Values cluster around the central tendency</a:t>
            </a:r>
          </a:p>
          <a:p>
            <a:r>
              <a:rPr lang="en-US" sz="2000" dirty="0">
                <a:latin typeface="Segoe UI Symbol" panose="020B0502040204020203" pitchFamily="34" charset="0"/>
                <a:ea typeface="Segoe UI Symbol" panose="020B0502040204020203" pitchFamily="34" charset="0"/>
                <a:cs typeface="Times New Roman"/>
              </a:rPr>
              <a:t>Central tendency is measured by the following descriptive statistics</a:t>
            </a:r>
          </a:p>
          <a:p>
            <a:pPr lvl="1"/>
            <a:r>
              <a:rPr lang="en-US" sz="1800" dirty="0">
                <a:latin typeface="Segoe UI Symbol" panose="020B0502040204020203" pitchFamily="34" charset="0"/>
                <a:ea typeface="Segoe UI Symbol" panose="020B0502040204020203" pitchFamily="34" charset="0"/>
                <a:cs typeface="Times New Roman"/>
              </a:rPr>
              <a:t>	Mean is the arithmetic average</a:t>
            </a:r>
          </a:p>
          <a:p>
            <a:pPr lvl="1"/>
            <a:r>
              <a:rPr lang="en-US" sz="1800" dirty="0">
                <a:latin typeface="Segoe UI Symbol" panose="020B0502040204020203" pitchFamily="34" charset="0"/>
                <a:ea typeface="Segoe UI Symbol" panose="020B0502040204020203" pitchFamily="34" charset="0"/>
                <a:cs typeface="Times New Roman"/>
              </a:rPr>
              <a:t>	Median is the middle value</a:t>
            </a:r>
          </a:p>
          <a:p>
            <a:pPr lvl="1"/>
            <a:r>
              <a:rPr lang="en-US" sz="1800" dirty="0">
                <a:latin typeface="Segoe UI Symbol" panose="020B0502040204020203" pitchFamily="34" charset="0"/>
                <a:ea typeface="Segoe UI Symbol" panose="020B0502040204020203" pitchFamily="34" charset="0"/>
                <a:cs typeface="Times New Roman"/>
              </a:rPr>
              <a:t>	Mode is the most common value</a:t>
            </a:r>
          </a:p>
          <a:p>
            <a:r>
              <a:rPr lang="en-US" sz="2000" dirty="0">
                <a:latin typeface="Segoe UI Symbol" panose="020B0502040204020203" pitchFamily="34" charset="0"/>
                <a:ea typeface="Segoe UI Symbol" panose="020B0502040204020203" pitchFamily="34" charset="0"/>
                <a:cs typeface="Times New Roman"/>
              </a:rPr>
              <a:t>The amount of spread is called dispersion or variation</a:t>
            </a:r>
          </a:p>
          <a:p>
            <a:r>
              <a:rPr lang="en-US" sz="2000" dirty="0">
                <a:latin typeface="Segoe UI Symbol" panose="020B0502040204020203" pitchFamily="34" charset="0"/>
                <a:ea typeface="Segoe UI Symbol" panose="020B0502040204020203" pitchFamily="34" charset="0"/>
                <a:cs typeface="Times New Roman"/>
              </a:rPr>
              <a:t>Dispersion is measured by the following descriptive statistics</a:t>
            </a:r>
          </a:p>
          <a:p>
            <a:pPr lvl="1"/>
            <a:r>
              <a:rPr lang="en-US" sz="1800" dirty="0">
                <a:latin typeface="Segoe UI Symbol" panose="020B0502040204020203" pitchFamily="34" charset="0"/>
                <a:ea typeface="Segoe UI Symbol" panose="020B0502040204020203" pitchFamily="34" charset="0"/>
                <a:cs typeface="Times New Roman"/>
              </a:rPr>
              <a:t>	Variance</a:t>
            </a:r>
          </a:p>
          <a:p>
            <a:pPr lvl="1"/>
            <a:r>
              <a:rPr lang="en-US" sz="1800" dirty="0">
                <a:latin typeface="Segoe UI Symbol" panose="020B0502040204020203" pitchFamily="34" charset="0"/>
                <a:ea typeface="Segoe UI Symbol" panose="020B0502040204020203" pitchFamily="34" charset="0"/>
                <a:cs typeface="Times New Roman"/>
              </a:rPr>
              <a:t>	Standard Deviation is the square root of variance</a:t>
            </a:r>
          </a:p>
          <a:p>
            <a:r>
              <a:rPr lang="en-US" sz="2000" dirty="0">
                <a:latin typeface="Segoe UI Symbol" panose="020B0502040204020203" pitchFamily="34" charset="0"/>
                <a:ea typeface="Segoe UI Symbol" panose="020B0502040204020203" pitchFamily="34" charset="0"/>
                <a:cs typeface="Times New Roman"/>
              </a:rPr>
              <a:t>Methods of calculation and application will be discussed later in the course</a:t>
            </a:r>
          </a:p>
          <a:p>
            <a:r>
              <a:rPr lang="en-US" sz="2000" dirty="0">
                <a:latin typeface="Segoe UI Symbol" panose="020B0502040204020203" pitchFamily="34" charset="0"/>
                <a:ea typeface="Segoe UI Symbol" panose="020B0502040204020203" pitchFamily="34" charset="0"/>
                <a:cs typeface="Times New Roman"/>
              </a:rPr>
              <a:t>The measures of central tendency and spread provide a signature about the broader population described by the variable.</a:t>
            </a:r>
          </a:p>
          <a:p>
            <a:pPr marL="0" indent="0">
              <a:buNone/>
            </a:pPr>
            <a:r>
              <a:rPr lang="en-US" sz="2000" dirty="0">
                <a:latin typeface="Segoe UI Symbol" panose="020B0502040204020203" pitchFamily="34" charset="0"/>
                <a:ea typeface="Segoe UI Symbol" panose="020B0502040204020203" pitchFamily="34" charset="0"/>
                <a:cs typeface="Times New Roman"/>
              </a:rPr>
              <a:t> </a:t>
            </a:r>
          </a:p>
        </p:txBody>
      </p:sp>
    </p:spTree>
    <p:extLst>
      <p:ext uri="{BB962C8B-B14F-4D97-AF65-F5344CB8AC3E}">
        <p14:creationId xmlns:p14="http://schemas.microsoft.com/office/powerpoint/2010/main" val="27998123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Statistical Methods to Understand Data Shape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585" y="2276872"/>
            <a:ext cx="5761037"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TextBox 38"/>
          <p:cNvSpPr txBox="1"/>
          <p:nvPr/>
        </p:nvSpPr>
        <p:spPr>
          <a:xfrm>
            <a:off x="6660232" y="1711298"/>
            <a:ext cx="1183337" cy="307777"/>
          </a:xfrm>
          <a:prstGeom prst="rect">
            <a:avLst/>
          </a:prstGeom>
          <a:noFill/>
        </p:spPr>
        <p:txBody>
          <a:bodyPr wrap="none" rtlCol="0">
            <a:spAutoFit/>
          </a:bodyPr>
          <a:lstStyle/>
          <a:p>
            <a:r>
              <a:rPr lang="en-CA" sz="1400" dirty="0"/>
              <a:t>Mean = 15.1</a:t>
            </a:r>
          </a:p>
        </p:txBody>
      </p:sp>
      <p:sp>
        <p:nvSpPr>
          <p:cNvPr id="45" name="TextBox 44"/>
          <p:cNvSpPr txBox="1"/>
          <p:nvPr/>
        </p:nvSpPr>
        <p:spPr>
          <a:xfrm>
            <a:off x="3379847" y="1134846"/>
            <a:ext cx="1483098" cy="523220"/>
          </a:xfrm>
          <a:prstGeom prst="rect">
            <a:avLst/>
          </a:prstGeom>
          <a:noFill/>
        </p:spPr>
        <p:txBody>
          <a:bodyPr wrap="none" rtlCol="0">
            <a:spAutoFit/>
          </a:bodyPr>
          <a:lstStyle/>
          <a:p>
            <a:r>
              <a:rPr lang="en-CA" sz="1400" dirty="0"/>
              <a:t>Standard </a:t>
            </a:r>
          </a:p>
          <a:p>
            <a:r>
              <a:rPr lang="en-CA" sz="1400" dirty="0"/>
              <a:t>Deviation = 10.0</a:t>
            </a:r>
          </a:p>
        </p:txBody>
      </p:sp>
      <p:cxnSp>
        <p:nvCxnSpPr>
          <p:cNvPr id="41" name="Straight Arrow Connector 40"/>
          <p:cNvCxnSpPr/>
          <p:nvPr/>
        </p:nvCxnSpPr>
        <p:spPr>
          <a:xfrm>
            <a:off x="4771436" y="2434743"/>
            <a:ext cx="446597"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283274" y="2434743"/>
            <a:ext cx="446597"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757581" y="2420888"/>
            <a:ext cx="0" cy="24482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reeform 50"/>
          <p:cNvSpPr/>
          <p:nvPr/>
        </p:nvSpPr>
        <p:spPr>
          <a:xfrm>
            <a:off x="4862945" y="2022764"/>
            <a:ext cx="2327564" cy="1330036"/>
          </a:xfrm>
          <a:custGeom>
            <a:avLst/>
            <a:gdLst>
              <a:gd name="connsiteX0" fmla="*/ 2327564 w 2327564"/>
              <a:gd name="connsiteY0" fmla="*/ 0 h 1330036"/>
              <a:gd name="connsiteX1" fmla="*/ 1814946 w 2327564"/>
              <a:gd name="connsiteY1" fmla="*/ 942109 h 1330036"/>
              <a:gd name="connsiteX2" fmla="*/ 0 w 2327564"/>
              <a:gd name="connsiteY2" fmla="*/ 1330036 h 1330036"/>
              <a:gd name="connsiteX3" fmla="*/ 0 w 2327564"/>
              <a:gd name="connsiteY3" fmla="*/ 1330036 h 1330036"/>
            </a:gdLst>
            <a:ahLst/>
            <a:cxnLst>
              <a:cxn ang="0">
                <a:pos x="connsiteX0" y="connsiteY0"/>
              </a:cxn>
              <a:cxn ang="0">
                <a:pos x="connsiteX1" y="connsiteY1"/>
              </a:cxn>
              <a:cxn ang="0">
                <a:pos x="connsiteX2" y="connsiteY2"/>
              </a:cxn>
              <a:cxn ang="0">
                <a:pos x="connsiteX3" y="connsiteY3"/>
              </a:cxn>
            </a:cxnLst>
            <a:rect l="l" t="t" r="r" b="b"/>
            <a:pathLst>
              <a:path w="2327564" h="1330036">
                <a:moveTo>
                  <a:pt x="2327564" y="0"/>
                </a:moveTo>
                <a:cubicBezTo>
                  <a:pt x="2265218" y="360218"/>
                  <a:pt x="2202873" y="720436"/>
                  <a:pt x="1814946" y="942109"/>
                </a:cubicBezTo>
                <a:cubicBezTo>
                  <a:pt x="1427019" y="1163782"/>
                  <a:pt x="0" y="1330036"/>
                  <a:pt x="0" y="1330036"/>
                </a:cubicBezTo>
                <a:lnTo>
                  <a:pt x="0" y="1330036"/>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2" name="Freeform 51"/>
          <p:cNvSpPr/>
          <p:nvPr/>
        </p:nvSpPr>
        <p:spPr>
          <a:xfrm>
            <a:off x="4973782" y="1551709"/>
            <a:ext cx="264126" cy="762000"/>
          </a:xfrm>
          <a:custGeom>
            <a:avLst/>
            <a:gdLst>
              <a:gd name="connsiteX0" fmla="*/ 69273 w 264126"/>
              <a:gd name="connsiteY0" fmla="*/ 0 h 762000"/>
              <a:gd name="connsiteX1" fmla="*/ 263236 w 264126"/>
              <a:gd name="connsiteY1" fmla="*/ 387927 h 762000"/>
              <a:gd name="connsiteX2" fmla="*/ 0 w 264126"/>
              <a:gd name="connsiteY2" fmla="*/ 762000 h 762000"/>
              <a:gd name="connsiteX3" fmla="*/ 0 w 264126"/>
              <a:gd name="connsiteY3" fmla="*/ 762000 h 762000"/>
            </a:gdLst>
            <a:ahLst/>
            <a:cxnLst>
              <a:cxn ang="0">
                <a:pos x="connsiteX0" y="connsiteY0"/>
              </a:cxn>
              <a:cxn ang="0">
                <a:pos x="connsiteX1" y="connsiteY1"/>
              </a:cxn>
              <a:cxn ang="0">
                <a:pos x="connsiteX2" y="connsiteY2"/>
              </a:cxn>
              <a:cxn ang="0">
                <a:pos x="connsiteX3" y="connsiteY3"/>
              </a:cxn>
            </a:cxnLst>
            <a:rect l="l" t="t" r="r" b="b"/>
            <a:pathLst>
              <a:path w="264126" h="762000">
                <a:moveTo>
                  <a:pt x="69273" y="0"/>
                </a:moveTo>
                <a:cubicBezTo>
                  <a:pt x="172027" y="130463"/>
                  <a:pt x="274782" y="260927"/>
                  <a:pt x="263236" y="387927"/>
                </a:cubicBezTo>
                <a:cubicBezTo>
                  <a:pt x="251690" y="514927"/>
                  <a:pt x="0" y="762000"/>
                  <a:pt x="0" y="762000"/>
                </a:cubicBezTo>
                <a:lnTo>
                  <a:pt x="0" y="762000"/>
                </a:lnTo>
              </a:path>
            </a:pathLst>
          </a:custGeom>
          <a:noFill/>
          <a:ln>
            <a:solidFill>
              <a:schemeClr val="tx1"/>
            </a:solidFill>
            <a:prstDash val="solid"/>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4" name="Freeform 53"/>
          <p:cNvSpPr/>
          <p:nvPr/>
        </p:nvSpPr>
        <p:spPr>
          <a:xfrm>
            <a:off x="4119987" y="1704109"/>
            <a:ext cx="368886" cy="581891"/>
          </a:xfrm>
          <a:custGeom>
            <a:avLst/>
            <a:gdLst>
              <a:gd name="connsiteX0" fmla="*/ 147213 w 368886"/>
              <a:gd name="connsiteY0" fmla="*/ 0 h 581891"/>
              <a:gd name="connsiteX1" fmla="*/ 8668 w 368886"/>
              <a:gd name="connsiteY1" fmla="*/ 263236 h 581891"/>
              <a:gd name="connsiteX2" fmla="*/ 368886 w 368886"/>
              <a:gd name="connsiteY2" fmla="*/ 581891 h 581891"/>
              <a:gd name="connsiteX3" fmla="*/ 368886 w 368886"/>
              <a:gd name="connsiteY3" fmla="*/ 581891 h 581891"/>
            </a:gdLst>
            <a:ahLst/>
            <a:cxnLst>
              <a:cxn ang="0">
                <a:pos x="connsiteX0" y="connsiteY0"/>
              </a:cxn>
              <a:cxn ang="0">
                <a:pos x="connsiteX1" y="connsiteY1"/>
              </a:cxn>
              <a:cxn ang="0">
                <a:pos x="connsiteX2" y="connsiteY2"/>
              </a:cxn>
              <a:cxn ang="0">
                <a:pos x="connsiteX3" y="connsiteY3"/>
              </a:cxn>
            </a:cxnLst>
            <a:rect l="l" t="t" r="r" b="b"/>
            <a:pathLst>
              <a:path w="368886" h="581891">
                <a:moveTo>
                  <a:pt x="147213" y="0"/>
                </a:moveTo>
                <a:cubicBezTo>
                  <a:pt x="59468" y="83127"/>
                  <a:pt x="-28277" y="166254"/>
                  <a:pt x="8668" y="263236"/>
                </a:cubicBezTo>
                <a:cubicBezTo>
                  <a:pt x="45613" y="360218"/>
                  <a:pt x="368886" y="581891"/>
                  <a:pt x="368886" y="581891"/>
                </a:cubicBezTo>
                <a:lnTo>
                  <a:pt x="368886" y="581891"/>
                </a:lnTo>
              </a:path>
            </a:pathLst>
          </a:custGeom>
          <a:noFill/>
          <a:ln>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55" name="TextBox 54"/>
          <p:cNvSpPr txBox="1"/>
          <p:nvPr/>
        </p:nvSpPr>
        <p:spPr>
          <a:xfrm>
            <a:off x="3221541" y="5589239"/>
            <a:ext cx="3016660" cy="307777"/>
          </a:xfrm>
          <a:prstGeom prst="rect">
            <a:avLst/>
          </a:prstGeom>
          <a:noFill/>
        </p:spPr>
        <p:txBody>
          <a:bodyPr wrap="none" rtlCol="0">
            <a:spAutoFit/>
          </a:bodyPr>
          <a:lstStyle/>
          <a:p>
            <a:r>
              <a:rPr lang="en-CA" sz="1400" dirty="0"/>
              <a:t>Frequency Histogram for Variable X</a:t>
            </a:r>
          </a:p>
        </p:txBody>
      </p:sp>
    </p:spTree>
    <p:extLst>
      <p:ext uri="{BB962C8B-B14F-4D97-AF65-F5344CB8AC3E}">
        <p14:creationId xmlns:p14="http://schemas.microsoft.com/office/powerpoint/2010/main" val="5890279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Review</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7518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1512"/>
            <a:ext cx="8382000" cy="4343400"/>
          </a:xfrm>
        </p:spPr>
        <p:txBody>
          <a:bodyPr/>
          <a:lstStyle/>
          <a:p>
            <a:r>
              <a:rPr lang="en-US" sz="2200" dirty="0">
                <a:latin typeface="Times New Roman"/>
                <a:cs typeface="Times New Roman"/>
              </a:rPr>
              <a:t>Consider the following questions based material describe in this lesson and be prepared to discuss with the instructor in class next Day.</a:t>
            </a:r>
          </a:p>
          <a:p>
            <a:pPr lvl="1"/>
            <a:r>
              <a:rPr lang="en-US" sz="1800" dirty="0">
                <a:latin typeface="Times New Roman"/>
                <a:cs typeface="Times New Roman"/>
              </a:rPr>
              <a:t>Describe the key components to transform data into business value</a:t>
            </a:r>
          </a:p>
          <a:p>
            <a:pPr lvl="1"/>
            <a:r>
              <a:rPr lang="en-US" sz="1800" dirty="0">
                <a:latin typeface="Times New Roman"/>
                <a:cs typeface="Times New Roman"/>
              </a:rPr>
              <a:t>Describe how Big Data is different from traditional Small Data</a:t>
            </a:r>
          </a:p>
          <a:p>
            <a:pPr lvl="1"/>
            <a:r>
              <a:rPr lang="en-US" sz="1800" dirty="0">
                <a:latin typeface="Times New Roman"/>
                <a:cs typeface="Times New Roman"/>
              </a:rPr>
              <a:t>Identify some of the historical events since the year 2000 that have catalysts for the Big Data era</a:t>
            </a:r>
          </a:p>
          <a:p>
            <a:pPr lvl="1"/>
            <a:r>
              <a:rPr lang="en-US" sz="1800" dirty="0">
                <a:latin typeface="Times New Roman"/>
                <a:cs typeface="Times New Roman"/>
              </a:rPr>
              <a:t>Differentiate data from information </a:t>
            </a:r>
          </a:p>
          <a:p>
            <a:pPr lvl="1"/>
            <a:r>
              <a:rPr lang="en-US" sz="1800" dirty="0">
                <a:latin typeface="Times New Roman"/>
                <a:cs typeface="Times New Roman"/>
              </a:rPr>
              <a:t>Explain the major purposes of analytics</a:t>
            </a:r>
          </a:p>
          <a:p>
            <a:pPr lvl="1"/>
            <a:r>
              <a:rPr lang="en-US" sz="1800" dirty="0">
                <a:latin typeface="Times New Roman"/>
                <a:cs typeface="Times New Roman"/>
              </a:rPr>
              <a:t>Describe how business problems need to be translated and framed to take advantage of analytics including the essential components of a framed problem</a:t>
            </a:r>
          </a:p>
          <a:p>
            <a:pPr lvl="1"/>
            <a:r>
              <a:rPr lang="en-US" sz="1800" dirty="0">
                <a:latin typeface="Times New Roman"/>
                <a:cs typeface="Times New Roman"/>
              </a:rPr>
              <a:t>Describe how data analytics relates to business performance management</a:t>
            </a:r>
          </a:p>
          <a:p>
            <a:pPr lvl="1"/>
            <a:r>
              <a:rPr lang="en-US" sz="1800" dirty="0">
                <a:latin typeface="Times New Roman"/>
                <a:cs typeface="Times New Roman"/>
              </a:rPr>
              <a:t>Describe the main role of statistics in describing data </a:t>
            </a:r>
          </a:p>
          <a:p>
            <a:pPr lvl="1"/>
            <a:r>
              <a:rPr lang="en-US" sz="1800" dirty="0">
                <a:latin typeface="Times New Roman"/>
                <a:cs typeface="Times New Roman"/>
              </a:rPr>
              <a:t>Describe the main set of analytics capabilities that are in common use</a:t>
            </a:r>
          </a:p>
          <a:p>
            <a:pPr lvl="1"/>
            <a:endParaRPr lang="en-US" sz="2000" dirty="0">
              <a:latin typeface="Times New Roman"/>
              <a:cs typeface="Times New Roman"/>
            </a:endParaRPr>
          </a:p>
        </p:txBody>
      </p:sp>
    </p:spTree>
    <p:extLst>
      <p:ext uri="{BB962C8B-B14F-4D97-AF65-F5344CB8AC3E}">
        <p14:creationId xmlns:p14="http://schemas.microsoft.com/office/powerpoint/2010/main" val="33303997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8329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1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268760"/>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1600" dirty="0"/>
              <a:t>During this lesson, you learned to:</a:t>
            </a:r>
          </a:p>
          <a:p>
            <a:pPr marL="0" indent="0">
              <a:buFont typeface="Arial" charset="0"/>
              <a:buNone/>
            </a:pPr>
            <a:endParaRPr lang="en-US" sz="1600" dirty="0"/>
          </a:p>
          <a:p>
            <a:r>
              <a:rPr lang="en-US" sz="1600" dirty="0"/>
              <a:t>Describe the curriculum and the course learning objectives and grading scheme </a:t>
            </a:r>
            <a:endParaRPr lang="en-CA" sz="1600" dirty="0"/>
          </a:p>
          <a:p>
            <a:r>
              <a:rPr lang="en-US" sz="1600" dirty="0"/>
              <a:t>Define big data in terms of structure, sources, impact, business opportunities and key characteristics </a:t>
            </a:r>
            <a:endParaRPr lang="en-CA" sz="1600" dirty="0"/>
          </a:p>
          <a:p>
            <a:r>
              <a:rPr lang="en-US" sz="1600" dirty="0"/>
              <a:t>Define data analytics based on its recent history, terminology, purpose, structure and capabilities</a:t>
            </a:r>
            <a:endParaRPr lang="en-CA" sz="1600" dirty="0"/>
          </a:p>
          <a:p>
            <a:r>
              <a:rPr lang="en-CA" sz="1600" dirty="0"/>
              <a:t>Describe key areas data analytics functionality that helps answer different types of business questions</a:t>
            </a:r>
          </a:p>
          <a:p>
            <a:r>
              <a:rPr lang="en-US" sz="1600" dirty="0"/>
              <a:t>Describe how combining Big Data with Analytics can drive improved business performance through proper business problem framing </a:t>
            </a:r>
            <a:endParaRPr lang="en-CA" sz="1600" dirty="0"/>
          </a:p>
          <a:p>
            <a:r>
              <a:rPr lang="en-US" sz="1600" dirty="0"/>
              <a:t>Describe the structure, purpose and limitations of analytical models  </a:t>
            </a:r>
            <a:endParaRPr lang="en-CA" sz="1600" dirty="0"/>
          </a:p>
          <a:p>
            <a:r>
              <a:rPr lang="en-US" sz="1600" dirty="0"/>
              <a:t>Describe the roles that statistical methods play in creating useful information from raw data </a:t>
            </a:r>
            <a:endParaRPr lang="en-CA" sz="1600" dirty="0"/>
          </a:p>
        </p:txBody>
      </p:sp>
    </p:spTree>
    <p:extLst>
      <p:ext uri="{BB962C8B-B14F-4D97-AF65-F5344CB8AC3E}">
        <p14:creationId xmlns:p14="http://schemas.microsoft.com/office/powerpoint/2010/main" val="381868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Big Data</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Definitions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dirty="0">
                <a:latin typeface="Times New Roman"/>
                <a:cs typeface="Times New Roman"/>
              </a:rPr>
              <a:t>A variety of definitions and perspectives</a:t>
            </a:r>
          </a:p>
          <a:p>
            <a:r>
              <a:rPr lang="en-US" dirty="0">
                <a:latin typeface="Times New Roman"/>
                <a:cs typeface="Times New Roman"/>
              </a:rPr>
              <a:t>Commonly described according to the 3 V`s</a:t>
            </a:r>
          </a:p>
          <a:p>
            <a:pPr lvl="1"/>
            <a:r>
              <a:rPr lang="en-US" dirty="0">
                <a:latin typeface="Times New Roman"/>
                <a:cs typeface="Times New Roman"/>
              </a:rPr>
              <a:t>Volume </a:t>
            </a:r>
          </a:p>
          <a:p>
            <a:pPr lvl="1"/>
            <a:r>
              <a:rPr lang="en-US" dirty="0">
                <a:latin typeface="Times New Roman"/>
                <a:cs typeface="Times New Roman"/>
              </a:rPr>
              <a:t>Velocity</a:t>
            </a:r>
          </a:p>
          <a:p>
            <a:pPr lvl="1"/>
            <a:r>
              <a:rPr lang="en-US" dirty="0">
                <a:latin typeface="Times New Roman"/>
                <a:cs typeface="Times New Roman"/>
              </a:rPr>
              <a:t>Variety</a:t>
            </a:r>
          </a:p>
          <a:p>
            <a:r>
              <a:rPr lang="en-US" dirty="0">
                <a:latin typeface="Times New Roman"/>
                <a:cs typeface="Times New Roman"/>
              </a:rPr>
              <a:t>Additional description related to</a:t>
            </a:r>
          </a:p>
          <a:p>
            <a:pPr lvl="1"/>
            <a:r>
              <a:rPr lang="en-US" dirty="0">
                <a:latin typeface="Times New Roman"/>
                <a:cs typeface="Times New Roman"/>
              </a:rPr>
              <a:t>Veracity</a:t>
            </a:r>
          </a:p>
          <a:p>
            <a:pPr lvl="1"/>
            <a:r>
              <a:rPr lang="en-US" dirty="0">
                <a:latin typeface="Times New Roman"/>
                <a:cs typeface="Times New Roman"/>
              </a:rPr>
              <a:t>Value</a:t>
            </a:r>
          </a:p>
          <a:p>
            <a:endParaRPr lang="en-US" dirty="0">
              <a:latin typeface="Times New Roman"/>
              <a:cs typeface="Times New Roman"/>
            </a:endParaRP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426997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9EA2-FF83-4691-A510-57E01F98C2A3}"/>
              </a:ext>
            </a:extLst>
          </p:cNvPr>
          <p:cNvSpPr>
            <a:spLocks noGrp="1"/>
          </p:cNvSpPr>
          <p:nvPr>
            <p:ph type="title"/>
          </p:nvPr>
        </p:nvSpPr>
        <p:spPr>
          <a:xfrm>
            <a:off x="611560" y="116632"/>
            <a:ext cx="8382000" cy="1143000"/>
          </a:xfrm>
        </p:spPr>
        <p:txBody>
          <a:bodyPr/>
          <a:lstStyle/>
          <a:p>
            <a:r>
              <a:rPr lang="en-US" dirty="0"/>
              <a:t>Small vs. Big</a:t>
            </a:r>
          </a:p>
        </p:txBody>
      </p:sp>
      <p:sp>
        <p:nvSpPr>
          <p:cNvPr id="3" name="Text Placeholder 2">
            <a:extLst>
              <a:ext uri="{FF2B5EF4-FFF2-40B4-BE49-F238E27FC236}">
                <a16:creationId xmlns:a16="http://schemas.microsoft.com/office/drawing/2014/main" id="{E915F5F0-D3DF-4E69-AA71-A5D5BD7C9973}"/>
              </a:ext>
            </a:extLst>
          </p:cNvPr>
          <p:cNvSpPr>
            <a:spLocks noGrp="1"/>
          </p:cNvSpPr>
          <p:nvPr>
            <p:ph type="body" sz="quarter" idx="13"/>
          </p:nvPr>
        </p:nvSpPr>
        <p:spPr>
          <a:xfrm>
            <a:off x="457200" y="1600200"/>
            <a:ext cx="4834880" cy="4709120"/>
          </a:xfrm>
        </p:spPr>
        <p:txBody>
          <a:bodyPr/>
          <a:lstStyle/>
          <a:p>
            <a:pPr marL="0" indent="0">
              <a:buNone/>
            </a:pPr>
            <a:r>
              <a:rPr lang="en-US" sz="2000" dirty="0"/>
              <a:t>The ultimate goal for data analysis to get timely insights to support decision making.</a:t>
            </a:r>
          </a:p>
          <a:p>
            <a:pPr marL="0" indent="0">
              <a:buNone/>
            </a:pPr>
            <a:r>
              <a:rPr lang="en-US" sz="2000" dirty="0"/>
              <a:t>Categorizing data into Small and Big help to tackle challenges in analyzing data of each world separately with proper tools.</a:t>
            </a:r>
          </a:p>
          <a:p>
            <a:pPr marL="0" indent="0">
              <a:buNone/>
            </a:pPr>
            <a:r>
              <a:rPr lang="en-US" sz="2000" dirty="0"/>
              <a:t>The line between two categories varies with emerging advanced data processing systems which makes even big data querying much faster and less complex.</a:t>
            </a:r>
          </a:p>
          <a:p>
            <a:pPr marL="0" indent="0">
              <a:buNone/>
            </a:pPr>
            <a:endParaRPr lang="en-US" dirty="0"/>
          </a:p>
        </p:txBody>
      </p:sp>
      <p:sp>
        <p:nvSpPr>
          <p:cNvPr id="4" name="Rectangle 3">
            <a:extLst>
              <a:ext uri="{FF2B5EF4-FFF2-40B4-BE49-F238E27FC236}">
                <a16:creationId xmlns:a16="http://schemas.microsoft.com/office/drawing/2014/main" id="{B00210EC-6CC4-43FD-A855-8276F6000F62}"/>
              </a:ext>
            </a:extLst>
          </p:cNvPr>
          <p:cNvSpPr/>
          <p:nvPr/>
        </p:nvSpPr>
        <p:spPr>
          <a:xfrm>
            <a:off x="5292080" y="1600200"/>
            <a:ext cx="3528392" cy="4031873"/>
          </a:xfrm>
          <a:prstGeom prst="rect">
            <a:avLst/>
          </a:prstGeom>
        </p:spPr>
        <p:txBody>
          <a:bodyPr wrap="square">
            <a:spAutoFit/>
          </a:bodyPr>
          <a:lstStyle/>
          <a:p>
            <a:r>
              <a:rPr lang="en-US" sz="3200" dirty="0"/>
              <a:t>Big Data vs Small Data science:</a:t>
            </a:r>
          </a:p>
          <a:p>
            <a:pPr marL="342900" indent="-342900">
              <a:buFont typeface="+mj-lt"/>
              <a:buAutoNum type="arabicPeriod"/>
            </a:pPr>
            <a:r>
              <a:rPr lang="en-US" sz="3200" dirty="0"/>
              <a:t>populations, not samples; </a:t>
            </a:r>
          </a:p>
          <a:p>
            <a:pPr marL="342900" indent="-342900">
              <a:buFont typeface="+mj-lt"/>
              <a:buAutoNum type="arabicPeriod"/>
            </a:pPr>
            <a:r>
              <a:rPr lang="en-US" sz="3200" dirty="0"/>
              <a:t>messy, not clean data, and; </a:t>
            </a:r>
          </a:p>
          <a:p>
            <a:pPr marL="342900" indent="-342900">
              <a:buFont typeface="+mj-lt"/>
              <a:buAutoNum type="arabicPeriod"/>
            </a:pPr>
            <a:r>
              <a:rPr lang="en-US" sz="3200" dirty="0"/>
              <a:t>correlations, not causality</a:t>
            </a:r>
          </a:p>
        </p:txBody>
      </p:sp>
    </p:spTree>
    <p:extLst>
      <p:ext uri="{BB962C8B-B14F-4D97-AF65-F5344CB8AC3E}">
        <p14:creationId xmlns:p14="http://schemas.microsoft.com/office/powerpoint/2010/main" val="29161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Big Data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r>
              <a:rPr lang="en-US" dirty="0">
                <a:latin typeface="Times New Roman"/>
                <a:cs typeface="Times New Roman"/>
              </a:rPr>
              <a:t>Consider what makes data ``big``</a:t>
            </a:r>
          </a:p>
          <a:p>
            <a:r>
              <a:rPr lang="en-US" dirty="0">
                <a:latin typeface="Times New Roman"/>
                <a:cs typeface="Times New Roman"/>
              </a:rPr>
              <a:t>Big data isn`t really about size or volume (although it is a factor)</a:t>
            </a:r>
          </a:p>
          <a:p>
            <a:r>
              <a:rPr lang="en-US" dirty="0">
                <a:latin typeface="Times New Roman"/>
                <a:cs typeface="Times New Roman"/>
              </a:rPr>
              <a:t>Big data </a:t>
            </a:r>
          </a:p>
          <a:p>
            <a:pPr lvl="1"/>
            <a:r>
              <a:rPr lang="en-US" dirty="0">
                <a:latin typeface="Times New Roman"/>
                <a:cs typeface="Times New Roman"/>
              </a:rPr>
              <a:t>is challenging to manage</a:t>
            </a:r>
          </a:p>
          <a:p>
            <a:pPr lvl="1"/>
            <a:r>
              <a:rPr lang="en-US" dirty="0">
                <a:latin typeface="Times New Roman"/>
                <a:cs typeface="Times New Roman"/>
              </a:rPr>
              <a:t>can be impactful</a:t>
            </a:r>
          </a:p>
          <a:p>
            <a:pPr lvl="1"/>
            <a:r>
              <a:rPr lang="en-US" dirty="0">
                <a:latin typeface="Times New Roman"/>
                <a:cs typeface="Times New Roman"/>
              </a:rPr>
              <a:t>can be transformational</a:t>
            </a:r>
          </a:p>
          <a:p>
            <a:pPr lvl="1"/>
            <a:r>
              <a:rPr lang="en-US" dirty="0">
                <a:latin typeface="Times New Roman"/>
                <a:cs typeface="Times New Roman"/>
              </a:rPr>
              <a:t>is changing how we live our lives</a:t>
            </a:r>
          </a:p>
          <a:p>
            <a:pPr lvl="1"/>
            <a:r>
              <a:rPr lang="en-US" dirty="0">
                <a:latin typeface="Times New Roman"/>
                <a:cs typeface="Times New Roman"/>
              </a:rPr>
              <a:t>is changing how companies compete</a:t>
            </a:r>
          </a:p>
          <a:p>
            <a:pPr lvl="1"/>
            <a:r>
              <a:rPr lang="en-US" dirty="0">
                <a:latin typeface="Times New Roman"/>
                <a:cs typeface="Times New Roman"/>
              </a:rPr>
              <a:t>should be important to our strategy</a:t>
            </a:r>
          </a:p>
          <a:p>
            <a:pPr lvl="1"/>
            <a:r>
              <a:rPr lang="en-US" dirty="0">
                <a:latin typeface="Times New Roman"/>
                <a:cs typeface="Times New Roman"/>
              </a:rPr>
              <a:t>can be complex</a:t>
            </a:r>
          </a:p>
          <a:p>
            <a:pPr lvl="1"/>
            <a:r>
              <a:rPr lang="en-US" dirty="0">
                <a:latin typeface="Times New Roman"/>
                <a:cs typeface="Times New Roman"/>
              </a:rPr>
              <a:t>by itself does not create value</a:t>
            </a:r>
          </a:p>
          <a:p>
            <a:pPr lvl="1"/>
            <a:r>
              <a:rPr lang="en-US" dirty="0">
                <a:latin typeface="Times New Roman"/>
                <a:cs typeface="Times New Roman"/>
              </a:rPr>
              <a:t>can create value if analyzed and acted on </a:t>
            </a:r>
          </a:p>
          <a:p>
            <a:endParaRPr lang="en-US" dirty="0">
              <a:latin typeface="Times New Roman"/>
              <a:cs typeface="Times New Roman"/>
            </a:endParaRP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15922261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45175</TotalTime>
  <Words>3520</Words>
  <Application>Microsoft Office PowerPoint</Application>
  <PresentationFormat>On-screen Show (4:3)</PresentationFormat>
  <Paragraphs>580</Paragraphs>
  <Slides>59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MS PGothic</vt:lpstr>
      <vt:lpstr>Arial</vt:lpstr>
      <vt:lpstr>Calibri</vt:lpstr>
      <vt:lpstr>Courier New</vt:lpstr>
      <vt:lpstr>Segoe UI Symbol</vt:lpstr>
      <vt:lpstr>Segoe WP</vt:lpstr>
      <vt:lpstr>Times</vt:lpstr>
      <vt:lpstr>Times New Roman</vt:lpstr>
      <vt:lpstr>Wingdings</vt:lpstr>
      <vt:lpstr>York U 2015 PPT</vt:lpstr>
      <vt:lpstr>Introduction to Big Data </vt:lpstr>
      <vt:lpstr>Day 1 – Major Topics Introduced </vt:lpstr>
      <vt:lpstr>Lesson 1 - Learning Objectives </vt:lpstr>
      <vt:lpstr>What is Data? </vt:lpstr>
      <vt:lpstr>DIKW Pyramid</vt:lpstr>
      <vt:lpstr>Big Data </vt:lpstr>
      <vt:lpstr>Big Data Definitions </vt:lpstr>
      <vt:lpstr>Small vs. Big</vt:lpstr>
      <vt:lpstr>Big Data Concepts </vt:lpstr>
      <vt:lpstr>Big Data Concepts </vt:lpstr>
      <vt:lpstr>Big Data Structure </vt:lpstr>
      <vt:lpstr>Big Data Sources </vt:lpstr>
      <vt:lpstr>Big Data Sources: </vt:lpstr>
      <vt:lpstr>Big Data</vt:lpstr>
      <vt:lpstr>Big Data</vt:lpstr>
      <vt:lpstr>Big Data Impact </vt:lpstr>
      <vt:lpstr>Big Data</vt:lpstr>
      <vt:lpstr>Big Data</vt:lpstr>
      <vt:lpstr>Big Data</vt:lpstr>
      <vt:lpstr>Move is to dynamic data, applying analytics to large volumes, reporting facts as available </vt:lpstr>
      <vt:lpstr>Big Data</vt:lpstr>
      <vt:lpstr>Temporal Anomalies</vt:lpstr>
      <vt:lpstr>Temporal  Anomalies</vt:lpstr>
      <vt:lpstr>Big Data</vt:lpstr>
      <vt:lpstr>Non-traditional Data</vt:lpstr>
      <vt:lpstr>Big Data Opportunities </vt:lpstr>
      <vt:lpstr>Big Data Value Chain </vt:lpstr>
      <vt:lpstr>Big Data Opportunities </vt:lpstr>
      <vt:lpstr>Big Data Key Characteristics </vt:lpstr>
      <vt:lpstr>Data Analytics </vt:lpstr>
      <vt:lpstr>Data Analytics Terminology </vt:lpstr>
      <vt:lpstr>Data Analytics Recent History </vt:lpstr>
      <vt:lpstr>Data Analytics Value Concepts </vt:lpstr>
      <vt:lpstr>Data Analytics Value Examples </vt:lpstr>
      <vt:lpstr>Data Analytics Purpose </vt:lpstr>
      <vt:lpstr>Data Analytics Structure </vt:lpstr>
      <vt:lpstr>Data Analytics Capabilities </vt:lpstr>
      <vt:lpstr>Framing Questions </vt:lpstr>
      <vt:lpstr>Business Question Concepts </vt:lpstr>
      <vt:lpstr>Business Question Types</vt:lpstr>
      <vt:lpstr>Business Questions and Analytics  </vt:lpstr>
      <vt:lpstr>Big Data and Analytics </vt:lpstr>
      <vt:lpstr>Business Performance Concepts  </vt:lpstr>
      <vt:lpstr>Business Performance Measurements  </vt:lpstr>
      <vt:lpstr>Business Problem Framing  </vt:lpstr>
      <vt:lpstr>Analytical Models </vt:lpstr>
      <vt:lpstr>Analytical Models Definitions </vt:lpstr>
      <vt:lpstr>Analytical Models Structure </vt:lpstr>
      <vt:lpstr>Analytical Models Categories </vt:lpstr>
      <vt:lpstr>Analytical Models Purpose </vt:lpstr>
      <vt:lpstr>Analytical Models Limitations </vt:lpstr>
      <vt:lpstr>Statistical Methods </vt:lpstr>
      <vt:lpstr>Statistical Methods Overview </vt:lpstr>
      <vt:lpstr>Statistical Methods to Understand Data Shape </vt:lpstr>
      <vt:lpstr>Statistical Methods to Understand Data Shape </vt:lpstr>
      <vt:lpstr>Lesson Review </vt:lpstr>
      <vt:lpstr>Lesson Review</vt:lpstr>
      <vt:lpstr>Lesson Summary </vt:lpstr>
      <vt:lpstr>Lesson 1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1204</cp:revision>
  <dcterms:created xsi:type="dcterms:W3CDTF">2013-08-19T16:33:56Z</dcterms:created>
  <dcterms:modified xsi:type="dcterms:W3CDTF">2018-06-05T01:45:42Z</dcterms:modified>
</cp:coreProperties>
</file>