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8"/>
  </p:notesMasterIdLst>
  <p:handoutMasterIdLst>
    <p:handoutMasterId r:id="rId59"/>
  </p:handoutMasterIdLst>
  <p:sldIdLst>
    <p:sldId id="494" r:id="rId2"/>
    <p:sldId id="635" r:id="rId3"/>
    <p:sldId id="633" r:id="rId4"/>
    <p:sldId id="634" r:id="rId5"/>
    <p:sldId id="632" r:id="rId6"/>
    <p:sldId id="636" r:id="rId7"/>
    <p:sldId id="617" r:id="rId8"/>
    <p:sldId id="572" r:id="rId9"/>
    <p:sldId id="644" r:id="rId10"/>
    <p:sldId id="577" r:id="rId11"/>
    <p:sldId id="648" r:id="rId12"/>
    <p:sldId id="645" r:id="rId13"/>
    <p:sldId id="646" r:id="rId14"/>
    <p:sldId id="637" r:id="rId15"/>
    <p:sldId id="647" r:id="rId16"/>
    <p:sldId id="649" r:id="rId17"/>
    <p:sldId id="638" r:id="rId18"/>
    <p:sldId id="652" r:id="rId19"/>
    <p:sldId id="653" r:id="rId20"/>
    <p:sldId id="654" r:id="rId21"/>
    <p:sldId id="655" r:id="rId22"/>
    <p:sldId id="639" r:id="rId23"/>
    <p:sldId id="657" r:id="rId24"/>
    <p:sldId id="673" r:id="rId25"/>
    <p:sldId id="658" r:id="rId26"/>
    <p:sldId id="680" r:id="rId27"/>
    <p:sldId id="660" r:id="rId28"/>
    <p:sldId id="659" r:id="rId29"/>
    <p:sldId id="661" r:id="rId30"/>
    <p:sldId id="681" r:id="rId31"/>
    <p:sldId id="682" r:id="rId32"/>
    <p:sldId id="662" r:id="rId33"/>
    <p:sldId id="663" r:id="rId34"/>
    <p:sldId id="669" r:id="rId35"/>
    <p:sldId id="664" r:id="rId36"/>
    <p:sldId id="641" r:id="rId37"/>
    <p:sldId id="667" r:id="rId38"/>
    <p:sldId id="666" r:id="rId39"/>
    <p:sldId id="643" r:id="rId40"/>
    <p:sldId id="424" r:id="rId41"/>
    <p:sldId id="425" r:id="rId42"/>
    <p:sldId id="439" r:id="rId43"/>
    <p:sldId id="426" r:id="rId44"/>
    <p:sldId id="427" r:id="rId45"/>
    <p:sldId id="428" r:id="rId46"/>
    <p:sldId id="587" r:id="rId47"/>
    <p:sldId id="588" r:id="rId48"/>
    <p:sldId id="429" r:id="rId49"/>
    <p:sldId id="430" r:id="rId50"/>
    <p:sldId id="431" r:id="rId51"/>
    <p:sldId id="668" r:id="rId52"/>
    <p:sldId id="676" r:id="rId53"/>
    <p:sldId id="618" r:id="rId54"/>
    <p:sldId id="629" r:id="rId55"/>
    <p:sldId id="619" r:id="rId56"/>
    <p:sldId id="630" r:id="rId57"/>
  </p:sldIdLst>
  <p:sldSz cx="9144000" cy="6858000" type="screen4x3"/>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93910" autoAdjust="0"/>
  </p:normalViewPr>
  <p:slideViewPr>
    <p:cSldViewPr>
      <p:cViewPr varScale="1">
        <p:scale>
          <a:sx n="74" d="100"/>
          <a:sy n="74" d="100"/>
        </p:scale>
        <p:origin x="1416" y="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5/27/2018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2018-05-27</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30</a:t>
            </a:fld>
            <a:endParaRPr lang="fr-CA" altLang="en-US"/>
          </a:p>
        </p:txBody>
      </p:sp>
    </p:spTree>
    <p:extLst>
      <p:ext uri="{BB962C8B-B14F-4D97-AF65-F5344CB8AC3E}">
        <p14:creationId xmlns:p14="http://schemas.microsoft.com/office/powerpoint/2010/main" val="126587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31</a:t>
            </a:fld>
            <a:endParaRPr lang="fr-CA" altLang="en-US"/>
          </a:p>
        </p:txBody>
      </p:sp>
    </p:spTree>
    <p:extLst>
      <p:ext uri="{BB962C8B-B14F-4D97-AF65-F5344CB8AC3E}">
        <p14:creationId xmlns:p14="http://schemas.microsoft.com/office/powerpoint/2010/main" val="103661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A3B20D-6CA8-4433-87A1-977DC6ABE183}"/>
              </a:ext>
            </a:extLst>
          </p:cNvPr>
          <p:cNvSpPr>
            <a:spLocks noGrp="1" noRot="1" noChangeAspect="1" noChangeArrowheads="1" noTextEdit="1"/>
          </p:cNvSpPr>
          <p:nvPr>
            <p:ph type="sldImg"/>
          </p:nvPr>
        </p:nvSpPr>
        <p:spPr>
          <a:ln/>
        </p:spPr>
      </p:sp>
      <p:sp>
        <p:nvSpPr>
          <p:cNvPr id="1027" name="Rectangle 3">
            <a:extLst>
              <a:ext uri="{FF2B5EF4-FFF2-40B4-BE49-F238E27FC236}">
                <a16:creationId xmlns:a16="http://schemas.microsoft.com/office/drawing/2014/main" id="{822C759B-D0C0-4EDB-A689-6FE9879E6D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127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E3BE-25E1-41CD-A360-66437463E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7C3B8-7FC4-45A6-9C31-F1BE939B33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B693-04F6-4F31-93DF-5BD3F0FA5C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A310B9-E4DE-4D64-B67C-DE98811E9DA7}"/>
              </a:ext>
            </a:extLst>
          </p:cNvPr>
          <p:cNvSpPr>
            <a:spLocks noGrp="1"/>
          </p:cNvSpPr>
          <p:nvPr>
            <p:ph type="ftr" sz="quarter" idx="11"/>
          </p:nvPr>
        </p:nvSpPr>
        <p:spPr/>
        <p:txBody>
          <a:bodyPr/>
          <a:lstStyle>
            <a:lvl1pPr>
              <a:defRPr/>
            </a:lvl1pPr>
          </a:lstStyle>
          <a:p>
            <a:r>
              <a:rPr lang="en-US" altLang="en-US"/>
              <a:t>Images from yahoo.com</a:t>
            </a:r>
          </a:p>
        </p:txBody>
      </p:sp>
    </p:spTree>
    <p:extLst>
      <p:ext uri="{BB962C8B-B14F-4D97-AF65-F5344CB8AC3E}">
        <p14:creationId xmlns:p14="http://schemas.microsoft.com/office/powerpoint/2010/main" val="3877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plato.stanford.edu/entries/francis-bacon/#SciMetProInsMa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ebhelp.esri.com/arcgisdesktop/9.2/index.cfm?TopicName=Geodatabase_field_data_typ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www.ted.com/talks/hans_rosling_at_state" TargetMode="External"/><Relationship Id="rId2" Type="http://schemas.openxmlformats.org/officeDocument/2006/relationships/hyperlink" Target="https://www.ted.com/talks/david_mccandless_the_beauty_of_data_visualization" TargetMode="External"/><Relationship Id="rId1" Type="http://schemas.openxmlformats.org/officeDocument/2006/relationships/slideLayout" Target="../slideLayouts/slideLayout2.xml"/><Relationship Id="rId4" Type="http://schemas.openxmlformats.org/officeDocument/2006/relationships/hyperlink" Target="https://www.datasciencecentral.com/group/tutorials/forum/topics/cheat-sheet-data-visualisation-in-python"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log.hubspot.com/marketing/data-visualization-choosing-chart" TargetMode="External"/><Relationship Id="rId2" Type="http://schemas.openxmlformats.org/officeDocument/2006/relationships/hyperlink" Target="https://datavizcatalogue.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t>Introduction to Big Data</a:t>
            </a:r>
            <a:br>
              <a:rPr lang="en-US" b="1"/>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a:t>Modeling the Analytic Problem</a:t>
            </a:r>
            <a:endParaRPr lang="en-US" b="1" dirty="0"/>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548679"/>
            <a:ext cx="8382000" cy="792089"/>
          </a:xfrm>
        </p:spPr>
        <p:txBody>
          <a:bodyPr>
            <a:normAutofit fontScale="90000"/>
          </a:bodyPr>
          <a:lstStyle/>
          <a:p>
            <a:r>
              <a:rPr lang="en-US" b="1" dirty="0"/>
              <a:t>The era of big data in science</a:t>
            </a:r>
            <a:br>
              <a:rPr lang="en-US" b="1" dirty="0"/>
            </a:br>
            <a:endParaRPr lang="en-US" dirty="0"/>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5328592" cy="5328592"/>
          </a:xfrm>
        </p:spPr>
        <p:txBody>
          <a:bodyPr/>
          <a:lstStyle/>
          <a:p>
            <a:pPr marL="0" indent="0">
              <a:buNone/>
            </a:pPr>
            <a:r>
              <a:rPr lang="en-US" sz="1600" u="sng" dirty="0">
                <a:hlinkClick r:id="rId2"/>
              </a:rPr>
              <a:t>The great empiricists</a:t>
            </a:r>
            <a:r>
              <a:rPr lang="en-US" sz="1600" dirty="0"/>
              <a:t> of the 17th century believed that if we used our senses to collect as much data as possible, we would ultimately understand our world.</a:t>
            </a:r>
          </a:p>
          <a:p>
            <a:pPr marL="0" indent="0">
              <a:buNone/>
            </a:pPr>
            <a:br>
              <a:rPr lang="en-US" sz="1600" dirty="0"/>
            </a:br>
            <a:r>
              <a:rPr lang="en-US" sz="1600" dirty="0"/>
              <a:t>Although empirical science has a long history, there are some key differences between a traditional approach and the data-driven science we do today.</a:t>
            </a:r>
          </a:p>
          <a:p>
            <a:pPr marL="0" indent="0">
              <a:buNone/>
            </a:pPr>
            <a:br>
              <a:rPr lang="en-US" sz="1600" dirty="0"/>
            </a:br>
            <a:r>
              <a:rPr lang="en-US" sz="1600" dirty="0"/>
              <a:t>The change that has perhaps had the most impact is the sheer amount of data that computers can now collect. </a:t>
            </a:r>
          </a:p>
          <a:p>
            <a:pPr marL="0" indent="0">
              <a:buNone/>
            </a:pPr>
            <a:endParaRPr lang="en-US" sz="1600" dirty="0"/>
          </a:p>
          <a:p>
            <a:pPr marL="0" indent="0">
              <a:buNone/>
            </a:pPr>
            <a:r>
              <a:rPr lang="en-US" sz="1600" dirty="0"/>
              <a:t>This has enabled a change in philosophy: data can be gathered to serve many projects rather than just one, and the way we explore and mine data allows us to “plan for serendipity”.</a:t>
            </a:r>
            <a:endParaRPr lang="en-US" sz="1600" dirty="0">
              <a:latin typeface="Times New Roman"/>
              <a:cs typeface="Times New Roman"/>
            </a:endParaRPr>
          </a:p>
        </p:txBody>
      </p:sp>
      <p:pic>
        <p:nvPicPr>
          <p:cNvPr id="1026" name="Picture 2" descr="Related image">
            <a:extLst>
              <a:ext uri="{FF2B5EF4-FFF2-40B4-BE49-F238E27FC236}">
                <a16:creationId xmlns:a16="http://schemas.microsoft.com/office/drawing/2014/main" id="{73B68F85-875B-475D-812E-4FBCD9D7F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216" y="1340768"/>
            <a:ext cx="2780928" cy="278092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C6F5A5B-5510-478B-9AD6-17468B91848F}"/>
              </a:ext>
            </a:extLst>
          </p:cNvPr>
          <p:cNvSpPr txBox="1"/>
          <p:nvPr/>
        </p:nvSpPr>
        <p:spPr>
          <a:xfrm>
            <a:off x="5824364" y="4221088"/>
            <a:ext cx="2780084" cy="1200329"/>
          </a:xfrm>
          <a:prstGeom prst="rect">
            <a:avLst/>
          </a:prstGeom>
          <a:noFill/>
        </p:spPr>
        <p:txBody>
          <a:bodyPr wrap="square" rtlCol="0">
            <a:spAutoFit/>
          </a:bodyPr>
          <a:lstStyle/>
          <a:p>
            <a:r>
              <a:rPr lang="en-US" dirty="0"/>
              <a:t>“To be ignorant of causes is to be frustrated in action.”</a:t>
            </a:r>
          </a:p>
          <a:p>
            <a:r>
              <a:rPr lang="en-US" dirty="0"/>
              <a:t>—Francis Bacon</a:t>
            </a:r>
          </a:p>
        </p:txBody>
      </p:sp>
    </p:spTree>
    <p:extLst>
      <p:ext uri="{BB962C8B-B14F-4D97-AF65-F5344CB8AC3E}">
        <p14:creationId xmlns:p14="http://schemas.microsoft.com/office/powerpoint/2010/main" val="426997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Framing Process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03648" y="1988840"/>
            <a:ext cx="2088232" cy="3240360"/>
          </a:xfrm>
          <a:prstGeom prst="rect">
            <a:avLst/>
          </a:prstGeom>
          <a:solidFill>
            <a:schemeClr val="bg1">
              <a:lumMod val="8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a:solidFill>
                  <a:schemeClr val="tx1"/>
                </a:solidFill>
              </a:rPr>
              <a:t>Characteristics of </a:t>
            </a:r>
          </a:p>
          <a:p>
            <a:pPr algn="ctr"/>
            <a:r>
              <a:rPr lang="en-CA" sz="1400" b="1">
                <a:solidFill>
                  <a:schemeClr val="tx1"/>
                </a:solidFill>
              </a:rPr>
              <a:t>Un-Framed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Unclear</a:t>
            </a:r>
          </a:p>
          <a:p>
            <a:pPr algn="ctr"/>
            <a:r>
              <a:rPr lang="en-CA" sz="1100">
                <a:ln>
                  <a:noFill/>
                </a:ln>
                <a:solidFill>
                  <a:schemeClr val="tx1"/>
                </a:solidFill>
              </a:rPr>
              <a:t>Ambiguous</a:t>
            </a:r>
          </a:p>
          <a:p>
            <a:pPr algn="ctr"/>
            <a:r>
              <a:rPr lang="en-CA" sz="1100">
                <a:solidFill>
                  <a:schemeClr val="tx1"/>
                </a:solidFill>
              </a:rPr>
              <a:t>Qualitative</a:t>
            </a:r>
            <a:endParaRPr lang="en-CA" sz="1100">
              <a:ln>
                <a:noFill/>
              </a:ln>
              <a:solidFill>
                <a:schemeClr val="tx1"/>
              </a:solidFill>
            </a:endParaRPr>
          </a:p>
          <a:p>
            <a:pPr algn="ctr"/>
            <a:r>
              <a:rPr lang="en-CA" sz="1100">
                <a:solidFill>
                  <a:schemeClr val="tx1"/>
                </a:solidFill>
              </a:rPr>
              <a:t>Multiple Symptoms</a:t>
            </a:r>
          </a:p>
          <a:p>
            <a:pPr algn="ctr"/>
            <a:r>
              <a:rPr lang="en-CA" sz="1100">
                <a:solidFill>
                  <a:schemeClr val="tx1"/>
                </a:solidFill>
              </a:rPr>
              <a:t>Unknown Drivers</a:t>
            </a:r>
            <a:endParaRPr lang="en-CA" sz="1100">
              <a:ln>
                <a:noFill/>
              </a:ln>
              <a:solidFill>
                <a:schemeClr val="tx1"/>
              </a:solidFill>
            </a:endParaRPr>
          </a:p>
          <a:p>
            <a:pPr algn="ctr"/>
            <a:endParaRPr lang="en-CA" sz="1100">
              <a:ln>
                <a:noFill/>
              </a:ln>
              <a:solidFill>
                <a:schemeClr val="tx1"/>
              </a:solidFill>
            </a:endParaRPr>
          </a:p>
        </p:txBody>
      </p:sp>
      <p:sp>
        <p:nvSpPr>
          <p:cNvPr id="39" name="Rectangle 38"/>
          <p:cNvSpPr/>
          <p:nvPr/>
        </p:nvSpPr>
        <p:spPr>
          <a:xfrm>
            <a:off x="5220072" y="1988840"/>
            <a:ext cx="2088232" cy="3240360"/>
          </a:xfrm>
          <a:prstGeom prst="rect">
            <a:avLst/>
          </a:prstGeom>
          <a:solidFill>
            <a:srgbClr val="F2F29C"/>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dirty="0">
              <a:solidFill>
                <a:schemeClr val="tx1"/>
              </a:solidFill>
            </a:endParaRPr>
          </a:p>
          <a:p>
            <a:pPr algn="ctr"/>
            <a:r>
              <a:rPr lang="en-CA" sz="1400" dirty="0">
                <a:solidFill>
                  <a:schemeClr val="tx1"/>
                </a:solidFill>
              </a:rPr>
              <a:t>Characteristics of </a:t>
            </a:r>
          </a:p>
          <a:p>
            <a:pPr algn="ctr"/>
            <a:r>
              <a:rPr lang="en-CA" sz="1400" b="1" dirty="0">
                <a:solidFill>
                  <a:schemeClr val="tx1"/>
                </a:solidFill>
              </a:rPr>
              <a:t>Framed</a:t>
            </a:r>
          </a:p>
          <a:p>
            <a:pPr algn="ctr"/>
            <a:r>
              <a:rPr lang="en-CA" sz="1400" dirty="0">
                <a:solidFill>
                  <a:schemeClr val="tx1"/>
                </a:solidFill>
              </a:rPr>
              <a:t>Business Problems</a:t>
            </a:r>
          </a:p>
          <a:p>
            <a:pPr algn="ctr"/>
            <a:endParaRPr lang="en-CA" dirty="0">
              <a:ln>
                <a:noFill/>
              </a:ln>
              <a:solidFill>
                <a:schemeClr val="tx1"/>
              </a:solidFill>
            </a:endParaRPr>
          </a:p>
          <a:p>
            <a:pPr algn="ctr"/>
            <a:r>
              <a:rPr lang="en-CA" sz="1100" dirty="0">
                <a:solidFill>
                  <a:schemeClr val="tx1"/>
                </a:solidFill>
              </a:rPr>
              <a:t>Defined Outcome Variable(s)</a:t>
            </a:r>
            <a:endParaRPr lang="en-CA" sz="1100" dirty="0">
              <a:ln>
                <a:noFill/>
              </a:ln>
              <a:solidFill>
                <a:schemeClr val="tx1"/>
              </a:solidFill>
            </a:endParaRPr>
          </a:p>
          <a:p>
            <a:pPr algn="ctr"/>
            <a:r>
              <a:rPr lang="en-CA" sz="1100" dirty="0">
                <a:ln>
                  <a:noFill/>
                </a:ln>
                <a:solidFill>
                  <a:schemeClr val="tx1"/>
                </a:solidFill>
              </a:rPr>
              <a:t>Defined Decision Variable(s)</a:t>
            </a:r>
          </a:p>
          <a:p>
            <a:pPr algn="ctr"/>
            <a:r>
              <a:rPr lang="en-CA" sz="1100" dirty="0">
                <a:solidFill>
                  <a:schemeClr val="tx1"/>
                </a:solidFill>
              </a:rPr>
              <a:t>Defined Parameter Variable(s)</a:t>
            </a:r>
          </a:p>
          <a:p>
            <a:pPr algn="ctr"/>
            <a:r>
              <a:rPr lang="en-CA" sz="1100" dirty="0">
                <a:solidFill>
                  <a:schemeClr val="tx1"/>
                </a:solidFill>
              </a:rPr>
              <a:t>Rationale for Solving It</a:t>
            </a:r>
          </a:p>
          <a:p>
            <a:pPr algn="ctr"/>
            <a:r>
              <a:rPr lang="en-CA" sz="1100" dirty="0">
                <a:ln>
                  <a:noFill/>
                </a:ln>
                <a:solidFill>
                  <a:schemeClr val="tx1"/>
                </a:solidFill>
              </a:rPr>
              <a:t>Clear Description</a:t>
            </a:r>
          </a:p>
        </p:txBody>
      </p:sp>
      <p:cxnSp>
        <p:nvCxnSpPr>
          <p:cNvPr id="41" name="Straight Arrow Connector 40"/>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21654" y="2533537"/>
            <a:ext cx="840295" cy="523220"/>
          </a:xfrm>
          <a:prstGeom prst="rect">
            <a:avLst/>
          </a:prstGeom>
          <a:noFill/>
        </p:spPr>
        <p:txBody>
          <a:bodyPr wrap="none" rtlCol="0">
            <a:spAutoFit/>
          </a:bodyPr>
          <a:lstStyle/>
          <a:p>
            <a:pPr algn="ctr"/>
            <a:r>
              <a:rPr lang="en-CA" sz="1400"/>
              <a:t>Framing</a:t>
            </a:r>
          </a:p>
          <a:p>
            <a:pPr algn="ctr"/>
            <a:r>
              <a:rPr lang="en-CA" sz="1400"/>
              <a:t>Process</a:t>
            </a:r>
          </a:p>
        </p:txBody>
      </p:sp>
    </p:spTree>
    <p:extLst>
      <p:ext uri="{BB962C8B-B14F-4D97-AF65-F5344CB8AC3E}">
        <p14:creationId xmlns:p14="http://schemas.microsoft.com/office/powerpoint/2010/main" val="109583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Example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1800" dirty="0">
                <a:latin typeface="Times New Roman"/>
                <a:cs typeface="Times New Roman"/>
              </a:rPr>
              <a:t>A pizza restaurant is facing new competition from the recent opening of more dining options in its neighborhood.</a:t>
            </a:r>
          </a:p>
          <a:p>
            <a:r>
              <a:rPr lang="en-US" sz="1800" dirty="0">
                <a:latin typeface="Times New Roman"/>
                <a:cs typeface="Times New Roman"/>
              </a:rPr>
              <a:t>The average number of daily customers has started to slowly decline over the past 12 months.  The monthly average revenue has also started to decline.</a:t>
            </a:r>
          </a:p>
          <a:p>
            <a:r>
              <a:rPr lang="en-US" sz="1800" dirty="0">
                <a:latin typeface="Times New Roman"/>
                <a:cs typeface="Times New Roman"/>
              </a:rPr>
              <a:t>Lets assume that the problem symptom is framed as “Margin” level.  The symptom will be reduced if the “Margin” can be raised to a desired level Margin is defined as Monthly Revenue minus Month Expenses.</a:t>
            </a:r>
          </a:p>
          <a:p>
            <a:r>
              <a:rPr lang="en-US" sz="1800" dirty="0">
                <a:latin typeface="Times New Roman"/>
                <a:cs typeface="Times New Roman"/>
              </a:rPr>
              <a:t>Decision variables that influence margin are price per pizza sold, number of pizza’s sold and various types of operating expenses.</a:t>
            </a:r>
          </a:p>
          <a:p>
            <a:r>
              <a:rPr lang="en-US" sz="1800" dirty="0">
                <a:latin typeface="Times New Roman"/>
                <a:cs typeface="Times New Roman"/>
              </a:rPr>
              <a:t>Parameter variables include local demographic data such as population size and income levels</a:t>
            </a:r>
          </a:p>
          <a:p>
            <a:r>
              <a:rPr lang="en-US" sz="1800" dirty="0">
                <a:latin typeface="Times New Roman"/>
                <a:cs typeface="Times New Roman"/>
              </a:rPr>
              <a:t>Note that the Margin level was chosen as the framed problem output variable instead of customer count and quantity of pizza’s sold.</a:t>
            </a: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307375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 Next Step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Problem Framing concludes with:</a:t>
            </a:r>
          </a:p>
          <a:p>
            <a:r>
              <a:rPr lang="en-US" sz="2000">
                <a:latin typeface="Times New Roman"/>
                <a:cs typeface="Times New Roman"/>
              </a:rPr>
              <a:t>Outcome (output) variables</a:t>
            </a:r>
          </a:p>
          <a:p>
            <a:r>
              <a:rPr lang="en-US" sz="2000">
                <a:latin typeface="Times New Roman"/>
                <a:cs typeface="Times New Roman"/>
              </a:rPr>
              <a:t>Input variables</a:t>
            </a:r>
          </a:p>
          <a:p>
            <a:pPr lvl="1"/>
            <a:r>
              <a:rPr lang="en-US" sz="1800">
                <a:latin typeface="Times New Roman"/>
                <a:cs typeface="Times New Roman"/>
              </a:rPr>
              <a:t>Decision variables</a:t>
            </a:r>
          </a:p>
          <a:p>
            <a:pPr lvl="1"/>
            <a:r>
              <a:rPr lang="en-US" sz="1800">
                <a:latin typeface="Times New Roman"/>
                <a:cs typeface="Times New Roman"/>
              </a:rPr>
              <a:t>Parameter variables</a:t>
            </a:r>
          </a:p>
          <a:p>
            <a:r>
              <a:rPr lang="en-US" sz="2000">
                <a:latin typeface="Times New Roman"/>
                <a:cs typeface="Times New Roman"/>
              </a:rPr>
              <a:t>Description of the problem and why it is important to solve</a:t>
            </a:r>
          </a:p>
          <a:p>
            <a:endParaRPr lang="en-US" sz="2000">
              <a:latin typeface="Times New Roman"/>
              <a:cs typeface="Times New Roman"/>
            </a:endParaRPr>
          </a:p>
          <a:p>
            <a:pPr marL="0" indent="0">
              <a:buNone/>
            </a:pPr>
            <a:r>
              <a:rPr lang="en-US" sz="2000">
                <a:latin typeface="Times New Roman"/>
                <a:cs typeface="Times New Roman"/>
              </a:rPr>
              <a:t>The next step determines how the input variables are related to the output variables. </a:t>
            </a:r>
          </a:p>
          <a:p>
            <a:r>
              <a:rPr lang="en-US" sz="2000">
                <a:latin typeface="Times New Roman"/>
                <a:cs typeface="Times New Roman"/>
              </a:rPr>
              <a:t>This is called the Analytics Problem Statement </a:t>
            </a:r>
          </a:p>
        </p:txBody>
      </p:sp>
    </p:spTree>
    <p:extLst>
      <p:ext uri="{BB962C8B-B14F-4D97-AF65-F5344CB8AC3E}">
        <p14:creationId xmlns:p14="http://schemas.microsoft.com/office/powerpoint/2010/main" val="225671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Analytics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097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From Business Problem to Analytics Problem </a:t>
            </a:r>
          </a:p>
        </p:txBody>
      </p:sp>
      <p:sp>
        <p:nvSpPr>
          <p:cNvPr id="37" name="Rectangle 36"/>
          <p:cNvSpPr/>
          <p:nvPr/>
        </p:nvSpPr>
        <p:spPr>
          <a:xfrm>
            <a:off x="1403648" y="1988840"/>
            <a:ext cx="2088232" cy="3240360"/>
          </a:xfrm>
          <a:prstGeom prst="rect">
            <a:avLst/>
          </a:prstGeom>
          <a:solidFill>
            <a:srgbClr val="F2F29C"/>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b="1">
                <a:solidFill>
                  <a:schemeClr val="tx1"/>
                </a:solidFill>
              </a:rPr>
              <a:t>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Outcome Variable(s)</a:t>
            </a:r>
          </a:p>
          <a:p>
            <a:pPr algn="ctr"/>
            <a:r>
              <a:rPr lang="en-CA" sz="1100">
                <a:solidFill>
                  <a:schemeClr val="tx1"/>
                </a:solidFill>
              </a:rPr>
              <a:t>Decision Variable(s)</a:t>
            </a:r>
          </a:p>
          <a:p>
            <a:pPr algn="ctr"/>
            <a:r>
              <a:rPr lang="en-CA" sz="1100">
                <a:solidFill>
                  <a:schemeClr val="tx1"/>
                </a:solidFill>
              </a:rPr>
              <a:t>Parameter Variable(s)</a:t>
            </a:r>
          </a:p>
          <a:p>
            <a:pPr algn="ctr"/>
            <a:r>
              <a:rPr lang="en-CA" sz="1100">
                <a:solidFill>
                  <a:schemeClr val="tx1"/>
                </a:solidFill>
              </a:rPr>
              <a:t>Rationale for Solution</a:t>
            </a:r>
          </a:p>
          <a:p>
            <a:pPr algn="ctr"/>
            <a:r>
              <a:rPr lang="en-CA" sz="1100">
                <a:solidFill>
                  <a:schemeClr val="tx1"/>
                </a:solidFill>
              </a:rPr>
              <a:t>Clear Description &amp; Context</a:t>
            </a:r>
          </a:p>
          <a:p>
            <a:pPr algn="ctr"/>
            <a:endParaRPr lang="en-CA" sz="1100">
              <a:ln>
                <a:noFill/>
              </a:ln>
              <a:solidFill>
                <a:schemeClr val="tx1"/>
              </a:solidFill>
            </a:endParaRPr>
          </a:p>
        </p:txBody>
      </p:sp>
      <p:sp>
        <p:nvSpPr>
          <p:cNvPr id="38" name="Rectangle 37"/>
          <p:cNvSpPr/>
          <p:nvPr/>
        </p:nvSpPr>
        <p:spPr>
          <a:xfrm>
            <a:off x="5220072" y="1988840"/>
            <a:ext cx="2088232" cy="3240360"/>
          </a:xfrm>
          <a:prstGeom prst="rect">
            <a:avLst/>
          </a:prstGeom>
          <a:solidFill>
            <a:schemeClr val="accent5"/>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bg1"/>
              </a:solidFill>
            </a:endParaRPr>
          </a:p>
          <a:p>
            <a:pPr algn="ctr"/>
            <a:r>
              <a:rPr lang="en-CA" sz="1400">
                <a:solidFill>
                  <a:schemeClr val="bg1"/>
                </a:solidFill>
              </a:rPr>
              <a:t>Analytics Problem</a:t>
            </a:r>
          </a:p>
          <a:p>
            <a:pPr algn="ctr"/>
            <a:r>
              <a:rPr lang="en-CA" sz="1400">
                <a:solidFill>
                  <a:schemeClr val="bg1"/>
                </a:solidFill>
              </a:rPr>
              <a:t>Definition</a:t>
            </a:r>
          </a:p>
          <a:p>
            <a:pPr algn="ctr"/>
            <a:endParaRPr lang="en-CA" sz="1400">
              <a:solidFill>
                <a:schemeClr val="bg1"/>
              </a:solidFill>
            </a:endParaRPr>
          </a:p>
          <a:p>
            <a:pPr algn="ctr"/>
            <a:r>
              <a:rPr lang="en-CA" sz="1100">
                <a:solidFill>
                  <a:schemeClr val="bg1"/>
                </a:solidFill>
              </a:rPr>
              <a:t>Output Variables</a:t>
            </a:r>
          </a:p>
          <a:p>
            <a:pPr algn="ctr"/>
            <a:r>
              <a:rPr lang="en-CA" sz="1100">
                <a:solidFill>
                  <a:schemeClr val="bg1"/>
                </a:solidFill>
              </a:rPr>
              <a:t>Input Variables</a:t>
            </a:r>
          </a:p>
          <a:p>
            <a:pPr algn="ctr"/>
            <a:r>
              <a:rPr lang="en-CA" sz="1100">
                <a:solidFill>
                  <a:schemeClr val="bg1"/>
                </a:solidFill>
              </a:rPr>
              <a:t>Intermediate Variables</a:t>
            </a:r>
          </a:p>
          <a:p>
            <a:pPr algn="ctr"/>
            <a:r>
              <a:rPr lang="en-CA" sz="1100">
                <a:solidFill>
                  <a:schemeClr val="bg1"/>
                </a:solidFill>
              </a:rPr>
              <a:t>Variable Data Types</a:t>
            </a:r>
          </a:p>
          <a:p>
            <a:pPr algn="ctr"/>
            <a:r>
              <a:rPr lang="en-CA" sz="1100">
                <a:solidFill>
                  <a:schemeClr val="bg1"/>
                </a:solidFill>
              </a:rPr>
              <a:t>Variable Data Ranges </a:t>
            </a:r>
          </a:p>
          <a:p>
            <a:pPr algn="ctr"/>
            <a:r>
              <a:rPr lang="en-CA" sz="1100">
                <a:solidFill>
                  <a:schemeClr val="bg1"/>
                </a:solidFill>
              </a:rPr>
              <a:t>Key Relationships</a:t>
            </a:r>
          </a:p>
          <a:p>
            <a:pPr algn="ctr"/>
            <a:r>
              <a:rPr lang="en-CA" sz="1100">
                <a:solidFill>
                  <a:schemeClr val="bg1"/>
                </a:solidFill>
              </a:rPr>
              <a:t>Relationship Types</a:t>
            </a:r>
          </a:p>
          <a:p>
            <a:pPr algn="ctr"/>
            <a:r>
              <a:rPr lang="en-CA" sz="1100">
                <a:solidFill>
                  <a:schemeClr val="bg1"/>
                </a:solidFill>
              </a:rPr>
              <a:t>Model Structure</a:t>
            </a:r>
            <a:endParaRPr lang="en-CA" sz="1100">
              <a:ln>
                <a:noFill/>
              </a:ln>
              <a:solidFill>
                <a:schemeClr val="bg1"/>
              </a:solidFill>
            </a:endParaRPr>
          </a:p>
        </p:txBody>
      </p:sp>
      <p:cxnSp>
        <p:nvCxnSpPr>
          <p:cNvPr id="39" name="Straight Arrow Connector 38"/>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65552" y="2204864"/>
            <a:ext cx="952505" cy="954107"/>
          </a:xfrm>
          <a:prstGeom prst="rect">
            <a:avLst/>
          </a:prstGeom>
          <a:noFill/>
        </p:spPr>
        <p:txBody>
          <a:bodyPr wrap="none" rtlCol="0">
            <a:spAutoFit/>
          </a:bodyPr>
          <a:lstStyle/>
          <a:p>
            <a:pPr algn="ctr"/>
            <a:r>
              <a:rPr lang="en-CA" sz="1400"/>
              <a:t>Analytics </a:t>
            </a:r>
          </a:p>
          <a:p>
            <a:pPr algn="ctr"/>
            <a:r>
              <a:rPr lang="en-CA" sz="1400"/>
              <a:t>Problem</a:t>
            </a:r>
          </a:p>
          <a:p>
            <a:pPr algn="ctr"/>
            <a:r>
              <a:rPr lang="en-CA" sz="1400"/>
              <a:t>Definition</a:t>
            </a:r>
          </a:p>
          <a:p>
            <a:pPr algn="ctr"/>
            <a:r>
              <a:rPr lang="en-CA" sz="1400"/>
              <a:t>Process</a:t>
            </a:r>
          </a:p>
        </p:txBody>
      </p:sp>
    </p:spTree>
    <p:extLst>
      <p:ext uri="{BB962C8B-B14F-4D97-AF65-F5344CB8AC3E}">
        <p14:creationId xmlns:p14="http://schemas.microsoft.com/office/powerpoint/2010/main" val="54538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65126462"/>
              </p:ext>
            </p:extLst>
          </p:nvPr>
        </p:nvGraphicFramePr>
        <p:xfrm>
          <a:off x="1259632" y="1988840"/>
          <a:ext cx="6840759" cy="3479800"/>
        </p:xfrm>
        <a:graphic>
          <a:graphicData uri="http://schemas.openxmlformats.org/drawingml/2006/table">
            <a:tbl>
              <a:tblPr firstRow="1" bandRow="1">
                <a:tableStyleId>{1FECB4D8-DB02-4DC6-A0A2-4F2EBAE1DC90}</a:tableStyleId>
              </a:tblPr>
              <a:tblGrid>
                <a:gridCol w="2280253">
                  <a:extLst>
                    <a:ext uri="{9D8B030D-6E8A-4147-A177-3AD203B41FA5}">
                      <a16:colId xmlns:a16="http://schemas.microsoft.com/office/drawing/2014/main" val="20000"/>
                    </a:ext>
                  </a:extLst>
                </a:gridCol>
                <a:gridCol w="2280253">
                  <a:extLst>
                    <a:ext uri="{9D8B030D-6E8A-4147-A177-3AD203B41FA5}">
                      <a16:colId xmlns:a16="http://schemas.microsoft.com/office/drawing/2014/main" val="20001"/>
                    </a:ext>
                  </a:extLst>
                </a:gridCol>
                <a:gridCol w="2280253">
                  <a:extLst>
                    <a:ext uri="{9D8B030D-6E8A-4147-A177-3AD203B41FA5}">
                      <a16:colId xmlns:a16="http://schemas.microsoft.com/office/drawing/2014/main" val="20002"/>
                    </a:ext>
                  </a:extLst>
                </a:gridCol>
              </a:tblGrid>
              <a:tr h="370840">
                <a:tc>
                  <a:txBody>
                    <a:bodyPr/>
                    <a:lstStyle/>
                    <a:p>
                      <a:r>
                        <a:rPr lang="en-CA" sz="1600"/>
                        <a:t>Component</a:t>
                      </a:r>
                    </a:p>
                  </a:txBody>
                  <a:tcPr/>
                </a:tc>
                <a:tc>
                  <a:txBody>
                    <a:bodyPr/>
                    <a:lstStyle/>
                    <a:p>
                      <a:r>
                        <a:rPr lang="en-CA" sz="1600"/>
                        <a:t>Purpose</a:t>
                      </a:r>
                    </a:p>
                  </a:txBody>
                  <a:tcPr/>
                </a:tc>
                <a:tc>
                  <a:txBody>
                    <a:bodyPr/>
                    <a:lstStyle/>
                    <a:p>
                      <a:r>
                        <a:rPr lang="en-CA" sz="1600"/>
                        <a:t>Description</a:t>
                      </a:r>
                    </a:p>
                  </a:txBody>
                  <a:tcPr/>
                </a:tc>
                <a:extLst>
                  <a:ext uri="{0D108BD9-81ED-4DB2-BD59-A6C34878D82A}">
                    <a16:rowId xmlns:a16="http://schemas.microsoft.com/office/drawing/2014/main" val="10000"/>
                  </a:ext>
                </a:extLst>
              </a:tr>
              <a:tr h="370840">
                <a:tc>
                  <a:txBody>
                    <a:bodyPr/>
                    <a:lstStyle/>
                    <a:p>
                      <a:r>
                        <a:rPr lang="en-CA" sz="1200"/>
                        <a:t>Output Variables</a:t>
                      </a:r>
                    </a:p>
                  </a:txBody>
                  <a:tcPr/>
                </a:tc>
                <a:tc>
                  <a:txBody>
                    <a:bodyPr/>
                    <a:lstStyle/>
                    <a:p>
                      <a:r>
                        <a:rPr lang="en-CA" sz="1200"/>
                        <a:t>Calculated</a:t>
                      </a:r>
                      <a:r>
                        <a:rPr lang="en-CA" sz="1200" baseline="0"/>
                        <a:t> by an analytics model</a:t>
                      </a:r>
                      <a:endParaRPr lang="en-CA" sz="1200"/>
                    </a:p>
                  </a:txBody>
                  <a:tcPr/>
                </a:tc>
                <a:tc>
                  <a:txBody>
                    <a:bodyPr/>
                    <a:lstStyle/>
                    <a:p>
                      <a:r>
                        <a:rPr lang="en-CA" sz="1200"/>
                        <a:t>Measures improvement</a:t>
                      </a:r>
                      <a:r>
                        <a:rPr lang="en-CA" sz="1200" baseline="0"/>
                        <a:t> or problem resolution</a:t>
                      </a:r>
                      <a:endParaRPr lang="en-CA" sz="1200"/>
                    </a:p>
                  </a:txBody>
                  <a:tcPr/>
                </a:tc>
                <a:extLst>
                  <a:ext uri="{0D108BD9-81ED-4DB2-BD59-A6C34878D82A}">
                    <a16:rowId xmlns:a16="http://schemas.microsoft.com/office/drawing/2014/main" val="10001"/>
                  </a:ext>
                </a:extLst>
              </a:tr>
              <a:tr h="370840">
                <a:tc>
                  <a:txBody>
                    <a:bodyPr/>
                    <a:lstStyle/>
                    <a:p>
                      <a:r>
                        <a:rPr lang="en-CA" sz="1200"/>
                        <a:t>Input Variables</a:t>
                      </a:r>
                    </a:p>
                  </a:txBody>
                  <a:tcPr/>
                </a:tc>
                <a:tc>
                  <a:txBody>
                    <a:bodyPr/>
                    <a:lstStyle/>
                    <a:p>
                      <a:r>
                        <a:rPr lang="en-CA" sz="1200"/>
                        <a:t>Provided as input to the model</a:t>
                      </a:r>
                    </a:p>
                  </a:txBody>
                  <a:tcPr/>
                </a:tc>
                <a:tc>
                  <a:txBody>
                    <a:bodyPr/>
                    <a:lstStyle/>
                    <a:p>
                      <a:r>
                        <a:rPr lang="en-CA" sz="1200"/>
                        <a:t>Includes constants, decision variables and estimated parameters</a:t>
                      </a:r>
                    </a:p>
                  </a:txBody>
                  <a:tcPr/>
                </a:tc>
                <a:extLst>
                  <a:ext uri="{0D108BD9-81ED-4DB2-BD59-A6C34878D82A}">
                    <a16:rowId xmlns:a16="http://schemas.microsoft.com/office/drawing/2014/main" val="10002"/>
                  </a:ext>
                </a:extLst>
              </a:tr>
              <a:tr h="370840">
                <a:tc>
                  <a:txBody>
                    <a:bodyPr/>
                    <a:lstStyle/>
                    <a:p>
                      <a:r>
                        <a:rPr lang="en-CA" sz="1200"/>
                        <a:t>Intermediate Variables</a:t>
                      </a:r>
                    </a:p>
                  </a:txBody>
                  <a:tcPr/>
                </a:tc>
                <a:tc>
                  <a:txBody>
                    <a:bodyPr/>
                    <a:lstStyle/>
                    <a:p>
                      <a:r>
                        <a:rPr lang="en-CA" sz="1200"/>
                        <a:t>Calculated internally by the model </a:t>
                      </a:r>
                    </a:p>
                  </a:txBody>
                  <a:tcPr/>
                </a:tc>
                <a:tc>
                  <a:txBody>
                    <a:bodyPr/>
                    <a:lstStyle/>
                    <a:p>
                      <a:r>
                        <a:rPr lang="en-CA" sz="1200"/>
                        <a:t>Provides additional</a:t>
                      </a:r>
                      <a:r>
                        <a:rPr lang="en-CA" sz="1200" baseline="0"/>
                        <a:t> information to the decision maker</a:t>
                      </a:r>
                      <a:endParaRPr lang="en-CA" sz="1200"/>
                    </a:p>
                  </a:txBody>
                  <a:tcPr/>
                </a:tc>
                <a:extLst>
                  <a:ext uri="{0D108BD9-81ED-4DB2-BD59-A6C34878D82A}">
                    <a16:rowId xmlns:a16="http://schemas.microsoft.com/office/drawing/2014/main" val="10003"/>
                  </a:ext>
                </a:extLst>
              </a:tr>
              <a:tr h="370840">
                <a:tc>
                  <a:txBody>
                    <a:bodyPr/>
                    <a:lstStyle/>
                    <a:p>
                      <a:r>
                        <a:rPr lang="en-CA" sz="1200"/>
                        <a:t>Variable Data Types</a:t>
                      </a:r>
                    </a:p>
                  </a:txBody>
                  <a:tcPr/>
                </a:tc>
                <a:tc>
                  <a:txBody>
                    <a:bodyPr/>
                    <a:lstStyle/>
                    <a:p>
                      <a:r>
                        <a:rPr lang="en-CA" sz="1200" dirty="0"/>
                        <a:t>Determines</a:t>
                      </a:r>
                      <a:r>
                        <a:rPr lang="en-CA" sz="1200" baseline="0" dirty="0"/>
                        <a:t> how the model can process them</a:t>
                      </a:r>
                      <a:endParaRPr lang="en-CA" sz="1200" dirty="0"/>
                    </a:p>
                  </a:txBody>
                  <a:tcPr/>
                </a:tc>
                <a:tc>
                  <a:txBody>
                    <a:bodyPr/>
                    <a:lstStyle/>
                    <a:p>
                      <a:r>
                        <a:rPr lang="en-CA" sz="1200"/>
                        <a:t>Variables</a:t>
                      </a:r>
                      <a:r>
                        <a:rPr lang="en-CA" sz="1200" baseline="0"/>
                        <a:t> are either qualitative (descriptive) or quantitative (measures)</a:t>
                      </a:r>
                      <a:endParaRPr lang="en-CA" sz="1200"/>
                    </a:p>
                  </a:txBody>
                  <a:tcPr/>
                </a:tc>
                <a:extLst>
                  <a:ext uri="{0D108BD9-81ED-4DB2-BD59-A6C34878D82A}">
                    <a16:rowId xmlns:a16="http://schemas.microsoft.com/office/drawing/2014/main" val="10004"/>
                  </a:ext>
                </a:extLst>
              </a:tr>
              <a:tr h="370840">
                <a:tc>
                  <a:txBody>
                    <a:bodyPr/>
                    <a:lstStyle/>
                    <a:p>
                      <a:r>
                        <a:rPr lang="en-CA" sz="1200"/>
                        <a:t>Relationship</a:t>
                      </a:r>
                    </a:p>
                  </a:txBody>
                  <a:tcPr/>
                </a:tc>
                <a:tc>
                  <a:txBody>
                    <a:bodyPr/>
                    <a:lstStyle/>
                    <a:p>
                      <a:r>
                        <a:rPr lang="en-CA" sz="1200"/>
                        <a:t>The</a:t>
                      </a:r>
                      <a:r>
                        <a:rPr lang="en-CA" sz="1200" baseline="0"/>
                        <a:t> logic that transforms inputs into outputs </a:t>
                      </a:r>
                      <a:endParaRPr lang="en-CA" sz="1200"/>
                    </a:p>
                  </a:txBody>
                  <a:tcPr/>
                </a:tc>
                <a:tc>
                  <a:txBody>
                    <a:bodyPr/>
                    <a:lstStyle/>
                    <a:p>
                      <a:r>
                        <a:rPr lang="en-CA" sz="1200" baseline="0"/>
                        <a:t>Expressed as rules, formulae or algorithms</a:t>
                      </a:r>
                      <a:endParaRPr lang="en-CA" sz="1200"/>
                    </a:p>
                  </a:txBody>
                  <a:tcPr/>
                </a:tc>
                <a:extLst>
                  <a:ext uri="{0D108BD9-81ED-4DB2-BD59-A6C34878D82A}">
                    <a16:rowId xmlns:a16="http://schemas.microsoft.com/office/drawing/2014/main" val="10005"/>
                  </a:ext>
                </a:extLst>
              </a:tr>
              <a:tr h="370840">
                <a:tc>
                  <a:txBody>
                    <a:bodyPr/>
                    <a:lstStyle/>
                    <a:p>
                      <a:r>
                        <a:rPr lang="en-CA" sz="1200"/>
                        <a:t>Analytics Approach</a:t>
                      </a:r>
                    </a:p>
                  </a:txBody>
                  <a:tcPr/>
                </a:tc>
                <a:tc>
                  <a:txBody>
                    <a:bodyPr/>
                    <a:lstStyle/>
                    <a:p>
                      <a:r>
                        <a:rPr lang="en-CA" sz="1200"/>
                        <a:t>Classifies the type of model to be built</a:t>
                      </a:r>
                    </a:p>
                  </a:txBody>
                  <a:tcPr/>
                </a:tc>
                <a:tc>
                  <a:txBody>
                    <a:bodyPr/>
                    <a:lstStyle/>
                    <a:p>
                      <a:r>
                        <a:rPr lang="en-CA" sz="1200" dirty="0"/>
                        <a:t>Diagnostic,</a:t>
                      </a:r>
                      <a:r>
                        <a:rPr lang="en-CA" sz="1200" baseline="0" dirty="0"/>
                        <a:t> Descriptive, Predictive or Prescriptive</a:t>
                      </a:r>
                      <a:endParaRPr lang="en-CA" sz="1200" dirty="0"/>
                    </a:p>
                  </a:txBody>
                  <a:tcPr/>
                </a:tc>
                <a:extLst>
                  <a:ext uri="{0D108BD9-81ED-4DB2-BD59-A6C34878D82A}">
                    <a16:rowId xmlns:a16="http://schemas.microsoft.com/office/drawing/2014/main" val="10006"/>
                  </a:ext>
                </a:extLst>
              </a:tr>
            </a:tbl>
          </a:graphicData>
        </a:graphic>
      </p:graphicFrame>
      <p:sp>
        <p:nvSpPr>
          <p:cNvPr id="42" name="TextBox 41"/>
          <p:cNvSpPr txBox="1"/>
          <p:nvPr/>
        </p:nvSpPr>
        <p:spPr>
          <a:xfrm>
            <a:off x="1259632" y="1340768"/>
            <a:ext cx="5776005" cy="369332"/>
          </a:xfrm>
          <a:prstGeom prst="rect">
            <a:avLst/>
          </a:prstGeom>
          <a:noFill/>
        </p:spPr>
        <p:txBody>
          <a:bodyPr wrap="none" rtlCol="0">
            <a:spAutoFit/>
          </a:bodyPr>
          <a:lstStyle/>
          <a:p>
            <a:r>
              <a:rPr lang="en-CA">
                <a:latin typeface="+mn-lt"/>
                <a:cs typeface="Times New Roman" panose="02020603050405020304" pitchFamily="18" charset="0"/>
              </a:rPr>
              <a:t>Majo</a:t>
            </a:r>
            <a:r>
              <a:rPr lang="en-CA">
                <a:latin typeface="+mn-lt"/>
              </a:rPr>
              <a:t>r Components of an Analytics Problem Statement </a:t>
            </a:r>
          </a:p>
        </p:txBody>
      </p:sp>
    </p:spTree>
    <p:extLst>
      <p:ext uri="{BB962C8B-B14F-4D97-AF65-F5344CB8AC3E}">
        <p14:creationId xmlns:p14="http://schemas.microsoft.com/office/powerpoint/2010/main" val="367375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Influence Diagramming</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572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27585" y="1164388"/>
            <a:ext cx="7992888" cy="5078313"/>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Influence diagrams allow you to create a logical diagram that describes your current understanding of the analytics problem.  It uses a graphical technique to define the key variables and how they influence each other. This is an iterative process and it evolves as your understanding of the analytics problem becomes more clear. </a:t>
            </a:r>
          </a:p>
          <a:p>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There are 4 types of variables in an influence diagram</a:t>
            </a:r>
          </a:p>
          <a:p>
            <a:pPr marL="800100" lvl="1" indent="-34290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Outcome variables</a:t>
            </a:r>
          </a:p>
          <a:p>
            <a:pPr marL="800100" lvl="1" indent="-34290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Decision variables</a:t>
            </a:r>
          </a:p>
          <a:p>
            <a:pPr marL="800100" lvl="1" indent="-34290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Parameter variables</a:t>
            </a:r>
          </a:p>
          <a:p>
            <a:pPr marL="800100" lvl="1" indent="-34290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Intermediate variables</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variables are connected by an “influence” line</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This technique enables you to identify</a:t>
            </a:r>
          </a:p>
          <a:p>
            <a:pPr marL="742950" lvl="1"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Key variables</a:t>
            </a:r>
          </a:p>
          <a:p>
            <a:pPr marL="742950" lvl="1"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Expected relationships between variables</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When the analytics solution is eventually designed each “influence” line  identifies the need for a formula, heuristic or algorithm.</a:t>
            </a:r>
          </a:p>
        </p:txBody>
      </p:sp>
    </p:spTree>
    <p:extLst>
      <p:ext uri="{BB962C8B-B14F-4D97-AF65-F5344CB8AC3E}">
        <p14:creationId xmlns:p14="http://schemas.microsoft.com/office/powerpoint/2010/main" val="382097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Parallelogram 38"/>
          <p:cNvSpPr/>
          <p:nvPr/>
        </p:nvSpPr>
        <p:spPr bwMode="auto">
          <a:xfrm>
            <a:off x="950032" y="2818365"/>
            <a:ext cx="1143000" cy="685800"/>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0" name="Rectangle 39"/>
          <p:cNvSpPr/>
          <p:nvPr/>
        </p:nvSpPr>
        <p:spPr bwMode="auto">
          <a:xfrm>
            <a:off x="950032" y="4118580"/>
            <a:ext cx="1143000" cy="685800"/>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kern="0">
              <a:solidFill>
                <a:srgbClr val="000090"/>
              </a:solidFill>
              <a:latin typeface="Arial Narrow"/>
              <a:ea typeface="+mn-ea"/>
              <a:cs typeface="Arial Narrow"/>
            </a:endParaRPr>
          </a:p>
        </p:txBody>
      </p:sp>
      <p:sp>
        <p:nvSpPr>
          <p:cNvPr id="41" name="Octagon 40"/>
          <p:cNvSpPr/>
          <p:nvPr/>
        </p:nvSpPr>
        <p:spPr bwMode="auto">
          <a:xfrm>
            <a:off x="950032" y="1518150"/>
            <a:ext cx="1143000" cy="685800"/>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2" name="Oval 41"/>
          <p:cNvSpPr/>
          <p:nvPr/>
        </p:nvSpPr>
        <p:spPr bwMode="auto">
          <a:xfrm>
            <a:off x="950032" y="5418796"/>
            <a:ext cx="1143000" cy="685800"/>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 name="TextBox 3"/>
          <p:cNvSpPr txBox="1"/>
          <p:nvPr/>
        </p:nvSpPr>
        <p:spPr>
          <a:xfrm>
            <a:off x="2815564" y="1663607"/>
            <a:ext cx="4480714" cy="369332"/>
          </a:xfrm>
          <a:prstGeom prst="rect">
            <a:avLst/>
          </a:prstGeom>
          <a:noFill/>
        </p:spPr>
        <p:txBody>
          <a:bodyPr wrap="none" rtlCol="0">
            <a:spAutoFit/>
          </a:bodyPr>
          <a:lstStyle/>
          <a:p>
            <a:r>
              <a:rPr lang="en-CA"/>
              <a:t>Outcome variable calculated by the model</a:t>
            </a:r>
          </a:p>
        </p:txBody>
      </p:sp>
      <p:sp>
        <p:nvSpPr>
          <p:cNvPr id="58" name="TextBox 57"/>
          <p:cNvSpPr txBox="1"/>
          <p:nvPr/>
        </p:nvSpPr>
        <p:spPr>
          <a:xfrm>
            <a:off x="2815564" y="2915337"/>
            <a:ext cx="3903633" cy="369332"/>
          </a:xfrm>
          <a:prstGeom prst="rect">
            <a:avLst/>
          </a:prstGeom>
          <a:noFill/>
        </p:spPr>
        <p:txBody>
          <a:bodyPr wrap="none" rtlCol="0">
            <a:spAutoFit/>
          </a:bodyPr>
          <a:lstStyle/>
          <a:p>
            <a:r>
              <a:rPr lang="en-CA"/>
              <a:t>Decision variable input to the model</a:t>
            </a:r>
          </a:p>
        </p:txBody>
      </p:sp>
      <p:sp>
        <p:nvSpPr>
          <p:cNvPr id="59" name="TextBox 58"/>
          <p:cNvSpPr txBox="1"/>
          <p:nvPr/>
        </p:nvSpPr>
        <p:spPr>
          <a:xfrm>
            <a:off x="2815564" y="4167067"/>
            <a:ext cx="4031873" cy="369332"/>
          </a:xfrm>
          <a:prstGeom prst="rect">
            <a:avLst/>
          </a:prstGeom>
          <a:noFill/>
        </p:spPr>
        <p:txBody>
          <a:bodyPr wrap="none" rtlCol="0">
            <a:spAutoFit/>
          </a:bodyPr>
          <a:lstStyle/>
          <a:p>
            <a:r>
              <a:rPr lang="en-CA"/>
              <a:t>Parameter variable input to the model</a:t>
            </a:r>
          </a:p>
        </p:txBody>
      </p:sp>
      <p:sp>
        <p:nvSpPr>
          <p:cNvPr id="60" name="TextBox 59"/>
          <p:cNvSpPr txBox="1"/>
          <p:nvPr/>
        </p:nvSpPr>
        <p:spPr>
          <a:xfrm>
            <a:off x="2815564" y="5418796"/>
            <a:ext cx="4698722" cy="369332"/>
          </a:xfrm>
          <a:prstGeom prst="rect">
            <a:avLst/>
          </a:prstGeom>
          <a:noFill/>
        </p:spPr>
        <p:txBody>
          <a:bodyPr wrap="none" rtlCol="0">
            <a:spAutoFit/>
          </a:bodyPr>
          <a:lstStyle/>
          <a:p>
            <a:r>
              <a:rPr lang="en-CA"/>
              <a:t>Intermediate variable calculate by the model</a:t>
            </a:r>
          </a:p>
        </p:txBody>
      </p:sp>
    </p:spTree>
    <p:extLst>
      <p:ext uri="{BB962C8B-B14F-4D97-AF65-F5344CB8AC3E}">
        <p14:creationId xmlns:p14="http://schemas.microsoft.com/office/powerpoint/2010/main" val="427912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Review Previous Lesson</a:t>
            </a:r>
            <a:br>
              <a:rPr lang="en-US" sz="400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49"/>
          <p:cNvGrpSpPr>
            <a:grpSpLocks/>
          </p:cNvGrpSpPr>
          <p:nvPr/>
        </p:nvGrpSpPr>
        <p:grpSpPr bwMode="auto">
          <a:xfrm>
            <a:off x="950032" y="1578481"/>
            <a:ext cx="7380287" cy="3933825"/>
            <a:chOff x="309356" y="678470"/>
            <a:chExt cx="7380101" cy="3933797"/>
          </a:xfrm>
        </p:grpSpPr>
        <p:sp>
          <p:nvSpPr>
            <p:cNvPr id="39" name="Parallelogram 38"/>
            <p:cNvSpPr/>
            <p:nvPr/>
          </p:nvSpPr>
          <p:spPr>
            <a:xfrm>
              <a:off x="309356" y="678470"/>
              <a:ext cx="1142971" cy="685795"/>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product</a:t>
              </a:r>
            </a:p>
            <a:p>
              <a:pPr algn="ctr" fontAlgn="auto">
                <a:spcBef>
                  <a:spcPts val="0"/>
                </a:spcBef>
                <a:spcAft>
                  <a:spcPts val="0"/>
                </a:spcAft>
                <a:defRPr/>
              </a:pPr>
              <a:r>
                <a:rPr lang="en-US" sz="1200" b="0" i="0" kern="0">
                  <a:solidFill>
                    <a:srgbClr val="000090"/>
                  </a:solidFill>
                  <a:latin typeface="Arial Narrow"/>
                  <a:ea typeface="+mn-ea"/>
                  <a:cs typeface="Arial Narrow"/>
                </a:rPr>
                <a:t>price</a:t>
              </a:r>
            </a:p>
          </p:txBody>
        </p:sp>
        <p:sp>
          <p:nvSpPr>
            <p:cNvPr id="40" name="Rectangle 39"/>
            <p:cNvSpPr/>
            <p:nvPr/>
          </p:nvSpPr>
          <p:spPr>
            <a:xfrm>
              <a:off x="309356" y="3926472"/>
              <a:ext cx="1142971" cy="685795"/>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a:t>
              </a:r>
            </a:p>
            <a:p>
              <a:pPr algn="ctr" fontAlgn="auto">
                <a:spcBef>
                  <a:spcPts val="0"/>
                </a:spcBef>
                <a:spcAft>
                  <a:spcPts val="0"/>
                </a:spcAft>
                <a:defRPr/>
              </a:pPr>
              <a:r>
                <a:rPr lang="en-US" sz="1200" kern="0">
                  <a:solidFill>
                    <a:srgbClr val="000090"/>
                  </a:solidFill>
                  <a:latin typeface="Arial Narrow"/>
                  <a:ea typeface="+mn-ea"/>
                  <a:cs typeface="Arial Narrow"/>
                </a:rPr>
                <a:t>commission</a:t>
              </a:r>
            </a:p>
            <a:p>
              <a:pPr algn="ctr" fontAlgn="auto">
                <a:spcBef>
                  <a:spcPts val="0"/>
                </a:spcBef>
                <a:spcAft>
                  <a:spcPts val="0"/>
                </a:spcAft>
                <a:defRPr/>
              </a:pPr>
              <a:r>
                <a:rPr lang="en-US" sz="1200" kern="0">
                  <a:solidFill>
                    <a:srgbClr val="000090"/>
                  </a:solidFill>
                  <a:latin typeface="Arial Narrow"/>
                  <a:ea typeface="+mn-ea"/>
                  <a:cs typeface="Arial Narrow"/>
                </a:rPr>
                <a:t>budget</a:t>
              </a:r>
            </a:p>
          </p:txBody>
        </p:sp>
        <p:sp>
          <p:nvSpPr>
            <p:cNvPr id="41" name="Octagon 40"/>
            <p:cNvSpPr/>
            <p:nvPr/>
          </p:nvSpPr>
          <p:spPr>
            <a:xfrm>
              <a:off x="6546486" y="2302470"/>
              <a:ext cx="1142971" cy="685795"/>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margin</a:t>
              </a:r>
            </a:p>
          </p:txBody>
        </p:sp>
        <p:sp>
          <p:nvSpPr>
            <p:cNvPr id="42" name="Oval 41"/>
            <p:cNvSpPr/>
            <p:nvPr/>
          </p:nvSpPr>
          <p:spPr>
            <a:xfrm>
              <a:off x="1973014" y="1445227"/>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prospects</a:t>
              </a:r>
              <a:endParaRPr lang="en-US" sz="1200" b="0" i="0" kern="0">
                <a:solidFill>
                  <a:srgbClr val="000090"/>
                </a:solidFill>
                <a:latin typeface="Arial Narrow"/>
                <a:ea typeface="+mn-ea"/>
                <a:cs typeface="Arial Narrow"/>
              </a:endParaRPr>
            </a:p>
          </p:txBody>
        </p:sp>
        <p:sp>
          <p:nvSpPr>
            <p:cNvPr id="43" name="Oval 42"/>
            <p:cNvSpPr/>
            <p:nvPr/>
          </p:nvSpPr>
          <p:spPr>
            <a:xfrm>
              <a:off x="2273044" y="3072403"/>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visits</a:t>
              </a:r>
              <a:endParaRPr lang="en-US" sz="1200" b="0" i="0" kern="0">
                <a:solidFill>
                  <a:srgbClr val="000090"/>
                </a:solidFill>
                <a:latin typeface="Arial Narrow"/>
                <a:ea typeface="+mn-ea"/>
                <a:cs typeface="Arial Narrow"/>
              </a:endParaRPr>
            </a:p>
          </p:txBody>
        </p:sp>
        <p:sp>
          <p:nvSpPr>
            <p:cNvPr id="44" name="Oval 43"/>
            <p:cNvSpPr/>
            <p:nvPr/>
          </p:nvSpPr>
          <p:spPr>
            <a:xfrm>
              <a:off x="3595398" y="2059585"/>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units</a:t>
              </a:r>
            </a:p>
            <a:p>
              <a:pPr algn="ctr" fontAlgn="auto">
                <a:spcBef>
                  <a:spcPts val="0"/>
                </a:spcBef>
                <a:spcAft>
                  <a:spcPts val="0"/>
                </a:spcAft>
                <a:defRPr/>
              </a:pPr>
              <a:r>
                <a:rPr lang="en-US" sz="1200" b="0" i="0" kern="0">
                  <a:solidFill>
                    <a:srgbClr val="000090"/>
                  </a:solidFill>
                  <a:latin typeface="Arial Narrow"/>
                  <a:ea typeface="+mn-ea"/>
                  <a:cs typeface="Arial Narrow"/>
                </a:rPr>
                <a:t>sold</a:t>
              </a:r>
            </a:p>
          </p:txBody>
        </p:sp>
        <p:sp>
          <p:nvSpPr>
            <p:cNvPr id="45" name="Oval 44"/>
            <p:cNvSpPr/>
            <p:nvPr/>
          </p:nvSpPr>
          <p:spPr>
            <a:xfrm>
              <a:off x="4987600" y="3926472"/>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cost</a:t>
              </a:r>
              <a:endParaRPr lang="en-US" sz="1200" b="0" i="0" kern="0">
                <a:solidFill>
                  <a:srgbClr val="000090"/>
                </a:solidFill>
                <a:latin typeface="Arial Narrow"/>
                <a:ea typeface="+mn-ea"/>
                <a:cs typeface="Arial Narrow"/>
              </a:endParaRPr>
            </a:p>
          </p:txBody>
        </p:sp>
        <p:sp>
          <p:nvSpPr>
            <p:cNvPr id="46" name="Oval 45"/>
            <p:cNvSpPr/>
            <p:nvPr/>
          </p:nvSpPr>
          <p:spPr>
            <a:xfrm>
              <a:off x="4987600" y="678470"/>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revenue</a:t>
              </a:r>
            </a:p>
          </p:txBody>
        </p:sp>
        <p:cxnSp>
          <p:nvCxnSpPr>
            <p:cNvPr id="47" name="Straight Arrow Connector 58"/>
            <p:cNvCxnSpPr>
              <a:cxnSpLocks noChangeShapeType="1"/>
              <a:stCxn id="40" idx="3"/>
              <a:endCxn id="43" idx="3"/>
            </p:cNvCxnSpPr>
            <p:nvPr/>
          </p:nvCxnSpPr>
          <p:spPr bwMode="auto">
            <a:xfrm flipV="1">
              <a:off x="1452356" y="3657169"/>
              <a:ext cx="987775" cy="61232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8" name="Straight Arrow Connector 59"/>
            <p:cNvCxnSpPr>
              <a:cxnSpLocks noChangeShapeType="1"/>
              <a:stCxn id="40" idx="3"/>
              <a:endCxn id="42" idx="4"/>
            </p:cNvCxnSpPr>
            <p:nvPr/>
          </p:nvCxnSpPr>
          <p:spPr bwMode="auto">
            <a:xfrm flipV="1">
              <a:off x="1452356" y="2131189"/>
              <a:ext cx="1092764" cy="213830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9" name="Straight Arrow Connector 60"/>
            <p:cNvCxnSpPr>
              <a:cxnSpLocks noChangeShapeType="1"/>
              <a:stCxn id="39" idx="2"/>
              <a:endCxn id="42" idx="1"/>
            </p:cNvCxnSpPr>
            <p:nvPr/>
          </p:nvCxnSpPr>
          <p:spPr bwMode="auto">
            <a:xfrm>
              <a:off x="1366662" y="1021248"/>
              <a:ext cx="774346" cy="524783"/>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0" name="Straight Arrow Connector 61"/>
            <p:cNvCxnSpPr>
              <a:cxnSpLocks noChangeShapeType="1"/>
              <a:stCxn id="43" idx="7"/>
              <a:endCxn id="44" idx="3"/>
            </p:cNvCxnSpPr>
            <p:nvPr/>
          </p:nvCxnSpPr>
          <p:spPr bwMode="auto">
            <a:xfrm flipV="1">
              <a:off x="3248355" y="2645368"/>
              <a:ext cx="514327" cy="52704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1" name="Straight Arrow Connector 62"/>
            <p:cNvCxnSpPr>
              <a:cxnSpLocks noChangeShapeType="1"/>
              <a:stCxn id="42" idx="5"/>
              <a:endCxn id="44" idx="2"/>
            </p:cNvCxnSpPr>
            <p:nvPr/>
          </p:nvCxnSpPr>
          <p:spPr bwMode="auto">
            <a:xfrm>
              <a:off x="2949232" y="2030792"/>
              <a:ext cx="646062" cy="372196"/>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2" name="Straight Arrow Connector 63"/>
            <p:cNvCxnSpPr>
              <a:cxnSpLocks noChangeShapeType="1"/>
              <a:stCxn id="40" idx="3"/>
              <a:endCxn id="45" idx="2"/>
            </p:cNvCxnSpPr>
            <p:nvPr/>
          </p:nvCxnSpPr>
          <p:spPr bwMode="auto">
            <a:xfrm>
              <a:off x="1452356" y="4269490"/>
              <a:ext cx="3534825"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3" name="Straight Arrow Connector 64"/>
            <p:cNvCxnSpPr>
              <a:cxnSpLocks noChangeShapeType="1"/>
              <a:stCxn id="39" idx="2"/>
              <a:endCxn id="46" idx="2"/>
            </p:cNvCxnSpPr>
            <p:nvPr/>
          </p:nvCxnSpPr>
          <p:spPr bwMode="auto">
            <a:xfrm>
              <a:off x="1366662" y="1021248"/>
              <a:ext cx="3620519"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4" name="Straight Arrow Connector 65"/>
            <p:cNvCxnSpPr>
              <a:cxnSpLocks noChangeShapeType="1"/>
              <a:endCxn id="46" idx="3"/>
            </p:cNvCxnSpPr>
            <p:nvPr/>
          </p:nvCxnSpPr>
          <p:spPr bwMode="auto">
            <a:xfrm flipV="1">
              <a:off x="4326638" y="1263628"/>
              <a:ext cx="827931" cy="796582"/>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5" name="Straight Arrow Connector 66"/>
            <p:cNvCxnSpPr>
              <a:cxnSpLocks noChangeShapeType="1"/>
              <a:stCxn id="44" idx="4"/>
              <a:endCxn id="45" idx="1"/>
            </p:cNvCxnSpPr>
            <p:nvPr/>
          </p:nvCxnSpPr>
          <p:spPr bwMode="auto">
            <a:xfrm>
              <a:off x="4166794" y="2745765"/>
              <a:ext cx="987775" cy="1281344"/>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6" name="Straight Arrow Connector 67"/>
            <p:cNvCxnSpPr>
              <a:cxnSpLocks noChangeShapeType="1"/>
              <a:stCxn id="46" idx="4"/>
              <a:endCxn id="41" idx="2"/>
            </p:cNvCxnSpPr>
            <p:nvPr/>
          </p:nvCxnSpPr>
          <p:spPr bwMode="auto">
            <a:xfrm>
              <a:off x="5558681" y="1364025"/>
              <a:ext cx="987776" cy="1139307"/>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7" name="Straight Arrow Connector 68"/>
            <p:cNvCxnSpPr>
              <a:cxnSpLocks noChangeShapeType="1"/>
              <a:stCxn id="45" idx="0"/>
              <a:endCxn id="41" idx="2"/>
            </p:cNvCxnSpPr>
            <p:nvPr/>
          </p:nvCxnSpPr>
          <p:spPr bwMode="auto">
            <a:xfrm flipV="1">
              <a:off x="5558681" y="2787404"/>
              <a:ext cx="987776" cy="1139308"/>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4632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Use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24" y="1412776"/>
            <a:ext cx="523372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rot="21265282">
            <a:off x="2843808" y="4176936"/>
            <a:ext cx="3577832" cy="1319109"/>
          </a:xfrm>
          <a:custGeom>
            <a:avLst/>
            <a:gdLst>
              <a:gd name="connsiteX0" fmla="*/ 221433 w 3577832"/>
              <a:gd name="connsiteY0" fmla="*/ 58006 h 1319109"/>
              <a:gd name="connsiteX1" fmla="*/ 304560 w 3577832"/>
              <a:gd name="connsiteY1" fmla="*/ 1318770 h 1319109"/>
              <a:gd name="connsiteX2" fmla="*/ 3172451 w 3577832"/>
              <a:gd name="connsiteY2" fmla="*/ 182697 h 1319109"/>
              <a:gd name="connsiteX3" fmla="*/ 3491106 w 3577832"/>
              <a:gd name="connsiteY3" fmla="*/ 16443 h 1319109"/>
            </a:gdLst>
            <a:ahLst/>
            <a:cxnLst>
              <a:cxn ang="0">
                <a:pos x="connsiteX0" y="connsiteY0"/>
              </a:cxn>
              <a:cxn ang="0">
                <a:pos x="connsiteX1" y="connsiteY1"/>
              </a:cxn>
              <a:cxn ang="0">
                <a:pos x="connsiteX2" y="connsiteY2"/>
              </a:cxn>
              <a:cxn ang="0">
                <a:pos x="connsiteX3" y="connsiteY3"/>
              </a:cxn>
            </a:cxnLst>
            <a:rect l="l" t="t" r="r" b="b"/>
            <a:pathLst>
              <a:path w="3577832" h="1319109">
                <a:moveTo>
                  <a:pt x="221433" y="58006"/>
                </a:moveTo>
                <a:cubicBezTo>
                  <a:pt x="17078" y="677997"/>
                  <a:pt x="-187276" y="1297988"/>
                  <a:pt x="304560" y="1318770"/>
                </a:cubicBezTo>
                <a:cubicBezTo>
                  <a:pt x="796396" y="1339552"/>
                  <a:pt x="2641360" y="399752"/>
                  <a:pt x="3172451" y="182697"/>
                </a:cubicBezTo>
                <a:cubicBezTo>
                  <a:pt x="3703542" y="-34358"/>
                  <a:pt x="3597324" y="-8958"/>
                  <a:pt x="3491106" y="16443"/>
                </a:cubicBezTo>
              </a:path>
            </a:pathLst>
          </a:custGeom>
          <a:noFill/>
          <a:ln w="12700">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8" name="Freeform 57"/>
          <p:cNvSpPr/>
          <p:nvPr/>
        </p:nvSpPr>
        <p:spPr>
          <a:xfrm>
            <a:off x="5001491" y="3338945"/>
            <a:ext cx="1343891" cy="678873"/>
          </a:xfrm>
          <a:custGeom>
            <a:avLst/>
            <a:gdLst>
              <a:gd name="connsiteX0" fmla="*/ 0 w 1343891"/>
              <a:gd name="connsiteY0" fmla="*/ 0 h 678873"/>
              <a:gd name="connsiteX1" fmla="*/ 249382 w 1343891"/>
              <a:gd name="connsiteY1" fmla="*/ 512619 h 678873"/>
              <a:gd name="connsiteX2" fmla="*/ 1343891 w 1343891"/>
              <a:gd name="connsiteY2" fmla="*/ 678873 h 678873"/>
              <a:gd name="connsiteX3" fmla="*/ 1343891 w 1343891"/>
              <a:gd name="connsiteY3" fmla="*/ 678873 h 678873"/>
            </a:gdLst>
            <a:ahLst/>
            <a:cxnLst>
              <a:cxn ang="0">
                <a:pos x="connsiteX0" y="connsiteY0"/>
              </a:cxn>
              <a:cxn ang="0">
                <a:pos x="connsiteX1" y="connsiteY1"/>
              </a:cxn>
              <a:cxn ang="0">
                <a:pos x="connsiteX2" y="connsiteY2"/>
              </a:cxn>
              <a:cxn ang="0">
                <a:pos x="connsiteX3" y="connsiteY3"/>
              </a:cxn>
            </a:cxnLst>
            <a:rect l="l" t="t" r="r" b="b"/>
            <a:pathLst>
              <a:path w="1343891" h="678873">
                <a:moveTo>
                  <a:pt x="0" y="0"/>
                </a:moveTo>
                <a:cubicBezTo>
                  <a:pt x="12700" y="199736"/>
                  <a:pt x="25400" y="399473"/>
                  <a:pt x="249382" y="512619"/>
                </a:cubicBezTo>
                <a:cubicBezTo>
                  <a:pt x="473364" y="625765"/>
                  <a:pt x="1343891" y="678873"/>
                  <a:pt x="1343891" y="678873"/>
                </a:cubicBezTo>
                <a:lnTo>
                  <a:pt x="1343891" y="678873"/>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9" name="TextBox 58"/>
          <p:cNvSpPr txBox="1"/>
          <p:nvPr/>
        </p:nvSpPr>
        <p:spPr>
          <a:xfrm>
            <a:off x="6552092" y="3451495"/>
            <a:ext cx="2582758" cy="1384995"/>
          </a:xfrm>
          <a:prstGeom prst="rect">
            <a:avLst/>
          </a:prstGeom>
          <a:noFill/>
        </p:spPr>
        <p:txBody>
          <a:bodyPr wrap="none" rtlCol="0">
            <a:spAutoFit/>
          </a:bodyPr>
          <a:lstStyle/>
          <a:p>
            <a:r>
              <a:rPr lang="en-CA" sz="1400"/>
              <a:t>Influence Lines  Show</a:t>
            </a:r>
          </a:p>
          <a:p>
            <a:r>
              <a:rPr lang="en-CA" sz="1400"/>
              <a:t>Relationships to be defined as</a:t>
            </a:r>
          </a:p>
          <a:p>
            <a:endParaRPr lang="en-CA" sz="1400"/>
          </a:p>
          <a:p>
            <a:pPr marL="342900" indent="-342900">
              <a:buAutoNum type="arabicPeriod"/>
            </a:pPr>
            <a:r>
              <a:rPr lang="en-CA" sz="1400"/>
              <a:t>Rules</a:t>
            </a:r>
          </a:p>
          <a:p>
            <a:pPr marL="342900" indent="-342900">
              <a:buAutoNum type="arabicPeriod"/>
            </a:pPr>
            <a:r>
              <a:rPr lang="en-CA" sz="1400"/>
              <a:t>Formulae</a:t>
            </a:r>
          </a:p>
          <a:p>
            <a:pPr marL="342900" indent="-342900">
              <a:buAutoNum type="arabicPeriod"/>
            </a:pPr>
            <a:r>
              <a:rPr lang="en-CA" sz="1400"/>
              <a:t>Algorithms</a:t>
            </a:r>
          </a:p>
        </p:txBody>
      </p:sp>
      <p:sp>
        <p:nvSpPr>
          <p:cNvPr id="60" name="Freeform 59"/>
          <p:cNvSpPr/>
          <p:nvPr/>
        </p:nvSpPr>
        <p:spPr>
          <a:xfrm>
            <a:off x="5109029" y="1468144"/>
            <a:ext cx="2220685" cy="549342"/>
          </a:xfrm>
          <a:custGeom>
            <a:avLst/>
            <a:gdLst>
              <a:gd name="connsiteX0" fmla="*/ 0 w 2220685"/>
              <a:gd name="connsiteY0" fmla="*/ 128427 h 549342"/>
              <a:gd name="connsiteX1" fmla="*/ 1233714 w 2220685"/>
              <a:gd name="connsiteY1" fmla="*/ 12313 h 549342"/>
              <a:gd name="connsiteX2" fmla="*/ 2002971 w 2220685"/>
              <a:gd name="connsiteY2" fmla="*/ 389685 h 549342"/>
              <a:gd name="connsiteX3" fmla="*/ 2220685 w 2220685"/>
              <a:gd name="connsiteY3" fmla="*/ 549342 h 549342"/>
            </a:gdLst>
            <a:ahLst/>
            <a:cxnLst>
              <a:cxn ang="0">
                <a:pos x="connsiteX0" y="connsiteY0"/>
              </a:cxn>
              <a:cxn ang="0">
                <a:pos x="connsiteX1" y="connsiteY1"/>
              </a:cxn>
              <a:cxn ang="0">
                <a:pos x="connsiteX2" y="connsiteY2"/>
              </a:cxn>
              <a:cxn ang="0">
                <a:pos x="connsiteX3" y="connsiteY3"/>
              </a:cxn>
            </a:cxnLst>
            <a:rect l="l" t="t" r="r" b="b"/>
            <a:pathLst>
              <a:path w="2220685" h="549342">
                <a:moveTo>
                  <a:pt x="0" y="128427"/>
                </a:moveTo>
                <a:cubicBezTo>
                  <a:pt x="449942" y="48598"/>
                  <a:pt x="899885" y="-31230"/>
                  <a:pt x="1233714" y="12313"/>
                </a:cubicBezTo>
                <a:cubicBezTo>
                  <a:pt x="1567543" y="55856"/>
                  <a:pt x="1838476" y="300180"/>
                  <a:pt x="2002971" y="389685"/>
                </a:cubicBezTo>
                <a:cubicBezTo>
                  <a:pt x="2167466" y="479190"/>
                  <a:pt x="2220685" y="549342"/>
                  <a:pt x="2220685" y="549342"/>
                </a:cubicBez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1" name="Freeform 60"/>
          <p:cNvSpPr/>
          <p:nvPr/>
        </p:nvSpPr>
        <p:spPr>
          <a:xfrm>
            <a:off x="6186827" y="2017486"/>
            <a:ext cx="1175657" cy="746426"/>
          </a:xfrm>
          <a:custGeom>
            <a:avLst/>
            <a:gdLst>
              <a:gd name="connsiteX0" fmla="*/ 0 w 1175657"/>
              <a:gd name="connsiteY0" fmla="*/ 740228 h 746426"/>
              <a:gd name="connsiteX1" fmla="*/ 595086 w 1175657"/>
              <a:gd name="connsiteY1" fmla="*/ 638628 h 746426"/>
              <a:gd name="connsiteX2" fmla="*/ 1175657 w 1175657"/>
              <a:gd name="connsiteY2" fmla="*/ 0 h 746426"/>
              <a:gd name="connsiteX3" fmla="*/ 1175657 w 1175657"/>
              <a:gd name="connsiteY3" fmla="*/ 0 h 746426"/>
            </a:gdLst>
            <a:ahLst/>
            <a:cxnLst>
              <a:cxn ang="0">
                <a:pos x="connsiteX0" y="connsiteY0"/>
              </a:cxn>
              <a:cxn ang="0">
                <a:pos x="connsiteX1" y="connsiteY1"/>
              </a:cxn>
              <a:cxn ang="0">
                <a:pos x="connsiteX2" y="connsiteY2"/>
              </a:cxn>
              <a:cxn ang="0">
                <a:pos x="connsiteX3" y="connsiteY3"/>
              </a:cxn>
            </a:cxnLst>
            <a:rect l="l" t="t" r="r" b="b"/>
            <a:pathLst>
              <a:path w="1175657" h="746426">
                <a:moveTo>
                  <a:pt x="0" y="740228"/>
                </a:moveTo>
                <a:cubicBezTo>
                  <a:pt x="199571" y="751113"/>
                  <a:pt x="399143" y="761999"/>
                  <a:pt x="595086" y="638628"/>
                </a:cubicBezTo>
                <a:cubicBezTo>
                  <a:pt x="791029" y="515257"/>
                  <a:pt x="1175657" y="0"/>
                  <a:pt x="1175657" y="0"/>
                </a:cubicBezTo>
                <a:lnTo>
                  <a:pt x="1175657" y="0"/>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2" name="TextBox 61"/>
          <p:cNvSpPr txBox="1"/>
          <p:nvPr/>
        </p:nvSpPr>
        <p:spPr>
          <a:xfrm>
            <a:off x="7524328" y="1799419"/>
            <a:ext cx="1478290" cy="523220"/>
          </a:xfrm>
          <a:prstGeom prst="rect">
            <a:avLst/>
          </a:prstGeom>
          <a:noFill/>
        </p:spPr>
        <p:txBody>
          <a:bodyPr wrap="none" rtlCol="0">
            <a:spAutoFit/>
          </a:bodyPr>
          <a:lstStyle/>
          <a:p>
            <a:r>
              <a:rPr lang="en-CA" sz="1400"/>
              <a:t>Variables </a:t>
            </a:r>
          </a:p>
          <a:p>
            <a:r>
              <a:rPr lang="en-CA" sz="1400"/>
              <a:t>to be Calculated</a:t>
            </a:r>
          </a:p>
        </p:txBody>
      </p:sp>
      <p:sp>
        <p:nvSpPr>
          <p:cNvPr id="1025" name="Freeform 1024"/>
          <p:cNvSpPr/>
          <p:nvPr/>
        </p:nvSpPr>
        <p:spPr>
          <a:xfrm>
            <a:off x="424327" y="2220686"/>
            <a:ext cx="1767330" cy="3773714"/>
          </a:xfrm>
          <a:custGeom>
            <a:avLst/>
            <a:gdLst>
              <a:gd name="connsiteX0" fmla="*/ 591673 w 1767330"/>
              <a:gd name="connsiteY0" fmla="*/ 0 h 3773714"/>
              <a:gd name="connsiteX1" fmla="*/ 54644 w 1767330"/>
              <a:gd name="connsiteY1" fmla="*/ 2264228 h 3773714"/>
              <a:gd name="connsiteX2" fmla="*/ 1767330 w 1767330"/>
              <a:gd name="connsiteY2" fmla="*/ 3773714 h 3773714"/>
              <a:gd name="connsiteX3" fmla="*/ 1767330 w 1767330"/>
              <a:gd name="connsiteY3" fmla="*/ 3773714 h 3773714"/>
            </a:gdLst>
            <a:ahLst/>
            <a:cxnLst>
              <a:cxn ang="0">
                <a:pos x="connsiteX0" y="connsiteY0"/>
              </a:cxn>
              <a:cxn ang="0">
                <a:pos x="connsiteX1" y="connsiteY1"/>
              </a:cxn>
              <a:cxn ang="0">
                <a:pos x="connsiteX2" y="connsiteY2"/>
              </a:cxn>
              <a:cxn ang="0">
                <a:pos x="connsiteX3" y="connsiteY3"/>
              </a:cxn>
            </a:cxnLst>
            <a:rect l="l" t="t" r="r" b="b"/>
            <a:pathLst>
              <a:path w="1767330" h="3773714">
                <a:moveTo>
                  <a:pt x="591673" y="0"/>
                </a:moveTo>
                <a:cubicBezTo>
                  <a:pt x="225187" y="817638"/>
                  <a:pt x="-141299" y="1635276"/>
                  <a:pt x="54644" y="2264228"/>
                </a:cubicBezTo>
                <a:cubicBezTo>
                  <a:pt x="250587" y="2893180"/>
                  <a:pt x="1767330" y="3773714"/>
                  <a:pt x="1767330" y="3773714"/>
                </a:cubicBezTo>
                <a:lnTo>
                  <a:pt x="1767330" y="3773714"/>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7" name="Freeform 1026"/>
          <p:cNvSpPr/>
          <p:nvPr/>
        </p:nvSpPr>
        <p:spPr>
          <a:xfrm>
            <a:off x="1669143" y="4383314"/>
            <a:ext cx="522514" cy="1596572"/>
          </a:xfrm>
          <a:custGeom>
            <a:avLst/>
            <a:gdLst>
              <a:gd name="connsiteX0" fmla="*/ 0 w 522514"/>
              <a:gd name="connsiteY0" fmla="*/ 0 h 1596572"/>
              <a:gd name="connsiteX1" fmla="*/ 420914 w 522514"/>
              <a:gd name="connsiteY1" fmla="*/ 696686 h 1596572"/>
              <a:gd name="connsiteX2" fmla="*/ 522514 w 522514"/>
              <a:gd name="connsiteY2" fmla="*/ 1596572 h 1596572"/>
              <a:gd name="connsiteX3" fmla="*/ 522514 w 522514"/>
              <a:gd name="connsiteY3" fmla="*/ 1596572 h 1596572"/>
            </a:gdLst>
            <a:ahLst/>
            <a:cxnLst>
              <a:cxn ang="0">
                <a:pos x="connsiteX0" y="connsiteY0"/>
              </a:cxn>
              <a:cxn ang="0">
                <a:pos x="connsiteX1" y="connsiteY1"/>
              </a:cxn>
              <a:cxn ang="0">
                <a:pos x="connsiteX2" y="connsiteY2"/>
              </a:cxn>
              <a:cxn ang="0">
                <a:pos x="connsiteX3" y="connsiteY3"/>
              </a:cxn>
            </a:cxnLst>
            <a:rect l="l" t="t" r="r" b="b"/>
            <a:pathLst>
              <a:path w="522514" h="1596572">
                <a:moveTo>
                  <a:pt x="0" y="0"/>
                </a:moveTo>
                <a:cubicBezTo>
                  <a:pt x="166914" y="215295"/>
                  <a:pt x="333828" y="430591"/>
                  <a:pt x="420914" y="696686"/>
                </a:cubicBezTo>
                <a:cubicBezTo>
                  <a:pt x="508000" y="962781"/>
                  <a:pt x="522514" y="1596572"/>
                  <a:pt x="522514" y="1596572"/>
                </a:cubicBezTo>
                <a:lnTo>
                  <a:pt x="522514" y="1596572"/>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8" name="TextBox 1027"/>
          <p:cNvSpPr txBox="1"/>
          <p:nvPr/>
        </p:nvSpPr>
        <p:spPr>
          <a:xfrm>
            <a:off x="2273439" y="5979886"/>
            <a:ext cx="1029449" cy="523220"/>
          </a:xfrm>
          <a:prstGeom prst="rect">
            <a:avLst/>
          </a:prstGeom>
          <a:noFill/>
        </p:spPr>
        <p:txBody>
          <a:bodyPr wrap="none" rtlCol="0">
            <a:spAutoFit/>
          </a:bodyPr>
          <a:lstStyle/>
          <a:p>
            <a:r>
              <a:rPr lang="en-CA" sz="1400"/>
              <a:t>Variables </a:t>
            </a:r>
          </a:p>
          <a:p>
            <a:r>
              <a:rPr lang="en-CA" sz="1400"/>
              <a:t>to be Input</a:t>
            </a:r>
          </a:p>
        </p:txBody>
      </p:sp>
      <p:sp>
        <p:nvSpPr>
          <p:cNvPr id="1029" name="TextBox 1028"/>
          <p:cNvSpPr txBox="1"/>
          <p:nvPr/>
        </p:nvSpPr>
        <p:spPr>
          <a:xfrm>
            <a:off x="4679842" y="5341036"/>
            <a:ext cx="4514890" cy="646331"/>
          </a:xfrm>
          <a:prstGeom prst="rect">
            <a:avLst/>
          </a:prstGeom>
          <a:noFill/>
        </p:spPr>
        <p:txBody>
          <a:bodyPr wrap="none" rtlCol="0">
            <a:spAutoFit/>
          </a:bodyPr>
          <a:lstStyle/>
          <a:p>
            <a:r>
              <a:rPr lang="en-CA"/>
              <a:t>Discover Key Variables and Relationships </a:t>
            </a:r>
          </a:p>
          <a:p>
            <a:r>
              <a:rPr lang="en-CA"/>
              <a:t>to Specify the Analytics Problem</a:t>
            </a:r>
          </a:p>
        </p:txBody>
      </p:sp>
    </p:spTree>
    <p:extLst>
      <p:ext uri="{BB962C8B-B14F-4D97-AF65-F5344CB8AC3E}">
        <p14:creationId xmlns:p14="http://schemas.microsoft.com/office/powerpoint/2010/main" val="369030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Stakeholder and Analytics Teams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5247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Stakeholder and Analytics Teams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49" y="1449491"/>
            <a:ext cx="2955296" cy="1875879"/>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11" y="3899067"/>
            <a:ext cx="2596835" cy="2364777"/>
          </a:xfrm>
          <a:prstGeom prst="rect">
            <a:avLst/>
          </a:prstGeom>
        </p:spPr>
      </p:pic>
      <p:sp>
        <p:nvSpPr>
          <p:cNvPr id="38" name="TextBox 37"/>
          <p:cNvSpPr txBox="1"/>
          <p:nvPr/>
        </p:nvSpPr>
        <p:spPr>
          <a:xfrm>
            <a:off x="4361897" y="1195129"/>
            <a:ext cx="1046633" cy="276999"/>
          </a:xfrm>
          <a:prstGeom prst="rect">
            <a:avLst/>
          </a:prstGeom>
          <a:noFill/>
        </p:spPr>
        <p:txBody>
          <a:bodyPr wrap="none" rtlCol="0">
            <a:spAutoFit/>
          </a:bodyPr>
          <a:lstStyle/>
          <a:p>
            <a:r>
              <a:rPr lang="en-CA" sz="1200"/>
              <a:t>Data Analyst</a:t>
            </a:r>
          </a:p>
        </p:txBody>
      </p:sp>
      <p:sp>
        <p:nvSpPr>
          <p:cNvPr id="39" name="TextBox 38"/>
          <p:cNvSpPr txBox="1"/>
          <p:nvPr/>
        </p:nvSpPr>
        <p:spPr>
          <a:xfrm>
            <a:off x="4170915" y="1657421"/>
            <a:ext cx="1428596" cy="276999"/>
          </a:xfrm>
          <a:prstGeom prst="rect">
            <a:avLst/>
          </a:prstGeom>
          <a:noFill/>
        </p:spPr>
        <p:txBody>
          <a:bodyPr wrap="none" rtlCol="0">
            <a:spAutoFit/>
          </a:bodyPr>
          <a:lstStyle/>
          <a:p>
            <a:r>
              <a:rPr lang="en-CA" sz="1200"/>
              <a:t>Analytics Modeller</a:t>
            </a:r>
          </a:p>
        </p:txBody>
      </p:sp>
      <p:sp>
        <p:nvSpPr>
          <p:cNvPr id="40" name="TextBox 39"/>
          <p:cNvSpPr txBox="1"/>
          <p:nvPr/>
        </p:nvSpPr>
        <p:spPr>
          <a:xfrm>
            <a:off x="4285530" y="2119713"/>
            <a:ext cx="1199367" cy="276999"/>
          </a:xfrm>
          <a:prstGeom prst="rect">
            <a:avLst/>
          </a:prstGeom>
          <a:noFill/>
        </p:spPr>
        <p:txBody>
          <a:bodyPr wrap="none" rtlCol="0">
            <a:spAutoFit/>
          </a:bodyPr>
          <a:lstStyle/>
          <a:p>
            <a:r>
              <a:rPr lang="en-CA" sz="1200"/>
              <a:t>Domain Expert</a:t>
            </a:r>
          </a:p>
        </p:txBody>
      </p:sp>
      <p:sp>
        <p:nvSpPr>
          <p:cNvPr id="41" name="TextBox 40"/>
          <p:cNvSpPr txBox="1"/>
          <p:nvPr/>
        </p:nvSpPr>
        <p:spPr>
          <a:xfrm>
            <a:off x="4212817" y="2582005"/>
            <a:ext cx="1344792" cy="276999"/>
          </a:xfrm>
          <a:prstGeom prst="rect">
            <a:avLst/>
          </a:prstGeom>
          <a:noFill/>
        </p:spPr>
        <p:txBody>
          <a:bodyPr wrap="none" rtlCol="0">
            <a:spAutoFit/>
          </a:bodyPr>
          <a:lstStyle/>
          <a:p>
            <a:r>
              <a:rPr lang="en-CA" sz="1200"/>
              <a:t>Business Analyst</a:t>
            </a:r>
          </a:p>
        </p:txBody>
      </p:sp>
      <p:sp>
        <p:nvSpPr>
          <p:cNvPr id="42" name="TextBox 41"/>
          <p:cNvSpPr txBox="1"/>
          <p:nvPr/>
        </p:nvSpPr>
        <p:spPr>
          <a:xfrm>
            <a:off x="4264691" y="3044298"/>
            <a:ext cx="1241045" cy="276999"/>
          </a:xfrm>
          <a:prstGeom prst="rect">
            <a:avLst/>
          </a:prstGeom>
          <a:noFill/>
        </p:spPr>
        <p:txBody>
          <a:bodyPr wrap="none" rtlCol="0">
            <a:spAutoFit/>
          </a:bodyPr>
          <a:lstStyle/>
          <a:p>
            <a:r>
              <a:rPr lang="en-CA" sz="1200"/>
              <a:t>Decision Maker</a:t>
            </a:r>
          </a:p>
        </p:txBody>
      </p:sp>
      <p:sp>
        <p:nvSpPr>
          <p:cNvPr id="43" name="TextBox 42"/>
          <p:cNvSpPr txBox="1"/>
          <p:nvPr/>
        </p:nvSpPr>
        <p:spPr>
          <a:xfrm>
            <a:off x="6092628" y="1472128"/>
            <a:ext cx="2722990" cy="1661993"/>
          </a:xfrm>
          <a:prstGeom prst="rect">
            <a:avLst/>
          </a:prstGeom>
          <a:noFill/>
        </p:spPr>
        <p:txBody>
          <a:bodyPr wrap="none" rtlCol="0">
            <a:spAutoFit/>
          </a:bodyPr>
          <a:lstStyle/>
          <a:p>
            <a:pPr algn="ctr"/>
            <a:r>
              <a:rPr lang="en-CA" sz="1600" b="1"/>
              <a:t>Analytics Team Key Roles</a:t>
            </a:r>
          </a:p>
          <a:p>
            <a:pPr algn="ctr"/>
            <a:endParaRPr lang="en-CA" sz="1600"/>
          </a:p>
          <a:p>
            <a:pPr algn="ctr"/>
            <a:r>
              <a:rPr lang="en-CA" sz="1400"/>
              <a:t>Generate Value from Analytics</a:t>
            </a:r>
          </a:p>
          <a:p>
            <a:pPr algn="ctr"/>
            <a:r>
              <a:rPr lang="en-CA" sz="1400"/>
              <a:t>Collaborative</a:t>
            </a:r>
          </a:p>
          <a:p>
            <a:pPr algn="ctr"/>
            <a:r>
              <a:rPr lang="en-CA" sz="1400"/>
              <a:t>Virtual Structure</a:t>
            </a:r>
          </a:p>
          <a:p>
            <a:pPr algn="ctr"/>
            <a:r>
              <a:rPr lang="en-CA" sz="1400"/>
              <a:t>Based on Trust</a:t>
            </a:r>
          </a:p>
          <a:p>
            <a:pPr algn="ctr"/>
            <a:r>
              <a:rPr lang="en-CA" sz="1400"/>
              <a:t>Cross Functional</a:t>
            </a:r>
          </a:p>
        </p:txBody>
      </p:sp>
      <p:sp>
        <p:nvSpPr>
          <p:cNvPr id="44" name="Right Brace 43"/>
          <p:cNvSpPr/>
          <p:nvPr/>
        </p:nvSpPr>
        <p:spPr>
          <a:xfrm>
            <a:off x="5831632" y="1212673"/>
            <a:ext cx="288032" cy="19989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6248231" y="4077072"/>
            <a:ext cx="2538964" cy="1446550"/>
          </a:xfrm>
          <a:prstGeom prst="rect">
            <a:avLst/>
          </a:prstGeom>
          <a:noFill/>
        </p:spPr>
        <p:txBody>
          <a:bodyPr wrap="none" rtlCol="0">
            <a:spAutoFit/>
          </a:bodyPr>
          <a:lstStyle/>
          <a:p>
            <a:pPr algn="ctr"/>
            <a:r>
              <a:rPr lang="en-CA" sz="1600" b="1"/>
              <a:t>Stakeholder Groups</a:t>
            </a:r>
          </a:p>
          <a:p>
            <a:pPr algn="ctr"/>
            <a:endParaRPr lang="en-CA" sz="1600"/>
          </a:p>
          <a:p>
            <a:pPr algn="ctr"/>
            <a:r>
              <a:rPr lang="en-CA" sz="1400"/>
              <a:t>Benefit from Value Generated</a:t>
            </a:r>
          </a:p>
          <a:p>
            <a:pPr algn="ctr"/>
            <a:r>
              <a:rPr lang="en-CA" sz="1400"/>
              <a:t>Transparent</a:t>
            </a:r>
          </a:p>
          <a:p>
            <a:pPr algn="ctr"/>
            <a:r>
              <a:rPr lang="en-CA" sz="1400"/>
              <a:t>Based on Trust</a:t>
            </a:r>
          </a:p>
          <a:p>
            <a:pPr algn="ctr"/>
            <a:endParaRPr lang="en-CA" sz="1400"/>
          </a:p>
        </p:txBody>
      </p:sp>
      <p:sp>
        <p:nvSpPr>
          <p:cNvPr id="48" name="Right Brace 47"/>
          <p:cNvSpPr/>
          <p:nvPr/>
        </p:nvSpPr>
        <p:spPr>
          <a:xfrm>
            <a:off x="5866004" y="3650077"/>
            <a:ext cx="288032" cy="24382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9" name="TextBox 48"/>
          <p:cNvSpPr txBox="1"/>
          <p:nvPr/>
        </p:nvSpPr>
        <p:spPr>
          <a:xfrm>
            <a:off x="4473883" y="3627962"/>
            <a:ext cx="822661" cy="276999"/>
          </a:xfrm>
          <a:prstGeom prst="rect">
            <a:avLst/>
          </a:prstGeom>
          <a:noFill/>
        </p:spPr>
        <p:txBody>
          <a:bodyPr wrap="none" rtlCol="0">
            <a:spAutoFit/>
          </a:bodyPr>
          <a:lstStyle/>
          <a:p>
            <a:r>
              <a:rPr lang="en-CA" sz="1200"/>
              <a:t>Suppliers</a:t>
            </a:r>
          </a:p>
        </p:txBody>
      </p:sp>
      <p:sp>
        <p:nvSpPr>
          <p:cNvPr id="50" name="TextBox 49"/>
          <p:cNvSpPr txBox="1"/>
          <p:nvPr/>
        </p:nvSpPr>
        <p:spPr>
          <a:xfrm>
            <a:off x="4421785" y="4045753"/>
            <a:ext cx="926857" cy="276999"/>
          </a:xfrm>
          <a:prstGeom prst="rect">
            <a:avLst/>
          </a:prstGeom>
          <a:noFill/>
        </p:spPr>
        <p:txBody>
          <a:bodyPr wrap="none" rtlCol="0">
            <a:spAutoFit/>
          </a:bodyPr>
          <a:lstStyle/>
          <a:p>
            <a:r>
              <a:rPr lang="en-CA" sz="1200"/>
              <a:t>Customers</a:t>
            </a:r>
          </a:p>
        </p:txBody>
      </p:sp>
      <p:sp>
        <p:nvSpPr>
          <p:cNvPr id="51" name="TextBox 50"/>
          <p:cNvSpPr txBox="1"/>
          <p:nvPr/>
        </p:nvSpPr>
        <p:spPr>
          <a:xfrm>
            <a:off x="4422587" y="4463544"/>
            <a:ext cx="925253" cy="276999"/>
          </a:xfrm>
          <a:prstGeom prst="rect">
            <a:avLst/>
          </a:prstGeom>
          <a:noFill/>
        </p:spPr>
        <p:txBody>
          <a:bodyPr wrap="none" rtlCol="0">
            <a:spAutoFit/>
          </a:bodyPr>
          <a:lstStyle/>
          <a:p>
            <a:r>
              <a:rPr lang="en-CA" sz="1200"/>
              <a:t>Regulators</a:t>
            </a:r>
          </a:p>
        </p:txBody>
      </p:sp>
      <p:sp>
        <p:nvSpPr>
          <p:cNvPr id="52" name="TextBox 51"/>
          <p:cNvSpPr txBox="1"/>
          <p:nvPr/>
        </p:nvSpPr>
        <p:spPr>
          <a:xfrm>
            <a:off x="4337627" y="4881335"/>
            <a:ext cx="1095172" cy="276999"/>
          </a:xfrm>
          <a:prstGeom prst="rect">
            <a:avLst/>
          </a:prstGeom>
          <a:noFill/>
        </p:spPr>
        <p:txBody>
          <a:bodyPr wrap="none" rtlCol="0">
            <a:spAutoFit/>
          </a:bodyPr>
          <a:lstStyle/>
          <a:p>
            <a:r>
              <a:rPr lang="en-CA" sz="1200"/>
              <a:t>Shareholders</a:t>
            </a:r>
          </a:p>
        </p:txBody>
      </p:sp>
      <p:sp>
        <p:nvSpPr>
          <p:cNvPr id="53" name="TextBox 52"/>
          <p:cNvSpPr txBox="1"/>
          <p:nvPr/>
        </p:nvSpPr>
        <p:spPr>
          <a:xfrm>
            <a:off x="4203777" y="5299126"/>
            <a:ext cx="1362873" cy="461665"/>
          </a:xfrm>
          <a:prstGeom prst="rect">
            <a:avLst/>
          </a:prstGeom>
          <a:noFill/>
        </p:spPr>
        <p:txBody>
          <a:bodyPr wrap="none" rtlCol="0">
            <a:spAutoFit/>
          </a:bodyPr>
          <a:lstStyle/>
          <a:p>
            <a:pPr algn="ctr"/>
            <a:r>
              <a:rPr lang="en-CA" sz="1200"/>
              <a:t>Other Functional </a:t>
            </a:r>
          </a:p>
          <a:p>
            <a:pPr algn="ctr"/>
            <a:r>
              <a:rPr lang="en-CA" sz="1200"/>
              <a:t>Departments</a:t>
            </a:r>
          </a:p>
        </p:txBody>
      </p:sp>
      <p:sp>
        <p:nvSpPr>
          <p:cNvPr id="54" name="TextBox 53"/>
          <p:cNvSpPr txBox="1"/>
          <p:nvPr/>
        </p:nvSpPr>
        <p:spPr>
          <a:xfrm>
            <a:off x="4167997" y="5901583"/>
            <a:ext cx="1434432" cy="276999"/>
          </a:xfrm>
          <a:prstGeom prst="rect">
            <a:avLst/>
          </a:prstGeom>
          <a:noFill/>
        </p:spPr>
        <p:txBody>
          <a:bodyPr wrap="none" rtlCol="0">
            <a:spAutoFit/>
          </a:bodyPr>
          <a:lstStyle/>
          <a:p>
            <a:pPr algn="ctr"/>
            <a:r>
              <a:rPr lang="en-CA" sz="1200"/>
              <a:t>Leadership Teams</a:t>
            </a:r>
          </a:p>
        </p:txBody>
      </p:sp>
    </p:spTree>
    <p:extLst>
      <p:ext uri="{BB962C8B-B14F-4D97-AF65-F5344CB8AC3E}">
        <p14:creationId xmlns:p14="http://schemas.microsoft.com/office/powerpoint/2010/main" val="415672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Characteristics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374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TextBox 51"/>
          <p:cNvSpPr txBox="1"/>
          <p:nvPr/>
        </p:nvSpPr>
        <p:spPr>
          <a:xfrm>
            <a:off x="731189" y="1556792"/>
            <a:ext cx="7848873" cy="3970318"/>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exists in a wide range of diverse formats and structures.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ability to analyse data, requires a common foundation of key characteristics of it in order that an integrated view is available.</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will be acquired from many different disparate sources, technologies and processes.  A common foundation is needed to facilitate the analysis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Think of data characteristics as different properties possessed by a data set that must be managed to provide a uniform and integrated view</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This section introduces some key characteristics of data that make it challenging to provide the necessary uniform view.</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0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635505"/>
            <a:ext cx="103105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Structure</a:t>
            </a:r>
          </a:p>
        </p:txBody>
      </p:sp>
      <p:sp>
        <p:nvSpPr>
          <p:cNvPr id="46" name="TextBox 45"/>
          <p:cNvSpPr txBox="1"/>
          <p:nvPr/>
        </p:nvSpPr>
        <p:spPr>
          <a:xfrm>
            <a:off x="667805" y="2408034"/>
            <a:ext cx="76174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Usage</a:t>
            </a:r>
          </a:p>
        </p:txBody>
      </p:sp>
      <p:sp>
        <p:nvSpPr>
          <p:cNvPr id="47" name="TextBox 46"/>
          <p:cNvSpPr txBox="1"/>
          <p:nvPr/>
        </p:nvSpPr>
        <p:spPr>
          <a:xfrm>
            <a:off x="667805" y="3180563"/>
            <a:ext cx="1132618"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Data Type</a:t>
            </a:r>
          </a:p>
        </p:txBody>
      </p:sp>
      <p:sp>
        <p:nvSpPr>
          <p:cNvPr id="48" name="TextBox 47"/>
          <p:cNvSpPr txBox="1"/>
          <p:nvPr/>
        </p:nvSpPr>
        <p:spPr>
          <a:xfrm>
            <a:off x="667805" y="3953092"/>
            <a:ext cx="928459"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Latency</a:t>
            </a:r>
          </a:p>
        </p:txBody>
      </p:sp>
      <p:sp>
        <p:nvSpPr>
          <p:cNvPr id="49" name="TextBox 48"/>
          <p:cNvSpPr txBox="1"/>
          <p:nvPr/>
        </p:nvSpPr>
        <p:spPr>
          <a:xfrm>
            <a:off x="667805" y="4725621"/>
            <a:ext cx="1184940"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Movement</a:t>
            </a:r>
          </a:p>
        </p:txBody>
      </p:sp>
      <p:sp>
        <p:nvSpPr>
          <p:cNvPr id="51" name="TextBox 50"/>
          <p:cNvSpPr txBox="1"/>
          <p:nvPr/>
        </p:nvSpPr>
        <p:spPr>
          <a:xfrm>
            <a:off x="667805" y="5498150"/>
            <a:ext cx="90281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Quality</a:t>
            </a:r>
          </a:p>
        </p:txBody>
      </p:sp>
      <p:sp>
        <p:nvSpPr>
          <p:cNvPr id="43" name="Right Brace 42"/>
          <p:cNvSpPr/>
          <p:nvPr/>
        </p:nvSpPr>
        <p:spPr>
          <a:xfrm rot="10800000" flipH="1">
            <a:off x="2961535" y="1693524"/>
            <a:ext cx="602353" cy="49464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extBox 44"/>
          <p:cNvSpPr txBox="1"/>
          <p:nvPr/>
        </p:nvSpPr>
        <p:spPr>
          <a:xfrm>
            <a:off x="3722451" y="3987158"/>
            <a:ext cx="4826834" cy="338554"/>
          </a:xfrm>
          <a:prstGeom prst="rect">
            <a:avLst/>
          </a:prstGeom>
          <a:noFill/>
        </p:spPr>
        <p:txBody>
          <a:bodyPr wrap="none" rtlCol="0">
            <a:spAutoFit/>
          </a:bodyPr>
          <a:lstStyle/>
          <a:p>
            <a:r>
              <a:rPr lang="en-CA" sz="1600">
                <a:latin typeface="Times New Roman" panose="02020603050405020304" pitchFamily="18" charset="0"/>
                <a:cs typeface="Times New Roman" panose="02020603050405020304" pitchFamily="18" charset="0"/>
              </a:rPr>
              <a:t>Restrictions and opportunities for the Analytics Problem</a:t>
            </a:r>
          </a:p>
        </p:txBody>
      </p:sp>
      <p:sp>
        <p:nvSpPr>
          <p:cNvPr id="55" name="TextBox 54"/>
          <p:cNvSpPr txBox="1"/>
          <p:nvPr/>
        </p:nvSpPr>
        <p:spPr>
          <a:xfrm>
            <a:off x="667805" y="6270678"/>
            <a:ext cx="95410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Security</a:t>
            </a:r>
          </a:p>
        </p:txBody>
      </p:sp>
      <p:sp>
        <p:nvSpPr>
          <p:cNvPr id="37" name="TextBox 36"/>
          <p:cNvSpPr txBox="1"/>
          <p:nvPr/>
        </p:nvSpPr>
        <p:spPr>
          <a:xfrm>
            <a:off x="667805" y="1007877"/>
            <a:ext cx="5557932"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The following characteristics are described in this section.</a:t>
            </a:r>
          </a:p>
        </p:txBody>
      </p:sp>
    </p:spTree>
    <p:extLst>
      <p:ext uri="{BB962C8B-B14F-4D97-AF65-F5344CB8AC3E}">
        <p14:creationId xmlns:p14="http://schemas.microsoft.com/office/powerpoint/2010/main" val="261781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Structure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444134"/>
            <a:ext cx="7792627" cy="4278094"/>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Structure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Describes how the data content is organized.</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Structured data describes content that individual fields are organized in a tabular style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Unstructured data describes content where the content organization is not at a field level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It generally unknown.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structure must be discovered before analytics can play a role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Multi-structured data describes content where data has known but diverse organizations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Combinations of structured and unstructured may exist</a:t>
            </a:r>
          </a:p>
        </p:txBody>
      </p:sp>
    </p:spTree>
    <p:extLst>
      <p:ext uri="{BB962C8B-B14F-4D97-AF65-F5344CB8AC3E}">
        <p14:creationId xmlns:p14="http://schemas.microsoft.com/office/powerpoint/2010/main" val="11358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Usage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TextBox 52"/>
          <p:cNvSpPr txBox="1"/>
          <p:nvPr/>
        </p:nvSpPr>
        <p:spPr>
          <a:xfrm>
            <a:off x="667805" y="1141512"/>
            <a:ext cx="7792627" cy="5416868"/>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Usage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usage  puts context around the roles that data elements play in helping to create the information used to answer question that were framed in the Business Problem </a:t>
            </a:r>
            <a:r>
              <a:rPr lang="en-CA" sz="1600" err="1">
                <a:latin typeface="Times New Roman" panose="02020603050405020304" pitchFamily="18" charset="0"/>
                <a:cs typeface="Times New Roman" panose="02020603050405020304" pitchFamily="18" charset="0"/>
              </a:rPr>
              <a:t>Defintion</a:t>
            </a:r>
            <a:r>
              <a:rPr lang="en-CA" sz="16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Facts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An answer to a question is a “fact”. The fact is a data element that may be quantitative or qualitative depending on the question.</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r>
              <a:rPr lang="en-CA" sz="1400">
                <a:latin typeface="Times New Roman" panose="02020603050405020304" pitchFamily="18" charset="0"/>
                <a:cs typeface="Times New Roman" panose="02020603050405020304" pitchFamily="18" charset="0"/>
              </a:rPr>
              <a:t>	Example: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Who is my largest customer?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name. It is qualitative</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are in my “high value segment”?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count. It is quantitative.</a:t>
            </a:r>
          </a:p>
          <a:p>
            <a:pPr lvl="1"/>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Qualifiers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Additional data elements are qualifiers found in a  business question. They provide context and grouping criteria for the fact.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lvl="2"/>
            <a:r>
              <a:rPr lang="en-CA" sz="1400">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exist by sales region, by product, by month?  The fact is customer count and the qualifiers are sales region, product and month.</a:t>
            </a:r>
          </a:p>
          <a:p>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5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Type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8152667" cy="4370427"/>
          </a:xfrm>
          <a:prstGeom prst="rect">
            <a:avLst/>
          </a:prstGeom>
          <a:noFill/>
        </p:spPr>
        <p:txBody>
          <a:bodyPr wrap="square" rtlCol="0">
            <a:spAutoFit/>
          </a:bodyPr>
          <a:lstStyle/>
          <a:p>
            <a:r>
              <a:rPr lang="en-CA" sz="2000" dirty="0">
                <a:latin typeface="Times New Roman" panose="02020603050405020304" pitchFamily="18" charset="0"/>
                <a:cs typeface="Times New Roman" panose="02020603050405020304" pitchFamily="18" charset="0"/>
              </a:rPr>
              <a:t>Type</a:t>
            </a:r>
          </a:p>
          <a:p>
            <a:endParaRPr lang="en-CA" dirty="0">
              <a:latin typeface="Times New Roman" panose="02020603050405020304" pitchFamily="18" charset="0"/>
              <a:cs typeface="Times New Roman" panose="02020603050405020304" pitchFamily="18" charset="0"/>
            </a:endParaRPr>
          </a:p>
          <a:p>
            <a:r>
              <a:rPr lang="en-CA" sz="1600" dirty="0">
                <a:latin typeface="Times New Roman" panose="02020603050405020304" pitchFamily="18" charset="0"/>
                <a:cs typeface="Times New Roman" panose="02020603050405020304" pitchFamily="18" charset="0"/>
              </a:rPr>
              <a:t>Data type refers to how data is stored and it defines the types of processing that are supported. Common examples of data types include:</a:t>
            </a:r>
          </a:p>
          <a:p>
            <a:endParaRPr lang="en-CA" sz="1600" dirty="0">
              <a:latin typeface="Times New Roman" panose="02020603050405020304" pitchFamily="18" charset="0"/>
              <a:cs typeface="Times New Roman" panose="02020603050405020304" pitchFamily="18" charset="0"/>
            </a:endParaRPr>
          </a:p>
          <a:p>
            <a:pPr marL="342900" indent="-114300">
              <a:buAutoNum type="arabicPeriod"/>
            </a:pPr>
            <a:r>
              <a:rPr lang="en-CA" sz="1600" dirty="0">
                <a:latin typeface="Times New Roman" panose="02020603050405020304" pitchFamily="18" charset="0"/>
                <a:cs typeface="Times New Roman" panose="02020603050405020304" pitchFamily="18" charset="0"/>
              </a:rPr>
              <a:t>Fixed Character Strings</a:t>
            </a:r>
          </a:p>
          <a:p>
            <a:pPr marL="342900" indent="-114300">
              <a:buAutoNum type="arabicPeriod"/>
            </a:pPr>
            <a:r>
              <a:rPr lang="en-CA" sz="1600" dirty="0">
                <a:latin typeface="Times New Roman" panose="02020603050405020304" pitchFamily="18" charset="0"/>
                <a:cs typeface="Times New Roman" panose="02020603050405020304" pitchFamily="18" charset="0"/>
              </a:rPr>
              <a:t>Variable Length Character Strings</a:t>
            </a:r>
          </a:p>
          <a:p>
            <a:pPr marL="342900" indent="-114300">
              <a:buAutoNum type="arabicPeriod"/>
            </a:pPr>
            <a:r>
              <a:rPr lang="en-CA" sz="1600" dirty="0">
                <a:latin typeface="Times New Roman" panose="02020603050405020304" pitchFamily="18" charset="0"/>
                <a:cs typeface="Times New Roman" panose="02020603050405020304" pitchFamily="18" charset="0"/>
              </a:rPr>
              <a:t>Floating Point </a:t>
            </a:r>
          </a:p>
          <a:p>
            <a:pPr marL="342900" indent="-114300">
              <a:buAutoNum type="arabicPeriod"/>
            </a:pPr>
            <a:r>
              <a:rPr lang="en-CA" sz="1600" dirty="0">
                <a:latin typeface="Times New Roman" panose="02020603050405020304" pitchFamily="18" charset="0"/>
                <a:cs typeface="Times New Roman" panose="02020603050405020304" pitchFamily="18" charset="0"/>
              </a:rPr>
              <a:t>Integers</a:t>
            </a:r>
          </a:p>
          <a:p>
            <a:pPr marL="342900" indent="-114300">
              <a:buAutoNum type="arabicPeriod"/>
            </a:pPr>
            <a:r>
              <a:rPr lang="en-CA" sz="1600" dirty="0">
                <a:latin typeface="Times New Roman" panose="02020603050405020304" pitchFamily="18" charset="0"/>
                <a:cs typeface="Times New Roman" panose="02020603050405020304" pitchFamily="18" charset="0"/>
              </a:rPr>
              <a:t>Binary Values</a:t>
            </a:r>
          </a:p>
          <a:p>
            <a:pPr marL="342900" indent="-114300">
              <a:buAutoNum type="arabicPeriod"/>
            </a:pPr>
            <a:r>
              <a:rPr lang="en-CA" sz="1600" dirty="0">
                <a:latin typeface="Times New Roman" panose="02020603050405020304" pitchFamily="18" charset="0"/>
                <a:cs typeface="Times New Roman" panose="02020603050405020304" pitchFamily="18" charset="0"/>
              </a:rPr>
              <a:t>Date </a:t>
            </a:r>
          </a:p>
          <a:p>
            <a:pPr marL="342900" indent="-114300">
              <a:buAutoNum type="arabicPeriod"/>
            </a:pPr>
            <a:r>
              <a:rPr lang="en-CA" sz="1600" dirty="0">
                <a:latin typeface="Times New Roman" panose="02020603050405020304" pitchFamily="18" charset="0"/>
                <a:cs typeface="Times New Roman" panose="02020603050405020304" pitchFamily="18" charset="0"/>
              </a:rPr>
              <a:t>Binary Large Objects (BLOBS)</a:t>
            </a:r>
          </a:p>
          <a:p>
            <a:pPr marL="342900" indent="-342900">
              <a:buAutoNum type="arabicPeriod"/>
            </a:pPr>
            <a:endParaRPr lang="en-CA" sz="1600" dirty="0">
              <a:latin typeface="Times New Roman" panose="02020603050405020304" pitchFamily="18" charset="0"/>
              <a:cs typeface="Times New Roman" panose="02020603050405020304" pitchFamily="18" charset="0"/>
            </a:endParaRPr>
          </a:p>
          <a:p>
            <a:r>
              <a:rPr lang="en-CA" sz="1600" dirty="0">
                <a:latin typeface="Times New Roman" panose="02020603050405020304" pitchFamily="18" charset="0"/>
                <a:cs typeface="Times New Roman" panose="02020603050405020304" pitchFamily="18" charset="0"/>
              </a:rPr>
              <a:t>Refer to the following link for more details about data types</a:t>
            </a:r>
          </a:p>
          <a:p>
            <a:endParaRPr lang="en-CA" sz="1600" dirty="0">
              <a:latin typeface="Times New Roman" panose="02020603050405020304" pitchFamily="18" charset="0"/>
              <a:cs typeface="Times New Roman" panose="02020603050405020304" pitchFamily="18" charset="0"/>
            </a:endParaRPr>
          </a:p>
          <a:p>
            <a:r>
              <a:rPr lang="en-CA" sz="1600" dirty="0">
                <a:latin typeface="Times New Roman" panose="02020603050405020304" pitchFamily="18" charset="0"/>
                <a:cs typeface="Times New Roman" panose="02020603050405020304" pitchFamily="18" charset="0"/>
                <a:hlinkClick r:id="rId2"/>
              </a:rPr>
              <a:t>http://webhelp.esri.com/arcgisdesktop/9.2/index.cfm?TopicName=Geodatabase_field_data_types</a:t>
            </a:r>
            <a:endParaRPr lang="en-CA" sz="1600" dirty="0">
              <a:latin typeface="Times New Roman" panose="02020603050405020304" pitchFamily="18" charset="0"/>
              <a:cs typeface="Times New Roman" panose="02020603050405020304" pitchFamily="18" charset="0"/>
            </a:endParaRPr>
          </a:p>
          <a:p>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6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Review Concepts from Day 1</a:t>
            </a:r>
            <a:br>
              <a:rPr lang="en-US">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CA">
                <a:latin typeface="Times New Roman" panose="02020603050405020304" pitchFamily="18" charset="0"/>
                <a:cs typeface="Times New Roman" panose="02020603050405020304" pitchFamily="18" charset="0"/>
              </a:rPr>
              <a:t>The following major topics were introduced last class.</a:t>
            </a:r>
          </a:p>
          <a:p>
            <a:pPr marL="0" indent="0">
              <a:buNone/>
            </a:pPr>
            <a:endParaRPr lang="en-CA" sz="2000">
              <a:latin typeface="Times New Roman" panose="02020603050405020304" pitchFamily="18" charset="0"/>
              <a:cs typeface="Times New Roman" panose="02020603050405020304" pitchFamily="18" charset="0"/>
            </a:endParaRPr>
          </a:p>
          <a:p>
            <a:r>
              <a:rPr lang="en-CA" sz="1800">
                <a:latin typeface="Times New Roman" panose="02020603050405020304" pitchFamily="18" charset="0"/>
                <a:cs typeface="Times New Roman" panose="02020603050405020304" pitchFamily="18" charset="0"/>
              </a:rPr>
              <a:t>Big Data</a:t>
            </a:r>
          </a:p>
          <a:p>
            <a:r>
              <a:rPr lang="en-CA" sz="1800">
                <a:latin typeface="Times New Roman" panose="02020603050405020304" pitchFamily="18" charset="0"/>
                <a:cs typeface="Times New Roman" panose="02020603050405020304" pitchFamily="18" charset="0"/>
              </a:rPr>
              <a:t>Data Analytics</a:t>
            </a:r>
          </a:p>
          <a:p>
            <a:r>
              <a:rPr lang="en-CA" sz="1800">
                <a:latin typeface="Times New Roman" panose="02020603050405020304" pitchFamily="18" charset="0"/>
                <a:cs typeface="Times New Roman" panose="02020603050405020304" pitchFamily="18" charset="0"/>
              </a:rPr>
              <a:t>Business Questions</a:t>
            </a:r>
          </a:p>
          <a:p>
            <a:r>
              <a:rPr lang="en-CA" sz="1800">
                <a:latin typeface="Times New Roman" panose="02020603050405020304" pitchFamily="18" charset="0"/>
                <a:cs typeface="Times New Roman" panose="02020603050405020304" pitchFamily="18" charset="0"/>
              </a:rPr>
              <a:t>Big Data and Analytics</a:t>
            </a:r>
          </a:p>
          <a:p>
            <a:r>
              <a:rPr lang="en-CA" sz="1800">
                <a:latin typeface="Times New Roman" panose="02020603050405020304" pitchFamily="18" charset="0"/>
                <a:cs typeface="Times New Roman" panose="02020603050405020304" pitchFamily="18" charset="0"/>
              </a:rPr>
              <a:t>Analytical Models</a:t>
            </a:r>
          </a:p>
          <a:p>
            <a:r>
              <a:rPr lang="en-CA" sz="1800">
                <a:latin typeface="Times New Roman" panose="02020603050405020304" pitchFamily="18" charset="0"/>
                <a:cs typeface="Times New Roman" panose="02020603050405020304" pitchFamily="18" charset="0"/>
              </a:rPr>
              <a:t>Statistical Methods</a:t>
            </a:r>
          </a:p>
          <a:p>
            <a:r>
              <a:rPr lang="en-CA" sz="1800">
                <a:latin typeface="Times New Roman" panose="02020603050405020304" pitchFamily="18" charset="0"/>
                <a:cs typeface="Times New Roman" panose="02020603050405020304" pitchFamily="18" charset="0"/>
              </a:rPr>
              <a:t>Python Jupyter Notebooks</a:t>
            </a:r>
          </a:p>
          <a:p>
            <a:pPr marL="0" indent="0">
              <a:buNone/>
            </a:pPr>
            <a:endParaRPr lang="en-CA" sz="2000" dirty="0"/>
          </a:p>
        </p:txBody>
      </p:sp>
    </p:spTree>
    <p:extLst>
      <p:ext uri="{BB962C8B-B14F-4D97-AF65-F5344CB8AC3E}">
        <p14:creationId xmlns:p14="http://schemas.microsoft.com/office/powerpoint/2010/main" val="2409539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9840-F9AA-47FD-875B-5B8661B6CA85}"/>
              </a:ext>
            </a:extLst>
          </p:cNvPr>
          <p:cNvSpPr>
            <a:spLocks noGrp="1"/>
          </p:cNvSpPr>
          <p:nvPr>
            <p:ph type="title"/>
          </p:nvPr>
        </p:nvSpPr>
        <p:spPr>
          <a:xfrm>
            <a:off x="539552" y="116632"/>
            <a:ext cx="8382000" cy="1143000"/>
          </a:xfrm>
        </p:spPr>
        <p:txBody>
          <a:bodyPr/>
          <a:lstStyle/>
          <a:p>
            <a:r>
              <a:rPr lang="en-US" dirty="0"/>
              <a:t>Data Structure </a:t>
            </a:r>
          </a:p>
        </p:txBody>
      </p:sp>
      <p:sp>
        <p:nvSpPr>
          <p:cNvPr id="3" name="Text Placeholder 2">
            <a:extLst>
              <a:ext uri="{FF2B5EF4-FFF2-40B4-BE49-F238E27FC236}">
                <a16:creationId xmlns:a16="http://schemas.microsoft.com/office/drawing/2014/main" id="{51E9B862-C1BB-4AF7-97C9-564B217BC6EB}"/>
              </a:ext>
            </a:extLst>
          </p:cNvPr>
          <p:cNvSpPr>
            <a:spLocks noGrp="1"/>
          </p:cNvSpPr>
          <p:nvPr>
            <p:ph type="body" sz="quarter" idx="13"/>
          </p:nvPr>
        </p:nvSpPr>
        <p:spPr>
          <a:xfrm>
            <a:off x="540160" y="1134683"/>
            <a:ext cx="8382000" cy="2260848"/>
          </a:xfrm>
        </p:spPr>
        <p:txBody>
          <a:bodyPr/>
          <a:lstStyle/>
          <a:p>
            <a:pPr marL="0" indent="0">
              <a:buNone/>
            </a:pPr>
            <a:r>
              <a:rPr lang="en-US" dirty="0"/>
              <a:t>In computer science, a data structure is a particular way of organizing and storing data in a computer so that it can be accessed and modified efficiently. More precisely, a data structure is a collection of data values, the relationships among them, and the functions or operations that can be applied to the data.</a:t>
            </a:r>
          </a:p>
        </p:txBody>
      </p:sp>
      <p:pic>
        <p:nvPicPr>
          <p:cNvPr id="4" name="Picture 3">
            <a:extLst>
              <a:ext uri="{FF2B5EF4-FFF2-40B4-BE49-F238E27FC236}">
                <a16:creationId xmlns:a16="http://schemas.microsoft.com/office/drawing/2014/main" id="{899833CB-FE14-4A19-94FB-797167196AA2}"/>
              </a:ext>
            </a:extLst>
          </p:cNvPr>
          <p:cNvPicPr>
            <a:picLocks noChangeAspect="1"/>
          </p:cNvPicPr>
          <p:nvPr/>
        </p:nvPicPr>
        <p:blipFill>
          <a:blip r:embed="rId3"/>
          <a:stretch>
            <a:fillRect/>
          </a:stretch>
        </p:blipFill>
        <p:spPr>
          <a:xfrm>
            <a:off x="1265364" y="3573016"/>
            <a:ext cx="5106836" cy="2907357"/>
          </a:xfrm>
          <a:prstGeom prst="rect">
            <a:avLst/>
          </a:prstGeom>
        </p:spPr>
      </p:pic>
    </p:spTree>
    <p:extLst>
      <p:ext uri="{BB962C8B-B14F-4D97-AF65-F5344CB8AC3E}">
        <p14:creationId xmlns:p14="http://schemas.microsoft.com/office/powerpoint/2010/main" val="2579833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9840-F9AA-47FD-875B-5B8661B6CA85}"/>
              </a:ext>
            </a:extLst>
          </p:cNvPr>
          <p:cNvSpPr>
            <a:spLocks noGrp="1"/>
          </p:cNvSpPr>
          <p:nvPr>
            <p:ph type="title"/>
          </p:nvPr>
        </p:nvSpPr>
        <p:spPr>
          <a:xfrm>
            <a:off x="539552" y="116632"/>
            <a:ext cx="8382000" cy="1143000"/>
          </a:xfrm>
        </p:spPr>
        <p:txBody>
          <a:bodyPr/>
          <a:lstStyle/>
          <a:p>
            <a:r>
              <a:rPr lang="en-US" dirty="0"/>
              <a:t>Data Model </a:t>
            </a:r>
          </a:p>
        </p:txBody>
      </p:sp>
      <p:sp>
        <p:nvSpPr>
          <p:cNvPr id="3" name="Text Placeholder 2">
            <a:extLst>
              <a:ext uri="{FF2B5EF4-FFF2-40B4-BE49-F238E27FC236}">
                <a16:creationId xmlns:a16="http://schemas.microsoft.com/office/drawing/2014/main" id="{51E9B862-C1BB-4AF7-97C9-564B217BC6EB}"/>
              </a:ext>
            </a:extLst>
          </p:cNvPr>
          <p:cNvSpPr>
            <a:spLocks noGrp="1"/>
          </p:cNvSpPr>
          <p:nvPr>
            <p:ph type="body" sz="quarter" idx="13"/>
          </p:nvPr>
        </p:nvSpPr>
        <p:spPr>
          <a:xfrm>
            <a:off x="540160" y="1134682"/>
            <a:ext cx="4679912" cy="5030621"/>
          </a:xfrm>
        </p:spPr>
        <p:txBody>
          <a:bodyPr/>
          <a:lstStyle/>
          <a:p>
            <a:pPr marL="0" indent="0">
              <a:buNone/>
            </a:pPr>
            <a:r>
              <a:rPr lang="en-US" sz="1800" dirty="0"/>
              <a:t>A data model describes the structure of the data within a given domain and, by implication, the underlying structure of that domain itself. </a:t>
            </a:r>
          </a:p>
          <a:p>
            <a:pPr marL="0" indent="0">
              <a:buNone/>
            </a:pPr>
            <a:endParaRPr lang="en-US" sz="1800" dirty="0"/>
          </a:p>
          <a:p>
            <a:pPr marL="0" indent="0">
              <a:buNone/>
            </a:pPr>
            <a:r>
              <a:rPr lang="en-US" sz="1800" dirty="0"/>
              <a:t>A data model represents classes of entities (kinds of things) about which a company wishes to hold information, the attributes of that information, and relationships among those entities and (often implicit) relationships among those attributes. </a:t>
            </a:r>
            <a:br>
              <a:rPr lang="en-US" sz="1800" dirty="0"/>
            </a:br>
            <a:endParaRPr lang="en-US" sz="1800" dirty="0"/>
          </a:p>
          <a:p>
            <a:pPr marL="0" indent="0">
              <a:buNone/>
            </a:pPr>
            <a:r>
              <a:rPr lang="en-US" sz="1800" dirty="0"/>
              <a:t>The model describes the organization of the data to some extent irrespective of how data might be represented in a computer system.</a:t>
            </a:r>
          </a:p>
          <a:p>
            <a:pPr marL="0" indent="0">
              <a:buNone/>
            </a:pPr>
            <a:endParaRPr lang="en-US" sz="1800" dirty="0"/>
          </a:p>
        </p:txBody>
      </p:sp>
      <p:pic>
        <p:nvPicPr>
          <p:cNvPr id="2050" name="Picture 2" descr="https://upload.wikimedia.org/wikipedia/commons/thumb/5/55/Representing_three-dimensional_map_information.jpg/420px-Representing_three-dimensional_map_information.jpg">
            <a:extLst>
              <a:ext uri="{FF2B5EF4-FFF2-40B4-BE49-F238E27FC236}">
                <a16:creationId xmlns:a16="http://schemas.microsoft.com/office/drawing/2014/main" id="{E0AB7A39-5CEF-439C-91CA-CCBCEDD18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175" y="1260647"/>
            <a:ext cx="3558042"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27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Latency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862870"/>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Latency</a:t>
            </a:r>
          </a:p>
          <a:p>
            <a:endParaRPr lang="en-CA">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Latency refers to a time perspective of data.  It describes how frequently it is updated and how much of a time delay exists between an actual event happening and the related data base is made aware of it.</a:t>
            </a:r>
          </a:p>
          <a:p>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Real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low latency describes the condition when there is a “small” amount of time between a real event and the data is updated to reflect it.  Depending on the application, low latency may be sub second in an automation environment and several minutes in a business environment.</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Right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the latency in the data adequately reflects the requirements of the decision maker</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Near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refers to the latency that is less than a day but greater than an hour.</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latency describes the condition when the delay is larger and typically measured in hours or days.</a:t>
            </a:r>
          </a:p>
        </p:txBody>
      </p:sp>
    </p:spTree>
    <p:extLst>
      <p:ext uri="{BB962C8B-B14F-4D97-AF65-F5344CB8AC3E}">
        <p14:creationId xmlns:p14="http://schemas.microsoft.com/office/powerpoint/2010/main" val="1411544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Movement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5232202"/>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Movement</a:t>
            </a:r>
          </a:p>
          <a:p>
            <a:endParaRPr lang="en-CA" sz="2000">
              <a:latin typeface="Times New Roman" panose="02020603050405020304" pitchFamily="18" charset="0"/>
              <a:cs typeface="Times New Roman" panose="02020603050405020304" pitchFamily="18" charset="0"/>
            </a:endParaRPr>
          </a:p>
          <a:p>
            <a:r>
              <a:rPr lang="en-CA" sz="2000">
                <a:latin typeface="Times New Roman" panose="02020603050405020304" pitchFamily="18" charset="0"/>
                <a:cs typeface="Times New Roman" panose="02020603050405020304" pitchFamily="18" charset="0"/>
              </a:rPr>
              <a:t>Data movement is an important concept to understand because it restricts the types of analysis that can be supported.  It is related to latency but it also refers to having historical data available that may be necessary for some analytical applications.  </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At Rest</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that is stored in a data platform of some kind and is waiting to be accessed is “at rest”</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at rest is found in a data base or some other form of repository</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Historical data is typically available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In Motion</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that is flowing through an environment using messages and is never actually stored is “in motion”</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in motion is found in a message stream also called a data pipeline.</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Historical data is typically not-available</a:t>
            </a:r>
          </a:p>
        </p:txBody>
      </p:sp>
    </p:spTree>
    <p:extLst>
      <p:ext uri="{BB962C8B-B14F-4D97-AF65-F5344CB8AC3E}">
        <p14:creationId xmlns:p14="http://schemas.microsoft.com/office/powerpoint/2010/main" val="2889496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Quality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989112"/>
            <a:ext cx="7792627" cy="5170646"/>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Quality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Quality refers to the condition when various conditions in the data sufficiently meet the requirements of those conditions by a given analytical use case</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quality data is able to meet the needs of more use cases than low quality data.</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Examples of conditions of data that need to be evaluated and assessed.</a:t>
            </a:r>
          </a:p>
          <a:p>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Correctness Conditions – based on content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Accuracy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Completeness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Granularity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Latency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Consistency</a:t>
            </a:r>
          </a:p>
          <a:p>
            <a:pPr marL="742950" lvl="1" indent="-285750">
              <a:buFont typeface="Arial" panose="020B0604020202020204" pitchFamily="34" charset="0"/>
              <a:buChar char="•"/>
            </a:pPr>
            <a:r>
              <a:rPr lang="en-CA" sz="14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Integrity Conditions – based on structure and relationships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Unique records (no duplicates)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Parent records exist for all child records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Domain range  (valid values based on defined domain set)</a:t>
            </a:r>
          </a:p>
          <a:p>
            <a:pPr marL="742950" lvl="1" indent="-285750">
              <a:buFont typeface="Arial" panose="020B0604020202020204" pitchFamily="34" charset="0"/>
              <a:buChar char="•"/>
            </a:pPr>
            <a:r>
              <a:rPr lang="en-CA" sz="16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60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Security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001095"/>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Security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Update, access and delete rules are defined based on regulations and corporate policies.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They are implemented in two categories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Authentication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Validates that who you are and that you are allowed to be in the given system or application.</a:t>
            </a: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Authorization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Define what actions you are allowed to carry out with the data given that you are on the system. </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55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Quantitative Variable Types Based on Measurement Scales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4572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Quantitative Variable Types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683568" y="1628800"/>
            <a:ext cx="7848872" cy="3693319"/>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concept of measurement and measurement scales applies to data that is quantitative and used in an Analytics Solution as part of a measurement process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Quantitative data elements are used to measure the property of something and relate its value to a standard scale based on the type of variable and its chosen units of measure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Examples of Measurement Data Used to Quantify Properties</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speed of a car			100 km/hr</a:t>
            </a:r>
          </a:p>
          <a:p>
            <a:r>
              <a:rPr lang="en-CA">
                <a:latin typeface="Times New Roman" panose="02020603050405020304" pitchFamily="18" charset="0"/>
                <a:cs typeface="Times New Roman" panose="02020603050405020304" pitchFamily="18" charset="0"/>
              </a:rPr>
              <a:t>expected hotel service level		4 stars</a:t>
            </a:r>
          </a:p>
          <a:p>
            <a:r>
              <a:rPr lang="en-CA">
                <a:latin typeface="Times New Roman" panose="02020603050405020304" pitchFamily="18" charset="0"/>
                <a:cs typeface="Times New Roman" panose="02020603050405020304" pitchFamily="18" charset="0"/>
              </a:rPr>
              <a:t>size of a customer segment		1500 high value customers</a:t>
            </a:r>
          </a:p>
          <a:p>
            <a:r>
              <a:rPr lang="en-CA">
                <a:latin typeface="Times New Roman" panose="02020603050405020304" pitchFamily="18" charset="0"/>
                <a:cs typeface="Times New Roman" panose="02020603050405020304" pitchFamily="18" charset="0"/>
              </a:rPr>
              <a:t>current outdoor temperature		55 </a:t>
            </a:r>
            <a:r>
              <a:rPr lang="en-CA" err="1">
                <a:latin typeface="Times New Roman" panose="02020603050405020304" pitchFamily="18" charset="0"/>
                <a:cs typeface="Times New Roman" panose="02020603050405020304" pitchFamily="18" charset="0"/>
              </a:rPr>
              <a:t>deg</a:t>
            </a:r>
            <a:r>
              <a:rPr lang="en-CA">
                <a:latin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638578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Describing Measurement Scales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62185696"/>
              </p:ext>
            </p:extLst>
          </p:nvPr>
        </p:nvGraphicFramePr>
        <p:xfrm>
          <a:off x="1115616" y="1141035"/>
          <a:ext cx="7344816" cy="4815840"/>
        </p:xfrm>
        <a:graphic>
          <a:graphicData uri="http://schemas.openxmlformats.org/drawingml/2006/table">
            <a:tbl>
              <a:tblPr firstRow="1" bandRow="1">
                <a:tableStyleId>{1FECB4D8-DB02-4DC6-A0A2-4F2EBAE1DC90}</a:tableStyleId>
              </a:tblPr>
              <a:tblGrid>
                <a:gridCol w="1296144">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tblGrid>
              <a:tr h="370840">
                <a:tc>
                  <a:txBody>
                    <a:bodyPr/>
                    <a:lstStyle/>
                    <a:p>
                      <a:r>
                        <a:rPr lang="en-CA" sz="1100"/>
                        <a:t>Variable</a:t>
                      </a:r>
                      <a:r>
                        <a:rPr lang="en-CA" sz="1100" baseline="0"/>
                        <a:t> Type Based on Measurement Scales</a:t>
                      </a:r>
                      <a:endParaRPr lang="en-CA" sz="1100"/>
                    </a:p>
                  </a:txBody>
                  <a:tcPr/>
                </a:tc>
                <a:tc>
                  <a:txBody>
                    <a:bodyPr/>
                    <a:lstStyle/>
                    <a:p>
                      <a:r>
                        <a:rPr lang="en-CA" sz="1100"/>
                        <a:t>Description</a:t>
                      </a:r>
                    </a:p>
                  </a:txBody>
                  <a:tcPr/>
                </a:tc>
                <a:tc>
                  <a:txBody>
                    <a:bodyPr/>
                    <a:lstStyle/>
                    <a:p>
                      <a:r>
                        <a:rPr lang="en-CA" sz="1100"/>
                        <a:t>Example</a:t>
                      </a:r>
                    </a:p>
                  </a:txBody>
                  <a:tcPr/>
                </a:tc>
                <a:extLst>
                  <a:ext uri="{0D108BD9-81ED-4DB2-BD59-A6C34878D82A}">
                    <a16:rowId xmlns:a16="http://schemas.microsoft.com/office/drawing/2014/main" val="10000"/>
                  </a:ext>
                </a:extLst>
              </a:tr>
              <a:tr h="370840">
                <a:tc>
                  <a:txBody>
                    <a:bodyPr/>
                    <a:lstStyle/>
                    <a:p>
                      <a:r>
                        <a:rPr lang="en-CA" sz="1100"/>
                        <a:t>Ratio </a:t>
                      </a:r>
                    </a:p>
                  </a:txBody>
                  <a:tcPr/>
                </a:tc>
                <a:tc>
                  <a:txBody>
                    <a:bodyPr/>
                    <a:lstStyle/>
                    <a:p>
                      <a:r>
                        <a:rPr lang="en-CA" sz="1100"/>
                        <a:t>Whole numbers</a:t>
                      </a:r>
                      <a:r>
                        <a:rPr lang="en-CA" sz="1100" baseline="0"/>
                        <a:t> </a:t>
                      </a:r>
                      <a:r>
                        <a:rPr lang="en-CA" sz="1100"/>
                        <a:t>including</a:t>
                      </a:r>
                      <a:r>
                        <a:rPr lang="en-CA" sz="1100" baseline="0"/>
                        <a:t> fractional values. The “zero” position on the ratio scale is meaningful as the “absence” of something</a:t>
                      </a:r>
                    </a:p>
                  </a:txBody>
                  <a:tcPr/>
                </a:tc>
                <a:tc>
                  <a:txBody>
                    <a:bodyPr/>
                    <a:lstStyle/>
                    <a:p>
                      <a:r>
                        <a:rPr lang="en-CA" sz="1100"/>
                        <a:t>Comparing</a:t>
                      </a:r>
                      <a:r>
                        <a:rPr lang="en-CA" sz="1100" baseline="0"/>
                        <a:t> A which is $10 to B which is $5 we can conclude 2 things</a:t>
                      </a:r>
                    </a:p>
                    <a:p>
                      <a:pPr marL="342900" indent="-342900">
                        <a:buAutoNum type="arabicPeriod"/>
                      </a:pPr>
                      <a:r>
                        <a:rPr lang="en-CA" sz="1100" baseline="0"/>
                        <a:t>A is five units bigger than B (delta)</a:t>
                      </a:r>
                    </a:p>
                    <a:p>
                      <a:pPr marL="342900" indent="-342900">
                        <a:buAutoNum type="arabicPeriod"/>
                      </a:pPr>
                      <a:r>
                        <a:rPr lang="en-CA" sz="1100" baseline="0"/>
                        <a:t>A is twice as large as B (proportion)</a:t>
                      </a:r>
                      <a:endParaRPr lang="en-CA" sz="1100"/>
                    </a:p>
                  </a:txBody>
                  <a:tcPr/>
                </a:tc>
                <a:extLst>
                  <a:ext uri="{0D108BD9-81ED-4DB2-BD59-A6C34878D82A}">
                    <a16:rowId xmlns:a16="http://schemas.microsoft.com/office/drawing/2014/main" val="10001"/>
                  </a:ext>
                </a:extLst>
              </a:tr>
              <a:tr h="370840">
                <a:tc>
                  <a:txBody>
                    <a:bodyPr/>
                    <a:lstStyle/>
                    <a:p>
                      <a:r>
                        <a:rPr lang="en-CA" sz="1100"/>
                        <a:t>Interval</a:t>
                      </a:r>
                    </a:p>
                  </a:txBody>
                  <a:tcPr/>
                </a:tc>
                <a:tc>
                  <a:txBody>
                    <a:bodyPr/>
                    <a:lstStyle/>
                    <a:p>
                      <a:r>
                        <a:rPr lang="en-CA" sz="1100"/>
                        <a:t>Whole numbers including</a:t>
                      </a:r>
                      <a:r>
                        <a:rPr lang="en-CA" sz="1100" baseline="0"/>
                        <a:t> fractional values. The “zero” position is arbitrary and does not mean the “absence” of something.</a:t>
                      </a:r>
                      <a:endParaRPr lang="en-CA" sz="1100"/>
                    </a:p>
                  </a:txBody>
                  <a:tcPr/>
                </a:tc>
                <a:tc>
                  <a:txBody>
                    <a:bodyPr/>
                    <a:lstStyle/>
                    <a:p>
                      <a:r>
                        <a:rPr lang="en-CA" sz="1100"/>
                        <a:t>Compare</a:t>
                      </a:r>
                      <a:r>
                        <a:rPr lang="en-CA" sz="1100" baseline="0"/>
                        <a:t> two temperature readings.  A  is 20 </a:t>
                      </a:r>
                      <a:r>
                        <a:rPr lang="en-CA" sz="1100" baseline="0" err="1"/>
                        <a:t>Deg</a:t>
                      </a:r>
                      <a:r>
                        <a:rPr lang="en-CA" sz="1100" baseline="0"/>
                        <a:t> C and B is 10 </a:t>
                      </a:r>
                      <a:r>
                        <a:rPr lang="en-CA" sz="1100" baseline="0" err="1"/>
                        <a:t>Deg</a:t>
                      </a:r>
                      <a:r>
                        <a:rPr lang="en-CA" sz="1100" baseline="0"/>
                        <a:t> C. We can only conclude that A is 20 </a:t>
                      </a:r>
                      <a:r>
                        <a:rPr lang="en-CA" sz="1100" baseline="0" err="1"/>
                        <a:t>deg</a:t>
                      </a:r>
                      <a:r>
                        <a:rPr lang="en-CA" sz="1100" baseline="0"/>
                        <a:t> warmer than B. It is incorrect to conclude the proportion between A and B</a:t>
                      </a:r>
                    </a:p>
                  </a:txBody>
                  <a:tcPr/>
                </a:tc>
                <a:extLst>
                  <a:ext uri="{0D108BD9-81ED-4DB2-BD59-A6C34878D82A}">
                    <a16:rowId xmlns:a16="http://schemas.microsoft.com/office/drawing/2014/main" val="10002"/>
                  </a:ext>
                </a:extLst>
              </a:tr>
              <a:tr h="370840">
                <a:tc>
                  <a:txBody>
                    <a:bodyPr/>
                    <a:lstStyle/>
                    <a:p>
                      <a:r>
                        <a:rPr lang="en-CA" sz="1100"/>
                        <a:t>Ordinal</a:t>
                      </a:r>
                    </a:p>
                  </a:txBody>
                  <a:tcPr/>
                </a:tc>
                <a:tc>
                  <a:txBody>
                    <a:bodyPr/>
                    <a:lstStyle/>
                    <a:p>
                      <a:r>
                        <a:rPr lang="en-CA" sz="1100"/>
                        <a:t>Integer</a:t>
                      </a:r>
                      <a:r>
                        <a:rPr lang="en-CA" sz="1100" baseline="0"/>
                        <a:t> numbers used to rate some thing in order from best to worst.</a:t>
                      </a:r>
                      <a:endParaRPr lang="en-CA" sz="1100"/>
                    </a:p>
                  </a:txBody>
                  <a:tcPr/>
                </a:tc>
                <a:tc>
                  <a:txBody>
                    <a:bodyPr/>
                    <a:lstStyle/>
                    <a:p>
                      <a:r>
                        <a:rPr lang="en-CA" sz="1100"/>
                        <a:t>A</a:t>
                      </a:r>
                      <a:r>
                        <a:rPr lang="en-CA" sz="1100" baseline="0"/>
                        <a:t> ranked list of hotels rated by the Star system provides a list of best to worst hotels based on service levels.  The only valid conclusion is that a “4 star” hotel is better than a “2 star” hotel but you cannot infer how much better</a:t>
                      </a:r>
                      <a:endParaRPr lang="en-CA" sz="1100"/>
                    </a:p>
                  </a:txBody>
                  <a:tcPr/>
                </a:tc>
                <a:extLst>
                  <a:ext uri="{0D108BD9-81ED-4DB2-BD59-A6C34878D82A}">
                    <a16:rowId xmlns:a16="http://schemas.microsoft.com/office/drawing/2014/main" val="10003"/>
                  </a:ext>
                </a:extLst>
              </a:tr>
              <a:tr h="370840">
                <a:tc>
                  <a:txBody>
                    <a:bodyPr/>
                    <a:lstStyle/>
                    <a:p>
                      <a:r>
                        <a:rPr lang="en-CA" sz="1100"/>
                        <a:t>Nominal</a:t>
                      </a:r>
                    </a:p>
                  </a:txBody>
                  <a:tcPr/>
                </a:tc>
                <a:tc>
                  <a:txBody>
                    <a:bodyPr/>
                    <a:lstStyle/>
                    <a:p>
                      <a:r>
                        <a:rPr lang="en-CA" sz="1100"/>
                        <a:t>By aggregating</a:t>
                      </a:r>
                      <a:r>
                        <a:rPr lang="en-CA" sz="1100" baseline="0"/>
                        <a:t> individual counts into a higher level total provides a nominal measure of size of the importance of a given category</a:t>
                      </a:r>
                      <a:endParaRPr lang="en-CA" sz="1100"/>
                    </a:p>
                  </a:txBody>
                  <a:tcPr/>
                </a:tc>
                <a:tc>
                  <a:txBody>
                    <a:bodyPr/>
                    <a:lstStyle/>
                    <a:p>
                      <a:r>
                        <a:rPr lang="en-CA" sz="1100"/>
                        <a:t>Assume a company has 3</a:t>
                      </a:r>
                      <a:r>
                        <a:rPr lang="en-CA" sz="1100" baseline="0"/>
                        <a:t> categories of risk for their equipment. They are Low, Medium and High.  Nominal variables show the count of equipment in each category.</a:t>
                      </a:r>
                    </a:p>
                    <a:p>
                      <a:endParaRPr lang="en-CA" sz="1100" baseline="0"/>
                    </a:p>
                    <a:p>
                      <a:r>
                        <a:rPr lang="en-CA" sz="1100" baseline="0"/>
                        <a:t>Number of equipment items in each category</a:t>
                      </a:r>
                    </a:p>
                    <a:p>
                      <a:r>
                        <a:rPr lang="en-CA" sz="1100" baseline="0"/>
                        <a:t>Low Risk = 100 units</a:t>
                      </a:r>
                    </a:p>
                    <a:p>
                      <a:r>
                        <a:rPr lang="en-CA" sz="1100" baseline="0"/>
                        <a:t>Medium Risk = 250 units</a:t>
                      </a:r>
                    </a:p>
                    <a:p>
                      <a:r>
                        <a:rPr lang="en-CA" sz="1100" baseline="0"/>
                        <a:t>High Risk = 50 units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4495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Visualization Basics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650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a:latin typeface="Times New Roman"/>
                <a:cs typeface="Times New Roman"/>
              </a:rPr>
              <a:t>The following questions provide a review from last class.</a:t>
            </a:r>
          </a:p>
          <a:p>
            <a:pPr lvl="1"/>
            <a:r>
              <a:rPr lang="en-US" sz="1800">
                <a:latin typeface="Times New Roman"/>
                <a:cs typeface="Times New Roman"/>
              </a:rPr>
              <a:t>Describe the key components to transform data into business value</a:t>
            </a:r>
          </a:p>
          <a:p>
            <a:pPr lvl="1"/>
            <a:r>
              <a:rPr lang="en-US" sz="1800">
                <a:latin typeface="Times New Roman"/>
                <a:cs typeface="Times New Roman"/>
              </a:rPr>
              <a:t>Describe how Big Data is different from traditional Small Data</a:t>
            </a:r>
          </a:p>
          <a:p>
            <a:pPr lvl="1"/>
            <a:r>
              <a:rPr lang="en-US" sz="1800">
                <a:latin typeface="Times New Roman"/>
                <a:cs typeface="Times New Roman"/>
              </a:rPr>
              <a:t>Identify some of the historical events since the year 2000 that have catalysts for the Big Data era</a:t>
            </a:r>
          </a:p>
          <a:p>
            <a:pPr lvl="1"/>
            <a:r>
              <a:rPr lang="en-US" sz="1800">
                <a:latin typeface="Times New Roman"/>
                <a:cs typeface="Times New Roman"/>
              </a:rPr>
              <a:t>Differentiate data from information </a:t>
            </a:r>
          </a:p>
          <a:p>
            <a:pPr lvl="1"/>
            <a:r>
              <a:rPr lang="en-US" sz="1800">
                <a:latin typeface="Times New Roman"/>
                <a:cs typeface="Times New Roman"/>
              </a:rPr>
              <a:t>Explain the major purposes of analytics</a:t>
            </a:r>
          </a:p>
          <a:p>
            <a:pPr lvl="1"/>
            <a:r>
              <a:rPr lang="en-US" sz="1800">
                <a:latin typeface="Times New Roman"/>
                <a:cs typeface="Times New Roman"/>
              </a:rPr>
              <a:t>Describe how business problems need to be translated and framed to take advantage of analytics including the essential components of a framed problem</a:t>
            </a:r>
          </a:p>
          <a:p>
            <a:pPr lvl="1"/>
            <a:r>
              <a:rPr lang="en-US" sz="1800">
                <a:latin typeface="Times New Roman"/>
                <a:cs typeface="Times New Roman"/>
              </a:rPr>
              <a:t>Describe how data analytics relates to business performance management</a:t>
            </a:r>
          </a:p>
          <a:p>
            <a:pPr lvl="1"/>
            <a:r>
              <a:rPr lang="en-US" sz="1800">
                <a:latin typeface="Times New Roman"/>
                <a:cs typeface="Times New Roman"/>
              </a:rPr>
              <a:t>Describe the main role of statistics in describing data </a:t>
            </a:r>
          </a:p>
          <a:p>
            <a:pPr lvl="1"/>
            <a:r>
              <a:rPr lang="en-US" sz="1800">
                <a:latin typeface="Times New Roman"/>
                <a:cs typeface="Times New Roman"/>
              </a:rPr>
              <a:t>Describe the main set of analytics capabilities that are in common use</a:t>
            </a:r>
          </a:p>
          <a:p>
            <a:pPr lvl="1"/>
            <a:endParaRPr lang="en-US" sz="2000" dirty="0">
              <a:latin typeface="Times New Roman"/>
              <a:cs typeface="Times New Roman"/>
            </a:endParaRPr>
          </a:p>
        </p:txBody>
      </p:sp>
      <p:sp>
        <p:nvSpPr>
          <p:cNvPr id="37" name="Title 2"/>
          <p:cNvSpPr txBox="1">
            <a:spLocks/>
          </p:cNvSpPr>
          <p:nvPr/>
        </p:nvSpPr>
        <p:spPr bwMode="auto">
          <a:xfrm>
            <a:off x="539552" y="116632"/>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a:lstStyle>
          <a:p>
            <a:r>
              <a:rPr lang="en-US" dirty="0">
                <a:latin typeface="Times New Roman" panose="02020603050405020304" pitchFamily="18" charset="0"/>
                <a:cs typeface="Times New Roman" panose="02020603050405020304" pitchFamily="18" charset="0"/>
              </a:rPr>
              <a:t>Lesson Review from Day 1</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a:extLst>
              <a:ext uri="{FF2B5EF4-FFF2-40B4-BE49-F238E27FC236}">
                <a16:creationId xmlns:a16="http://schemas.microsoft.com/office/drawing/2014/main" id="{5D7BD962-8B36-4E50-8137-3470D4D7A021}"/>
              </a:ext>
            </a:extLst>
          </p:cNvPr>
          <p:cNvSpPr>
            <a:spLocks noGrp="1" noChangeArrowheads="1"/>
          </p:cNvSpPr>
          <p:nvPr>
            <p:ph type="title"/>
          </p:nvPr>
        </p:nvSpPr>
        <p:spPr/>
        <p:txBody>
          <a:bodyPr/>
          <a:lstStyle/>
          <a:p>
            <a:r>
              <a:rPr lang="en-US" altLang="en-US"/>
              <a:t>What is Information Visualization?</a:t>
            </a:r>
          </a:p>
        </p:txBody>
      </p:sp>
      <p:sp>
        <p:nvSpPr>
          <p:cNvPr id="210949" name="Rectangle 5">
            <a:extLst>
              <a:ext uri="{FF2B5EF4-FFF2-40B4-BE49-F238E27FC236}">
                <a16:creationId xmlns:a16="http://schemas.microsoft.com/office/drawing/2014/main" id="{8CFAB041-ACE8-4136-B67A-961D09983FF6}"/>
              </a:ext>
            </a:extLst>
          </p:cNvPr>
          <p:cNvSpPr>
            <a:spLocks noGrp="1" noChangeArrowheads="1"/>
          </p:cNvSpPr>
          <p:nvPr>
            <p:ph type="body" idx="1"/>
          </p:nvPr>
        </p:nvSpPr>
        <p:spPr>
          <a:xfrm>
            <a:off x="685800" y="1752600"/>
            <a:ext cx="8235950" cy="4495800"/>
          </a:xfrm>
        </p:spPr>
        <p:txBody>
          <a:bodyPr/>
          <a:lstStyle/>
          <a:p>
            <a:pPr>
              <a:lnSpc>
                <a:spcPct val="105000"/>
              </a:lnSpc>
              <a:buFontTx/>
              <a:buNone/>
            </a:pPr>
            <a:r>
              <a:rPr lang="en-US" altLang="en-US" sz="2400"/>
              <a:t>	“Transformation of the symbolic into the geometric”</a:t>
            </a:r>
          </a:p>
          <a:p>
            <a:pPr>
              <a:lnSpc>
                <a:spcPct val="105000"/>
              </a:lnSpc>
              <a:buFontTx/>
              <a:buNone/>
            </a:pPr>
            <a:r>
              <a:rPr lang="en-US" altLang="en-US" sz="2400"/>
              <a:t>          (McCormick et al., 1987) </a:t>
            </a:r>
          </a:p>
          <a:p>
            <a:pPr>
              <a:lnSpc>
                <a:spcPct val="105000"/>
              </a:lnSpc>
              <a:buFontTx/>
              <a:buNone/>
            </a:pPr>
            <a:endParaRPr lang="en-US" altLang="en-US" sz="1800"/>
          </a:p>
          <a:p>
            <a:pPr>
              <a:lnSpc>
                <a:spcPct val="105000"/>
              </a:lnSpc>
              <a:buFontTx/>
              <a:buNone/>
            </a:pPr>
            <a:r>
              <a:rPr lang="en-US" altLang="en-US" sz="2400"/>
              <a:t> 	“... finding the artificial memory that best</a:t>
            </a:r>
            <a:br>
              <a:rPr lang="en-US" altLang="en-US" sz="2400"/>
            </a:br>
            <a:r>
              <a:rPr lang="en-US" altLang="en-US" sz="2400"/>
              <a:t>supports our natural means of perception.''</a:t>
            </a:r>
          </a:p>
          <a:p>
            <a:pPr>
              <a:lnSpc>
                <a:spcPct val="105000"/>
              </a:lnSpc>
              <a:buFontTx/>
              <a:buNone/>
            </a:pPr>
            <a:r>
              <a:rPr lang="en-US" altLang="en-US" sz="2400"/>
              <a:t>          (Bertin, 1983) </a:t>
            </a:r>
          </a:p>
          <a:p>
            <a:pPr>
              <a:lnSpc>
                <a:spcPct val="105000"/>
              </a:lnSpc>
              <a:buFontTx/>
              <a:buNone/>
            </a:pPr>
            <a:endParaRPr lang="en-US" altLang="en-US" sz="1800"/>
          </a:p>
          <a:p>
            <a:pPr>
              <a:lnSpc>
                <a:spcPct val="105000"/>
              </a:lnSpc>
              <a:buFontTx/>
              <a:buNone/>
            </a:pPr>
            <a:r>
              <a:rPr lang="en-US" altLang="en-US" sz="2400"/>
              <a:t>	</a:t>
            </a:r>
            <a:r>
              <a:rPr lang="en-US" altLang="en-US" sz="2000">
                <a:solidFill>
                  <a:schemeClr val="tx2"/>
                </a:solidFill>
              </a:rPr>
              <a:t>The depiction of information using spatial or graphical representations, to facilitate comparison, pattern recognition, change detection, and other cognitive skills by making use of the visual system.</a:t>
            </a:r>
            <a:endParaRPr lang="en-US" altLang="en-US" sz="2400">
              <a:solidFill>
                <a:schemeClr val="tx2"/>
              </a:solidFill>
            </a:endParaRPr>
          </a:p>
        </p:txBody>
      </p:sp>
    </p:spTree>
    <p:extLst>
      <p:ext uri="{BB962C8B-B14F-4D97-AF65-F5344CB8AC3E}">
        <p14:creationId xmlns:p14="http://schemas.microsoft.com/office/powerpoint/2010/main" val="1129391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a:extLst>
              <a:ext uri="{FF2B5EF4-FFF2-40B4-BE49-F238E27FC236}">
                <a16:creationId xmlns:a16="http://schemas.microsoft.com/office/drawing/2014/main" id="{61B1221A-C7FB-4E38-BD10-84C6C5E00137}"/>
              </a:ext>
            </a:extLst>
          </p:cNvPr>
          <p:cNvSpPr>
            <a:spLocks noGrp="1" noChangeArrowheads="1"/>
          </p:cNvSpPr>
          <p:nvPr>
            <p:ph type="title"/>
          </p:nvPr>
        </p:nvSpPr>
        <p:spPr/>
        <p:txBody>
          <a:bodyPr/>
          <a:lstStyle/>
          <a:p>
            <a:r>
              <a:rPr lang="en-US" altLang="en-US"/>
              <a:t>Information Visualization</a:t>
            </a:r>
          </a:p>
        </p:txBody>
      </p:sp>
      <p:sp>
        <p:nvSpPr>
          <p:cNvPr id="211973" name="Rectangle 5">
            <a:extLst>
              <a:ext uri="{FF2B5EF4-FFF2-40B4-BE49-F238E27FC236}">
                <a16:creationId xmlns:a16="http://schemas.microsoft.com/office/drawing/2014/main" id="{1E66C639-5C8F-4F81-BB0D-D572479E7539}"/>
              </a:ext>
            </a:extLst>
          </p:cNvPr>
          <p:cNvSpPr>
            <a:spLocks noGrp="1" noChangeArrowheads="1"/>
          </p:cNvSpPr>
          <p:nvPr>
            <p:ph type="body" idx="1"/>
          </p:nvPr>
        </p:nvSpPr>
        <p:spPr/>
        <p:txBody>
          <a:bodyPr/>
          <a:lstStyle/>
          <a:p>
            <a:r>
              <a:rPr lang="en-US" altLang="en-US" sz="2400"/>
              <a:t>Problem </a:t>
            </a:r>
          </a:p>
          <a:p>
            <a:pPr lvl="1"/>
            <a:r>
              <a:rPr lang="en-US" altLang="en-US" sz="2000"/>
              <a:t>Big datasets: How to understand them?</a:t>
            </a:r>
          </a:p>
          <a:p>
            <a:r>
              <a:rPr lang="en-US" altLang="en-US" sz="2400"/>
              <a:t>Solution</a:t>
            </a:r>
          </a:p>
          <a:p>
            <a:pPr lvl="1"/>
            <a:r>
              <a:rPr lang="en-US" altLang="en-US" sz="2000"/>
              <a:t>Take better advantage of human perceptual system</a:t>
            </a:r>
          </a:p>
          <a:p>
            <a:pPr lvl="1"/>
            <a:r>
              <a:rPr lang="en-US" altLang="en-US" sz="2000"/>
              <a:t>Convert information into a graphical representation.</a:t>
            </a:r>
          </a:p>
          <a:p>
            <a:r>
              <a:rPr lang="en-US" altLang="en-US" sz="2400"/>
              <a:t>Issues</a:t>
            </a:r>
          </a:p>
          <a:p>
            <a:pPr lvl="1"/>
            <a:r>
              <a:rPr lang="en-US" altLang="en-US" sz="2000"/>
              <a:t>How to convert abstract information into graphical form?</a:t>
            </a:r>
          </a:p>
          <a:p>
            <a:pPr lvl="1"/>
            <a:r>
              <a:rPr lang="en-US" altLang="en-US" sz="2000"/>
              <a:t>Do visualizations do a better job than other methods?</a:t>
            </a:r>
          </a:p>
        </p:txBody>
      </p:sp>
    </p:spTree>
    <p:extLst>
      <p:ext uri="{BB962C8B-B14F-4D97-AF65-F5344CB8AC3E}">
        <p14:creationId xmlns:p14="http://schemas.microsoft.com/office/powerpoint/2010/main" val="1769137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a:extLst>
              <a:ext uri="{FF2B5EF4-FFF2-40B4-BE49-F238E27FC236}">
                <a16:creationId xmlns:a16="http://schemas.microsoft.com/office/drawing/2014/main" id="{1173636B-4C32-4527-9650-268060A57C8F}"/>
              </a:ext>
            </a:extLst>
          </p:cNvPr>
          <p:cNvSpPr>
            <a:spLocks noGrp="1" noChangeArrowheads="1"/>
          </p:cNvSpPr>
          <p:nvPr>
            <p:ph type="title"/>
          </p:nvPr>
        </p:nvSpPr>
        <p:spPr/>
        <p:txBody>
          <a:bodyPr/>
          <a:lstStyle/>
          <a:p>
            <a:r>
              <a:rPr lang="en-US" altLang="en-US"/>
              <a:t>Goals of Information Visualization</a:t>
            </a:r>
          </a:p>
        </p:txBody>
      </p:sp>
      <p:sp>
        <p:nvSpPr>
          <p:cNvPr id="226309" name="Rectangle 5">
            <a:extLst>
              <a:ext uri="{FF2B5EF4-FFF2-40B4-BE49-F238E27FC236}">
                <a16:creationId xmlns:a16="http://schemas.microsoft.com/office/drawing/2014/main" id="{629A9B52-57D9-41B5-B675-1ABB64DFD3DE}"/>
              </a:ext>
            </a:extLst>
          </p:cNvPr>
          <p:cNvSpPr>
            <a:spLocks noGrp="1" noChangeArrowheads="1"/>
          </p:cNvSpPr>
          <p:nvPr>
            <p:ph type="body" idx="1"/>
          </p:nvPr>
        </p:nvSpPr>
        <p:spPr/>
        <p:txBody>
          <a:bodyPr/>
          <a:lstStyle/>
          <a:p>
            <a:r>
              <a:rPr lang="en-US" altLang="en-US"/>
              <a:t>More specifically, visualization should:</a:t>
            </a:r>
          </a:p>
          <a:p>
            <a:pPr lvl="1"/>
            <a:r>
              <a:rPr lang="en-US" altLang="en-US"/>
              <a:t>Make large datasets coherent</a:t>
            </a:r>
          </a:p>
          <a:p>
            <a:pPr lvl="2">
              <a:buFontTx/>
              <a:buNone/>
            </a:pPr>
            <a:r>
              <a:rPr lang="en-US" altLang="en-US"/>
              <a:t>(Present huge amounts of information compactly) </a:t>
            </a:r>
          </a:p>
          <a:p>
            <a:pPr lvl="1"/>
            <a:r>
              <a:rPr lang="en-US" altLang="en-US"/>
              <a:t>Present information from various viewpoints </a:t>
            </a:r>
          </a:p>
          <a:p>
            <a:pPr lvl="1"/>
            <a:r>
              <a:rPr lang="en-US" altLang="en-US"/>
              <a:t>Present information at several levels of detail</a:t>
            </a:r>
          </a:p>
          <a:p>
            <a:pPr lvl="2">
              <a:buFontTx/>
              <a:buNone/>
            </a:pPr>
            <a:r>
              <a:rPr lang="en-US" altLang="en-US"/>
              <a:t>(from overviews to fine structure) </a:t>
            </a:r>
          </a:p>
          <a:p>
            <a:pPr lvl="1"/>
            <a:r>
              <a:rPr lang="en-US" altLang="en-US"/>
              <a:t>Support visual comparisons </a:t>
            </a:r>
          </a:p>
          <a:p>
            <a:pPr lvl="1"/>
            <a:r>
              <a:rPr lang="en-US" altLang="en-US"/>
              <a:t>Tell stories about the data </a:t>
            </a:r>
          </a:p>
        </p:txBody>
      </p:sp>
    </p:spTree>
    <p:extLst>
      <p:ext uri="{BB962C8B-B14F-4D97-AF65-F5344CB8AC3E}">
        <p14:creationId xmlns:p14="http://schemas.microsoft.com/office/powerpoint/2010/main" val="596417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A31BB208-E979-4DF0-8D68-7191FA9AC92C}"/>
              </a:ext>
            </a:extLst>
          </p:cNvPr>
          <p:cNvSpPr>
            <a:spLocks noGrp="1" noChangeArrowheads="1"/>
          </p:cNvSpPr>
          <p:nvPr>
            <p:ph type="title"/>
          </p:nvPr>
        </p:nvSpPr>
        <p:spPr>
          <a:xfrm>
            <a:off x="4922838" y="373063"/>
            <a:ext cx="3762375" cy="990600"/>
          </a:xfrm>
        </p:spPr>
        <p:txBody>
          <a:bodyPr/>
          <a:lstStyle/>
          <a:p>
            <a:r>
              <a:rPr lang="en-US" altLang="en-US"/>
              <a:t>Visualization</a:t>
            </a:r>
            <a:br>
              <a:rPr lang="en-US" altLang="en-US"/>
            </a:br>
            <a:r>
              <a:rPr lang="en-US" altLang="en-US"/>
              <a:t> Success Stories</a:t>
            </a:r>
          </a:p>
        </p:txBody>
      </p:sp>
      <p:pic>
        <p:nvPicPr>
          <p:cNvPr id="212995" name="Picture 3" descr="H:\talks\sigir-tutorial\US_Hi.jpg">
            <a:extLst>
              <a:ext uri="{FF2B5EF4-FFF2-40B4-BE49-F238E27FC236}">
                <a16:creationId xmlns:a16="http://schemas.microsoft.com/office/drawing/2014/main" id="{C6750D8B-CC73-452D-B2AD-64E60C9E2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4572000" cy="3703638"/>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212996" name="Picture 4" descr="H:\talks\sigir-tutorial\csco.gif">
            <a:extLst>
              <a:ext uri="{FF2B5EF4-FFF2-40B4-BE49-F238E27FC236}">
                <a16:creationId xmlns:a16="http://schemas.microsoft.com/office/drawing/2014/main" id="{E9BA6BBB-1C18-4340-B96A-9590153714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38" y="2971800"/>
            <a:ext cx="5851525" cy="329247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2999" name="Text Box 7">
            <a:extLst>
              <a:ext uri="{FF2B5EF4-FFF2-40B4-BE49-F238E27FC236}">
                <a16:creationId xmlns:a16="http://schemas.microsoft.com/office/drawing/2014/main" id="{EC8523F7-58E2-432B-A14A-0FACCADAE880}"/>
              </a:ext>
            </a:extLst>
          </p:cNvPr>
          <p:cNvSpPr txBox="1">
            <a:spLocks noChangeArrowheads="1"/>
          </p:cNvSpPr>
          <p:nvPr/>
        </p:nvSpPr>
        <p:spPr bwMode="auto">
          <a:xfrm>
            <a:off x="7862888" y="6469063"/>
            <a:ext cx="1258887" cy="366712"/>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folHlink"/>
                </a:solidFill>
                <a:effectLst>
                  <a:outerShdw blurRad="38100" dist="38100" dir="2700000" algn="tl">
                    <a:srgbClr val="000000"/>
                  </a:outerShdw>
                </a:effectLst>
              </a:rPr>
              <a:t>yahoo.com</a:t>
            </a:r>
          </a:p>
        </p:txBody>
      </p:sp>
    </p:spTree>
    <p:extLst>
      <p:ext uri="{BB962C8B-B14F-4D97-AF65-F5344CB8AC3E}">
        <p14:creationId xmlns:p14="http://schemas.microsoft.com/office/powerpoint/2010/main" val="31032897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D7424C6-D31B-4B8C-9EBC-D930E7F1DA6B}"/>
              </a:ext>
            </a:extLst>
          </p:cNvPr>
          <p:cNvSpPr>
            <a:spLocks noGrp="1" noChangeArrowheads="1"/>
          </p:cNvSpPr>
          <p:nvPr>
            <p:ph type="title"/>
          </p:nvPr>
        </p:nvSpPr>
        <p:spPr/>
        <p:txBody>
          <a:bodyPr/>
          <a:lstStyle/>
          <a:p>
            <a:r>
              <a:rPr lang="en-US" altLang="en-US"/>
              <a:t>The Power of Visualization</a:t>
            </a:r>
          </a:p>
        </p:txBody>
      </p:sp>
      <p:sp>
        <p:nvSpPr>
          <p:cNvPr id="214019" name="Rectangle 3">
            <a:extLst>
              <a:ext uri="{FF2B5EF4-FFF2-40B4-BE49-F238E27FC236}">
                <a16:creationId xmlns:a16="http://schemas.microsoft.com/office/drawing/2014/main" id="{5469F6D4-FCCE-45D9-8935-03A4CCE6CFD5}"/>
              </a:ext>
            </a:extLst>
          </p:cNvPr>
          <p:cNvSpPr>
            <a:spLocks noGrp="1" noChangeArrowheads="1"/>
          </p:cNvSpPr>
          <p:nvPr>
            <p:ph type="body" idx="1"/>
          </p:nvPr>
        </p:nvSpPr>
        <p:spPr>
          <a:xfrm>
            <a:off x="685800" y="1676400"/>
            <a:ext cx="7772400" cy="4114800"/>
          </a:xfrm>
        </p:spPr>
        <p:txBody>
          <a:bodyPr/>
          <a:lstStyle/>
          <a:p>
            <a:pPr>
              <a:buFontTx/>
              <a:buNone/>
            </a:pPr>
            <a:r>
              <a:rPr lang="en-US" altLang="en-US" sz="1400"/>
              <a:t>1. Start out going Southwest on ELLSWORTH AVE </a:t>
            </a:r>
          </a:p>
          <a:p>
            <a:pPr>
              <a:buFontTx/>
              <a:buNone/>
            </a:pPr>
            <a:r>
              <a:rPr lang="en-US" altLang="en-US" sz="1400"/>
              <a:t>    Towards BROADWAY by turning right. </a:t>
            </a:r>
          </a:p>
          <a:p>
            <a:pPr>
              <a:buFontTx/>
              <a:buNone/>
            </a:pPr>
            <a:r>
              <a:rPr lang="en-US" altLang="en-US" sz="1400"/>
              <a:t>2: Turn RIGHT onto BROADWAY. </a:t>
            </a:r>
          </a:p>
          <a:p>
            <a:pPr>
              <a:buFontTx/>
              <a:buNone/>
            </a:pPr>
            <a:r>
              <a:rPr lang="en-US" altLang="en-US" sz="1400"/>
              <a:t>3. Turn RIGHT onto QUINCY ST. </a:t>
            </a:r>
          </a:p>
          <a:p>
            <a:pPr>
              <a:buFontTx/>
              <a:buNone/>
            </a:pPr>
            <a:r>
              <a:rPr lang="en-US" altLang="en-US" sz="1400"/>
              <a:t>4. Turn LEFT onto CAMBRIDGE ST. </a:t>
            </a:r>
          </a:p>
          <a:p>
            <a:pPr>
              <a:buFontTx/>
              <a:buNone/>
            </a:pPr>
            <a:r>
              <a:rPr lang="en-US" altLang="en-US" sz="1400"/>
              <a:t>5. Turn SLIGHT RIGHT onto MASSACHUSETTS AVE. </a:t>
            </a:r>
          </a:p>
          <a:p>
            <a:pPr>
              <a:buFontTx/>
              <a:buNone/>
            </a:pPr>
            <a:r>
              <a:rPr lang="en-US" altLang="en-US" sz="1400"/>
              <a:t>6. Turn RIGHT onto RUSSELL ST. </a:t>
            </a:r>
          </a:p>
          <a:p>
            <a:endParaRPr lang="en-US" altLang="en-US" sz="1400"/>
          </a:p>
          <a:p>
            <a:endParaRPr lang="en-US" altLang="en-US"/>
          </a:p>
        </p:txBody>
      </p:sp>
      <p:grpSp>
        <p:nvGrpSpPr>
          <p:cNvPr id="214022" name="Group 6">
            <a:extLst>
              <a:ext uri="{FF2B5EF4-FFF2-40B4-BE49-F238E27FC236}">
                <a16:creationId xmlns:a16="http://schemas.microsoft.com/office/drawing/2014/main" id="{FA473AF5-1657-423B-A796-3BD60A18E997}"/>
              </a:ext>
            </a:extLst>
          </p:cNvPr>
          <p:cNvGrpSpPr>
            <a:grpSpLocks/>
          </p:cNvGrpSpPr>
          <p:nvPr/>
        </p:nvGrpSpPr>
        <p:grpSpPr bwMode="auto">
          <a:xfrm>
            <a:off x="3779912" y="3429000"/>
            <a:ext cx="5021188" cy="3262313"/>
            <a:chOff x="3096" y="2112"/>
            <a:chExt cx="2664" cy="1894"/>
          </a:xfrm>
        </p:grpSpPr>
        <p:pic>
          <p:nvPicPr>
            <p:cNvPr id="214020" name="Picture 4" descr="C:\My Documents\Viz\map.gif">
              <a:extLst>
                <a:ext uri="{FF2B5EF4-FFF2-40B4-BE49-F238E27FC236}">
                  <a16:creationId xmlns:a16="http://schemas.microsoft.com/office/drawing/2014/main" id="{7EFD7D27-9F61-48E3-96E9-68533967A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 y="2112"/>
              <a:ext cx="2664" cy="1894"/>
            </a:xfrm>
            <a:prstGeom prst="rect">
              <a:avLst/>
            </a:prstGeom>
            <a:noFill/>
            <a:extLst>
              <a:ext uri="{909E8E84-426E-40DD-AFC4-6F175D3DCCD1}">
                <a14:hiddenFill xmlns:a14="http://schemas.microsoft.com/office/drawing/2010/main">
                  <a:solidFill>
                    <a:srgbClr val="FFFFFF"/>
                  </a:solidFill>
                </a14:hiddenFill>
              </a:ext>
            </a:extLst>
          </p:spPr>
        </p:pic>
        <p:sp>
          <p:nvSpPr>
            <p:cNvPr id="214021" name="Freeform 5">
              <a:extLst>
                <a:ext uri="{FF2B5EF4-FFF2-40B4-BE49-F238E27FC236}">
                  <a16:creationId xmlns:a16="http://schemas.microsoft.com/office/drawing/2014/main" id="{444B610A-BAB0-4433-83C4-7A69414F5C23}"/>
                </a:ext>
              </a:extLst>
            </p:cNvPr>
            <p:cNvSpPr>
              <a:spLocks/>
            </p:cNvSpPr>
            <p:nvPr/>
          </p:nvSpPr>
          <p:spPr bwMode="auto">
            <a:xfrm>
              <a:off x="4108" y="2126"/>
              <a:ext cx="1056" cy="1584"/>
            </a:xfrm>
            <a:custGeom>
              <a:avLst/>
              <a:gdLst>
                <a:gd name="T0" fmla="*/ 1056 w 1056"/>
                <a:gd name="T1" fmla="*/ 1440 h 1584"/>
                <a:gd name="T2" fmla="*/ 960 w 1056"/>
                <a:gd name="T3" fmla="*/ 1584 h 1584"/>
                <a:gd name="T4" fmla="*/ 288 w 1056"/>
                <a:gd name="T5" fmla="*/ 1200 h 1584"/>
                <a:gd name="T6" fmla="*/ 288 w 1056"/>
                <a:gd name="T7" fmla="*/ 336 h 1584"/>
                <a:gd name="T8" fmla="*/ 0 w 1056"/>
                <a:gd name="T9" fmla="*/ 96 h 1584"/>
                <a:gd name="T10" fmla="*/ 144 w 1056"/>
                <a:gd name="T11" fmla="*/ 0 h 1584"/>
              </a:gdLst>
              <a:ahLst/>
              <a:cxnLst>
                <a:cxn ang="0">
                  <a:pos x="T0" y="T1"/>
                </a:cxn>
                <a:cxn ang="0">
                  <a:pos x="T2" y="T3"/>
                </a:cxn>
                <a:cxn ang="0">
                  <a:pos x="T4" y="T5"/>
                </a:cxn>
                <a:cxn ang="0">
                  <a:pos x="T6" y="T7"/>
                </a:cxn>
                <a:cxn ang="0">
                  <a:pos x="T8" y="T9"/>
                </a:cxn>
                <a:cxn ang="0">
                  <a:pos x="T10" y="T11"/>
                </a:cxn>
              </a:cxnLst>
              <a:rect l="0" t="0" r="r" b="b"/>
              <a:pathLst>
                <a:path w="1056" h="1584">
                  <a:moveTo>
                    <a:pt x="1056" y="1440"/>
                  </a:moveTo>
                  <a:lnTo>
                    <a:pt x="960" y="1584"/>
                  </a:lnTo>
                  <a:lnTo>
                    <a:pt x="288" y="1200"/>
                  </a:lnTo>
                  <a:lnTo>
                    <a:pt x="288" y="336"/>
                  </a:lnTo>
                  <a:lnTo>
                    <a:pt x="0" y="96"/>
                  </a:lnTo>
                  <a:lnTo>
                    <a:pt x="144" y="0"/>
                  </a:lnTo>
                </a:path>
              </a:pathLst>
            </a:custGeom>
            <a:noFill/>
            <a:ln w="57150" cap="flat" cmpd="sng">
              <a:solidFill>
                <a:srgbClr val="FF0000"/>
              </a:solidFill>
              <a:prstDash val="solid"/>
              <a:round/>
              <a:headEnd type="none" w="med" len="med"/>
              <a:tailEnd type="arrow" w="med" len="me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spAutoFit/>
            </a:bodyPr>
            <a:lstStyle/>
            <a:p>
              <a:endParaRPr lang="en-US"/>
            </a:p>
          </p:txBody>
        </p:sp>
      </p:grpSp>
    </p:spTree>
    <p:extLst>
      <p:ext uri="{BB962C8B-B14F-4D97-AF65-F5344CB8AC3E}">
        <p14:creationId xmlns:p14="http://schemas.microsoft.com/office/powerpoint/2010/main" val="1621979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020846A-B005-4FBF-AE4B-2636A8E031B2}"/>
              </a:ext>
            </a:extLst>
          </p:cNvPr>
          <p:cNvSpPr>
            <a:spLocks noGrp="1" noChangeArrowheads="1"/>
          </p:cNvSpPr>
          <p:nvPr>
            <p:ph type="title"/>
          </p:nvPr>
        </p:nvSpPr>
        <p:spPr/>
        <p:txBody>
          <a:bodyPr/>
          <a:lstStyle/>
          <a:p>
            <a:r>
              <a:rPr lang="en-US" altLang="en-US"/>
              <a:t>The Power of Visualization</a:t>
            </a:r>
          </a:p>
        </p:txBody>
      </p:sp>
      <p:pic>
        <p:nvPicPr>
          <p:cNvPr id="215043" name="Picture 3">
            <a:extLst>
              <a:ext uri="{FF2B5EF4-FFF2-40B4-BE49-F238E27FC236}">
                <a16:creationId xmlns:a16="http://schemas.microsoft.com/office/drawing/2014/main" id="{3D97B00F-87C8-400E-97C9-92008AC6B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92" t="1189" b="1230"/>
          <a:stretch>
            <a:fillRect/>
          </a:stretch>
        </p:blipFill>
        <p:spPr bwMode="auto">
          <a:xfrm>
            <a:off x="899592" y="1447800"/>
            <a:ext cx="6302375"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729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5" name="Rectangle 11">
            <a:extLst>
              <a:ext uri="{FF2B5EF4-FFF2-40B4-BE49-F238E27FC236}">
                <a16:creationId xmlns:a16="http://schemas.microsoft.com/office/drawing/2014/main" id="{0C2DC8EB-96BF-4362-89C0-F9D19FC765D6}"/>
              </a:ext>
            </a:extLst>
          </p:cNvPr>
          <p:cNvSpPr>
            <a:spLocks noGrp="1" noChangeArrowheads="1"/>
          </p:cNvSpPr>
          <p:nvPr>
            <p:ph type="title"/>
          </p:nvPr>
        </p:nvSpPr>
        <p:spPr>
          <a:xfrm>
            <a:off x="457200" y="206375"/>
            <a:ext cx="8229600" cy="1143000"/>
          </a:xfrm>
        </p:spPr>
        <p:txBody>
          <a:bodyPr/>
          <a:lstStyle/>
          <a:p>
            <a:r>
              <a:rPr lang="en-US" altLang="en-US"/>
              <a:t>Napoleon’s 1812 March by</a:t>
            </a:r>
            <a:br>
              <a:rPr lang="en-US" altLang="en-US"/>
            </a:br>
            <a:r>
              <a:rPr lang="en-US" altLang="en-US"/>
              <a:t>Charles Joseph Minard</a:t>
            </a:r>
          </a:p>
        </p:txBody>
      </p:sp>
      <p:sp>
        <p:nvSpPr>
          <p:cNvPr id="738308" name="Text Box 4">
            <a:extLst>
              <a:ext uri="{FF2B5EF4-FFF2-40B4-BE49-F238E27FC236}">
                <a16:creationId xmlns:a16="http://schemas.microsoft.com/office/drawing/2014/main" id="{53F55121-CA68-4110-BF27-6FCF1A31933C}"/>
              </a:ext>
            </a:extLst>
          </p:cNvPr>
          <p:cNvSpPr txBox="1">
            <a:spLocks noChangeArrowheads="1"/>
          </p:cNvSpPr>
          <p:nvPr/>
        </p:nvSpPr>
        <p:spPr bwMode="auto">
          <a:xfrm>
            <a:off x="2455044" y="5877272"/>
            <a:ext cx="1612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size of army</a:t>
            </a:r>
          </a:p>
          <a:p>
            <a:pPr algn="l" eaLnBrk="0" hangingPunct="0">
              <a:buFontTx/>
              <a:buChar char="•"/>
            </a:pPr>
            <a:r>
              <a:rPr lang="en-US" altLang="en-US" sz="2000" dirty="0">
                <a:effectLst/>
              </a:rPr>
              <a:t>direction</a:t>
            </a:r>
          </a:p>
        </p:txBody>
      </p:sp>
      <p:sp>
        <p:nvSpPr>
          <p:cNvPr id="738309" name="Text Box 5">
            <a:extLst>
              <a:ext uri="{FF2B5EF4-FFF2-40B4-BE49-F238E27FC236}">
                <a16:creationId xmlns:a16="http://schemas.microsoft.com/office/drawing/2014/main" id="{F18CC8B6-F5A7-455E-B8C8-FD702241E6BD}"/>
              </a:ext>
            </a:extLst>
          </p:cNvPr>
          <p:cNvSpPr txBox="1">
            <a:spLocks noChangeArrowheads="1"/>
          </p:cNvSpPr>
          <p:nvPr/>
        </p:nvSpPr>
        <p:spPr bwMode="auto">
          <a:xfrm>
            <a:off x="4644008" y="6174829"/>
            <a:ext cx="1333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latitude</a:t>
            </a:r>
          </a:p>
          <a:p>
            <a:pPr algn="l" eaLnBrk="0" hangingPunct="0">
              <a:buFontTx/>
              <a:buChar char="•"/>
            </a:pPr>
            <a:r>
              <a:rPr lang="en-US" altLang="en-US" sz="2000" dirty="0">
                <a:effectLst/>
              </a:rPr>
              <a:t>longitude</a:t>
            </a:r>
          </a:p>
        </p:txBody>
      </p:sp>
      <p:sp>
        <p:nvSpPr>
          <p:cNvPr id="738310" name="Text Box 6">
            <a:extLst>
              <a:ext uri="{FF2B5EF4-FFF2-40B4-BE49-F238E27FC236}">
                <a16:creationId xmlns:a16="http://schemas.microsoft.com/office/drawing/2014/main" id="{4F568546-7A1A-47A7-BB96-4BDF81F0B751}"/>
              </a:ext>
            </a:extLst>
          </p:cNvPr>
          <p:cNvSpPr txBox="1">
            <a:spLocks noChangeArrowheads="1"/>
          </p:cNvSpPr>
          <p:nvPr/>
        </p:nvSpPr>
        <p:spPr bwMode="auto">
          <a:xfrm>
            <a:off x="3923928" y="5877272"/>
            <a:ext cx="1646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buFontTx/>
              <a:buChar char="•"/>
            </a:pPr>
            <a:r>
              <a:rPr lang="en-US" altLang="en-US" sz="2000" dirty="0">
                <a:effectLst/>
              </a:rPr>
              <a:t>temperature</a:t>
            </a:r>
          </a:p>
          <a:p>
            <a:pPr algn="l" eaLnBrk="0" hangingPunct="0">
              <a:buFontTx/>
              <a:buChar char="•"/>
            </a:pPr>
            <a:r>
              <a:rPr lang="en-US" altLang="en-US" sz="2000" dirty="0">
                <a:effectLst/>
              </a:rPr>
              <a:t>date</a:t>
            </a:r>
          </a:p>
        </p:txBody>
      </p:sp>
      <p:sp>
        <p:nvSpPr>
          <p:cNvPr id="738311" name="Text Box 7">
            <a:extLst>
              <a:ext uri="{FF2B5EF4-FFF2-40B4-BE49-F238E27FC236}">
                <a16:creationId xmlns:a16="http://schemas.microsoft.com/office/drawing/2014/main" id="{E672BB45-25D9-42E8-ACC5-A15074530A69}"/>
              </a:ext>
            </a:extLst>
          </p:cNvPr>
          <p:cNvSpPr txBox="1">
            <a:spLocks noChangeArrowheads="1"/>
          </p:cNvSpPr>
          <p:nvPr/>
        </p:nvSpPr>
        <p:spPr bwMode="auto">
          <a:xfrm>
            <a:off x="8314671" y="1115220"/>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pic>
        <p:nvPicPr>
          <p:cNvPr id="738314" name="Picture 10" descr="C:\Documents and Settings\smr\Desktop\minard2.png">
            <a:extLst>
              <a:ext uri="{FF2B5EF4-FFF2-40B4-BE49-F238E27FC236}">
                <a16:creationId xmlns:a16="http://schemas.microsoft.com/office/drawing/2014/main" id="{AF9E9F37-0BA1-492D-B447-F98E2E17C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47" y="1417922"/>
            <a:ext cx="8731543" cy="428622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738316" name="Text Box 12">
            <a:extLst>
              <a:ext uri="{FF2B5EF4-FFF2-40B4-BE49-F238E27FC236}">
                <a16:creationId xmlns:a16="http://schemas.microsoft.com/office/drawing/2014/main" id="{98F7F322-066C-4C18-8ABB-F380F0A0A256}"/>
              </a:ext>
            </a:extLst>
          </p:cNvPr>
          <p:cNvSpPr txBox="1">
            <a:spLocks noChangeArrowheads="1"/>
          </p:cNvSpPr>
          <p:nvPr/>
        </p:nvSpPr>
        <p:spPr bwMode="auto">
          <a:xfrm>
            <a:off x="443301" y="5829300"/>
            <a:ext cx="199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dirty="0">
                <a:effectLst/>
              </a:rPr>
              <a:t>Variables shown:</a:t>
            </a:r>
          </a:p>
        </p:txBody>
      </p:sp>
    </p:spTree>
    <p:extLst>
      <p:ext uri="{BB962C8B-B14F-4D97-AF65-F5344CB8AC3E}">
        <p14:creationId xmlns:p14="http://schemas.microsoft.com/office/powerpoint/2010/main" val="4180951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1AAF54C2-476D-4870-9655-181CAC143088}"/>
              </a:ext>
            </a:extLst>
          </p:cNvPr>
          <p:cNvSpPr>
            <a:spLocks noGrp="1" noChangeArrowheads="1"/>
          </p:cNvSpPr>
          <p:nvPr>
            <p:ph type="title"/>
          </p:nvPr>
        </p:nvSpPr>
        <p:spPr/>
        <p:txBody>
          <a:bodyPr/>
          <a:lstStyle/>
          <a:p>
            <a:r>
              <a:rPr lang="en-US" altLang="en-US"/>
              <a:t>NYC Weather</a:t>
            </a:r>
          </a:p>
        </p:txBody>
      </p:sp>
      <p:pic>
        <p:nvPicPr>
          <p:cNvPr id="739332" name="Picture 4" descr="nyc">
            <a:extLst>
              <a:ext uri="{FF2B5EF4-FFF2-40B4-BE49-F238E27FC236}">
                <a16:creationId xmlns:a16="http://schemas.microsoft.com/office/drawing/2014/main" id="{E43E67DD-546C-4C12-88A0-E84D0529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06538"/>
            <a:ext cx="8736335" cy="434975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739333" name="Text Box 5">
            <a:extLst>
              <a:ext uri="{FF2B5EF4-FFF2-40B4-BE49-F238E27FC236}">
                <a16:creationId xmlns:a16="http://schemas.microsoft.com/office/drawing/2014/main" id="{6A6C2204-A685-4CED-8328-7856B11B09C3}"/>
              </a:ext>
            </a:extLst>
          </p:cNvPr>
          <p:cNvSpPr txBox="1">
            <a:spLocks noChangeArrowheads="1"/>
          </p:cNvSpPr>
          <p:nvPr/>
        </p:nvSpPr>
        <p:spPr bwMode="auto">
          <a:xfrm>
            <a:off x="3698875" y="6075363"/>
            <a:ext cx="1744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effectLst/>
              </a:rPr>
              <a:t>2220 numbers</a:t>
            </a:r>
            <a:endParaRPr lang="en-US" altLang="en-US">
              <a:effectLst/>
            </a:endParaRPr>
          </a:p>
        </p:txBody>
      </p:sp>
      <p:sp>
        <p:nvSpPr>
          <p:cNvPr id="739336" name="Text Box 8">
            <a:extLst>
              <a:ext uri="{FF2B5EF4-FFF2-40B4-BE49-F238E27FC236}">
                <a16:creationId xmlns:a16="http://schemas.microsoft.com/office/drawing/2014/main" id="{DE1AACE5-AE12-4789-BFA2-290729514196}"/>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spTree>
    <p:extLst>
      <p:ext uri="{BB962C8B-B14F-4D97-AF65-F5344CB8AC3E}">
        <p14:creationId xmlns:p14="http://schemas.microsoft.com/office/powerpoint/2010/main" val="4026507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a:extLst>
              <a:ext uri="{FF2B5EF4-FFF2-40B4-BE49-F238E27FC236}">
                <a16:creationId xmlns:a16="http://schemas.microsoft.com/office/drawing/2014/main" id="{9739113F-B259-4629-89EE-46274E8AA8EA}"/>
              </a:ext>
            </a:extLst>
          </p:cNvPr>
          <p:cNvSpPr>
            <a:spLocks noGrp="1" noChangeArrowheads="1"/>
          </p:cNvSpPr>
          <p:nvPr>
            <p:ph type="title"/>
          </p:nvPr>
        </p:nvSpPr>
        <p:spPr/>
        <p:txBody>
          <a:bodyPr/>
          <a:lstStyle/>
          <a:p>
            <a:r>
              <a:rPr lang="en-US" altLang="en-US"/>
              <a:t>Visualization  Success Story</a:t>
            </a:r>
          </a:p>
        </p:txBody>
      </p:sp>
      <p:sp>
        <p:nvSpPr>
          <p:cNvPr id="216067" name="Text Box 3">
            <a:extLst>
              <a:ext uri="{FF2B5EF4-FFF2-40B4-BE49-F238E27FC236}">
                <a16:creationId xmlns:a16="http://schemas.microsoft.com/office/drawing/2014/main" id="{67E0F0A2-D10B-4668-9E4B-8E31B90D9AF0}"/>
              </a:ext>
            </a:extLst>
          </p:cNvPr>
          <p:cNvSpPr txBox="1">
            <a:spLocks noChangeArrowheads="1"/>
          </p:cNvSpPr>
          <p:nvPr/>
        </p:nvSpPr>
        <p:spPr bwMode="auto">
          <a:xfrm>
            <a:off x="1333500" y="3270250"/>
            <a:ext cx="6477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effectLst/>
              </a:rPr>
              <a:t>Mystery: what is causing a cholera epidemic in London in 1854?</a:t>
            </a:r>
          </a:p>
        </p:txBody>
      </p:sp>
    </p:spTree>
    <p:extLst>
      <p:ext uri="{BB962C8B-B14F-4D97-AF65-F5344CB8AC3E}">
        <p14:creationId xmlns:p14="http://schemas.microsoft.com/office/powerpoint/2010/main" val="377696704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4" name="Rectangle 6">
            <a:extLst>
              <a:ext uri="{FF2B5EF4-FFF2-40B4-BE49-F238E27FC236}">
                <a16:creationId xmlns:a16="http://schemas.microsoft.com/office/drawing/2014/main" id="{E01BD9F9-4EA1-42F7-8935-060B299713B2}"/>
              </a:ext>
            </a:extLst>
          </p:cNvPr>
          <p:cNvSpPr>
            <a:spLocks noGrp="1" noChangeArrowheads="1"/>
          </p:cNvSpPr>
          <p:nvPr>
            <p:ph type="title"/>
          </p:nvPr>
        </p:nvSpPr>
        <p:spPr/>
        <p:txBody>
          <a:bodyPr/>
          <a:lstStyle/>
          <a:p>
            <a:r>
              <a:rPr lang="en-US" altLang="en-US"/>
              <a:t>Visualization  Success Story</a:t>
            </a:r>
          </a:p>
        </p:txBody>
      </p:sp>
      <p:sp>
        <p:nvSpPr>
          <p:cNvPr id="217092" name="Text Box 4">
            <a:extLst>
              <a:ext uri="{FF2B5EF4-FFF2-40B4-BE49-F238E27FC236}">
                <a16:creationId xmlns:a16="http://schemas.microsoft.com/office/drawing/2014/main" id="{54500372-AF93-410D-B8F9-A35F22B71084}"/>
              </a:ext>
            </a:extLst>
          </p:cNvPr>
          <p:cNvSpPr txBox="1">
            <a:spLocks noChangeArrowheads="1"/>
          </p:cNvSpPr>
          <p:nvPr/>
        </p:nvSpPr>
        <p:spPr bwMode="auto">
          <a:xfrm>
            <a:off x="6407150" y="2298700"/>
            <a:ext cx="2260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1800">
                <a:effectLst/>
              </a:rPr>
              <a:t>Illustration of</a:t>
            </a:r>
            <a:br>
              <a:rPr lang="en-US" altLang="en-US" sz="1800">
                <a:effectLst/>
              </a:rPr>
            </a:br>
            <a:r>
              <a:rPr lang="en-US" altLang="en-US" sz="1800">
                <a:effectLst/>
              </a:rPr>
              <a:t>John Snow’s</a:t>
            </a:r>
          </a:p>
          <a:p>
            <a:pPr algn="l" eaLnBrk="0" hangingPunct="0"/>
            <a:r>
              <a:rPr lang="en-US" altLang="en-US" sz="1800">
                <a:effectLst/>
              </a:rPr>
              <a:t>deduction that a</a:t>
            </a:r>
            <a:br>
              <a:rPr lang="en-US" altLang="en-US" sz="1800">
                <a:effectLst/>
              </a:rPr>
            </a:br>
            <a:r>
              <a:rPr lang="en-US" altLang="en-US" sz="1800">
                <a:effectLst/>
              </a:rPr>
              <a:t>cholera epidemic</a:t>
            </a:r>
          </a:p>
          <a:p>
            <a:pPr algn="l" eaLnBrk="0" hangingPunct="0"/>
            <a:r>
              <a:rPr lang="en-US" altLang="en-US" sz="1800">
                <a:effectLst/>
              </a:rPr>
              <a:t>was caused by</a:t>
            </a:r>
            <a:br>
              <a:rPr lang="en-US" altLang="en-US" sz="1800">
                <a:effectLst/>
              </a:rPr>
            </a:br>
            <a:r>
              <a:rPr lang="en-US" altLang="en-US" sz="1800">
                <a:effectLst/>
              </a:rPr>
              <a:t>a bad water pump,</a:t>
            </a:r>
            <a:br>
              <a:rPr lang="en-US" altLang="en-US" sz="1800">
                <a:effectLst/>
              </a:rPr>
            </a:br>
            <a:r>
              <a:rPr lang="en-US" altLang="en-US" sz="1800">
                <a:effectLst/>
              </a:rPr>
              <a:t>circa 1854.</a:t>
            </a:r>
          </a:p>
          <a:p>
            <a:pPr algn="l" eaLnBrk="0" hangingPunct="0"/>
            <a:endParaRPr lang="en-US" altLang="en-US" sz="1800">
              <a:effectLst/>
            </a:endParaRPr>
          </a:p>
          <a:p>
            <a:pPr algn="l" eaLnBrk="0" hangingPunct="0"/>
            <a:r>
              <a:rPr lang="en-US" altLang="en-US" sz="1800">
                <a:effectLst/>
              </a:rPr>
              <a:t>Horizontal lines</a:t>
            </a:r>
            <a:br>
              <a:rPr lang="en-US" altLang="en-US" sz="1800">
                <a:effectLst/>
              </a:rPr>
            </a:br>
            <a:r>
              <a:rPr lang="en-US" altLang="en-US" sz="1800">
                <a:effectLst/>
              </a:rPr>
              <a:t>indicate</a:t>
            </a:r>
            <a:br>
              <a:rPr lang="en-US" altLang="en-US" sz="1800">
                <a:effectLst/>
              </a:rPr>
            </a:br>
            <a:r>
              <a:rPr lang="en-US" altLang="en-US" sz="1800">
                <a:effectLst/>
              </a:rPr>
              <a:t>locations of deaths.</a:t>
            </a:r>
          </a:p>
        </p:txBody>
      </p:sp>
      <p:pic>
        <p:nvPicPr>
          <p:cNvPr id="217093" name="Picture 5" descr="H:\talks\sigir-tutorial\snow.gif">
            <a:extLst>
              <a:ext uri="{FF2B5EF4-FFF2-40B4-BE49-F238E27FC236}">
                <a16:creationId xmlns:a16="http://schemas.microsoft.com/office/drawing/2014/main" id="{18F29A38-5FD7-4CBF-AF77-D4CAD20BC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574800"/>
            <a:ext cx="5810250" cy="519430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7096" name="Text Box 8">
            <a:extLst>
              <a:ext uri="{FF2B5EF4-FFF2-40B4-BE49-F238E27FC236}">
                <a16:creationId xmlns:a16="http://schemas.microsoft.com/office/drawing/2014/main" id="{7A00A332-8F32-4544-B568-3BDA4AF27515}"/>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spTree>
    <p:extLst>
      <p:ext uri="{BB962C8B-B14F-4D97-AF65-F5344CB8AC3E}">
        <p14:creationId xmlns:p14="http://schemas.microsoft.com/office/powerpoint/2010/main" val="10111775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Day 2 – New Topics Introduced</a:t>
            </a:r>
            <a:br>
              <a:rPr lang="en-US">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a:latin typeface="Times New Roman" panose="02020603050405020304" pitchFamily="18" charset="0"/>
                <a:cs typeface="Times New Roman" panose="02020603050405020304" pitchFamily="18" charset="0"/>
              </a:rPr>
              <a:t>The following major topics are introduced this Day.</a:t>
            </a:r>
          </a:p>
          <a:p>
            <a:r>
              <a:rPr lang="en-CA" sz="1800">
                <a:latin typeface="Times New Roman" panose="02020603050405020304" pitchFamily="18" charset="0"/>
                <a:cs typeface="Times New Roman" panose="02020603050405020304" pitchFamily="18" charset="0"/>
              </a:rPr>
              <a:t>Business Problem Definition</a:t>
            </a:r>
          </a:p>
          <a:p>
            <a:r>
              <a:rPr lang="en-CA" sz="1800">
                <a:latin typeface="Times New Roman" panose="02020603050405020304" pitchFamily="18" charset="0"/>
                <a:cs typeface="Times New Roman" panose="02020603050405020304" pitchFamily="18" charset="0"/>
              </a:rPr>
              <a:t>Analytics Problem Definition</a:t>
            </a:r>
          </a:p>
          <a:p>
            <a:r>
              <a:rPr lang="en-CA" sz="1800">
                <a:latin typeface="Times New Roman" panose="02020603050405020304" pitchFamily="18" charset="0"/>
                <a:cs typeface="Times New Roman" panose="02020603050405020304" pitchFamily="18" charset="0"/>
              </a:rPr>
              <a:t>Influence Diagramming </a:t>
            </a:r>
          </a:p>
          <a:p>
            <a:r>
              <a:rPr lang="en-CA" sz="1800">
                <a:latin typeface="Times New Roman" panose="02020603050405020304" pitchFamily="18" charset="0"/>
                <a:cs typeface="Times New Roman" panose="02020603050405020304" pitchFamily="18" charset="0"/>
              </a:rPr>
              <a:t>Stakeholder &amp; Analytics Teams</a:t>
            </a:r>
          </a:p>
          <a:p>
            <a:r>
              <a:rPr lang="en-CA" sz="1800">
                <a:latin typeface="Times New Roman" panose="02020603050405020304" pitchFamily="18" charset="0"/>
                <a:cs typeface="Times New Roman" panose="02020603050405020304" pitchFamily="18" charset="0"/>
              </a:rPr>
              <a:t>Data Characteristics</a:t>
            </a:r>
          </a:p>
          <a:p>
            <a:pPr lvl="1"/>
            <a:r>
              <a:rPr lang="en-CA" sz="1600">
                <a:latin typeface="Times New Roman" panose="02020603050405020304" pitchFamily="18" charset="0"/>
                <a:cs typeface="Times New Roman" panose="02020603050405020304" pitchFamily="18" charset="0"/>
              </a:rPr>
              <a:t>Data Structure</a:t>
            </a:r>
          </a:p>
          <a:p>
            <a:pPr lvl="1"/>
            <a:r>
              <a:rPr lang="en-CA" sz="1600">
                <a:latin typeface="Times New Roman" panose="02020603050405020304" pitchFamily="18" charset="0"/>
                <a:cs typeface="Times New Roman" panose="02020603050405020304" pitchFamily="18" charset="0"/>
              </a:rPr>
              <a:t>Data Format</a:t>
            </a:r>
          </a:p>
          <a:p>
            <a:pPr lvl="1"/>
            <a:r>
              <a:rPr lang="en-CA" sz="1600">
                <a:latin typeface="Times New Roman" panose="02020603050405020304" pitchFamily="18" charset="0"/>
                <a:cs typeface="Times New Roman" panose="02020603050405020304" pitchFamily="18" charset="0"/>
              </a:rPr>
              <a:t>Data Granularity</a:t>
            </a:r>
          </a:p>
          <a:p>
            <a:pPr lvl="1"/>
            <a:r>
              <a:rPr lang="en-CA" sz="1600">
                <a:latin typeface="Times New Roman" panose="02020603050405020304" pitchFamily="18" charset="0"/>
                <a:cs typeface="Times New Roman" panose="02020603050405020304" pitchFamily="18" charset="0"/>
              </a:rPr>
              <a:t>Data Latency</a:t>
            </a:r>
          </a:p>
          <a:p>
            <a:pPr lvl="1"/>
            <a:r>
              <a:rPr lang="en-CA" sz="1600">
                <a:latin typeface="Times New Roman" panose="02020603050405020304" pitchFamily="18" charset="0"/>
                <a:cs typeface="Times New Roman" panose="02020603050405020304" pitchFamily="18" charset="0"/>
              </a:rPr>
              <a:t>Data Security</a:t>
            </a:r>
          </a:p>
          <a:p>
            <a:r>
              <a:rPr lang="en-CA" sz="1800">
                <a:latin typeface="Times New Roman" panose="02020603050405020304" pitchFamily="18" charset="0"/>
                <a:cs typeface="Times New Roman" panose="02020603050405020304" pitchFamily="18" charset="0"/>
              </a:rPr>
              <a:t>Variable Types </a:t>
            </a:r>
          </a:p>
          <a:p>
            <a:r>
              <a:rPr lang="en-CA" sz="1800">
                <a:latin typeface="Times New Roman" panose="02020603050405020304" pitchFamily="18" charset="0"/>
                <a:cs typeface="Times New Roman" panose="02020603050405020304" pitchFamily="18" charset="0"/>
              </a:rPr>
              <a:t>Data Visualization Basics</a:t>
            </a:r>
          </a:p>
          <a:p>
            <a:pPr marL="0" indent="0">
              <a:buNone/>
            </a:pPr>
            <a:endParaRPr lang="en-CA" sz="2000"/>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A2E6556A-F63D-4C0F-99CE-B32DB428B4B9}"/>
              </a:ext>
            </a:extLst>
          </p:cNvPr>
          <p:cNvSpPr>
            <a:spLocks noGrp="1" noChangeArrowheads="1"/>
          </p:cNvSpPr>
          <p:nvPr>
            <p:ph type="title"/>
          </p:nvPr>
        </p:nvSpPr>
        <p:spPr/>
        <p:txBody>
          <a:bodyPr/>
          <a:lstStyle/>
          <a:p>
            <a:r>
              <a:rPr lang="en-US" altLang="en-US"/>
              <a:t>Visualization  Success Story</a:t>
            </a:r>
          </a:p>
        </p:txBody>
      </p:sp>
      <p:pic>
        <p:nvPicPr>
          <p:cNvPr id="218115" name="Picture 3" descr="H:\talks\sigir-tutorial\tufte-snow.jpg">
            <a:extLst>
              <a:ext uri="{FF2B5EF4-FFF2-40B4-BE49-F238E27FC236}">
                <a16:creationId xmlns:a16="http://schemas.microsoft.com/office/drawing/2014/main" id="{036FFDA8-0A71-49B2-A6B7-95A8B576B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489200"/>
            <a:ext cx="5562600" cy="4191000"/>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8118" name="Oval 6">
            <a:extLst>
              <a:ext uri="{FF2B5EF4-FFF2-40B4-BE49-F238E27FC236}">
                <a16:creationId xmlns:a16="http://schemas.microsoft.com/office/drawing/2014/main" id="{E20A0A9C-5035-468C-994B-4757DDCCC84B}"/>
              </a:ext>
            </a:extLst>
          </p:cNvPr>
          <p:cNvSpPr>
            <a:spLocks noChangeArrowheads="1"/>
          </p:cNvSpPr>
          <p:nvPr/>
        </p:nvSpPr>
        <p:spPr bwMode="auto">
          <a:xfrm>
            <a:off x="5610225" y="4927600"/>
            <a:ext cx="304800" cy="228600"/>
          </a:xfrm>
          <a:prstGeom prst="ellipse">
            <a:avLst/>
          </a:prstGeom>
          <a:noFill/>
          <a:ln w="381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en-US"/>
          </a:p>
        </p:txBody>
      </p:sp>
      <p:sp>
        <p:nvSpPr>
          <p:cNvPr id="218123" name="Text Box 11">
            <a:extLst>
              <a:ext uri="{FF2B5EF4-FFF2-40B4-BE49-F238E27FC236}">
                <a16:creationId xmlns:a16="http://schemas.microsoft.com/office/drawing/2014/main" id="{CAA9F6EF-E914-4270-B831-DD01A7CD06F9}"/>
              </a:ext>
            </a:extLst>
          </p:cNvPr>
          <p:cNvSpPr txBox="1">
            <a:spLocks noChangeArrowheads="1"/>
          </p:cNvSpPr>
          <p:nvPr/>
        </p:nvSpPr>
        <p:spPr bwMode="auto">
          <a:xfrm>
            <a:off x="8315325" y="6469063"/>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folHlink"/>
                </a:solidFill>
                <a:effectLst/>
              </a:rPr>
              <a:t>[Tufte]</a:t>
            </a:r>
          </a:p>
        </p:txBody>
      </p:sp>
      <p:pic>
        <p:nvPicPr>
          <p:cNvPr id="218119" name="Picture 7" descr="H:\talks\sigir-tutorial\snow.gif">
            <a:extLst>
              <a:ext uri="{FF2B5EF4-FFF2-40B4-BE49-F238E27FC236}">
                <a16:creationId xmlns:a16="http://schemas.microsoft.com/office/drawing/2014/main" id="{18605D53-7823-44DC-89CC-A66AFF1B4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574800"/>
            <a:ext cx="3200400" cy="2860675"/>
          </a:xfrm>
          <a:prstGeom prst="rect">
            <a:avLst/>
          </a:prstGeom>
          <a:noFill/>
          <a:ln w="9525">
            <a:solidFill>
              <a:schemeClr val="folHlink"/>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18120" name="Oval 8">
            <a:extLst>
              <a:ext uri="{FF2B5EF4-FFF2-40B4-BE49-F238E27FC236}">
                <a16:creationId xmlns:a16="http://schemas.microsoft.com/office/drawing/2014/main" id="{A0810009-A715-4EB9-ACE5-25F2DA15FE06}"/>
              </a:ext>
            </a:extLst>
          </p:cNvPr>
          <p:cNvSpPr>
            <a:spLocks noChangeArrowheads="1"/>
          </p:cNvSpPr>
          <p:nvPr/>
        </p:nvSpPr>
        <p:spPr bwMode="auto">
          <a:xfrm>
            <a:off x="2049463" y="2794000"/>
            <a:ext cx="304800" cy="228600"/>
          </a:xfrm>
          <a:prstGeom prst="ellipse">
            <a:avLst/>
          </a:prstGeom>
          <a:noFill/>
          <a:ln w="381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en-US"/>
          </a:p>
        </p:txBody>
      </p:sp>
    </p:spTree>
    <p:extLst>
      <p:ext uri="{BB962C8B-B14F-4D97-AF65-F5344CB8AC3E}">
        <p14:creationId xmlns:p14="http://schemas.microsoft.com/office/powerpoint/2010/main" val="3731054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18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11560" y="2545473"/>
            <a:ext cx="7492993" cy="830997"/>
          </a:xfrm>
          <a:prstGeom prst="rect">
            <a:avLst/>
          </a:prstGeom>
        </p:spPr>
        <p:txBody>
          <a:bodyPr wrap="square">
            <a:spAutoFit/>
          </a:bodyPr>
          <a:lstStyle/>
          <a:p>
            <a:pPr marL="742950" lvl="1" indent="-285750">
              <a:buFont typeface="Arial" panose="020B0604020202020204" pitchFamily="34" charset="0"/>
              <a:buChar char="•"/>
            </a:pPr>
            <a:r>
              <a:rPr lang="en-CA" sz="1600">
                <a:hlinkClick r:id="rId2"/>
              </a:rPr>
              <a:t>https://www.ted.com/talks/david_mccandless_the_beauty_of_data_visualization</a:t>
            </a:r>
            <a:endParaRPr lang="en-CA" sz="1600"/>
          </a:p>
          <a:p>
            <a:pPr marL="285750" indent="-285750">
              <a:buFont typeface="Arial" panose="020B0604020202020204" pitchFamily="34" charset="0"/>
              <a:buChar char="•"/>
            </a:pPr>
            <a:endParaRPr lang="en-CA" sz="1600"/>
          </a:p>
        </p:txBody>
      </p:sp>
      <p:sp>
        <p:nvSpPr>
          <p:cNvPr id="39" name="Rectangle 38"/>
          <p:cNvSpPr/>
          <p:nvPr/>
        </p:nvSpPr>
        <p:spPr>
          <a:xfrm>
            <a:off x="611560" y="1967278"/>
            <a:ext cx="5976664" cy="584775"/>
          </a:xfrm>
          <a:prstGeom prst="rect">
            <a:avLst/>
          </a:prstGeom>
        </p:spPr>
        <p:txBody>
          <a:bodyPr wrap="square">
            <a:spAutoFit/>
          </a:bodyPr>
          <a:lstStyle/>
          <a:p>
            <a:pPr marL="742950" lvl="1" indent="-285750">
              <a:buFont typeface="Arial" panose="020B0604020202020204" pitchFamily="34" charset="0"/>
              <a:buChar char="•"/>
            </a:pPr>
            <a:r>
              <a:rPr lang="en-CA" sz="1600">
                <a:hlinkClick r:id="rId3"/>
              </a:rPr>
              <a:t>https://www.ted.com/talks/hans_rosling_at_state</a:t>
            </a:r>
            <a:endParaRPr lang="en-CA" sz="1600"/>
          </a:p>
          <a:p>
            <a:pPr marL="742950" lvl="1" indent="-285750">
              <a:buFont typeface="Arial" panose="020B0604020202020204" pitchFamily="34" charset="0"/>
              <a:buChar char="•"/>
            </a:pPr>
            <a:endParaRPr lang="en-CA" sz="1600"/>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5" name="Rectangle 44"/>
          <p:cNvSpPr/>
          <p:nvPr/>
        </p:nvSpPr>
        <p:spPr>
          <a:xfrm>
            <a:off x="611560" y="3376470"/>
            <a:ext cx="8310312" cy="1661993"/>
          </a:xfrm>
          <a:prstGeom prst="rect">
            <a:avLst/>
          </a:prstGeom>
        </p:spPr>
        <p:txBody>
          <a:bodyPr wrap="square">
            <a:spAutoFit/>
          </a:bodyPr>
          <a:lstStyle/>
          <a:p>
            <a:pPr marL="285750" indent="-285750">
              <a:buFont typeface="Arial" panose="020B0604020202020204" pitchFamily="34" charset="0"/>
              <a:buChar char="•"/>
            </a:pPr>
            <a:r>
              <a:rPr lang="en-CA"/>
              <a:t>Get introduced to creating visualizations using Python on the following website</a:t>
            </a:r>
          </a:p>
          <a:p>
            <a:pPr marL="285750" indent="-285750">
              <a:buFont typeface="Arial" panose="020B0604020202020204" pitchFamily="34" charset="0"/>
              <a:buChar char="•"/>
            </a:pPr>
            <a:endParaRPr lang="en-CA"/>
          </a:p>
          <a:p>
            <a:pPr marL="742950" lvl="1" indent="-285750">
              <a:buFont typeface="Arial" panose="020B0604020202020204" pitchFamily="34" charset="0"/>
              <a:buChar char="•"/>
            </a:pPr>
            <a:r>
              <a:rPr lang="en-CA" sz="1600">
                <a:hlinkClick r:id="rId4"/>
              </a:rPr>
              <a:t>https://www.datasciencecentral.com/group/tutorials/forum/topics/cheat-sheet-data-visualisation-in-python</a:t>
            </a:r>
            <a:endParaRPr lang="en-CA" sz="1600"/>
          </a:p>
          <a:p>
            <a:pPr marL="285750" indent="-285750">
              <a:buFont typeface="Arial" panose="020B0604020202020204" pitchFamily="34" charset="0"/>
              <a:buChar char="•"/>
            </a:pPr>
            <a:endParaRPr lang="en-CA" sz="1600"/>
          </a:p>
        </p:txBody>
      </p:sp>
      <p:sp>
        <p:nvSpPr>
          <p:cNvPr id="47" name="TextBox 46"/>
          <p:cNvSpPr txBox="1"/>
          <p:nvPr/>
        </p:nvSpPr>
        <p:spPr>
          <a:xfrm>
            <a:off x="611560" y="1149450"/>
            <a:ext cx="7272808" cy="646331"/>
          </a:xfrm>
          <a:prstGeom prst="rect">
            <a:avLst/>
          </a:prstGeom>
          <a:noFill/>
        </p:spPr>
        <p:txBody>
          <a:bodyPr wrap="square" rtlCol="0">
            <a:spAutoFit/>
          </a:bodyPr>
          <a:lstStyle/>
          <a:p>
            <a:pPr marL="285750" indent="-285750">
              <a:buFont typeface="Arial" panose="020B0604020202020204" pitchFamily="34" charset="0"/>
              <a:buChar char="•"/>
            </a:pPr>
            <a:r>
              <a:rPr lang="en-CA"/>
              <a:t>Become acquainted with basic data visualization concepts by starting off with two videos from the Ted Talks series</a:t>
            </a:r>
          </a:p>
        </p:txBody>
      </p:sp>
    </p:spTree>
    <p:extLst>
      <p:ext uri="{BB962C8B-B14F-4D97-AF65-F5344CB8AC3E}">
        <p14:creationId xmlns:p14="http://schemas.microsoft.com/office/powerpoint/2010/main" val="859459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8" name="Rectangle 47"/>
          <p:cNvSpPr/>
          <p:nvPr/>
        </p:nvSpPr>
        <p:spPr>
          <a:xfrm>
            <a:off x="395536" y="948690"/>
            <a:ext cx="7988192" cy="4801314"/>
          </a:xfrm>
          <a:prstGeom prst="rect">
            <a:avLst/>
          </a:prstGeom>
        </p:spPr>
        <p:txBody>
          <a:bodyPr wrap="square">
            <a:spAutoFit/>
          </a:bodyPr>
          <a:lstStyle/>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about the concepts related data visualization. </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Become familiar with the following online resource that provides broad range of visualisation techniques on the following. Browse the site and explore how it can provide you with interesting approaches for visualising your data.</a:t>
            </a:r>
          </a:p>
          <a:p>
            <a:pPr marL="1200150" lvl="2" indent="-285750">
              <a:buFont typeface="Arial" panose="020B0604020202020204" pitchFamily="34" charset="0"/>
              <a:buChar char="•"/>
            </a:pPr>
            <a:r>
              <a:rPr lang="en-CA" dirty="0">
                <a:hlinkClick r:id="rId2"/>
              </a:rPr>
              <a:t>https://datavizcatalogue.com/</a:t>
            </a: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online resource. It provides you with a useful perspective on how to select an appropriate visualisation technique for your application.</a:t>
            </a:r>
          </a:p>
          <a:p>
            <a:pPr marL="742950" lvl="1" indent="-285750">
              <a:buFont typeface="Arial" panose="020B0604020202020204" pitchFamily="34" charset="0"/>
              <a:buChar char="•"/>
            </a:pPr>
            <a:endParaRPr lang="en-CA" dirty="0">
              <a:hlinkClick r:id="rId3"/>
            </a:endParaRPr>
          </a:p>
          <a:p>
            <a:pPr marL="1200150" lvl="2" indent="-285750">
              <a:buFont typeface="Arial" panose="020B0604020202020204" pitchFamily="34" charset="0"/>
              <a:buChar char="•"/>
            </a:pPr>
            <a:r>
              <a:rPr lang="en-CA" dirty="0">
                <a:hlinkClick r:id="rId3"/>
              </a:rPr>
              <a:t>https://blog.hubspot.com/marketing/data-visualization-choosing-chart</a:t>
            </a: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359889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Review</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Lesson Review</a:t>
            </a: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a:latin typeface="Times New Roman" panose="02020603050405020304" pitchFamily="18" charset="0"/>
                <a:cs typeface="Times New Roman" panose="02020603050405020304" pitchFamily="18" charset="0"/>
              </a:rPr>
              <a:t>Consider the following questions that you should be able to answer by completing Day 2.</a:t>
            </a:r>
          </a:p>
          <a:p>
            <a:r>
              <a:rPr lang="en-CA" sz="2000">
                <a:latin typeface="Times New Roman" panose="02020603050405020304" pitchFamily="18" charset="0"/>
                <a:cs typeface="Times New Roman" panose="02020603050405020304" pitchFamily="18" charset="0"/>
              </a:rPr>
              <a:t>What are the main items found in a framed business problem?</a:t>
            </a:r>
          </a:p>
          <a:p>
            <a:r>
              <a:rPr lang="en-CA" sz="2000">
                <a:latin typeface="Times New Roman" panose="02020603050405020304" pitchFamily="18" charset="0"/>
                <a:cs typeface="Times New Roman" panose="02020603050405020304" pitchFamily="18" charset="0"/>
              </a:rPr>
              <a:t>What are the main items found in a defined analytics problem?</a:t>
            </a:r>
          </a:p>
          <a:p>
            <a:r>
              <a:rPr lang="en-CA" sz="2000">
                <a:latin typeface="Times New Roman" panose="02020603050405020304" pitchFamily="18" charset="0"/>
                <a:cs typeface="Times New Roman" panose="02020603050405020304" pitchFamily="18" charset="0"/>
              </a:rPr>
              <a:t>What is the purpose of an influence diagram?</a:t>
            </a:r>
          </a:p>
          <a:p>
            <a:r>
              <a:rPr lang="en-CA" sz="2000">
                <a:latin typeface="Times New Roman" panose="02020603050405020304" pitchFamily="18" charset="0"/>
                <a:cs typeface="Times New Roman" panose="02020603050405020304" pitchFamily="18" charset="0"/>
              </a:rPr>
              <a:t>What are the critical roles found in an analytics team?</a:t>
            </a:r>
          </a:p>
          <a:p>
            <a:r>
              <a:rPr lang="en-CA" sz="2000">
                <a:latin typeface="Times New Roman" panose="02020603050405020304" pitchFamily="18" charset="0"/>
                <a:cs typeface="Times New Roman" panose="02020603050405020304" pitchFamily="18" charset="0"/>
              </a:rPr>
              <a:t>What does data granularity refer to?</a:t>
            </a:r>
          </a:p>
          <a:p>
            <a:r>
              <a:rPr lang="en-CA" sz="2000">
                <a:latin typeface="Times New Roman" panose="02020603050405020304" pitchFamily="18" charset="0"/>
                <a:cs typeface="Times New Roman" panose="02020603050405020304" pitchFamily="18" charset="0"/>
              </a:rPr>
              <a:t>What are the different types of data latency?</a:t>
            </a:r>
          </a:p>
          <a:p>
            <a:r>
              <a:rPr lang="en-CA" sz="2000">
                <a:latin typeface="Times New Roman" panose="02020603050405020304" pitchFamily="18" charset="0"/>
                <a:cs typeface="Times New Roman" panose="02020603050405020304" pitchFamily="18" charset="0"/>
              </a:rPr>
              <a:t>What are some examples of ordinal data?</a:t>
            </a:r>
          </a:p>
          <a:p>
            <a:r>
              <a:rPr lang="en-CA" sz="2000">
                <a:latin typeface="Times New Roman" panose="02020603050405020304" pitchFamily="18" charset="0"/>
                <a:cs typeface="Times New Roman" panose="02020603050405020304" pitchFamily="18" charset="0"/>
              </a:rPr>
              <a:t>What are some restrictions placed on interval and ordinal data?</a:t>
            </a:r>
          </a:p>
          <a:p>
            <a:r>
              <a:rPr lang="en-CA" sz="2000">
                <a:latin typeface="Times New Roman" panose="02020603050405020304" pitchFamily="18" charset="0"/>
                <a:cs typeface="Times New Roman" panose="02020603050405020304" pitchFamily="18" charset="0"/>
              </a:rPr>
              <a:t>What criteria could you use when selecting a visualization?</a:t>
            </a:r>
          </a:p>
          <a:p>
            <a:r>
              <a:rPr lang="en-CA" sz="200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a:latin typeface="Times New Roman" panose="02020603050405020304" pitchFamily="18" charset="0"/>
                <a:cs typeface="Times New Roman" panose="02020603050405020304" pitchFamily="18" charset="0"/>
              </a:rPr>
              <a:t> </a:t>
            </a:r>
          </a:p>
          <a:p>
            <a:pPr marL="0" lvl="0" indent="0">
              <a:buNone/>
            </a:pPr>
            <a:endParaRPr lang="en-CA">
              <a:latin typeface="Times New Roman" panose="02020603050405020304" pitchFamily="18" charset="0"/>
              <a:cs typeface="Times New Roman" panose="02020603050405020304" pitchFamily="18" charset="0"/>
            </a:endParaRPr>
          </a:p>
          <a:p>
            <a:pPr marL="0" lvl="0" indent="0">
              <a:buNone/>
            </a:pPr>
            <a:endParaRPr lang="en-CA">
              <a:latin typeface="Times New Roman" panose="02020603050405020304" pitchFamily="18" charset="0"/>
              <a:cs typeface="Times New Roman" panose="02020603050405020304" pitchFamily="18" charset="0"/>
            </a:endParaRPr>
          </a:p>
          <a:p>
            <a:pPr marL="0" lvl="0" indent="0">
              <a:buNone/>
            </a:pPr>
            <a:endParaRPr lang="en-CA" sz="2000">
              <a:latin typeface="Times New Roman" panose="02020603050405020304" pitchFamily="18" charset="0"/>
              <a:cs typeface="Times New Roman" panose="02020603050405020304" pitchFamily="18" charset="0"/>
            </a:endParaRPr>
          </a:p>
          <a:p>
            <a:pPr marL="0" lvl="0" indent="0">
              <a:buNone/>
            </a:pPr>
            <a:endParaRPr lang="en-CA" sz="200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Summary</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Lesson 2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718137" y="1149450"/>
            <a:ext cx="8030327" cy="4343400"/>
          </a:xfrm>
        </p:spPr>
        <p:txBody>
          <a:bodyPr/>
          <a:lstStyle/>
          <a:p>
            <a:pPr marL="0" lvl="0" indent="0">
              <a:buNone/>
            </a:pPr>
            <a:r>
              <a:rPr lang="en-US" sz="2000">
                <a:latin typeface="Times New Roman" panose="02020603050405020304" pitchFamily="18" charset="0"/>
                <a:cs typeface="Times New Roman" panose="02020603050405020304" pitchFamily="18" charset="0"/>
              </a:rPr>
              <a:t>During Day 2 you learned to</a:t>
            </a:r>
            <a:r>
              <a:rPr lang="en-US">
                <a:latin typeface="Times New Roman" panose="02020603050405020304" pitchFamily="18" charset="0"/>
                <a:cs typeface="Times New Roman" panose="02020603050405020304" pitchFamily="18" charset="0"/>
              </a:rPr>
              <a:t>:</a:t>
            </a:r>
          </a:p>
          <a:p>
            <a:pPr lvl="0"/>
            <a:r>
              <a:rPr lang="en-US" sz="200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pPr lvl="0"/>
            <a:r>
              <a:rPr lang="en-US" sz="200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pPr lvl="0"/>
            <a:r>
              <a:rPr lang="en-US" sz="2000">
                <a:latin typeface="Times New Roman" panose="02020603050405020304" pitchFamily="18" charset="0"/>
                <a:cs typeface="Times New Roman" panose="02020603050405020304" pitchFamily="18" charset="0"/>
              </a:rPr>
              <a:t>Describe different types of variables encountered in measurement</a:t>
            </a:r>
          </a:p>
          <a:p>
            <a:pPr lvl="0"/>
            <a:r>
              <a:rPr lang="en-US" sz="2000">
                <a:latin typeface="Times New Roman" panose="02020603050405020304" pitchFamily="18" charset="0"/>
                <a:cs typeface="Times New Roman" panose="02020603050405020304" pitchFamily="18" charset="0"/>
              </a:rPr>
              <a:t>Describe some basic concepts about data visualizations</a:t>
            </a:r>
          </a:p>
          <a:p>
            <a:pPr lvl="0"/>
            <a:r>
              <a:rPr lang="en-US" sz="2000">
                <a:latin typeface="Times New Roman" panose="02020603050405020304" pitchFamily="18" charset="0"/>
                <a:cs typeface="Times New Roman" panose="02020603050405020304" pitchFamily="18" charset="0"/>
              </a:rPr>
              <a:t>Describe the basics of a SQL query</a:t>
            </a:r>
            <a:endParaRPr lang="en-CA" sz="2000">
              <a:latin typeface="Times New Roman" panose="02020603050405020304" pitchFamily="18" charset="0"/>
              <a:cs typeface="Times New Roman" panose="02020603050405020304" pitchFamily="18" charset="0"/>
            </a:endParaRPr>
          </a:p>
          <a:p>
            <a:pPr lvl="0"/>
            <a:r>
              <a:rPr lang="en-US" sz="2000">
                <a:latin typeface="Times New Roman" panose="02020603050405020304" pitchFamily="18" charset="0"/>
                <a:cs typeface="Times New Roman" panose="02020603050405020304" pitchFamily="18" charset="0"/>
              </a:rPr>
              <a:t>Apply and use a Python Jupyter Notebook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Learning Objectives for Day 2</a:t>
            </a:r>
            <a:br>
              <a:rPr lang="en-US" sz="400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Day 2 - Learning Objectives</a:t>
            </a:r>
            <a:br>
              <a:rPr lang="en-US">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latin typeface="Times New Roman" panose="02020603050405020304" pitchFamily="18" charset="0"/>
                <a:cs typeface="Times New Roman" panose="02020603050405020304" pitchFamily="18" charset="0"/>
              </a:rPr>
              <a:t>During Day 2 you will learn to</a:t>
            </a:r>
            <a:r>
              <a:rPr lang="en-US"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r>
              <a:rPr lang="en-US" sz="2000" dirty="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r>
              <a:rPr lang="en-US" sz="2000" dirty="0">
                <a:latin typeface="Times New Roman" panose="02020603050405020304" pitchFamily="18" charset="0"/>
                <a:cs typeface="Times New Roman" panose="02020603050405020304" pitchFamily="18" charset="0"/>
              </a:rPr>
              <a:t>Describe different types of variables encountered in measurement</a:t>
            </a:r>
          </a:p>
          <a:p>
            <a:r>
              <a:rPr lang="en-US" sz="2000" dirty="0">
                <a:latin typeface="Times New Roman" panose="02020603050405020304" pitchFamily="18" charset="0"/>
                <a:cs typeface="Times New Roman" panose="02020603050405020304" pitchFamily="18" charset="0"/>
              </a:rPr>
              <a:t>Describe some basic concepts about data visualizations</a:t>
            </a:r>
          </a:p>
          <a:p>
            <a:r>
              <a:rPr lang="en-US" sz="2000" dirty="0">
                <a:latin typeface="Times New Roman" panose="02020603050405020304" pitchFamily="18" charset="0"/>
                <a:cs typeface="Times New Roman" panose="02020603050405020304" pitchFamily="18" charset="0"/>
              </a:rPr>
              <a:t>Apply and use a Python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Business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Statement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a:latin typeface="Times New Roman"/>
                <a:cs typeface="Times New Roman"/>
              </a:rPr>
              <a:t>Business problems must be well framed before analytics can be applied </a:t>
            </a:r>
          </a:p>
          <a:p>
            <a:r>
              <a:rPr lang="en-US" sz="2000">
                <a:latin typeface="Times New Roman"/>
                <a:cs typeface="Times New Roman"/>
              </a:rPr>
              <a:t>The problem must be understood in terms of input and output variables</a:t>
            </a:r>
          </a:p>
          <a:p>
            <a:pPr marL="0" indent="0">
              <a:buNone/>
            </a:pPr>
            <a:endParaRPr lang="en-US" sz="2000">
              <a:latin typeface="Times New Roman"/>
              <a:cs typeface="Times New Roman"/>
            </a:endParaRPr>
          </a:p>
          <a:p>
            <a:pPr>
              <a:spcBef>
                <a:spcPts val="0"/>
              </a:spcBef>
            </a:pPr>
            <a:r>
              <a:rPr lang="en-US" sz="2000">
                <a:latin typeface="Times New Roman"/>
                <a:cs typeface="Times New Roman"/>
              </a:rPr>
              <a:t>Problems may be either:</a:t>
            </a:r>
          </a:p>
          <a:p>
            <a:pPr lvl="1">
              <a:spcBef>
                <a:spcPts val="0"/>
              </a:spcBef>
            </a:pPr>
            <a:r>
              <a:rPr lang="en-US" sz="1800">
                <a:latin typeface="Times New Roman"/>
                <a:cs typeface="Times New Roman"/>
              </a:rPr>
              <a:t>Already well defined and clearly understood</a:t>
            </a:r>
          </a:p>
          <a:p>
            <a:pPr marL="1257300" lvl="2" indent="-168275">
              <a:spcBef>
                <a:spcPts val="0"/>
              </a:spcBef>
            </a:pPr>
            <a:r>
              <a:rPr lang="en-US" sz="1600">
                <a:latin typeface="Times New Roman"/>
                <a:cs typeface="Times New Roman"/>
              </a:rPr>
              <a:t>Problem symptom (s) are clearly known and described by an output variable</a:t>
            </a:r>
          </a:p>
          <a:p>
            <a:pPr marL="1257300" lvl="2" indent="-168275">
              <a:spcBef>
                <a:spcPts val="0"/>
              </a:spcBef>
            </a:pPr>
            <a:r>
              <a:rPr lang="en-US" sz="1600">
                <a:latin typeface="Times New Roman"/>
                <a:cs typeface="Times New Roman"/>
              </a:rPr>
              <a:t>Decision variables are well known and understood</a:t>
            </a:r>
          </a:p>
          <a:p>
            <a:pPr marL="1257300" lvl="2" indent="-168275">
              <a:spcBef>
                <a:spcPts val="0"/>
              </a:spcBef>
            </a:pPr>
            <a:r>
              <a:rPr lang="en-US" sz="1600">
                <a:latin typeface="Times New Roman"/>
                <a:cs typeface="Times New Roman"/>
              </a:rPr>
              <a:t>Assumptions are consistent</a:t>
            </a:r>
          </a:p>
          <a:p>
            <a:pPr marL="1257300" lvl="2" indent="-168275">
              <a:spcBef>
                <a:spcPts val="0"/>
              </a:spcBef>
            </a:pPr>
            <a:r>
              <a:rPr lang="en-US" sz="1600">
                <a:latin typeface="Times New Roman"/>
                <a:cs typeface="Times New Roman"/>
              </a:rPr>
              <a:t>Other input variables (parameters) are well known</a:t>
            </a:r>
          </a:p>
          <a:p>
            <a:pPr lvl="1">
              <a:spcBef>
                <a:spcPts val="0"/>
              </a:spcBef>
            </a:pPr>
            <a:r>
              <a:rPr lang="en-US" sz="1800">
                <a:latin typeface="Times New Roman"/>
                <a:cs typeface="Times New Roman"/>
              </a:rPr>
              <a:t>Poorly defined and not well understood</a:t>
            </a:r>
          </a:p>
          <a:p>
            <a:pPr marL="1257300" lvl="2" indent="-168275">
              <a:spcBef>
                <a:spcPts val="0"/>
              </a:spcBef>
            </a:pPr>
            <a:r>
              <a:rPr lang="en-US" sz="1600">
                <a:latin typeface="Times New Roman"/>
                <a:cs typeface="Times New Roman"/>
              </a:rPr>
              <a:t>The actual problem symptom must be discovered and related to an output variable that is understood </a:t>
            </a:r>
          </a:p>
          <a:p>
            <a:pPr marL="1257300" lvl="2" indent="-168275">
              <a:spcBef>
                <a:spcPts val="0"/>
              </a:spcBef>
            </a:pPr>
            <a:r>
              <a:rPr lang="en-US" sz="1600">
                <a:latin typeface="Times New Roman"/>
                <a:cs typeface="Times New Roman"/>
              </a:rPr>
              <a:t>Decision variables must be discovered and evaluated</a:t>
            </a:r>
          </a:p>
          <a:p>
            <a:pPr marL="1257300" lvl="2" indent="-168275">
              <a:spcBef>
                <a:spcPts val="0"/>
              </a:spcBef>
            </a:pPr>
            <a:r>
              <a:rPr lang="en-US" sz="1600">
                <a:latin typeface="Times New Roman"/>
                <a:cs typeface="Times New Roman"/>
              </a:rPr>
              <a:t>Assumption variables must be aligned with different points of view</a:t>
            </a:r>
          </a:p>
          <a:p>
            <a:pPr marL="1257300" lvl="2" indent="-168275">
              <a:spcBef>
                <a:spcPts val="0"/>
              </a:spcBef>
            </a:pPr>
            <a:r>
              <a:rPr lang="en-US" sz="1600">
                <a:latin typeface="Times New Roman"/>
                <a:cs typeface="Times New Roman"/>
              </a:rPr>
              <a:t>Other relevant input variables (parameters) must be discovered and validated</a:t>
            </a:r>
            <a:r>
              <a:rPr lang="en-US" sz="1800">
                <a:latin typeface="Times New Roman"/>
                <a:cs typeface="Times New Roman"/>
              </a:rPr>
              <a:t>.</a:t>
            </a:r>
          </a:p>
          <a:p>
            <a:pPr marL="0" indent="0">
              <a:buNone/>
            </a:pPr>
            <a:endParaRPr lang="en-US" sz="1800">
              <a:latin typeface="Times New Roman"/>
              <a:cs typeface="Times New Roman"/>
            </a:endParaRPr>
          </a:p>
        </p:txBody>
      </p:sp>
    </p:spTree>
    <p:extLst>
      <p:ext uri="{BB962C8B-B14F-4D97-AF65-F5344CB8AC3E}">
        <p14:creationId xmlns:p14="http://schemas.microsoft.com/office/powerpoint/2010/main" val="2184452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49138</TotalTime>
  <Words>2971</Words>
  <Application>Microsoft Office PowerPoint</Application>
  <PresentationFormat>On-screen Show (4:3)</PresentationFormat>
  <Paragraphs>558</Paragraphs>
  <Slides>56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ＭＳ Ｐゴシック</vt:lpstr>
      <vt:lpstr>Arial</vt:lpstr>
      <vt:lpstr>Arial Narrow</vt:lpstr>
      <vt:lpstr>Calibri</vt:lpstr>
      <vt:lpstr>Courier New</vt:lpstr>
      <vt:lpstr>Times</vt:lpstr>
      <vt:lpstr>Times New Roman</vt:lpstr>
      <vt:lpstr>Wingdings</vt:lpstr>
      <vt:lpstr>York U 2015 PPT</vt:lpstr>
      <vt:lpstr>Introduction to Big Data </vt:lpstr>
      <vt:lpstr>Review Previous Lesson </vt:lpstr>
      <vt:lpstr>Review Concepts from Day 1 </vt:lpstr>
      <vt:lpstr>PowerPoint Presentation</vt:lpstr>
      <vt:lpstr>Day 2 – New Topics Introduced </vt:lpstr>
      <vt:lpstr>Learning Objectives for Day 2 </vt:lpstr>
      <vt:lpstr>Day 2 - Learning Objectives </vt:lpstr>
      <vt:lpstr>Business Problem Statement</vt:lpstr>
      <vt:lpstr>Business Problem Statement </vt:lpstr>
      <vt:lpstr>The era of big data in science </vt:lpstr>
      <vt:lpstr>Business Problems Framing Process </vt:lpstr>
      <vt:lpstr>Business Problem Example  </vt:lpstr>
      <vt:lpstr>Business Problems – Next Step  </vt:lpstr>
      <vt:lpstr>Analytics Problem Statement</vt:lpstr>
      <vt:lpstr>Analytics Problem Statement  </vt:lpstr>
      <vt:lpstr>Analytics Problem Statement  </vt:lpstr>
      <vt:lpstr>Influence Diagramming</vt:lpstr>
      <vt:lpstr>Influence Diagramming </vt:lpstr>
      <vt:lpstr>Influence Diagramming Symbols </vt:lpstr>
      <vt:lpstr>Influence Diagramming Symbols </vt:lpstr>
      <vt:lpstr>Influence Diagramming Use </vt:lpstr>
      <vt:lpstr>Stakeholder and Analytics Teams</vt:lpstr>
      <vt:lpstr>Stakeholder and Analytics Teams </vt:lpstr>
      <vt:lpstr>Data Characteristics</vt:lpstr>
      <vt:lpstr>Data Characteristics </vt:lpstr>
      <vt:lpstr>Data Characteristics </vt:lpstr>
      <vt:lpstr>Data Structure </vt:lpstr>
      <vt:lpstr>Data Usage </vt:lpstr>
      <vt:lpstr>Data Type </vt:lpstr>
      <vt:lpstr>Data Structure </vt:lpstr>
      <vt:lpstr>Data Model </vt:lpstr>
      <vt:lpstr>Data Latency </vt:lpstr>
      <vt:lpstr>Data Movement </vt:lpstr>
      <vt:lpstr>Data Quality </vt:lpstr>
      <vt:lpstr>Data Security </vt:lpstr>
      <vt:lpstr>Quantitative Variable Types Based on Measurement Scales</vt:lpstr>
      <vt:lpstr>Quantitative Variable Types </vt:lpstr>
      <vt:lpstr>Describing Measurement Scales </vt:lpstr>
      <vt:lpstr>Data Visualization Basics</vt:lpstr>
      <vt:lpstr>What is Information Visualization?</vt:lpstr>
      <vt:lpstr>Information Visualization</vt:lpstr>
      <vt:lpstr>Goals of Information Visualization</vt:lpstr>
      <vt:lpstr>Visualization  Success Stories</vt:lpstr>
      <vt:lpstr>The Power of Visualization</vt:lpstr>
      <vt:lpstr>The Power of Visualization</vt:lpstr>
      <vt:lpstr>Napoleon’s 1812 March by Charles Joseph Minard</vt:lpstr>
      <vt:lpstr>NYC Weather</vt:lpstr>
      <vt:lpstr>Visualization  Success Story</vt:lpstr>
      <vt:lpstr>Visualization  Success Story</vt:lpstr>
      <vt:lpstr>Visualization  Success Story</vt:lpstr>
      <vt:lpstr>Data Visualization </vt:lpstr>
      <vt:lpstr>Data Visualization </vt:lpstr>
      <vt:lpstr>Lesson Review </vt:lpstr>
      <vt:lpstr>Lesson Review</vt:lpstr>
      <vt:lpstr>Lesson Summary </vt:lpstr>
      <vt:lpstr>Lesson 2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1310</cp:revision>
  <dcterms:created xsi:type="dcterms:W3CDTF">2013-08-19T16:33:56Z</dcterms:created>
  <dcterms:modified xsi:type="dcterms:W3CDTF">2018-05-27T23:41:07Z</dcterms:modified>
</cp:coreProperties>
</file>