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76"/>
  </p:notesMasterIdLst>
  <p:handoutMasterIdLst>
    <p:handoutMasterId r:id="rId77"/>
  </p:handoutMasterIdLst>
  <p:sldIdLst>
    <p:sldId id="494" r:id="rId2"/>
    <p:sldId id="617" r:id="rId3"/>
    <p:sldId id="572" r:id="rId4"/>
    <p:sldId id="702" r:id="rId5"/>
    <p:sldId id="820" r:id="rId6"/>
    <p:sldId id="836" r:id="rId7"/>
    <p:sldId id="837" r:id="rId8"/>
    <p:sldId id="267" r:id="rId9"/>
    <p:sldId id="268" r:id="rId10"/>
    <p:sldId id="271" r:id="rId11"/>
    <p:sldId id="280" r:id="rId12"/>
    <p:sldId id="281" r:id="rId13"/>
    <p:sldId id="282" r:id="rId14"/>
    <p:sldId id="283" r:id="rId15"/>
    <p:sldId id="284" r:id="rId16"/>
    <p:sldId id="285" r:id="rId17"/>
    <p:sldId id="286" r:id="rId18"/>
    <p:sldId id="287" r:id="rId19"/>
    <p:sldId id="288" r:id="rId20"/>
    <p:sldId id="839" r:id="rId21"/>
    <p:sldId id="784" r:id="rId22"/>
    <p:sldId id="822" r:id="rId23"/>
    <p:sldId id="840" r:id="rId24"/>
    <p:sldId id="964" r:id="rId25"/>
    <p:sldId id="259" r:id="rId26"/>
    <p:sldId id="260" r:id="rId27"/>
    <p:sldId id="261" r:id="rId28"/>
    <p:sldId id="262" r:id="rId29"/>
    <p:sldId id="263" r:id="rId30"/>
    <p:sldId id="264" r:id="rId31"/>
    <p:sldId id="779" r:id="rId32"/>
    <p:sldId id="785" r:id="rId33"/>
    <p:sldId id="808" r:id="rId34"/>
    <p:sldId id="823" r:id="rId35"/>
    <p:sldId id="815" r:id="rId36"/>
    <p:sldId id="751" r:id="rId37"/>
    <p:sldId id="611" r:id="rId38"/>
    <p:sldId id="612" r:id="rId39"/>
    <p:sldId id="613" r:id="rId40"/>
    <p:sldId id="824" r:id="rId41"/>
    <p:sldId id="816" r:id="rId42"/>
    <p:sldId id="809" r:id="rId43"/>
    <p:sldId id="826" r:id="rId44"/>
    <p:sldId id="594" r:id="rId45"/>
    <p:sldId id="605" r:id="rId46"/>
    <p:sldId id="606" r:id="rId47"/>
    <p:sldId id="604" r:id="rId48"/>
    <p:sldId id="841" r:id="rId49"/>
    <p:sldId id="833" r:id="rId50"/>
    <p:sldId id="307" r:id="rId51"/>
    <p:sldId id="298" r:id="rId52"/>
    <p:sldId id="297" r:id="rId53"/>
    <p:sldId id="312" r:id="rId54"/>
    <p:sldId id="313" r:id="rId55"/>
    <p:sldId id="314" r:id="rId56"/>
    <p:sldId id="315" r:id="rId57"/>
    <p:sldId id="317" r:id="rId58"/>
    <p:sldId id="258" r:id="rId59"/>
    <p:sldId id="965" r:id="rId60"/>
    <p:sldId id="966" r:id="rId61"/>
    <p:sldId id="967" r:id="rId62"/>
    <p:sldId id="968" r:id="rId63"/>
    <p:sldId id="969" r:id="rId64"/>
    <p:sldId id="971" r:id="rId65"/>
    <p:sldId id="972" r:id="rId66"/>
    <p:sldId id="973" r:id="rId67"/>
    <p:sldId id="265" r:id="rId68"/>
    <p:sldId id="266" r:id="rId69"/>
    <p:sldId id="974" r:id="rId70"/>
    <p:sldId id="269" r:id="rId71"/>
    <p:sldId id="270" r:id="rId72"/>
    <p:sldId id="834" r:id="rId73"/>
    <p:sldId id="831" r:id="rId74"/>
    <p:sldId id="832" r:id="rId75"/>
  </p:sldIdLst>
  <p:sldSz cx="9144000" cy="6858000" type="screen4x3"/>
  <p:notesSz cx="6858000" cy="9144000"/>
  <p:custDataLst>
    <p:tags r:id="rId78"/>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a:srgbClr val="AAF698"/>
    <a:srgbClr val="F2F29C"/>
    <a:srgbClr val="DEED83"/>
    <a:srgbClr val="C1D08C"/>
    <a:srgbClr val="FCB021"/>
    <a:srgbClr val="D01E2C"/>
    <a:srgbClr val="660066"/>
    <a:srgbClr val="66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20660" autoAdjust="0"/>
    <p:restoredTop sz="94000" autoAdjust="0"/>
  </p:normalViewPr>
  <p:slideViewPr>
    <p:cSldViewPr>
      <p:cViewPr varScale="1">
        <p:scale>
          <a:sx n="103" d="100"/>
          <a:sy n="103" d="100"/>
        </p:scale>
        <p:origin x="636"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2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6/18/2018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2018-06-18</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a:t>
            </a:fld>
            <a:endParaRPr lang="fr-CA" altLang="en-US"/>
          </a:p>
        </p:txBody>
      </p:sp>
    </p:spTree>
    <p:extLst>
      <p:ext uri="{BB962C8B-B14F-4D97-AF65-F5344CB8AC3E}">
        <p14:creationId xmlns:p14="http://schemas.microsoft.com/office/powerpoint/2010/main" val="158002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5F21470-3BBA-4EB8-9B69-E47B8F2647C0}"/>
              </a:ext>
            </a:extLst>
          </p:cNvPr>
          <p:cNvSpPr>
            <a:spLocks noGrp="1" noChangeArrowheads="1"/>
          </p:cNvSpPr>
          <p:nvPr>
            <p:ph type="sldNum" sz="quarter" idx="5"/>
          </p:nvPr>
        </p:nvSpPr>
        <p:spPr>
          <a:ln/>
        </p:spPr>
        <p:txBody>
          <a:bodyPr/>
          <a:lstStyle/>
          <a:p>
            <a:fld id="{007BBEEA-EAD4-4573-8E78-8C0D11AB2238}" type="slidenum">
              <a:rPr lang="en-US" altLang="en-US"/>
              <a:pPr/>
              <a:t>16</a:t>
            </a:fld>
            <a:endParaRPr lang="en-US" altLang="en-US"/>
          </a:p>
        </p:txBody>
      </p:sp>
      <p:sp>
        <p:nvSpPr>
          <p:cNvPr id="66562" name="Rectangle 2">
            <a:extLst>
              <a:ext uri="{FF2B5EF4-FFF2-40B4-BE49-F238E27FC236}">
                <a16:creationId xmlns:a16="http://schemas.microsoft.com/office/drawing/2014/main" xmlns="" id="{ECAFDD1C-2EB1-49C1-9C97-2F42CFB8EE65}"/>
              </a:ext>
            </a:extLst>
          </p:cNvPr>
          <p:cNvSpPr>
            <a:spLocks noGrp="1" noRot="1" noChangeAspect="1" noChangeArrowheads="1" noTextEdit="1"/>
          </p:cNvSpPr>
          <p:nvPr>
            <p:ph type="sldImg"/>
          </p:nvPr>
        </p:nvSpPr>
        <p:spPr>
          <a:xfrm>
            <a:off x="1152525" y="692150"/>
            <a:ext cx="4554538" cy="3416300"/>
          </a:xfrm>
          <a:ln/>
        </p:spPr>
      </p:sp>
      <p:sp>
        <p:nvSpPr>
          <p:cNvPr id="66563" name="Rectangle 3">
            <a:extLst>
              <a:ext uri="{FF2B5EF4-FFF2-40B4-BE49-F238E27FC236}">
                <a16:creationId xmlns:a16="http://schemas.microsoft.com/office/drawing/2014/main" xmlns="" id="{FE8B1067-5CEC-4A6B-864A-0372010C5819}"/>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407769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8B28469-0E71-4AD8-AFC6-CE2C266A716B}"/>
              </a:ext>
            </a:extLst>
          </p:cNvPr>
          <p:cNvSpPr>
            <a:spLocks noGrp="1" noChangeArrowheads="1"/>
          </p:cNvSpPr>
          <p:nvPr>
            <p:ph type="sldNum" sz="quarter" idx="5"/>
          </p:nvPr>
        </p:nvSpPr>
        <p:spPr>
          <a:ln/>
        </p:spPr>
        <p:txBody>
          <a:bodyPr/>
          <a:lstStyle/>
          <a:p>
            <a:fld id="{3CA26A41-8218-4911-A1BF-18301CC498A6}" type="slidenum">
              <a:rPr lang="en-US" altLang="en-US"/>
              <a:pPr/>
              <a:t>17</a:t>
            </a:fld>
            <a:endParaRPr lang="en-US" altLang="en-US"/>
          </a:p>
        </p:txBody>
      </p:sp>
      <p:sp>
        <p:nvSpPr>
          <p:cNvPr id="68610" name="Rectangle 2">
            <a:extLst>
              <a:ext uri="{FF2B5EF4-FFF2-40B4-BE49-F238E27FC236}">
                <a16:creationId xmlns:a16="http://schemas.microsoft.com/office/drawing/2014/main" xmlns="" id="{EC30BD96-A860-4C97-A4FE-770AE3C53BC6}"/>
              </a:ext>
            </a:extLst>
          </p:cNvPr>
          <p:cNvSpPr>
            <a:spLocks noGrp="1" noRot="1" noChangeAspect="1" noChangeArrowheads="1" noTextEdit="1"/>
          </p:cNvSpPr>
          <p:nvPr>
            <p:ph type="sldImg"/>
          </p:nvPr>
        </p:nvSpPr>
        <p:spPr>
          <a:xfrm>
            <a:off x="1152525" y="692150"/>
            <a:ext cx="4554538" cy="3416300"/>
          </a:xfrm>
          <a:ln/>
        </p:spPr>
      </p:sp>
      <p:sp>
        <p:nvSpPr>
          <p:cNvPr id="68611" name="Rectangle 3">
            <a:extLst>
              <a:ext uri="{FF2B5EF4-FFF2-40B4-BE49-F238E27FC236}">
                <a16:creationId xmlns:a16="http://schemas.microsoft.com/office/drawing/2014/main" xmlns="" id="{CE61F282-1EA3-476A-98F9-29E80F17A612}"/>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458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A40A77A-BED7-495B-A63F-C1545586675E}"/>
              </a:ext>
            </a:extLst>
          </p:cNvPr>
          <p:cNvSpPr>
            <a:spLocks noGrp="1" noChangeArrowheads="1"/>
          </p:cNvSpPr>
          <p:nvPr>
            <p:ph type="sldNum" sz="quarter" idx="5"/>
          </p:nvPr>
        </p:nvSpPr>
        <p:spPr>
          <a:ln/>
        </p:spPr>
        <p:txBody>
          <a:bodyPr/>
          <a:lstStyle/>
          <a:p>
            <a:fld id="{BA2EA214-7B24-43A5-B9D8-AD9CC1EA4C87}" type="slidenum">
              <a:rPr lang="en-US" altLang="en-US"/>
              <a:pPr/>
              <a:t>18</a:t>
            </a:fld>
            <a:endParaRPr lang="en-US" altLang="en-US"/>
          </a:p>
        </p:txBody>
      </p:sp>
      <p:sp>
        <p:nvSpPr>
          <p:cNvPr id="70658" name="Rectangle 2">
            <a:extLst>
              <a:ext uri="{FF2B5EF4-FFF2-40B4-BE49-F238E27FC236}">
                <a16:creationId xmlns:a16="http://schemas.microsoft.com/office/drawing/2014/main" xmlns="" id="{C7E413FB-C292-4380-8C7A-90EEEEADBE4F}"/>
              </a:ext>
            </a:extLst>
          </p:cNvPr>
          <p:cNvSpPr>
            <a:spLocks noGrp="1" noRot="1" noChangeAspect="1" noChangeArrowheads="1" noTextEdit="1"/>
          </p:cNvSpPr>
          <p:nvPr>
            <p:ph type="sldImg"/>
          </p:nvPr>
        </p:nvSpPr>
        <p:spPr>
          <a:xfrm>
            <a:off x="1152525" y="692150"/>
            <a:ext cx="4554538" cy="3416300"/>
          </a:xfrm>
          <a:ln/>
        </p:spPr>
      </p:sp>
      <p:sp>
        <p:nvSpPr>
          <p:cNvPr id="70659" name="Rectangle 3">
            <a:extLst>
              <a:ext uri="{FF2B5EF4-FFF2-40B4-BE49-F238E27FC236}">
                <a16:creationId xmlns:a16="http://schemas.microsoft.com/office/drawing/2014/main" xmlns="" id="{451A0170-9530-4378-A2BC-CBAEA35797AB}"/>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3382052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F71C232-BB51-4A8F-815A-7C59CF3FBBA3}"/>
              </a:ext>
            </a:extLst>
          </p:cNvPr>
          <p:cNvSpPr>
            <a:spLocks noGrp="1" noChangeArrowheads="1"/>
          </p:cNvSpPr>
          <p:nvPr>
            <p:ph type="sldNum" sz="quarter" idx="5"/>
          </p:nvPr>
        </p:nvSpPr>
        <p:spPr>
          <a:ln/>
        </p:spPr>
        <p:txBody>
          <a:bodyPr/>
          <a:lstStyle/>
          <a:p>
            <a:fld id="{52E409D2-86C3-4479-9DF1-DBFAE0CCA8EB}" type="slidenum">
              <a:rPr lang="en-US" altLang="en-US"/>
              <a:pPr/>
              <a:t>19</a:t>
            </a:fld>
            <a:endParaRPr lang="en-US" altLang="en-US"/>
          </a:p>
        </p:txBody>
      </p:sp>
      <p:sp>
        <p:nvSpPr>
          <p:cNvPr id="72706" name="Rectangle 2">
            <a:extLst>
              <a:ext uri="{FF2B5EF4-FFF2-40B4-BE49-F238E27FC236}">
                <a16:creationId xmlns:a16="http://schemas.microsoft.com/office/drawing/2014/main" xmlns="" id="{0E6AFA28-A0AB-4785-816E-E105A7F71AC6}"/>
              </a:ext>
            </a:extLst>
          </p:cNvPr>
          <p:cNvSpPr>
            <a:spLocks noGrp="1" noRot="1" noChangeAspect="1" noChangeArrowheads="1" noTextEdit="1"/>
          </p:cNvSpPr>
          <p:nvPr>
            <p:ph type="sldImg"/>
          </p:nvPr>
        </p:nvSpPr>
        <p:spPr>
          <a:xfrm>
            <a:off x="1152525" y="692150"/>
            <a:ext cx="4554538" cy="3416300"/>
          </a:xfrm>
          <a:ln/>
        </p:spPr>
      </p:sp>
      <p:sp>
        <p:nvSpPr>
          <p:cNvPr id="72707" name="Rectangle 3">
            <a:extLst>
              <a:ext uri="{FF2B5EF4-FFF2-40B4-BE49-F238E27FC236}">
                <a16:creationId xmlns:a16="http://schemas.microsoft.com/office/drawing/2014/main" xmlns="" id="{B355648E-190C-4C32-9E07-CDFB57FB8689}"/>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2663326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13DCEA0-943C-4D8C-88A3-EF6D31FAE364}"/>
              </a:ext>
            </a:extLst>
          </p:cNvPr>
          <p:cNvSpPr>
            <a:spLocks noGrp="1" noChangeArrowheads="1"/>
          </p:cNvSpPr>
          <p:nvPr>
            <p:ph type="sldNum" sz="quarter" idx="5"/>
          </p:nvPr>
        </p:nvSpPr>
        <p:spPr>
          <a:ln/>
        </p:spPr>
        <p:txBody>
          <a:bodyPr/>
          <a:lstStyle/>
          <a:p>
            <a:fld id="{98D3ECA8-BBB4-4B68-B687-09E63348868E}" type="slidenum">
              <a:rPr lang="en-US" altLang="en-US"/>
              <a:pPr/>
              <a:t>25</a:t>
            </a:fld>
            <a:endParaRPr lang="en-US" altLang="en-US"/>
          </a:p>
        </p:txBody>
      </p:sp>
      <p:sp>
        <p:nvSpPr>
          <p:cNvPr id="11266" name="Rectangle 2">
            <a:extLst>
              <a:ext uri="{FF2B5EF4-FFF2-40B4-BE49-F238E27FC236}">
                <a16:creationId xmlns:a16="http://schemas.microsoft.com/office/drawing/2014/main" xmlns="" id="{E1BABBFC-8389-4924-8F04-96FAC4892F6D}"/>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xmlns="" id="{4B398F64-8C73-4938-960D-9BBBD86A55B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1616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626B095-F67D-4B2C-BFDA-994BF499D55B}"/>
              </a:ext>
            </a:extLst>
          </p:cNvPr>
          <p:cNvSpPr>
            <a:spLocks noGrp="1" noChangeArrowheads="1"/>
          </p:cNvSpPr>
          <p:nvPr>
            <p:ph type="sldNum" sz="quarter" idx="5"/>
          </p:nvPr>
        </p:nvSpPr>
        <p:spPr>
          <a:ln/>
        </p:spPr>
        <p:txBody>
          <a:bodyPr/>
          <a:lstStyle/>
          <a:p>
            <a:fld id="{A7090D90-B632-4844-A055-A3283269CB7B}" type="slidenum">
              <a:rPr lang="en-US" altLang="en-US"/>
              <a:pPr/>
              <a:t>26</a:t>
            </a:fld>
            <a:endParaRPr lang="en-US" altLang="en-US"/>
          </a:p>
        </p:txBody>
      </p:sp>
      <p:sp>
        <p:nvSpPr>
          <p:cNvPr id="13314" name="Rectangle 2">
            <a:extLst>
              <a:ext uri="{FF2B5EF4-FFF2-40B4-BE49-F238E27FC236}">
                <a16:creationId xmlns:a16="http://schemas.microsoft.com/office/drawing/2014/main" xmlns="" id="{64A987FD-43DB-444C-9473-4BA777623285}"/>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3AEAF575-C57A-4AE8-94CA-9C41638CEEA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9980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9ABAD6D-2E1D-47FB-9712-33E3F1A11613}"/>
              </a:ext>
            </a:extLst>
          </p:cNvPr>
          <p:cNvSpPr>
            <a:spLocks noGrp="1" noChangeArrowheads="1"/>
          </p:cNvSpPr>
          <p:nvPr>
            <p:ph type="sldNum" sz="quarter" idx="5"/>
          </p:nvPr>
        </p:nvSpPr>
        <p:spPr>
          <a:ln/>
        </p:spPr>
        <p:txBody>
          <a:bodyPr/>
          <a:lstStyle/>
          <a:p>
            <a:fld id="{5174E985-0FFD-4D72-AFC6-EC55194AC059}" type="slidenum">
              <a:rPr lang="en-US" altLang="en-US"/>
              <a:pPr/>
              <a:t>27</a:t>
            </a:fld>
            <a:endParaRPr lang="en-US" altLang="en-US"/>
          </a:p>
        </p:txBody>
      </p:sp>
      <p:sp>
        <p:nvSpPr>
          <p:cNvPr id="15362" name="Rectangle 2">
            <a:extLst>
              <a:ext uri="{FF2B5EF4-FFF2-40B4-BE49-F238E27FC236}">
                <a16:creationId xmlns:a16="http://schemas.microsoft.com/office/drawing/2014/main" xmlns="" id="{83A867BB-813E-4A4D-8A8B-987C71916F5E}"/>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xmlns="" id="{21ADA4A6-46FB-4F6C-938D-9E06FD68F5D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9444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A8144DB-28CD-44F4-A352-680247CBA1F0}"/>
              </a:ext>
            </a:extLst>
          </p:cNvPr>
          <p:cNvSpPr>
            <a:spLocks noGrp="1" noChangeArrowheads="1"/>
          </p:cNvSpPr>
          <p:nvPr>
            <p:ph type="sldNum" sz="quarter" idx="5"/>
          </p:nvPr>
        </p:nvSpPr>
        <p:spPr>
          <a:ln/>
        </p:spPr>
        <p:txBody>
          <a:bodyPr/>
          <a:lstStyle/>
          <a:p>
            <a:fld id="{0662EE3C-862B-41F1-9E26-614620EF6A1E}" type="slidenum">
              <a:rPr lang="en-US" altLang="en-US"/>
              <a:pPr/>
              <a:t>28</a:t>
            </a:fld>
            <a:endParaRPr lang="en-US" altLang="en-US"/>
          </a:p>
        </p:txBody>
      </p:sp>
      <p:sp>
        <p:nvSpPr>
          <p:cNvPr id="17410" name="Rectangle 2">
            <a:extLst>
              <a:ext uri="{FF2B5EF4-FFF2-40B4-BE49-F238E27FC236}">
                <a16:creationId xmlns:a16="http://schemas.microsoft.com/office/drawing/2014/main" xmlns="" id="{7F54884B-4877-4634-9A1D-F69F358EFD54}"/>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xmlns="" id="{4BD194E8-37C3-45C7-93E2-DB40F69022C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9796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B2F0B1E-9B89-4D59-A069-8C23879E2D35}"/>
              </a:ext>
            </a:extLst>
          </p:cNvPr>
          <p:cNvSpPr>
            <a:spLocks noGrp="1" noChangeArrowheads="1"/>
          </p:cNvSpPr>
          <p:nvPr>
            <p:ph type="sldNum" sz="quarter" idx="5"/>
          </p:nvPr>
        </p:nvSpPr>
        <p:spPr>
          <a:ln/>
        </p:spPr>
        <p:txBody>
          <a:bodyPr/>
          <a:lstStyle/>
          <a:p>
            <a:fld id="{8920B70D-CAEF-48DD-B753-B97C06A8CFA9}" type="slidenum">
              <a:rPr lang="en-US" altLang="en-US"/>
              <a:pPr/>
              <a:t>29</a:t>
            </a:fld>
            <a:endParaRPr lang="en-US" altLang="en-US"/>
          </a:p>
        </p:txBody>
      </p:sp>
      <p:sp>
        <p:nvSpPr>
          <p:cNvPr id="19458" name="Rectangle 2">
            <a:extLst>
              <a:ext uri="{FF2B5EF4-FFF2-40B4-BE49-F238E27FC236}">
                <a16:creationId xmlns:a16="http://schemas.microsoft.com/office/drawing/2014/main" xmlns="" id="{A56521EC-168A-4A25-AAEF-0AAB86F49AD2}"/>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xmlns="" id="{88D32501-1D9F-48B3-BFAB-598AE7B0A33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8498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8248B73-DDD1-41F5-BBFA-71DC93A7B359}"/>
              </a:ext>
            </a:extLst>
          </p:cNvPr>
          <p:cNvSpPr>
            <a:spLocks noGrp="1" noChangeArrowheads="1"/>
          </p:cNvSpPr>
          <p:nvPr>
            <p:ph type="sldNum" sz="quarter" idx="5"/>
          </p:nvPr>
        </p:nvSpPr>
        <p:spPr>
          <a:ln/>
        </p:spPr>
        <p:txBody>
          <a:bodyPr/>
          <a:lstStyle/>
          <a:p>
            <a:fld id="{15ACF407-A978-465B-9C4B-24D9D3DBA9B4}" type="slidenum">
              <a:rPr lang="en-US" altLang="en-US"/>
              <a:pPr/>
              <a:t>30</a:t>
            </a:fld>
            <a:endParaRPr lang="en-US" altLang="en-US"/>
          </a:p>
        </p:txBody>
      </p:sp>
      <p:sp>
        <p:nvSpPr>
          <p:cNvPr id="21506" name="Rectangle 2">
            <a:extLst>
              <a:ext uri="{FF2B5EF4-FFF2-40B4-BE49-F238E27FC236}">
                <a16:creationId xmlns:a16="http://schemas.microsoft.com/office/drawing/2014/main" xmlns="" id="{234AEA1B-006E-4A30-A11C-A1AE250B9C13}"/>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xmlns="" id="{99185F6E-9CB1-4DD7-9AB3-11D774B4658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34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D9880EC-7C22-443E-9BD0-0FBD28EE2B9E}"/>
              </a:ext>
            </a:extLst>
          </p:cNvPr>
          <p:cNvSpPr>
            <a:spLocks noGrp="1" noChangeArrowheads="1"/>
          </p:cNvSpPr>
          <p:nvPr>
            <p:ph type="sldNum" sz="quarter" idx="5"/>
          </p:nvPr>
        </p:nvSpPr>
        <p:spPr>
          <a:ln/>
        </p:spPr>
        <p:txBody>
          <a:bodyPr/>
          <a:lstStyle/>
          <a:p>
            <a:fld id="{3B8B94D9-78BF-4C29-932F-975849E31C71}" type="slidenum">
              <a:rPr lang="en-US" altLang="en-US"/>
              <a:pPr/>
              <a:t>8</a:t>
            </a:fld>
            <a:endParaRPr lang="en-US" altLang="en-US"/>
          </a:p>
        </p:txBody>
      </p:sp>
      <p:sp>
        <p:nvSpPr>
          <p:cNvPr id="27650" name="Rectangle 2">
            <a:extLst>
              <a:ext uri="{FF2B5EF4-FFF2-40B4-BE49-F238E27FC236}">
                <a16:creationId xmlns:a16="http://schemas.microsoft.com/office/drawing/2014/main" xmlns="" id="{46D4F3CE-6398-4269-8D81-A44F4FCBC221}"/>
              </a:ext>
            </a:extLst>
          </p:cNvPr>
          <p:cNvSpPr>
            <a:spLocks noGrp="1" noRot="1" noChangeAspect="1" noChangeArrowheads="1" noTextEdit="1"/>
          </p:cNvSpPr>
          <p:nvPr>
            <p:ph type="sldImg"/>
          </p:nvPr>
        </p:nvSpPr>
        <p:spPr>
          <a:xfrm>
            <a:off x="1152525" y="692150"/>
            <a:ext cx="4554538" cy="3416300"/>
          </a:xfrm>
          <a:ln/>
        </p:spPr>
      </p:sp>
      <p:sp>
        <p:nvSpPr>
          <p:cNvPr id="27651" name="Rectangle 3">
            <a:extLst>
              <a:ext uri="{FF2B5EF4-FFF2-40B4-BE49-F238E27FC236}">
                <a16:creationId xmlns:a16="http://schemas.microsoft.com/office/drawing/2014/main" xmlns="" id="{6A7811B6-B3E3-44DB-9FB4-0A3CC57FBF2D}"/>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2218031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xmlns="" id="{DDEA38EA-F20E-4BFA-875C-9B31C2B18BB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8688">
              <a:defRPr kumimoji="1" sz="3600">
                <a:solidFill>
                  <a:schemeClr val="tx1"/>
                </a:solidFill>
                <a:latin typeface="Abadi MT Condensed Light" pitchFamily="34" charset="0"/>
              </a:defRPr>
            </a:lvl1pPr>
            <a:lvl2pPr marL="742950" indent="-285750" defTabSz="928688">
              <a:defRPr kumimoji="1" sz="3600">
                <a:solidFill>
                  <a:schemeClr val="tx1"/>
                </a:solidFill>
                <a:latin typeface="Abadi MT Condensed Light" pitchFamily="34" charset="0"/>
              </a:defRPr>
            </a:lvl2pPr>
            <a:lvl3pPr marL="1143000" indent="-228600" defTabSz="928688">
              <a:defRPr kumimoji="1" sz="3600">
                <a:solidFill>
                  <a:schemeClr val="tx1"/>
                </a:solidFill>
                <a:latin typeface="Abadi MT Condensed Light" pitchFamily="34" charset="0"/>
              </a:defRPr>
            </a:lvl3pPr>
            <a:lvl4pPr marL="1600200" indent="-228600" defTabSz="928688">
              <a:defRPr kumimoji="1" sz="3600">
                <a:solidFill>
                  <a:schemeClr val="tx1"/>
                </a:solidFill>
                <a:latin typeface="Abadi MT Condensed Light" pitchFamily="34" charset="0"/>
              </a:defRPr>
            </a:lvl4pPr>
            <a:lvl5pPr marL="2057400" indent="-228600" defTabSz="928688">
              <a:defRPr kumimoji="1" sz="3600">
                <a:solidFill>
                  <a:schemeClr val="tx1"/>
                </a:solidFill>
                <a:latin typeface="Abadi MT Condensed Light" pitchFamily="34" charset="0"/>
              </a:defRPr>
            </a:lvl5pPr>
            <a:lvl6pPr marL="2514600" indent="-228600" defTabSz="928688" eaLnBrk="0" fontAlgn="base" hangingPunct="0">
              <a:spcBef>
                <a:spcPct val="0"/>
              </a:spcBef>
              <a:spcAft>
                <a:spcPct val="0"/>
              </a:spcAft>
              <a:defRPr kumimoji="1" sz="3600">
                <a:solidFill>
                  <a:schemeClr val="tx1"/>
                </a:solidFill>
                <a:latin typeface="Abadi MT Condensed Light" pitchFamily="34" charset="0"/>
              </a:defRPr>
            </a:lvl6pPr>
            <a:lvl7pPr marL="2971800" indent="-228600" defTabSz="928688" eaLnBrk="0" fontAlgn="base" hangingPunct="0">
              <a:spcBef>
                <a:spcPct val="0"/>
              </a:spcBef>
              <a:spcAft>
                <a:spcPct val="0"/>
              </a:spcAft>
              <a:defRPr kumimoji="1" sz="3600">
                <a:solidFill>
                  <a:schemeClr val="tx1"/>
                </a:solidFill>
                <a:latin typeface="Abadi MT Condensed Light" pitchFamily="34" charset="0"/>
              </a:defRPr>
            </a:lvl7pPr>
            <a:lvl8pPr marL="3429000" indent="-228600" defTabSz="928688" eaLnBrk="0" fontAlgn="base" hangingPunct="0">
              <a:spcBef>
                <a:spcPct val="0"/>
              </a:spcBef>
              <a:spcAft>
                <a:spcPct val="0"/>
              </a:spcAft>
              <a:defRPr kumimoji="1" sz="3600">
                <a:solidFill>
                  <a:schemeClr val="tx1"/>
                </a:solidFill>
                <a:latin typeface="Abadi MT Condensed Light" pitchFamily="34" charset="0"/>
              </a:defRPr>
            </a:lvl8pPr>
            <a:lvl9pPr marL="3886200" indent="-228600" defTabSz="928688" eaLnBrk="0" fontAlgn="base" hangingPunct="0">
              <a:spcBef>
                <a:spcPct val="0"/>
              </a:spcBef>
              <a:spcAft>
                <a:spcPct val="0"/>
              </a:spcAft>
              <a:defRPr kumimoji="1" sz="3600">
                <a:solidFill>
                  <a:schemeClr val="tx1"/>
                </a:solidFill>
                <a:latin typeface="Abadi MT Condensed Light" pitchFamily="34" charset="0"/>
              </a:defRPr>
            </a:lvl9pPr>
          </a:lstStyle>
          <a:p>
            <a:fld id="{FFA260E0-CB45-4AB6-9DAE-F66C3C59E12E}" type="slidenum">
              <a:rPr kumimoji="0" lang="en-US" altLang="en-US" sz="1200" smtClean="0">
                <a:latin typeface="Times New Roman" panose="02020603050405020304" pitchFamily="18" charset="0"/>
              </a:rPr>
              <a:pPr/>
              <a:t>37</a:t>
            </a:fld>
            <a:endParaRPr kumimoji="0" lang="en-US" altLang="en-US" sz="1200">
              <a:latin typeface="Times New Roman" panose="02020603050405020304" pitchFamily="18" charset="0"/>
            </a:endParaRPr>
          </a:p>
        </p:txBody>
      </p:sp>
      <p:sp>
        <p:nvSpPr>
          <p:cNvPr id="23555" name="Rectangle 2">
            <a:extLst>
              <a:ext uri="{FF2B5EF4-FFF2-40B4-BE49-F238E27FC236}">
                <a16:creationId xmlns:a16="http://schemas.microsoft.com/office/drawing/2014/main" xmlns="" id="{BA694221-7041-40A1-ADC3-3F98E72A3A3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xmlns="" id="{38EA6777-1D2A-4F28-B10D-23E3C8756D9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954508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4549DE94-86CF-4ACA-BCAA-1E494141A8F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8688">
              <a:defRPr kumimoji="1" sz="3600">
                <a:solidFill>
                  <a:schemeClr val="tx1"/>
                </a:solidFill>
                <a:latin typeface="Abadi MT Condensed Light" pitchFamily="34" charset="0"/>
              </a:defRPr>
            </a:lvl1pPr>
            <a:lvl2pPr marL="742950" indent="-285750" defTabSz="928688">
              <a:defRPr kumimoji="1" sz="3600">
                <a:solidFill>
                  <a:schemeClr val="tx1"/>
                </a:solidFill>
                <a:latin typeface="Abadi MT Condensed Light" pitchFamily="34" charset="0"/>
              </a:defRPr>
            </a:lvl2pPr>
            <a:lvl3pPr marL="1143000" indent="-228600" defTabSz="928688">
              <a:defRPr kumimoji="1" sz="3600">
                <a:solidFill>
                  <a:schemeClr val="tx1"/>
                </a:solidFill>
                <a:latin typeface="Abadi MT Condensed Light" pitchFamily="34" charset="0"/>
              </a:defRPr>
            </a:lvl3pPr>
            <a:lvl4pPr marL="1600200" indent="-228600" defTabSz="928688">
              <a:defRPr kumimoji="1" sz="3600">
                <a:solidFill>
                  <a:schemeClr val="tx1"/>
                </a:solidFill>
                <a:latin typeface="Abadi MT Condensed Light" pitchFamily="34" charset="0"/>
              </a:defRPr>
            </a:lvl4pPr>
            <a:lvl5pPr marL="2057400" indent="-228600" defTabSz="928688">
              <a:defRPr kumimoji="1" sz="3600">
                <a:solidFill>
                  <a:schemeClr val="tx1"/>
                </a:solidFill>
                <a:latin typeface="Abadi MT Condensed Light" pitchFamily="34" charset="0"/>
              </a:defRPr>
            </a:lvl5pPr>
            <a:lvl6pPr marL="2514600" indent="-228600" defTabSz="928688" eaLnBrk="0" fontAlgn="base" hangingPunct="0">
              <a:spcBef>
                <a:spcPct val="0"/>
              </a:spcBef>
              <a:spcAft>
                <a:spcPct val="0"/>
              </a:spcAft>
              <a:defRPr kumimoji="1" sz="3600">
                <a:solidFill>
                  <a:schemeClr val="tx1"/>
                </a:solidFill>
                <a:latin typeface="Abadi MT Condensed Light" pitchFamily="34" charset="0"/>
              </a:defRPr>
            </a:lvl6pPr>
            <a:lvl7pPr marL="2971800" indent="-228600" defTabSz="928688" eaLnBrk="0" fontAlgn="base" hangingPunct="0">
              <a:spcBef>
                <a:spcPct val="0"/>
              </a:spcBef>
              <a:spcAft>
                <a:spcPct val="0"/>
              </a:spcAft>
              <a:defRPr kumimoji="1" sz="3600">
                <a:solidFill>
                  <a:schemeClr val="tx1"/>
                </a:solidFill>
                <a:latin typeface="Abadi MT Condensed Light" pitchFamily="34" charset="0"/>
              </a:defRPr>
            </a:lvl7pPr>
            <a:lvl8pPr marL="3429000" indent="-228600" defTabSz="928688" eaLnBrk="0" fontAlgn="base" hangingPunct="0">
              <a:spcBef>
                <a:spcPct val="0"/>
              </a:spcBef>
              <a:spcAft>
                <a:spcPct val="0"/>
              </a:spcAft>
              <a:defRPr kumimoji="1" sz="3600">
                <a:solidFill>
                  <a:schemeClr val="tx1"/>
                </a:solidFill>
                <a:latin typeface="Abadi MT Condensed Light" pitchFamily="34" charset="0"/>
              </a:defRPr>
            </a:lvl8pPr>
            <a:lvl9pPr marL="3886200" indent="-228600" defTabSz="928688" eaLnBrk="0" fontAlgn="base" hangingPunct="0">
              <a:spcBef>
                <a:spcPct val="0"/>
              </a:spcBef>
              <a:spcAft>
                <a:spcPct val="0"/>
              </a:spcAft>
              <a:defRPr kumimoji="1" sz="3600">
                <a:solidFill>
                  <a:schemeClr val="tx1"/>
                </a:solidFill>
                <a:latin typeface="Abadi MT Condensed Light" pitchFamily="34" charset="0"/>
              </a:defRPr>
            </a:lvl9pPr>
          </a:lstStyle>
          <a:p>
            <a:fld id="{9291BFE4-8F32-4A00-90C9-B184F8A2177C}" type="slidenum">
              <a:rPr kumimoji="0" lang="en-US" altLang="en-US" sz="1200" smtClean="0">
                <a:latin typeface="Times New Roman" panose="02020603050405020304" pitchFamily="18" charset="0"/>
              </a:rPr>
              <a:pPr/>
              <a:t>38</a:t>
            </a:fld>
            <a:endParaRPr kumimoji="0" lang="en-US" altLang="en-US" sz="1200">
              <a:latin typeface="Times New Roman" panose="02020603050405020304" pitchFamily="18" charset="0"/>
            </a:endParaRPr>
          </a:p>
        </p:txBody>
      </p:sp>
      <p:sp>
        <p:nvSpPr>
          <p:cNvPr id="25603" name="Rectangle 2">
            <a:extLst>
              <a:ext uri="{FF2B5EF4-FFF2-40B4-BE49-F238E27FC236}">
                <a16:creationId xmlns:a16="http://schemas.microsoft.com/office/drawing/2014/main" xmlns="" id="{6D9486F2-D578-4A4A-81EE-AFEF3389E4D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xmlns="" id="{3CD8CA26-6E7D-405E-BF47-75D3779C926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45747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F354D1FA-5506-4B26-AFB5-7AD8FEB8A6F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8688">
              <a:defRPr kumimoji="1" sz="3600">
                <a:solidFill>
                  <a:schemeClr val="tx1"/>
                </a:solidFill>
                <a:latin typeface="Abadi MT Condensed Light" pitchFamily="34" charset="0"/>
              </a:defRPr>
            </a:lvl1pPr>
            <a:lvl2pPr marL="742950" indent="-285750" defTabSz="928688">
              <a:defRPr kumimoji="1" sz="3600">
                <a:solidFill>
                  <a:schemeClr val="tx1"/>
                </a:solidFill>
                <a:latin typeface="Abadi MT Condensed Light" pitchFamily="34" charset="0"/>
              </a:defRPr>
            </a:lvl2pPr>
            <a:lvl3pPr marL="1143000" indent="-228600" defTabSz="928688">
              <a:defRPr kumimoji="1" sz="3600">
                <a:solidFill>
                  <a:schemeClr val="tx1"/>
                </a:solidFill>
                <a:latin typeface="Abadi MT Condensed Light" pitchFamily="34" charset="0"/>
              </a:defRPr>
            </a:lvl3pPr>
            <a:lvl4pPr marL="1600200" indent="-228600" defTabSz="928688">
              <a:defRPr kumimoji="1" sz="3600">
                <a:solidFill>
                  <a:schemeClr val="tx1"/>
                </a:solidFill>
                <a:latin typeface="Abadi MT Condensed Light" pitchFamily="34" charset="0"/>
              </a:defRPr>
            </a:lvl4pPr>
            <a:lvl5pPr marL="2057400" indent="-228600" defTabSz="928688">
              <a:defRPr kumimoji="1" sz="3600">
                <a:solidFill>
                  <a:schemeClr val="tx1"/>
                </a:solidFill>
                <a:latin typeface="Abadi MT Condensed Light" pitchFamily="34" charset="0"/>
              </a:defRPr>
            </a:lvl5pPr>
            <a:lvl6pPr marL="2514600" indent="-228600" defTabSz="928688" eaLnBrk="0" fontAlgn="base" hangingPunct="0">
              <a:spcBef>
                <a:spcPct val="0"/>
              </a:spcBef>
              <a:spcAft>
                <a:spcPct val="0"/>
              </a:spcAft>
              <a:defRPr kumimoji="1" sz="3600">
                <a:solidFill>
                  <a:schemeClr val="tx1"/>
                </a:solidFill>
                <a:latin typeface="Abadi MT Condensed Light" pitchFamily="34" charset="0"/>
              </a:defRPr>
            </a:lvl6pPr>
            <a:lvl7pPr marL="2971800" indent="-228600" defTabSz="928688" eaLnBrk="0" fontAlgn="base" hangingPunct="0">
              <a:spcBef>
                <a:spcPct val="0"/>
              </a:spcBef>
              <a:spcAft>
                <a:spcPct val="0"/>
              </a:spcAft>
              <a:defRPr kumimoji="1" sz="3600">
                <a:solidFill>
                  <a:schemeClr val="tx1"/>
                </a:solidFill>
                <a:latin typeface="Abadi MT Condensed Light" pitchFamily="34" charset="0"/>
              </a:defRPr>
            </a:lvl7pPr>
            <a:lvl8pPr marL="3429000" indent="-228600" defTabSz="928688" eaLnBrk="0" fontAlgn="base" hangingPunct="0">
              <a:spcBef>
                <a:spcPct val="0"/>
              </a:spcBef>
              <a:spcAft>
                <a:spcPct val="0"/>
              </a:spcAft>
              <a:defRPr kumimoji="1" sz="3600">
                <a:solidFill>
                  <a:schemeClr val="tx1"/>
                </a:solidFill>
                <a:latin typeface="Abadi MT Condensed Light" pitchFamily="34" charset="0"/>
              </a:defRPr>
            </a:lvl8pPr>
            <a:lvl9pPr marL="3886200" indent="-228600" defTabSz="928688" eaLnBrk="0" fontAlgn="base" hangingPunct="0">
              <a:spcBef>
                <a:spcPct val="0"/>
              </a:spcBef>
              <a:spcAft>
                <a:spcPct val="0"/>
              </a:spcAft>
              <a:defRPr kumimoji="1" sz="3600">
                <a:solidFill>
                  <a:schemeClr val="tx1"/>
                </a:solidFill>
                <a:latin typeface="Abadi MT Condensed Light" pitchFamily="34" charset="0"/>
              </a:defRPr>
            </a:lvl9pPr>
          </a:lstStyle>
          <a:p>
            <a:fld id="{123AF041-37C1-4600-A9BE-7D48AA637136}" type="slidenum">
              <a:rPr kumimoji="0" lang="en-US" altLang="en-US" sz="1200" smtClean="0">
                <a:latin typeface="Times New Roman" panose="02020603050405020304" pitchFamily="18" charset="0"/>
              </a:rPr>
              <a:pPr/>
              <a:t>39</a:t>
            </a:fld>
            <a:endParaRPr kumimoji="0"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xmlns="" id="{4C1A00EF-9661-4044-A389-19505001CB60}"/>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xmlns="" id="{8AB17BA7-474B-4BED-8095-14D7FC7321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93497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7B7002B-14EF-492E-9DB1-3CA924D48A22}"/>
              </a:ext>
            </a:extLst>
          </p:cNvPr>
          <p:cNvSpPr>
            <a:spLocks noGrp="1" noChangeArrowheads="1"/>
          </p:cNvSpPr>
          <p:nvPr>
            <p:ph type="sldNum" sz="quarter" idx="5"/>
          </p:nvPr>
        </p:nvSpPr>
        <p:spPr>
          <a:ln/>
        </p:spPr>
        <p:txBody>
          <a:bodyPr/>
          <a:lstStyle/>
          <a:p>
            <a:fld id="{0F4B7939-9B0C-406F-8509-BD74922AEC7A}" type="slidenum">
              <a:rPr lang="zh-CN" altLang="en-US"/>
              <a:pPr/>
              <a:t>44</a:t>
            </a:fld>
            <a:endParaRPr lang="en-US" altLang="zh-CN"/>
          </a:p>
        </p:txBody>
      </p:sp>
      <p:sp>
        <p:nvSpPr>
          <p:cNvPr id="596994" name="Rectangle 2">
            <a:extLst>
              <a:ext uri="{FF2B5EF4-FFF2-40B4-BE49-F238E27FC236}">
                <a16:creationId xmlns:a16="http://schemas.microsoft.com/office/drawing/2014/main" xmlns="" id="{8D1F544C-A554-44CF-A046-C4A3D6D0499C}"/>
              </a:ext>
            </a:extLst>
          </p:cNvPr>
          <p:cNvSpPr>
            <a:spLocks noGrp="1" noRot="1" noChangeAspect="1" noChangeArrowheads="1" noTextEdit="1"/>
          </p:cNvSpPr>
          <p:nvPr>
            <p:ph type="sldImg"/>
          </p:nvPr>
        </p:nvSpPr>
        <p:spPr>
          <a:ln/>
        </p:spPr>
      </p:sp>
      <p:sp>
        <p:nvSpPr>
          <p:cNvPr id="596995" name="Rectangle 3">
            <a:extLst>
              <a:ext uri="{FF2B5EF4-FFF2-40B4-BE49-F238E27FC236}">
                <a16:creationId xmlns:a16="http://schemas.microsoft.com/office/drawing/2014/main" xmlns="" id="{CFB8CDB6-3990-4A2F-9B76-1F2594A7D97A}"/>
              </a:ext>
            </a:extLst>
          </p:cNvPr>
          <p:cNvSpPr>
            <a:spLocks noGrp="1" noChangeArrowheads="1"/>
          </p:cNvSpPr>
          <p:nvPr>
            <p:ph type="body" idx="1"/>
          </p:nvPr>
        </p:nvSpPr>
        <p:spPr/>
        <p:txBody>
          <a:bodyPr/>
          <a:lstStyle/>
          <a:p>
            <a:r>
              <a:rPr lang="en-US" altLang="zh-CN">
                <a:ea typeface="SimSun" panose="02010600030101010101" pitchFamily="2" charset="-122"/>
              </a:rPr>
              <a:t>An impromptu experiment: Feel free to write down the most relevant words/phrases describing this lecture hall or classroom; A summary of the words/phrases; Possible tasks of using these words/phrases (Differentiate this kind of rooms from others, Characterize all similar rooms</a:t>
            </a:r>
          </a:p>
        </p:txBody>
      </p:sp>
    </p:spTree>
    <p:extLst>
      <p:ext uri="{BB962C8B-B14F-4D97-AF65-F5344CB8AC3E}">
        <p14:creationId xmlns:p14="http://schemas.microsoft.com/office/powerpoint/2010/main" val="2146496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xmlns="" id="{B348663A-A59D-451E-B7A7-482C37541662}"/>
              </a:ext>
            </a:extLst>
          </p:cNvPr>
          <p:cNvSpPr>
            <a:spLocks noGrp="1" noRot="1" noChangeAspect="1" noChangeArrowheads="1" noTextEdit="1"/>
          </p:cNvSpPr>
          <p:nvPr>
            <p:ph type="sldImg"/>
          </p:nvPr>
        </p:nvSpPr>
        <p:spPr>
          <a:xfrm>
            <a:off x="1220788" y="720725"/>
            <a:ext cx="4556125" cy="3416300"/>
          </a:xfrm>
          <a:ln/>
        </p:spPr>
      </p:sp>
      <p:sp>
        <p:nvSpPr>
          <p:cNvPr id="180227" name="Rectangle 3">
            <a:extLst>
              <a:ext uri="{FF2B5EF4-FFF2-40B4-BE49-F238E27FC236}">
                <a16:creationId xmlns:a16="http://schemas.microsoft.com/office/drawing/2014/main" xmlns="" id="{5166E890-EDC2-4728-A8C8-33674F73A81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2842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xmlns="" id="{3F35100F-3F12-44CE-AAD3-149009F45689}"/>
              </a:ext>
            </a:extLst>
          </p:cNvPr>
          <p:cNvSpPr>
            <a:spLocks noGrp="1" noRot="1" noChangeAspect="1" noChangeArrowheads="1" noTextEdit="1"/>
          </p:cNvSpPr>
          <p:nvPr>
            <p:ph type="sldImg"/>
          </p:nvPr>
        </p:nvSpPr>
        <p:spPr>
          <a:xfrm>
            <a:off x="1220788" y="720725"/>
            <a:ext cx="4556125" cy="3416300"/>
          </a:xfrm>
          <a:ln/>
        </p:spPr>
      </p:sp>
      <p:sp>
        <p:nvSpPr>
          <p:cNvPr id="185347" name="Rectangle 3">
            <a:extLst>
              <a:ext uri="{FF2B5EF4-FFF2-40B4-BE49-F238E27FC236}">
                <a16:creationId xmlns:a16="http://schemas.microsoft.com/office/drawing/2014/main" xmlns="" id="{1A4A9FFA-76AB-46FE-8854-464E66EE8A6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742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xmlns="" id="{E77AA432-9B41-47EC-83DD-5B27FD730590}"/>
              </a:ext>
            </a:extLst>
          </p:cNvPr>
          <p:cNvSpPr>
            <a:spLocks noGrp="1" noRot="1" noChangeAspect="1" noChangeArrowheads="1" noTextEdit="1"/>
          </p:cNvSpPr>
          <p:nvPr>
            <p:ph type="sldImg"/>
          </p:nvPr>
        </p:nvSpPr>
        <p:spPr>
          <a:xfrm>
            <a:off x="1220788" y="720725"/>
            <a:ext cx="4556125" cy="3416300"/>
          </a:xfrm>
          <a:ln/>
        </p:spPr>
      </p:sp>
      <p:sp>
        <p:nvSpPr>
          <p:cNvPr id="186371" name="Rectangle 3">
            <a:extLst>
              <a:ext uri="{FF2B5EF4-FFF2-40B4-BE49-F238E27FC236}">
                <a16:creationId xmlns:a16="http://schemas.microsoft.com/office/drawing/2014/main" xmlns="" id="{01239691-3DCE-4DBE-8CF5-6CF24B9940D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6326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xmlns="" id="{426FBF04-BC82-4379-A5A3-FF4CF9CB1E75}"/>
              </a:ext>
            </a:extLst>
          </p:cNvPr>
          <p:cNvSpPr>
            <a:spLocks noGrp="1" noRot="1" noChangeAspect="1" noChangeArrowheads="1" noTextEdit="1"/>
          </p:cNvSpPr>
          <p:nvPr>
            <p:ph type="sldImg"/>
          </p:nvPr>
        </p:nvSpPr>
        <p:spPr>
          <a:xfrm>
            <a:off x="1184275" y="693738"/>
            <a:ext cx="4629150" cy="3471862"/>
          </a:xfrm>
          <a:ln/>
        </p:spPr>
      </p:sp>
      <p:sp>
        <p:nvSpPr>
          <p:cNvPr id="122883" name="Rectangle 3">
            <a:extLst>
              <a:ext uri="{FF2B5EF4-FFF2-40B4-BE49-F238E27FC236}">
                <a16:creationId xmlns:a16="http://schemas.microsoft.com/office/drawing/2014/main" xmlns="" id="{9F87BF6C-F467-4500-AFF8-1D359F934895}"/>
              </a:ext>
            </a:extLst>
          </p:cNvPr>
          <p:cNvSpPr>
            <a:spLocks noGrp="1" noChangeArrowheads="1"/>
          </p:cNvSpPr>
          <p:nvPr>
            <p:ph type="body" idx="1"/>
          </p:nvPr>
        </p:nvSpPr>
        <p:spPr>
          <a:xfrm>
            <a:off x="700088" y="4397375"/>
            <a:ext cx="5597525" cy="4167188"/>
          </a:xfrm>
        </p:spPr>
        <p:txBody>
          <a:bodyPr/>
          <a:lstStyle/>
          <a:p>
            <a:pPr defTabSz="914400"/>
            <a:r>
              <a:rPr lang="en-US" altLang="en-US"/>
              <a:t>Experts: content, SME, graphic designers, teaching and training experts</a:t>
            </a:r>
          </a:p>
          <a:p>
            <a:pPr defTabSz="914400"/>
            <a:r>
              <a:rPr lang="en-US" altLang="en-US"/>
              <a:t>Accuracy, completeness, user-freiendliness, effectiveness, efficiency, and feasibility</a:t>
            </a:r>
          </a:p>
          <a:p>
            <a:pPr defTabSz="914400"/>
            <a:endParaRPr lang="en-US" altLang="en-US"/>
          </a:p>
          <a:p>
            <a:pPr defTabSz="914400"/>
            <a:r>
              <a:rPr lang="en-US" altLang="en-US"/>
              <a:t>User: target audience, observations and interviewing</a:t>
            </a:r>
          </a:p>
          <a:p>
            <a:pPr defTabSz="914400"/>
            <a:endParaRPr lang="en-US" altLang="en-US"/>
          </a:p>
          <a:p>
            <a:pPr defTabSz="914400"/>
            <a:endParaRPr lang="en-US" altLang="en-US"/>
          </a:p>
        </p:txBody>
      </p:sp>
    </p:spTree>
    <p:extLst>
      <p:ext uri="{BB962C8B-B14F-4D97-AF65-F5344CB8AC3E}">
        <p14:creationId xmlns:p14="http://schemas.microsoft.com/office/powerpoint/2010/main" val="1041936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xmlns="" id="{B8B9821A-E838-455E-B220-7E4FDA9FE4B2}"/>
              </a:ext>
            </a:extLst>
          </p:cNvPr>
          <p:cNvSpPr>
            <a:spLocks noGrp="1" noRot="1" noChangeAspect="1" noChangeArrowheads="1" noTextEdit="1"/>
          </p:cNvSpPr>
          <p:nvPr>
            <p:ph type="sldImg"/>
          </p:nvPr>
        </p:nvSpPr>
        <p:spPr>
          <a:xfrm>
            <a:off x="1220788" y="720725"/>
            <a:ext cx="4556125" cy="3416300"/>
          </a:xfrm>
          <a:ln/>
        </p:spPr>
      </p:sp>
      <p:sp>
        <p:nvSpPr>
          <p:cNvPr id="187395" name="Rectangle 3">
            <a:extLst>
              <a:ext uri="{FF2B5EF4-FFF2-40B4-BE49-F238E27FC236}">
                <a16:creationId xmlns:a16="http://schemas.microsoft.com/office/drawing/2014/main" xmlns="" id="{AF92EA1B-80E9-4DEF-88E3-789400CA3CC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8525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xmlns="" id="{CD804490-1A56-47E3-B334-C84D7648512C}"/>
              </a:ext>
            </a:extLst>
          </p:cNvPr>
          <p:cNvSpPr>
            <a:spLocks noGrp="1" noRot="1" noChangeAspect="1" noChangeArrowheads="1" noTextEdit="1"/>
          </p:cNvSpPr>
          <p:nvPr>
            <p:ph type="sldImg"/>
          </p:nvPr>
        </p:nvSpPr>
        <p:spPr>
          <a:xfrm>
            <a:off x="1220788" y="720725"/>
            <a:ext cx="4556125" cy="3416300"/>
          </a:xfrm>
          <a:ln/>
        </p:spPr>
      </p:sp>
      <p:sp>
        <p:nvSpPr>
          <p:cNvPr id="188419" name="Rectangle 3">
            <a:extLst>
              <a:ext uri="{FF2B5EF4-FFF2-40B4-BE49-F238E27FC236}">
                <a16:creationId xmlns:a16="http://schemas.microsoft.com/office/drawing/2014/main" xmlns="" id="{DCA805C7-D2BF-46C7-829D-DD7D4E73E95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436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5437993-6F6F-4FB2-9901-C1EE2EA92980}"/>
              </a:ext>
            </a:extLst>
          </p:cNvPr>
          <p:cNvSpPr>
            <a:spLocks noGrp="1" noChangeArrowheads="1"/>
          </p:cNvSpPr>
          <p:nvPr>
            <p:ph type="sldNum" sz="quarter" idx="5"/>
          </p:nvPr>
        </p:nvSpPr>
        <p:spPr>
          <a:ln/>
        </p:spPr>
        <p:txBody>
          <a:bodyPr/>
          <a:lstStyle/>
          <a:p>
            <a:fld id="{8C09E09A-0490-43D8-BC6F-952AEFADC27E}" type="slidenum">
              <a:rPr lang="en-US" altLang="en-US"/>
              <a:pPr/>
              <a:t>9</a:t>
            </a:fld>
            <a:endParaRPr lang="en-US" altLang="en-US"/>
          </a:p>
        </p:txBody>
      </p:sp>
      <p:sp>
        <p:nvSpPr>
          <p:cNvPr id="31746" name="Rectangle 2">
            <a:extLst>
              <a:ext uri="{FF2B5EF4-FFF2-40B4-BE49-F238E27FC236}">
                <a16:creationId xmlns:a16="http://schemas.microsoft.com/office/drawing/2014/main" xmlns="" id="{C679FD62-7C57-4ABC-8C55-24F65C852113}"/>
              </a:ext>
            </a:extLst>
          </p:cNvPr>
          <p:cNvSpPr>
            <a:spLocks noGrp="1" noRot="1" noChangeAspect="1" noChangeArrowheads="1" noTextEdit="1"/>
          </p:cNvSpPr>
          <p:nvPr>
            <p:ph type="sldImg"/>
          </p:nvPr>
        </p:nvSpPr>
        <p:spPr>
          <a:xfrm>
            <a:off x="1152525" y="692150"/>
            <a:ext cx="4554538" cy="3416300"/>
          </a:xfrm>
          <a:ln/>
        </p:spPr>
      </p:sp>
      <p:sp>
        <p:nvSpPr>
          <p:cNvPr id="31747" name="Rectangle 3">
            <a:extLst>
              <a:ext uri="{FF2B5EF4-FFF2-40B4-BE49-F238E27FC236}">
                <a16:creationId xmlns:a16="http://schemas.microsoft.com/office/drawing/2014/main" xmlns="" id="{F7599BD5-4AC8-4249-8226-690B374AE6B0}"/>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1227408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xmlns="" id="{D5234FFE-89FB-4528-B8F7-C71CB54661FB}"/>
              </a:ext>
            </a:extLst>
          </p:cNvPr>
          <p:cNvSpPr>
            <a:spLocks noGrp="1" noRot="1" noChangeAspect="1" noChangeArrowheads="1" noTextEdit="1"/>
          </p:cNvSpPr>
          <p:nvPr>
            <p:ph type="sldImg"/>
          </p:nvPr>
        </p:nvSpPr>
        <p:spPr>
          <a:xfrm>
            <a:off x="1220788" y="720725"/>
            <a:ext cx="4556125" cy="3416300"/>
          </a:xfrm>
          <a:ln/>
        </p:spPr>
      </p:sp>
      <p:sp>
        <p:nvSpPr>
          <p:cNvPr id="189443" name="Rectangle 3">
            <a:extLst>
              <a:ext uri="{FF2B5EF4-FFF2-40B4-BE49-F238E27FC236}">
                <a16:creationId xmlns:a16="http://schemas.microsoft.com/office/drawing/2014/main" xmlns="" id="{3F0C075F-DACC-491C-8904-D867B80ECED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34418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xmlns="" id="{6115AEC6-203A-469C-A27A-963FD2874DD6}"/>
              </a:ext>
            </a:extLst>
          </p:cNvPr>
          <p:cNvSpPr>
            <a:spLocks noGrp="1" noRot="1" noChangeAspect="1" noChangeArrowheads="1" noTextEdit="1"/>
          </p:cNvSpPr>
          <p:nvPr>
            <p:ph type="sldImg"/>
          </p:nvPr>
        </p:nvSpPr>
        <p:spPr>
          <a:xfrm>
            <a:off x="1220788" y="720725"/>
            <a:ext cx="4556125" cy="3416300"/>
          </a:xfrm>
          <a:ln/>
        </p:spPr>
      </p:sp>
      <p:sp>
        <p:nvSpPr>
          <p:cNvPr id="190467" name="Rectangle 3">
            <a:extLst>
              <a:ext uri="{FF2B5EF4-FFF2-40B4-BE49-F238E27FC236}">
                <a16:creationId xmlns:a16="http://schemas.microsoft.com/office/drawing/2014/main" xmlns="" id="{4EFA3455-9785-40C9-A602-3EC26D31114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38687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xmlns="" id="{5BE440CA-F8AD-42C8-B8C2-E869B3B81D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xmlns="" id="{CF968342-C0EF-45DF-B711-C50E3AB42F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a:extLst>
              <a:ext uri="{FF2B5EF4-FFF2-40B4-BE49-F238E27FC236}">
                <a16:creationId xmlns:a16="http://schemas.microsoft.com/office/drawing/2014/main" xmlns="" id="{B9AB8382-06EF-446C-844B-686CFA9FF6D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4115A5-A2F5-4F38-89F9-62FE2E574FD2}" type="slidenum">
              <a:rPr lang="en-US" altLang="en-US">
                <a:latin typeface="Calibri" panose="020F0502020204030204" pitchFamily="34" charset="0"/>
              </a:rPr>
              <a:pPr eaLnBrk="1" hangingPunct="1"/>
              <a:t>58</a:t>
            </a:fld>
            <a:endParaRPr lang="en-US" altLang="en-US">
              <a:latin typeface="Calibri" panose="020F0502020204030204" pitchFamily="34" charset="0"/>
            </a:endParaRPr>
          </a:p>
        </p:txBody>
      </p:sp>
    </p:spTree>
    <p:extLst>
      <p:ext uri="{BB962C8B-B14F-4D97-AF65-F5344CB8AC3E}">
        <p14:creationId xmlns:p14="http://schemas.microsoft.com/office/powerpoint/2010/main" val="510983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xmlns="" id="{F8EF3726-FFE0-44EC-9490-E794CAB9C7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xmlns="" id="{CB93F8D5-CA81-410D-A4E6-A916808B9D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9" name="Slide Number Placeholder 3">
            <a:extLst>
              <a:ext uri="{FF2B5EF4-FFF2-40B4-BE49-F238E27FC236}">
                <a16:creationId xmlns:a16="http://schemas.microsoft.com/office/drawing/2014/main" xmlns="" id="{2591292F-7AC5-4E15-9699-7FCDA401DC0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9619A2-C9CD-4C74-873A-54C9F7AA7778}"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Tree>
    <p:extLst>
      <p:ext uri="{BB962C8B-B14F-4D97-AF65-F5344CB8AC3E}">
        <p14:creationId xmlns:p14="http://schemas.microsoft.com/office/powerpoint/2010/main" val="1260458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xmlns="" id="{0D375E47-1932-4435-BA65-9745892652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xmlns="" id="{99F29830-0410-47AC-9DE4-8A0C2F576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7" name="Slide Number Placeholder 3">
            <a:extLst>
              <a:ext uri="{FF2B5EF4-FFF2-40B4-BE49-F238E27FC236}">
                <a16:creationId xmlns:a16="http://schemas.microsoft.com/office/drawing/2014/main" xmlns="" id="{483B6B21-BC8B-45BE-A506-7FBDC9A4911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684F0A-E647-479E-9422-B3D026B95E66}"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Tree>
    <p:extLst>
      <p:ext uri="{BB962C8B-B14F-4D97-AF65-F5344CB8AC3E}">
        <p14:creationId xmlns:p14="http://schemas.microsoft.com/office/powerpoint/2010/main" val="3553449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xmlns="" id="{5E021769-D57E-46AB-8CBC-7CC7636228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xmlns="" id="{15E36707-90F3-4373-9E47-ED4EEDCB2F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5" name="Slide Number Placeholder 3">
            <a:extLst>
              <a:ext uri="{FF2B5EF4-FFF2-40B4-BE49-F238E27FC236}">
                <a16:creationId xmlns:a16="http://schemas.microsoft.com/office/drawing/2014/main" xmlns="" id="{F1BF55A2-2C71-4F7A-ABA9-0D54F337F3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3660CD-481B-4C4F-820E-B4699A3C3815}"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Tree>
    <p:extLst>
      <p:ext uri="{BB962C8B-B14F-4D97-AF65-F5344CB8AC3E}">
        <p14:creationId xmlns:p14="http://schemas.microsoft.com/office/powerpoint/2010/main" val="17327723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xmlns="" id="{8D86855F-C681-40BB-926C-994701824F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xmlns="" id="{8A4539E7-4E94-4405-B537-8603137BFA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a:extLst>
              <a:ext uri="{FF2B5EF4-FFF2-40B4-BE49-F238E27FC236}">
                <a16:creationId xmlns:a16="http://schemas.microsoft.com/office/drawing/2014/main" xmlns="" id="{25EF499F-B978-4CD5-BB10-7F53CE64DA5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3FC639-B423-497F-9CC0-DF7E21C6C7B6}" type="slidenum">
              <a:rPr lang="en-US" altLang="en-US">
                <a:latin typeface="Calibri" panose="020F0502020204030204" pitchFamily="34" charset="0"/>
              </a:rPr>
              <a:pPr eaLnBrk="1" hangingPunct="1"/>
              <a:t>62</a:t>
            </a:fld>
            <a:endParaRPr lang="en-US" altLang="en-US">
              <a:latin typeface="Calibri" panose="020F0502020204030204" pitchFamily="34" charset="0"/>
            </a:endParaRPr>
          </a:p>
        </p:txBody>
      </p:sp>
    </p:spTree>
    <p:extLst>
      <p:ext uri="{BB962C8B-B14F-4D97-AF65-F5344CB8AC3E}">
        <p14:creationId xmlns:p14="http://schemas.microsoft.com/office/powerpoint/2010/main" val="1353570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xmlns="" id="{6A97A5AF-C78F-45DF-9B55-344476F80C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xmlns="" id="{F3DFA084-4441-4762-8713-821F31B1F7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a:extLst>
              <a:ext uri="{FF2B5EF4-FFF2-40B4-BE49-F238E27FC236}">
                <a16:creationId xmlns:a16="http://schemas.microsoft.com/office/drawing/2014/main" xmlns="" id="{DC0FFE6B-C662-41AC-BD9B-E564701CA83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22BA12-3261-4125-9C71-DE157353F9FF}"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3751089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xmlns="" id="{ED90FE8B-F8CE-41E1-8E1D-5595E2A49D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xmlns="" id="{11ACAFA4-68DB-4938-9575-B09ED08EE1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699" name="Slide Number Placeholder 3">
            <a:extLst>
              <a:ext uri="{FF2B5EF4-FFF2-40B4-BE49-F238E27FC236}">
                <a16:creationId xmlns:a16="http://schemas.microsoft.com/office/drawing/2014/main" xmlns="" id="{24E897A0-9962-4959-AB59-760FFA3066D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C8D57F-56E9-4718-A419-602FF83B9498}" type="slidenum">
              <a:rPr lang="en-US" altLang="en-US">
                <a:latin typeface="Calibri" panose="020F0502020204030204" pitchFamily="34" charset="0"/>
              </a:rPr>
              <a:pPr eaLnBrk="1" hangingPunct="1"/>
              <a:t>66</a:t>
            </a:fld>
            <a:endParaRPr lang="en-US" altLang="en-US">
              <a:latin typeface="Calibri" panose="020F0502020204030204" pitchFamily="34" charset="0"/>
            </a:endParaRPr>
          </a:p>
        </p:txBody>
      </p:sp>
    </p:spTree>
    <p:extLst>
      <p:ext uri="{BB962C8B-B14F-4D97-AF65-F5344CB8AC3E}">
        <p14:creationId xmlns:p14="http://schemas.microsoft.com/office/powerpoint/2010/main" val="342286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xmlns="" id="{23E828BC-4077-4647-B1E3-487F6921E1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xmlns="" id="{9E510B38-7ACA-43D5-9584-84A291C92B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7" name="Slide Number Placeholder 3">
            <a:extLst>
              <a:ext uri="{FF2B5EF4-FFF2-40B4-BE49-F238E27FC236}">
                <a16:creationId xmlns:a16="http://schemas.microsoft.com/office/drawing/2014/main" xmlns="" id="{8A4CAD50-AB0C-406B-9AEC-85C90BA7031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7CB8B3-5CD8-4B92-AE11-CA06D0D661FF}" type="slidenum">
              <a:rPr lang="en-US" altLang="en-US">
                <a:latin typeface="Calibri" panose="020F0502020204030204" pitchFamily="34" charset="0"/>
              </a:rPr>
              <a:pPr eaLnBrk="1" hangingPunct="1"/>
              <a:t>67</a:t>
            </a:fld>
            <a:endParaRPr lang="en-US" altLang="en-US">
              <a:latin typeface="Calibri" panose="020F0502020204030204" pitchFamily="34" charset="0"/>
            </a:endParaRPr>
          </a:p>
        </p:txBody>
      </p:sp>
    </p:spTree>
    <p:extLst>
      <p:ext uri="{BB962C8B-B14F-4D97-AF65-F5344CB8AC3E}">
        <p14:creationId xmlns:p14="http://schemas.microsoft.com/office/powerpoint/2010/main" val="131465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A11344F-8294-4CB5-B52E-71C3DEF50413}"/>
              </a:ext>
            </a:extLst>
          </p:cNvPr>
          <p:cNvSpPr>
            <a:spLocks noGrp="1" noChangeArrowheads="1"/>
          </p:cNvSpPr>
          <p:nvPr>
            <p:ph type="sldNum" sz="quarter" idx="5"/>
          </p:nvPr>
        </p:nvSpPr>
        <p:spPr>
          <a:ln/>
        </p:spPr>
        <p:txBody>
          <a:bodyPr/>
          <a:lstStyle/>
          <a:p>
            <a:fld id="{7A60F43F-2C77-4865-948A-F559E729B2FB}" type="slidenum">
              <a:rPr lang="en-US" altLang="en-US"/>
              <a:pPr/>
              <a:t>10</a:t>
            </a:fld>
            <a:endParaRPr lang="en-US" altLang="en-US"/>
          </a:p>
        </p:txBody>
      </p:sp>
      <p:sp>
        <p:nvSpPr>
          <p:cNvPr id="37890" name="Rectangle 2">
            <a:extLst>
              <a:ext uri="{FF2B5EF4-FFF2-40B4-BE49-F238E27FC236}">
                <a16:creationId xmlns:a16="http://schemas.microsoft.com/office/drawing/2014/main" xmlns="" id="{E524E755-136A-463D-AFFB-884F871B9BAF}"/>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xmlns="" id="{7A7F6284-FD53-454C-B2C3-CACEA5A8DBD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3051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xmlns="" id="{5E442EB8-AB86-4B25-8945-5E9B73D96C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xmlns="" id="{CCA51C35-6DF8-4382-A2F0-1339C03891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5" name="Slide Number Placeholder 3">
            <a:extLst>
              <a:ext uri="{FF2B5EF4-FFF2-40B4-BE49-F238E27FC236}">
                <a16:creationId xmlns:a16="http://schemas.microsoft.com/office/drawing/2014/main" xmlns="" id="{3062107E-F698-44D0-A71E-D3FE8A6A0B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D831B5-E1AF-4FD4-B6BE-81B5BBBF54F8}" type="slidenum">
              <a:rPr lang="en-US" altLang="en-US">
                <a:latin typeface="Calibri" panose="020F0502020204030204" pitchFamily="34" charset="0"/>
              </a:rPr>
              <a:pPr eaLnBrk="1" hangingPunct="1"/>
              <a:t>68</a:t>
            </a:fld>
            <a:endParaRPr lang="en-US" altLang="en-US">
              <a:latin typeface="Calibri" panose="020F0502020204030204" pitchFamily="34" charset="0"/>
            </a:endParaRPr>
          </a:p>
        </p:txBody>
      </p:sp>
    </p:spTree>
    <p:extLst>
      <p:ext uri="{BB962C8B-B14F-4D97-AF65-F5344CB8AC3E}">
        <p14:creationId xmlns:p14="http://schemas.microsoft.com/office/powerpoint/2010/main" val="33001257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xmlns="" id="{C2FAEDE1-A6FF-4EC0-BF9A-465F66E562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xmlns="" id="{267309BE-303E-4773-9FBB-B00DF7FACE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3" name="Slide Number Placeholder 3">
            <a:extLst>
              <a:ext uri="{FF2B5EF4-FFF2-40B4-BE49-F238E27FC236}">
                <a16:creationId xmlns:a16="http://schemas.microsoft.com/office/drawing/2014/main" xmlns="" id="{E24C407E-5824-4D5F-8ED5-0170A636349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24CF1D-7763-4AE8-8817-768E5A1EA7F3}" type="slidenum">
              <a:rPr lang="en-US" altLang="en-US">
                <a:latin typeface="Calibri" panose="020F0502020204030204" pitchFamily="34" charset="0"/>
              </a:rPr>
              <a:pPr eaLnBrk="1" hangingPunct="1"/>
              <a:t>69</a:t>
            </a:fld>
            <a:endParaRPr lang="en-US" altLang="en-US">
              <a:latin typeface="Calibri" panose="020F0502020204030204" pitchFamily="34" charset="0"/>
            </a:endParaRPr>
          </a:p>
        </p:txBody>
      </p:sp>
    </p:spTree>
    <p:extLst>
      <p:ext uri="{BB962C8B-B14F-4D97-AF65-F5344CB8AC3E}">
        <p14:creationId xmlns:p14="http://schemas.microsoft.com/office/powerpoint/2010/main" val="23864579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xmlns="" id="{E851B124-A77B-45D3-9EF5-A610A7FFB6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xmlns="" id="{E8FB894A-3BF0-48C5-A8A2-BFE8E5E59E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39" name="Slide Number Placeholder 3">
            <a:extLst>
              <a:ext uri="{FF2B5EF4-FFF2-40B4-BE49-F238E27FC236}">
                <a16:creationId xmlns:a16="http://schemas.microsoft.com/office/drawing/2014/main" xmlns="" id="{F5F8B19A-368F-4C34-A25E-5E4901C26CC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BF2E1C-BB2C-41A7-808B-276F4125A5B1}" type="slidenum">
              <a:rPr lang="en-US" altLang="en-US">
                <a:latin typeface="Calibri" panose="020F0502020204030204" pitchFamily="34" charset="0"/>
              </a:rPr>
              <a:pPr eaLnBrk="1" hangingPunct="1"/>
              <a:t>70</a:t>
            </a:fld>
            <a:endParaRPr lang="en-US" altLang="en-US">
              <a:latin typeface="Calibri" panose="020F0502020204030204" pitchFamily="34" charset="0"/>
            </a:endParaRPr>
          </a:p>
        </p:txBody>
      </p:sp>
    </p:spTree>
    <p:extLst>
      <p:ext uri="{BB962C8B-B14F-4D97-AF65-F5344CB8AC3E}">
        <p14:creationId xmlns:p14="http://schemas.microsoft.com/office/powerpoint/2010/main" val="4062521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xmlns="" id="{26802FA1-A8F7-402E-9440-85BEA779FF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xmlns="" id="{B81C0DA2-8060-4BD2-A5B8-A1E854719B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7" name="Slide Number Placeholder 3">
            <a:extLst>
              <a:ext uri="{FF2B5EF4-FFF2-40B4-BE49-F238E27FC236}">
                <a16:creationId xmlns:a16="http://schemas.microsoft.com/office/drawing/2014/main" xmlns="" id="{4EC6B1AF-F81E-450B-A78E-A4CDFA8D3C1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D092DD-A33B-421C-8818-536DEC232ED3}" type="slidenum">
              <a:rPr lang="en-US" altLang="en-US">
                <a:latin typeface="Calibri" panose="020F0502020204030204" pitchFamily="34" charset="0"/>
              </a:rPr>
              <a:pPr eaLnBrk="1" hangingPunct="1"/>
              <a:t>71</a:t>
            </a:fld>
            <a:endParaRPr lang="en-US" altLang="en-US">
              <a:latin typeface="Calibri" panose="020F0502020204030204" pitchFamily="34" charset="0"/>
            </a:endParaRPr>
          </a:p>
        </p:txBody>
      </p:sp>
    </p:spTree>
    <p:extLst>
      <p:ext uri="{BB962C8B-B14F-4D97-AF65-F5344CB8AC3E}">
        <p14:creationId xmlns:p14="http://schemas.microsoft.com/office/powerpoint/2010/main" val="1635475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3BFC5BC-6C24-484B-A840-271D0484E322}"/>
              </a:ext>
            </a:extLst>
          </p:cNvPr>
          <p:cNvSpPr>
            <a:spLocks noGrp="1" noChangeArrowheads="1"/>
          </p:cNvSpPr>
          <p:nvPr>
            <p:ph type="sldNum" sz="quarter" idx="5"/>
          </p:nvPr>
        </p:nvSpPr>
        <p:spPr>
          <a:ln/>
        </p:spPr>
        <p:txBody>
          <a:bodyPr/>
          <a:lstStyle/>
          <a:p>
            <a:fld id="{E075EB8B-8DDF-447E-81D8-AFD31DD5A6BB}" type="slidenum">
              <a:rPr lang="en-US" altLang="en-US"/>
              <a:pPr/>
              <a:t>11</a:t>
            </a:fld>
            <a:endParaRPr lang="en-US" altLang="en-US"/>
          </a:p>
        </p:txBody>
      </p:sp>
      <p:sp>
        <p:nvSpPr>
          <p:cNvPr id="56322" name="Rectangle 2">
            <a:extLst>
              <a:ext uri="{FF2B5EF4-FFF2-40B4-BE49-F238E27FC236}">
                <a16:creationId xmlns:a16="http://schemas.microsoft.com/office/drawing/2014/main" xmlns="" id="{749ED8C5-5001-4D70-9E84-BCD31AB3BA71}"/>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36496A20-FC51-4BB5-AF50-E45FBAA3327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53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0671CF2-2046-4ADB-9E77-B76F1FDA1936}"/>
              </a:ext>
            </a:extLst>
          </p:cNvPr>
          <p:cNvSpPr>
            <a:spLocks noGrp="1" noChangeArrowheads="1"/>
          </p:cNvSpPr>
          <p:nvPr>
            <p:ph type="sldNum" sz="quarter" idx="5"/>
          </p:nvPr>
        </p:nvSpPr>
        <p:spPr>
          <a:ln/>
        </p:spPr>
        <p:txBody>
          <a:bodyPr/>
          <a:lstStyle/>
          <a:p>
            <a:fld id="{D399E855-87B6-4996-A128-D76751699D7E}" type="slidenum">
              <a:rPr lang="en-US" altLang="en-US"/>
              <a:pPr/>
              <a:t>12</a:t>
            </a:fld>
            <a:endParaRPr lang="en-US" altLang="en-US"/>
          </a:p>
        </p:txBody>
      </p:sp>
      <p:sp>
        <p:nvSpPr>
          <p:cNvPr id="58370" name="Rectangle 2">
            <a:extLst>
              <a:ext uri="{FF2B5EF4-FFF2-40B4-BE49-F238E27FC236}">
                <a16:creationId xmlns:a16="http://schemas.microsoft.com/office/drawing/2014/main" xmlns="" id="{390852AE-C5F3-4889-8574-B6634AD721A6}"/>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5CB8A90B-40E7-4D67-B910-1134FC22574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193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463A45A-64BD-4723-8B8A-C6DB0F9E830C}"/>
              </a:ext>
            </a:extLst>
          </p:cNvPr>
          <p:cNvSpPr>
            <a:spLocks noGrp="1" noChangeArrowheads="1"/>
          </p:cNvSpPr>
          <p:nvPr>
            <p:ph type="sldNum" sz="quarter" idx="5"/>
          </p:nvPr>
        </p:nvSpPr>
        <p:spPr>
          <a:ln/>
        </p:spPr>
        <p:txBody>
          <a:bodyPr/>
          <a:lstStyle/>
          <a:p>
            <a:fld id="{C6328F59-C126-46BD-B58B-563D988FFD77}" type="slidenum">
              <a:rPr lang="en-US" altLang="en-US"/>
              <a:pPr/>
              <a:t>13</a:t>
            </a:fld>
            <a:endParaRPr lang="en-US" altLang="en-US"/>
          </a:p>
        </p:txBody>
      </p:sp>
      <p:sp>
        <p:nvSpPr>
          <p:cNvPr id="60418" name="Rectangle 2">
            <a:extLst>
              <a:ext uri="{FF2B5EF4-FFF2-40B4-BE49-F238E27FC236}">
                <a16:creationId xmlns:a16="http://schemas.microsoft.com/office/drawing/2014/main" xmlns="" id="{15EE9B75-E0DF-4737-8673-868AB5BDE7C1}"/>
              </a:ext>
            </a:extLst>
          </p:cNvPr>
          <p:cNvSpPr>
            <a:spLocks noGrp="1" noRot="1" noChangeAspect="1" noChangeArrowheads="1" noTextEdit="1"/>
          </p:cNvSpPr>
          <p:nvPr>
            <p:ph type="sldImg"/>
          </p:nvPr>
        </p:nvSpPr>
        <p:spPr>
          <a:xfrm>
            <a:off x="1152525" y="692150"/>
            <a:ext cx="4554538" cy="3416300"/>
          </a:xfrm>
          <a:ln/>
        </p:spPr>
      </p:sp>
      <p:sp>
        <p:nvSpPr>
          <p:cNvPr id="60419" name="Rectangle 3">
            <a:extLst>
              <a:ext uri="{FF2B5EF4-FFF2-40B4-BE49-F238E27FC236}">
                <a16:creationId xmlns:a16="http://schemas.microsoft.com/office/drawing/2014/main" xmlns="" id="{CBCED0D9-8131-40D8-A25E-FA7B7BC66EF5}"/>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1374920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8B34E76-0C28-4AF3-947F-2F5805F4F352}"/>
              </a:ext>
            </a:extLst>
          </p:cNvPr>
          <p:cNvSpPr>
            <a:spLocks noGrp="1" noChangeArrowheads="1"/>
          </p:cNvSpPr>
          <p:nvPr>
            <p:ph type="sldNum" sz="quarter" idx="5"/>
          </p:nvPr>
        </p:nvSpPr>
        <p:spPr>
          <a:ln/>
        </p:spPr>
        <p:txBody>
          <a:bodyPr/>
          <a:lstStyle/>
          <a:p>
            <a:fld id="{A233789E-8B2D-4FAA-B99D-D91E9F534888}" type="slidenum">
              <a:rPr lang="en-US" altLang="en-US"/>
              <a:pPr/>
              <a:t>14</a:t>
            </a:fld>
            <a:endParaRPr lang="en-US" altLang="en-US"/>
          </a:p>
        </p:txBody>
      </p:sp>
      <p:sp>
        <p:nvSpPr>
          <p:cNvPr id="62466" name="Rectangle 2">
            <a:extLst>
              <a:ext uri="{FF2B5EF4-FFF2-40B4-BE49-F238E27FC236}">
                <a16:creationId xmlns:a16="http://schemas.microsoft.com/office/drawing/2014/main" xmlns="" id="{F85ACCFE-78B6-4F3D-8FD8-13E515C1D38B}"/>
              </a:ext>
            </a:extLst>
          </p:cNvPr>
          <p:cNvSpPr>
            <a:spLocks noGrp="1" noRot="1" noChangeAspect="1" noChangeArrowheads="1" noTextEdit="1"/>
          </p:cNvSpPr>
          <p:nvPr>
            <p:ph type="sldImg"/>
          </p:nvPr>
        </p:nvSpPr>
        <p:spPr>
          <a:xfrm>
            <a:off x="1152525" y="692150"/>
            <a:ext cx="4554538" cy="3416300"/>
          </a:xfrm>
          <a:ln/>
        </p:spPr>
      </p:sp>
      <p:sp>
        <p:nvSpPr>
          <p:cNvPr id="62467" name="Rectangle 3">
            <a:extLst>
              <a:ext uri="{FF2B5EF4-FFF2-40B4-BE49-F238E27FC236}">
                <a16:creationId xmlns:a16="http://schemas.microsoft.com/office/drawing/2014/main" xmlns="" id="{7E9E9EE1-B13F-4880-B8C6-AC5706A39920}"/>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62926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5EF87AD-FA70-46D4-A0D7-9BE5BA1146C4}"/>
              </a:ext>
            </a:extLst>
          </p:cNvPr>
          <p:cNvSpPr>
            <a:spLocks noGrp="1" noChangeArrowheads="1"/>
          </p:cNvSpPr>
          <p:nvPr>
            <p:ph type="sldNum" sz="quarter" idx="5"/>
          </p:nvPr>
        </p:nvSpPr>
        <p:spPr>
          <a:ln/>
        </p:spPr>
        <p:txBody>
          <a:bodyPr/>
          <a:lstStyle/>
          <a:p>
            <a:fld id="{3F595D3C-7094-42CA-96BC-4DB08992BEA6}" type="slidenum">
              <a:rPr lang="en-US" altLang="en-US"/>
              <a:pPr/>
              <a:t>15</a:t>
            </a:fld>
            <a:endParaRPr lang="en-US" altLang="en-US"/>
          </a:p>
        </p:txBody>
      </p:sp>
      <p:sp>
        <p:nvSpPr>
          <p:cNvPr id="64514" name="Rectangle 2">
            <a:extLst>
              <a:ext uri="{FF2B5EF4-FFF2-40B4-BE49-F238E27FC236}">
                <a16:creationId xmlns:a16="http://schemas.microsoft.com/office/drawing/2014/main" xmlns="" id="{6FD7342E-51D2-4661-A7B7-7E69D5CA3A76}"/>
              </a:ext>
            </a:extLst>
          </p:cNvPr>
          <p:cNvSpPr>
            <a:spLocks noGrp="1" noRot="1" noChangeAspect="1" noChangeArrowheads="1" noTextEdit="1"/>
          </p:cNvSpPr>
          <p:nvPr>
            <p:ph type="sldImg"/>
          </p:nvPr>
        </p:nvSpPr>
        <p:spPr>
          <a:xfrm>
            <a:off x="1152525" y="692150"/>
            <a:ext cx="4554538" cy="3416300"/>
          </a:xfrm>
          <a:ln/>
        </p:spPr>
      </p:sp>
      <p:sp>
        <p:nvSpPr>
          <p:cNvPr id="64515" name="Rectangle 3">
            <a:extLst>
              <a:ext uri="{FF2B5EF4-FFF2-40B4-BE49-F238E27FC236}">
                <a16:creationId xmlns:a16="http://schemas.microsoft.com/office/drawing/2014/main" xmlns="" id="{16F4E597-8184-4680-94B3-01B3809DDAEE}"/>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261115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FC09F67-B648-4924-9DBE-324C948CB5FF}"/>
              </a:ext>
            </a:extLst>
          </p:cNvPr>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xmlns="" id="{54F3EEDF-09E0-455A-83A6-B08FB2E3ABC2}"/>
              </a:ext>
            </a:extLst>
          </p:cNvPr>
          <p:cNvSpPr>
            <a:spLocks noGrp="1"/>
          </p:cNvSpPr>
          <p:nvPr>
            <p:ph type="ftr" sz="quarter" idx="11"/>
          </p:nvPr>
        </p:nvSpPr>
        <p:spPr>
          <a:xfrm>
            <a:off x="3124200" y="6248400"/>
            <a:ext cx="3276600" cy="457200"/>
          </a:xfrm>
        </p:spPr>
        <p:txBody>
          <a:bodyPr/>
          <a:lstStyle>
            <a:lvl1pPr>
              <a:defRPr/>
            </a:lvl1pPr>
          </a:lstStyle>
          <a:p>
            <a:pPr>
              <a:defRPr/>
            </a:pPr>
            <a:r>
              <a:rPr lang="en-US"/>
              <a:t>UNR - Computer Vision Laboratory</a:t>
            </a:r>
            <a:endParaRPr lang="en-US">
              <a:solidFill>
                <a:schemeClr val="tx1"/>
              </a:solidFill>
            </a:endParaRPr>
          </a:p>
        </p:txBody>
      </p:sp>
      <p:sp>
        <p:nvSpPr>
          <p:cNvPr id="7" name="Slide Number Placeholder 6">
            <a:extLst>
              <a:ext uri="{FF2B5EF4-FFF2-40B4-BE49-F238E27FC236}">
                <a16:creationId xmlns:a16="http://schemas.microsoft.com/office/drawing/2014/main" xmlns="" id="{719A411A-3941-425D-BC94-E099D6A72608}"/>
              </a:ext>
            </a:extLst>
          </p:cNvPr>
          <p:cNvSpPr>
            <a:spLocks noGrp="1"/>
          </p:cNvSpPr>
          <p:nvPr>
            <p:ph type="sldNum" sz="quarter" idx="12"/>
          </p:nvPr>
        </p:nvSpPr>
        <p:spPr>
          <a:xfrm>
            <a:off x="6553200" y="6248400"/>
            <a:ext cx="1905000" cy="457200"/>
          </a:xfrm>
        </p:spPr>
        <p:txBody>
          <a:bodyPr/>
          <a:lstStyle>
            <a:lvl1pPr>
              <a:defRPr/>
            </a:lvl1pPr>
          </a:lstStyle>
          <a:p>
            <a:pPr>
              <a:defRPr/>
            </a:pPr>
            <a:fld id="{AC3D8F36-D4DB-4CE3-9C9D-8A95556311F0}" type="slidenum">
              <a:rPr lang="en-US" altLang="en-US"/>
              <a:pPr>
                <a:defRPr/>
              </a:pPr>
              <a:t>‹#›</a:t>
            </a:fld>
            <a:endParaRPr lang="en-US" altLang="en-US"/>
          </a:p>
        </p:txBody>
      </p:sp>
    </p:spTree>
    <p:extLst>
      <p:ext uri="{BB962C8B-B14F-4D97-AF65-F5344CB8AC3E}">
        <p14:creationId xmlns:p14="http://schemas.microsoft.com/office/powerpoint/2010/main" val="1608082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D63A04-F883-429A-A497-22A53B786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DCB4ECE-7B7A-4A81-9977-33BBEAE0D0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1084FE66-2D90-4A6C-BE45-F35CA8C15842}"/>
              </a:ext>
            </a:extLst>
          </p:cNvPr>
          <p:cNvSpPr>
            <a:spLocks noGrp="1"/>
          </p:cNvSpPr>
          <p:nvPr>
            <p:ph type="sldNum" sz="quarter" idx="10"/>
          </p:nvPr>
        </p:nvSpPr>
        <p:spPr/>
        <p:txBody>
          <a:bodyPr/>
          <a:lstStyle>
            <a:lvl1pPr>
              <a:defRPr/>
            </a:lvl1pPr>
          </a:lstStyle>
          <a:p>
            <a:fld id="{9684101E-A574-453C-954C-608033F44708}" type="slidenum">
              <a:rPr lang="en-US" altLang="en-US"/>
              <a:pPr/>
              <a:t>‹#›</a:t>
            </a:fld>
            <a:endParaRPr lang="en-US" altLang="en-US"/>
          </a:p>
        </p:txBody>
      </p:sp>
    </p:spTree>
    <p:extLst>
      <p:ext uri="{BB962C8B-B14F-4D97-AF65-F5344CB8AC3E}">
        <p14:creationId xmlns:p14="http://schemas.microsoft.com/office/powerpoint/2010/main" val="405498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astersindatascience.org/industry/energy/" TargetMode="External"/><Relationship Id="rId2" Type="http://schemas.openxmlformats.org/officeDocument/2006/relationships/hyperlink" Target="https://www.ted.com/talks/tricia_wang_the_human_insights_missing_from_big_data" TargetMode="External"/><Relationship Id="rId1" Type="http://schemas.openxmlformats.org/officeDocument/2006/relationships/slideLayout" Target="../slideLayouts/slideLayout2.xml"/><Relationship Id="rId4" Type="http://schemas.openxmlformats.org/officeDocument/2006/relationships/hyperlink" Target="https://www.youtube.com/watch?v=40riCqvRoM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Ig1nfPjrETc&amp;t=92s" TargetMode="External"/><Relationship Id="rId2" Type="http://schemas.openxmlformats.org/officeDocument/2006/relationships/hyperlink" Target="https://www.youtube.com/watch?v=cfj6yaYE86U" TargetMode="External"/><Relationship Id="rId1" Type="http://schemas.openxmlformats.org/officeDocument/2006/relationships/slideLayout" Target="../slideLayouts/slideLayout2.xml"/><Relationship Id="rId5" Type="http://schemas.openxmlformats.org/officeDocument/2006/relationships/hyperlink" Target="https://www.youtube.com/watch?v=qDbpYUbf3e0" TargetMode="External"/><Relationship Id="rId4" Type="http://schemas.openxmlformats.org/officeDocument/2006/relationships/hyperlink" Target="https://www.youtube.com/watch?v=IpGxLWOIZy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N9fDIAflCMY" TargetMode="External"/><Relationship Id="rId2" Type="http://schemas.openxmlformats.org/officeDocument/2006/relationships/hyperlink" Target="https://www.youtube.com/watch?v=yVICmUvy06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bL4b1sGnILU&amp;t=5s" TargetMode="External"/><Relationship Id="rId2" Type="http://schemas.openxmlformats.org/officeDocument/2006/relationships/hyperlink" Target="https://www.youtube.com/watch?v=V0u6bxQOUJ8"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9fVSJVp11xc&amp;index=1&amp;list=PLnnr1O8OWc6aVexn2BY0qjklobY6TUEIy" TargetMode="External"/><Relationship Id="rId2" Type="http://schemas.openxmlformats.org/officeDocument/2006/relationships/hyperlink" Target="https://www.youtube.com/watch?v=MR8sWzoUUwM&amp;index=2&amp;list=PLnnr1O8OWc6aVexn2BY0qjklobY6TUEIy"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hyperlink" Target="https://www.youtube.com/watch?v=aDW44NPhNw0" TargetMode="External"/><Relationship Id="rId2" Type="http://schemas.openxmlformats.org/officeDocument/2006/relationships/hyperlink" Target="https://www.youtube.com/watch?v=VcSNDMBTE-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fontScale="92500"/>
          </a:bodyPr>
          <a:lstStyle/>
          <a:p>
            <a:r>
              <a:rPr lang="en-US" dirty="0">
                <a:latin typeface="Segoe WP Black" panose="020B0A02040504020203" pitchFamily="34" charset="0"/>
                <a:cs typeface="Times New Roman" panose="02020603050405020304" pitchFamily="18" charset="0"/>
              </a:rPr>
              <a:t>Day 6 and 7 </a:t>
            </a:r>
          </a:p>
          <a:p>
            <a:r>
              <a:rPr lang="en-US" b="1" dirty="0"/>
              <a:t>Model Application, Feature Engineering, and Evaluation</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20DED49A-A0C8-4764-A43E-A2C3D445E1D5}"/>
              </a:ext>
            </a:extLst>
          </p:cNvPr>
          <p:cNvSpPr>
            <a:spLocks noGrp="1" noChangeArrowheads="1"/>
          </p:cNvSpPr>
          <p:nvPr>
            <p:ph type="title"/>
          </p:nvPr>
        </p:nvSpPr>
        <p:spPr/>
        <p:txBody>
          <a:bodyPr/>
          <a:lstStyle/>
          <a:p>
            <a:r>
              <a:rPr lang="en-US" altLang="en-US" sz="3200"/>
              <a:t>Example (con’t)</a:t>
            </a:r>
          </a:p>
        </p:txBody>
      </p:sp>
      <p:sp>
        <p:nvSpPr>
          <p:cNvPr id="36867" name="Rectangle 3">
            <a:extLst>
              <a:ext uri="{FF2B5EF4-FFF2-40B4-BE49-F238E27FC236}">
                <a16:creationId xmlns:a16="http://schemas.microsoft.com/office/drawing/2014/main" xmlns="" id="{D5D68E3D-7402-4844-AFF3-8E692BBCAC69}"/>
              </a:ext>
            </a:extLst>
          </p:cNvPr>
          <p:cNvSpPr>
            <a:spLocks noGrp="1" noChangeArrowheads="1"/>
          </p:cNvSpPr>
          <p:nvPr>
            <p:ph type="body" idx="1"/>
          </p:nvPr>
        </p:nvSpPr>
        <p:spPr/>
        <p:txBody>
          <a:bodyPr/>
          <a:lstStyle/>
          <a:p>
            <a:r>
              <a:rPr lang="en-US" altLang="en-US" sz="2400"/>
              <a:t>What has really happened:</a:t>
            </a:r>
          </a:p>
          <a:p>
            <a:pPr>
              <a:buFontTx/>
              <a:buNone/>
            </a:pPr>
            <a:r>
              <a:rPr lang="en-US" altLang="en-US" sz="2400"/>
              <a:t> There are 1024 combinations of red and blue </a:t>
            </a:r>
          </a:p>
          <a:p>
            <a:pPr>
              <a:buFontTx/>
              <a:buNone/>
            </a:pPr>
            <a:r>
              <a:rPr lang="en-US" altLang="en-US" sz="2400"/>
              <a:t> combinations of red and blue of length 10. </a:t>
            </a:r>
          </a:p>
          <a:p>
            <a:pPr>
              <a:buFontTx/>
              <a:buNone/>
            </a:pPr>
            <a:r>
              <a:rPr lang="en-US" altLang="en-US" sz="2400"/>
              <a:t>Thus with probability 0.98 at least one person will guess</a:t>
            </a:r>
          </a:p>
          <a:p>
            <a:pPr>
              <a:buFontTx/>
              <a:buNone/>
            </a:pPr>
            <a:r>
              <a:rPr lang="en-US" altLang="en-US" sz="2400"/>
              <a:t> the sequence of red blue correctly </a:t>
            </a:r>
          </a:p>
          <a:p>
            <a:pPr>
              <a:buFontTx/>
              <a:buNone/>
            </a:pPr>
            <a:endParaRPr lang="en-US" altLang="en-US" sz="2400"/>
          </a:p>
          <a:p>
            <a:endParaRPr lang="en-US" altLang="en-US" sz="2400"/>
          </a:p>
        </p:txBody>
      </p:sp>
    </p:spTree>
    <p:extLst>
      <p:ext uri="{BB962C8B-B14F-4D97-AF65-F5344CB8AC3E}">
        <p14:creationId xmlns:p14="http://schemas.microsoft.com/office/powerpoint/2010/main" val="42226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6A9A59CA-0F0A-4985-AA53-751053DA0E67}"/>
              </a:ext>
            </a:extLst>
          </p:cNvPr>
          <p:cNvSpPr>
            <a:spLocks noGrp="1" noChangeArrowheads="1"/>
          </p:cNvSpPr>
          <p:nvPr>
            <p:ph type="title"/>
          </p:nvPr>
        </p:nvSpPr>
        <p:spPr/>
        <p:txBody>
          <a:bodyPr/>
          <a:lstStyle/>
          <a:p>
            <a:r>
              <a:rPr lang="en-US" altLang="en-US" sz="3200"/>
              <a:t>Machine Learning is not Data Mining</a:t>
            </a:r>
          </a:p>
        </p:txBody>
      </p:sp>
      <p:sp>
        <p:nvSpPr>
          <p:cNvPr id="55299" name="Rectangle 3">
            <a:extLst>
              <a:ext uri="{FF2B5EF4-FFF2-40B4-BE49-F238E27FC236}">
                <a16:creationId xmlns:a16="http://schemas.microsoft.com/office/drawing/2014/main" xmlns="" id="{B96FA441-063E-4DBE-BE11-DE8A3A70FC53}"/>
              </a:ext>
            </a:extLst>
          </p:cNvPr>
          <p:cNvSpPr>
            <a:spLocks noGrp="1" noChangeArrowheads="1"/>
          </p:cNvSpPr>
          <p:nvPr>
            <p:ph type="body" idx="1"/>
          </p:nvPr>
        </p:nvSpPr>
        <p:spPr/>
        <p:txBody>
          <a:bodyPr/>
          <a:lstStyle/>
          <a:p>
            <a:r>
              <a:rPr lang="en-US" altLang="en-US" sz="2400"/>
              <a:t>Machine Learning design systems that can learn in the process of processing data</a:t>
            </a:r>
          </a:p>
          <a:p>
            <a:r>
              <a:rPr lang="en-US" altLang="en-US" sz="2400"/>
              <a:t>Checkers program designed by one of the scientist eventually learned to play better than the program designer</a:t>
            </a:r>
          </a:p>
          <a:p>
            <a:r>
              <a:rPr lang="en-US" altLang="en-US" sz="2400"/>
              <a:t>Data Mining incorporates the Machine learning methods but also benefits from the methods of other disciplines such as database and statistic </a:t>
            </a:r>
          </a:p>
        </p:txBody>
      </p:sp>
    </p:spTree>
    <p:extLst>
      <p:ext uri="{BB962C8B-B14F-4D97-AF65-F5344CB8AC3E}">
        <p14:creationId xmlns:p14="http://schemas.microsoft.com/office/powerpoint/2010/main" val="126928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EDF782D6-C2B1-47E8-86DF-DEF76AC80391}"/>
              </a:ext>
            </a:extLst>
          </p:cNvPr>
          <p:cNvSpPr>
            <a:spLocks noGrp="1" noChangeArrowheads="1"/>
          </p:cNvSpPr>
          <p:nvPr>
            <p:ph type="title"/>
          </p:nvPr>
        </p:nvSpPr>
        <p:spPr/>
        <p:txBody>
          <a:bodyPr/>
          <a:lstStyle/>
          <a:p>
            <a:r>
              <a:rPr lang="en-US" altLang="en-US" sz="3200"/>
              <a:t>What is Data Mining</a:t>
            </a:r>
          </a:p>
        </p:txBody>
      </p:sp>
      <p:sp>
        <p:nvSpPr>
          <p:cNvPr id="57347" name="Rectangle 3">
            <a:extLst>
              <a:ext uri="{FF2B5EF4-FFF2-40B4-BE49-F238E27FC236}">
                <a16:creationId xmlns:a16="http://schemas.microsoft.com/office/drawing/2014/main" xmlns="" id="{62353CDF-99E2-4E7C-A79F-F75F5846B820}"/>
              </a:ext>
            </a:extLst>
          </p:cNvPr>
          <p:cNvSpPr>
            <a:spLocks noGrp="1" noChangeArrowheads="1"/>
          </p:cNvSpPr>
          <p:nvPr>
            <p:ph type="body" idx="1"/>
          </p:nvPr>
        </p:nvSpPr>
        <p:spPr/>
        <p:txBody>
          <a:bodyPr/>
          <a:lstStyle/>
          <a:p>
            <a:r>
              <a:rPr lang="en-US" altLang="en-US" sz="2400"/>
              <a:t>Data Mining major task is to find all and only interesting patterns in a set of data sources</a:t>
            </a:r>
          </a:p>
          <a:p>
            <a:r>
              <a:rPr lang="en-US" altLang="en-US" sz="2400"/>
              <a:t>Find all interesting patterns means – Completeness</a:t>
            </a:r>
          </a:p>
          <a:p>
            <a:pPr lvl="1"/>
            <a:r>
              <a:rPr lang="en-US" altLang="en-US" sz="2000"/>
              <a:t>Can it be done</a:t>
            </a:r>
          </a:p>
          <a:p>
            <a:pPr lvl="1"/>
            <a:r>
              <a:rPr lang="en-US" altLang="en-US" sz="2000"/>
              <a:t>Heuristic vs Exhaustive search</a:t>
            </a:r>
          </a:p>
          <a:p>
            <a:r>
              <a:rPr lang="en-US" altLang="en-US" sz="2400"/>
              <a:t>Find only interesting patterns – Consistency</a:t>
            </a:r>
          </a:p>
          <a:p>
            <a:pPr lvl="1"/>
            <a:r>
              <a:rPr lang="en-US" altLang="en-US" sz="2000"/>
              <a:t>Is it possible</a:t>
            </a:r>
          </a:p>
          <a:p>
            <a:pPr lvl="1"/>
            <a:r>
              <a:rPr lang="en-US" altLang="en-US" sz="2000"/>
              <a:t>Approaches: Generate all patterns and filter out uninteresting patterns; generate only patterns that are interesting</a:t>
            </a:r>
          </a:p>
          <a:p>
            <a:pPr lvl="2">
              <a:buFontTx/>
              <a:buNone/>
            </a:pPr>
            <a:endParaRPr lang="en-US" altLang="en-US" sz="1800"/>
          </a:p>
        </p:txBody>
      </p:sp>
    </p:spTree>
    <p:extLst>
      <p:ext uri="{BB962C8B-B14F-4D97-AF65-F5344CB8AC3E}">
        <p14:creationId xmlns:p14="http://schemas.microsoft.com/office/powerpoint/2010/main" val="138356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xmlns="" id="{7F3634AC-1459-4A22-8826-5365A28F4F0E}"/>
              </a:ext>
            </a:extLst>
          </p:cNvPr>
          <p:cNvSpPr>
            <a:spLocks noGrp="1" noChangeArrowheads="1"/>
          </p:cNvSpPr>
          <p:nvPr>
            <p:ph type="title"/>
          </p:nvPr>
        </p:nvSpPr>
        <p:spPr>
          <a:xfrm>
            <a:off x="1371600" y="381000"/>
            <a:ext cx="7391400" cy="914400"/>
          </a:xfrm>
          <a:noFill/>
          <a:ln/>
        </p:spPr>
        <p:txBody>
          <a:bodyPr lIns="92075" tIns="46038" rIns="92075" bIns="46038"/>
          <a:lstStyle/>
          <a:p>
            <a:r>
              <a:rPr lang="en-US" altLang="en-US" sz="3200"/>
              <a:t>Potential Applications</a:t>
            </a:r>
          </a:p>
        </p:txBody>
      </p:sp>
      <p:sp>
        <p:nvSpPr>
          <p:cNvPr id="59395" name="Rectangle 3">
            <a:extLst>
              <a:ext uri="{FF2B5EF4-FFF2-40B4-BE49-F238E27FC236}">
                <a16:creationId xmlns:a16="http://schemas.microsoft.com/office/drawing/2014/main" xmlns="" id="{BD12478F-DEA5-4FAF-B112-B90DF63F4E49}"/>
              </a:ext>
            </a:extLst>
          </p:cNvPr>
          <p:cNvSpPr>
            <a:spLocks noGrp="1" noChangeArrowheads="1"/>
          </p:cNvSpPr>
          <p:nvPr>
            <p:ph type="body" idx="1"/>
          </p:nvPr>
        </p:nvSpPr>
        <p:spPr>
          <a:xfrm>
            <a:off x="533400" y="1447800"/>
            <a:ext cx="8229600" cy="5105400"/>
          </a:xfrm>
          <a:noFill/>
          <a:ln/>
        </p:spPr>
        <p:txBody>
          <a:bodyPr lIns="92075" tIns="46038" rIns="92075" bIns="46038"/>
          <a:lstStyle/>
          <a:p>
            <a:pPr algn="just">
              <a:lnSpc>
                <a:spcPct val="120000"/>
              </a:lnSpc>
            </a:pPr>
            <a:r>
              <a:rPr lang="en-US" altLang="en-US" sz="2400"/>
              <a:t>Database analysis and decision support</a:t>
            </a:r>
          </a:p>
          <a:p>
            <a:pPr lvl="1" algn="just">
              <a:lnSpc>
                <a:spcPct val="120000"/>
              </a:lnSpc>
            </a:pPr>
            <a:r>
              <a:rPr lang="en-US" altLang="en-US" sz="2000"/>
              <a:t>Market analysis and management</a:t>
            </a:r>
          </a:p>
          <a:p>
            <a:pPr lvl="2">
              <a:lnSpc>
                <a:spcPct val="120000"/>
              </a:lnSpc>
            </a:pPr>
            <a:r>
              <a:rPr lang="en-US" altLang="en-US" sz="2000"/>
              <a:t>target marketing, customer relation management,  market basket analysis, cross selling, market segmentation</a:t>
            </a:r>
          </a:p>
          <a:p>
            <a:pPr lvl="1" algn="just">
              <a:lnSpc>
                <a:spcPct val="120000"/>
              </a:lnSpc>
            </a:pPr>
            <a:r>
              <a:rPr lang="en-US" altLang="en-US" sz="2000"/>
              <a:t>Risk analysis and management</a:t>
            </a:r>
          </a:p>
          <a:p>
            <a:pPr lvl="2">
              <a:lnSpc>
                <a:spcPct val="120000"/>
              </a:lnSpc>
            </a:pPr>
            <a:r>
              <a:rPr lang="en-US" altLang="en-US" sz="2000"/>
              <a:t>Forecasting, customer retention, improved underwriting, quality control, competitive analysis</a:t>
            </a:r>
          </a:p>
          <a:p>
            <a:pPr lvl="1" algn="just">
              <a:lnSpc>
                <a:spcPct val="120000"/>
              </a:lnSpc>
            </a:pPr>
            <a:r>
              <a:rPr lang="en-US" altLang="en-US" sz="2000"/>
              <a:t>Fraud detection and management</a:t>
            </a:r>
          </a:p>
          <a:p>
            <a:pPr algn="just">
              <a:lnSpc>
                <a:spcPct val="120000"/>
              </a:lnSpc>
            </a:pPr>
            <a:r>
              <a:rPr lang="en-US" altLang="en-US" sz="2400"/>
              <a:t>Other Applications</a:t>
            </a:r>
          </a:p>
          <a:p>
            <a:pPr lvl="1" algn="just">
              <a:lnSpc>
                <a:spcPct val="120000"/>
              </a:lnSpc>
            </a:pPr>
            <a:r>
              <a:rPr lang="en-US" altLang="en-US" sz="2000"/>
              <a:t>Text mining (news group, email, documents) and Web analysis.</a:t>
            </a:r>
          </a:p>
          <a:p>
            <a:pPr lvl="1" algn="just">
              <a:lnSpc>
                <a:spcPct val="120000"/>
              </a:lnSpc>
            </a:pPr>
            <a:r>
              <a:rPr lang="en-US" altLang="en-US" sz="2000"/>
              <a:t>Intelligent query answering</a:t>
            </a:r>
          </a:p>
        </p:txBody>
      </p:sp>
    </p:spTree>
    <p:extLst>
      <p:ext uri="{BB962C8B-B14F-4D97-AF65-F5344CB8AC3E}">
        <p14:creationId xmlns:p14="http://schemas.microsoft.com/office/powerpoint/2010/main" val="4229340625"/>
      </p:ext>
    </p:extLst>
  </p:cSld>
  <p:clrMapOvr>
    <a:masterClrMapping/>
  </p:clrMapOvr>
  <p:transition>
    <p:blind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D54A63C9-BBDE-4313-828D-09CD90028786}"/>
              </a:ext>
            </a:extLst>
          </p:cNvPr>
          <p:cNvSpPr>
            <a:spLocks noGrp="1" noChangeArrowheads="1"/>
          </p:cNvSpPr>
          <p:nvPr>
            <p:ph type="title"/>
          </p:nvPr>
        </p:nvSpPr>
        <p:spPr>
          <a:xfrm>
            <a:off x="685800" y="0"/>
            <a:ext cx="7848600" cy="685800"/>
          </a:xfrm>
          <a:noFill/>
          <a:ln/>
        </p:spPr>
        <p:txBody>
          <a:bodyPr lIns="92075" tIns="46038" rIns="92075" bIns="46038"/>
          <a:lstStyle/>
          <a:p>
            <a:r>
              <a:rPr lang="en-US" altLang="en-US" sz="3200"/>
              <a:t>Market Analysis and Management (</a:t>
            </a:r>
            <a:r>
              <a:rPr lang="en-US" altLang="en-US" sz="4000"/>
              <a:t>1)</a:t>
            </a:r>
          </a:p>
        </p:txBody>
      </p:sp>
      <p:sp>
        <p:nvSpPr>
          <p:cNvPr id="61443" name="Rectangle 3">
            <a:extLst>
              <a:ext uri="{FF2B5EF4-FFF2-40B4-BE49-F238E27FC236}">
                <a16:creationId xmlns:a16="http://schemas.microsoft.com/office/drawing/2014/main" xmlns="" id="{06BF37AC-7C3D-4D7B-B1C2-830B34113266}"/>
              </a:ext>
            </a:extLst>
          </p:cNvPr>
          <p:cNvSpPr>
            <a:spLocks noGrp="1" noChangeArrowheads="1"/>
          </p:cNvSpPr>
          <p:nvPr>
            <p:ph type="body" idx="1"/>
          </p:nvPr>
        </p:nvSpPr>
        <p:spPr>
          <a:xfrm>
            <a:off x="381000" y="609600"/>
            <a:ext cx="8153400" cy="5483696"/>
          </a:xfrm>
          <a:noFill/>
          <a:ln/>
        </p:spPr>
        <p:txBody>
          <a:bodyPr lIns="92075" tIns="46038" rIns="92075" bIns="46038"/>
          <a:lstStyle/>
          <a:p>
            <a:pPr>
              <a:lnSpc>
                <a:spcPct val="110000"/>
              </a:lnSpc>
            </a:pPr>
            <a:r>
              <a:rPr lang="en-US" altLang="en-US" sz="2000" dirty="0"/>
              <a:t>Where are the data sources for analysis?</a:t>
            </a:r>
          </a:p>
          <a:p>
            <a:pPr lvl="1">
              <a:lnSpc>
                <a:spcPct val="110000"/>
              </a:lnSpc>
            </a:pPr>
            <a:r>
              <a:rPr lang="en-US" altLang="en-US" sz="2000" dirty="0"/>
              <a:t>Credit card transactions, loyalty cards, discount coupons, customer complaint calls, plus (public) lifestyle studies</a:t>
            </a:r>
          </a:p>
          <a:p>
            <a:pPr>
              <a:lnSpc>
                <a:spcPct val="110000"/>
              </a:lnSpc>
            </a:pPr>
            <a:r>
              <a:rPr lang="en-US" altLang="en-US" sz="2000" dirty="0"/>
              <a:t>Target marketing</a:t>
            </a:r>
          </a:p>
          <a:p>
            <a:pPr lvl="1">
              <a:lnSpc>
                <a:spcPct val="110000"/>
              </a:lnSpc>
            </a:pPr>
            <a:r>
              <a:rPr lang="en-US" altLang="en-US" sz="2000" dirty="0"/>
              <a:t>Find clusters of “model” customers who share the same characteristics: interest, income level, spending habits, etc.</a:t>
            </a:r>
          </a:p>
          <a:p>
            <a:pPr>
              <a:lnSpc>
                <a:spcPct val="110000"/>
              </a:lnSpc>
            </a:pPr>
            <a:r>
              <a:rPr lang="en-US" altLang="en-US" sz="2000" dirty="0"/>
              <a:t>Determine customer purchasing patterns over time</a:t>
            </a:r>
          </a:p>
          <a:p>
            <a:pPr lvl="1">
              <a:lnSpc>
                <a:spcPct val="110000"/>
              </a:lnSpc>
            </a:pPr>
            <a:r>
              <a:rPr lang="en-US" altLang="en-US" sz="2000" dirty="0"/>
              <a:t>Conversion of single to a joint bank account: marriage, etc.</a:t>
            </a:r>
          </a:p>
          <a:p>
            <a:pPr>
              <a:lnSpc>
                <a:spcPct val="110000"/>
              </a:lnSpc>
            </a:pPr>
            <a:r>
              <a:rPr lang="en-US" altLang="en-US" sz="2000" dirty="0"/>
              <a:t>Cross-market analysis</a:t>
            </a:r>
          </a:p>
          <a:p>
            <a:pPr lvl="1">
              <a:lnSpc>
                <a:spcPct val="110000"/>
              </a:lnSpc>
            </a:pPr>
            <a:r>
              <a:rPr lang="en-US" altLang="en-US" sz="2000" dirty="0"/>
              <a:t>Associations/co-relations between product sales</a:t>
            </a:r>
          </a:p>
          <a:p>
            <a:pPr lvl="1">
              <a:lnSpc>
                <a:spcPct val="110000"/>
              </a:lnSpc>
            </a:pPr>
            <a:r>
              <a:rPr lang="en-US" altLang="en-US" sz="2000" dirty="0"/>
              <a:t>Prediction based on the association information</a:t>
            </a:r>
          </a:p>
        </p:txBody>
      </p:sp>
    </p:spTree>
    <p:extLst>
      <p:ext uri="{BB962C8B-B14F-4D97-AF65-F5344CB8AC3E}">
        <p14:creationId xmlns:p14="http://schemas.microsoft.com/office/powerpoint/2010/main" val="2900891046"/>
      </p:ext>
    </p:extLst>
  </p:cSld>
  <p:clrMapOvr>
    <a:masterClrMapping/>
  </p:clrMapOvr>
  <p:transition>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08073A19-099D-4B76-838E-CA1DC36899A1}"/>
              </a:ext>
            </a:extLst>
          </p:cNvPr>
          <p:cNvSpPr>
            <a:spLocks noGrp="1" noChangeArrowheads="1"/>
          </p:cNvSpPr>
          <p:nvPr>
            <p:ph type="title"/>
          </p:nvPr>
        </p:nvSpPr>
        <p:spPr>
          <a:xfrm>
            <a:off x="762000" y="0"/>
            <a:ext cx="7924800" cy="914400"/>
          </a:xfrm>
          <a:noFill/>
          <a:ln/>
        </p:spPr>
        <p:txBody>
          <a:bodyPr lIns="92075" tIns="46038" rIns="92075" bIns="46038"/>
          <a:lstStyle/>
          <a:p>
            <a:r>
              <a:rPr lang="en-US" altLang="en-US" sz="3200"/>
              <a:t>Market Analysis and Management (2)</a:t>
            </a:r>
          </a:p>
        </p:txBody>
      </p:sp>
      <p:sp>
        <p:nvSpPr>
          <p:cNvPr id="63491" name="Rectangle 3">
            <a:extLst>
              <a:ext uri="{FF2B5EF4-FFF2-40B4-BE49-F238E27FC236}">
                <a16:creationId xmlns:a16="http://schemas.microsoft.com/office/drawing/2014/main" xmlns="" id="{2EEB10DF-3808-48C0-8170-B1E4A019E77C}"/>
              </a:ext>
            </a:extLst>
          </p:cNvPr>
          <p:cNvSpPr>
            <a:spLocks noGrp="1" noChangeArrowheads="1"/>
          </p:cNvSpPr>
          <p:nvPr>
            <p:ph type="body" idx="1"/>
          </p:nvPr>
        </p:nvSpPr>
        <p:spPr>
          <a:xfrm>
            <a:off x="457200" y="838200"/>
            <a:ext cx="8382000" cy="5791200"/>
          </a:xfrm>
          <a:noFill/>
          <a:ln/>
        </p:spPr>
        <p:txBody>
          <a:bodyPr lIns="92075" tIns="46038" rIns="92075" bIns="46038"/>
          <a:lstStyle/>
          <a:p>
            <a:pPr>
              <a:lnSpc>
                <a:spcPct val="130000"/>
              </a:lnSpc>
            </a:pPr>
            <a:r>
              <a:rPr lang="en-US" altLang="en-US" sz="2000" dirty="0"/>
              <a:t>Customer profiling</a:t>
            </a:r>
          </a:p>
          <a:p>
            <a:pPr lvl="1">
              <a:lnSpc>
                <a:spcPct val="130000"/>
              </a:lnSpc>
            </a:pPr>
            <a:r>
              <a:rPr lang="en-US" altLang="en-US" sz="2000" dirty="0"/>
              <a:t>data mining can tell you what types of customers buy what products (clustering or classification)</a:t>
            </a:r>
          </a:p>
          <a:p>
            <a:pPr>
              <a:lnSpc>
                <a:spcPct val="130000"/>
              </a:lnSpc>
            </a:pPr>
            <a:r>
              <a:rPr lang="en-US" altLang="en-US" sz="2000" dirty="0"/>
              <a:t>Identifying customer requirements</a:t>
            </a:r>
          </a:p>
          <a:p>
            <a:pPr lvl="1">
              <a:lnSpc>
                <a:spcPct val="130000"/>
              </a:lnSpc>
            </a:pPr>
            <a:r>
              <a:rPr lang="en-US" altLang="en-US" sz="2000" dirty="0"/>
              <a:t>identifying the best products for different customers</a:t>
            </a:r>
          </a:p>
          <a:p>
            <a:pPr lvl="1">
              <a:lnSpc>
                <a:spcPct val="130000"/>
              </a:lnSpc>
            </a:pPr>
            <a:r>
              <a:rPr lang="en-US" altLang="en-US" sz="2000" dirty="0"/>
              <a:t>use prediction to find what factors will attract new customers</a:t>
            </a:r>
          </a:p>
          <a:p>
            <a:pPr>
              <a:lnSpc>
                <a:spcPct val="130000"/>
              </a:lnSpc>
            </a:pPr>
            <a:r>
              <a:rPr lang="en-US" altLang="en-US" sz="2000" dirty="0"/>
              <a:t>Provides summary information</a:t>
            </a:r>
          </a:p>
          <a:p>
            <a:pPr lvl="1">
              <a:lnSpc>
                <a:spcPct val="130000"/>
              </a:lnSpc>
            </a:pPr>
            <a:r>
              <a:rPr lang="en-US" altLang="en-US" sz="2000" dirty="0"/>
              <a:t>various multidimensional summary reports</a:t>
            </a:r>
          </a:p>
          <a:p>
            <a:pPr lvl="1">
              <a:lnSpc>
                <a:spcPct val="130000"/>
              </a:lnSpc>
            </a:pPr>
            <a:r>
              <a:rPr lang="en-US" altLang="en-US" sz="2000" dirty="0"/>
              <a:t>statistical summary information (data central tendency and variation)</a:t>
            </a:r>
            <a:endParaRPr lang="en-US" altLang="en-US" sz="2000" b="1" dirty="0"/>
          </a:p>
        </p:txBody>
      </p:sp>
    </p:spTree>
    <p:extLst>
      <p:ext uri="{BB962C8B-B14F-4D97-AF65-F5344CB8AC3E}">
        <p14:creationId xmlns:p14="http://schemas.microsoft.com/office/powerpoint/2010/main" val="784559587"/>
      </p:ext>
    </p:extLst>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A0F500A0-549A-4019-986D-717F4ABB07E2}"/>
              </a:ext>
            </a:extLst>
          </p:cNvPr>
          <p:cNvSpPr>
            <a:spLocks noGrp="1" noChangeArrowheads="1"/>
          </p:cNvSpPr>
          <p:nvPr>
            <p:ph type="title"/>
          </p:nvPr>
        </p:nvSpPr>
        <p:spPr>
          <a:xfrm>
            <a:off x="1600200" y="304800"/>
            <a:ext cx="6705600" cy="914400"/>
          </a:xfrm>
          <a:noFill/>
          <a:ln/>
        </p:spPr>
        <p:txBody>
          <a:bodyPr lIns="92075" tIns="46038" rIns="92075" bIns="46038"/>
          <a:lstStyle/>
          <a:p>
            <a:r>
              <a:rPr lang="en-US" altLang="en-US" sz="3200"/>
              <a:t>Corporate Analysis and Risk Management</a:t>
            </a:r>
            <a:endParaRPr lang="en-US" altLang="en-US" sz="3200" b="1"/>
          </a:p>
        </p:txBody>
      </p:sp>
      <p:sp>
        <p:nvSpPr>
          <p:cNvPr id="65539" name="Rectangle 3">
            <a:extLst>
              <a:ext uri="{FF2B5EF4-FFF2-40B4-BE49-F238E27FC236}">
                <a16:creationId xmlns:a16="http://schemas.microsoft.com/office/drawing/2014/main" xmlns="" id="{DD56B2CE-65E4-4939-ABCF-1773DAF0E09C}"/>
              </a:ext>
            </a:extLst>
          </p:cNvPr>
          <p:cNvSpPr>
            <a:spLocks noGrp="1" noChangeArrowheads="1"/>
          </p:cNvSpPr>
          <p:nvPr>
            <p:ph type="body" idx="1"/>
          </p:nvPr>
        </p:nvSpPr>
        <p:spPr>
          <a:xfrm>
            <a:off x="533400" y="1219200"/>
            <a:ext cx="8229600" cy="4953000"/>
          </a:xfrm>
          <a:noFill/>
          <a:ln/>
        </p:spPr>
        <p:txBody>
          <a:bodyPr lIns="92075" tIns="46038" rIns="92075" bIns="46038"/>
          <a:lstStyle/>
          <a:p>
            <a:pPr>
              <a:lnSpc>
                <a:spcPct val="90000"/>
              </a:lnSpc>
            </a:pPr>
            <a:r>
              <a:rPr lang="en-US" altLang="en-US" sz="2400" dirty="0"/>
              <a:t>Finance planning and asset evaluation</a:t>
            </a:r>
          </a:p>
          <a:p>
            <a:pPr lvl="1">
              <a:lnSpc>
                <a:spcPct val="90000"/>
              </a:lnSpc>
            </a:pPr>
            <a:r>
              <a:rPr lang="en-US" altLang="en-US" sz="2400" dirty="0"/>
              <a:t>cash flow analysis and prediction</a:t>
            </a:r>
          </a:p>
          <a:p>
            <a:pPr lvl="1">
              <a:lnSpc>
                <a:spcPct val="90000"/>
              </a:lnSpc>
            </a:pPr>
            <a:r>
              <a:rPr lang="en-US" altLang="en-US" sz="2400" dirty="0"/>
              <a:t>contingent claim analysis to evaluate assets </a:t>
            </a:r>
          </a:p>
          <a:p>
            <a:pPr lvl="1">
              <a:lnSpc>
                <a:spcPct val="90000"/>
              </a:lnSpc>
            </a:pPr>
            <a:r>
              <a:rPr lang="en-US" altLang="en-US" sz="2400" dirty="0"/>
              <a:t>cross-sectional and time series analysis (financial-ratio, trend analysis, etc.)</a:t>
            </a:r>
          </a:p>
          <a:p>
            <a:pPr>
              <a:lnSpc>
                <a:spcPct val="90000"/>
              </a:lnSpc>
            </a:pPr>
            <a:r>
              <a:rPr lang="en-US" altLang="en-US" sz="2400" dirty="0"/>
              <a:t>Resource planning:</a:t>
            </a:r>
          </a:p>
          <a:p>
            <a:pPr lvl="1">
              <a:lnSpc>
                <a:spcPct val="90000"/>
              </a:lnSpc>
            </a:pPr>
            <a:r>
              <a:rPr lang="en-US" altLang="en-US" sz="2400" dirty="0"/>
              <a:t>summarize and compare the resources and spending</a:t>
            </a:r>
          </a:p>
          <a:p>
            <a:pPr>
              <a:lnSpc>
                <a:spcPct val="90000"/>
              </a:lnSpc>
            </a:pPr>
            <a:r>
              <a:rPr lang="en-US" altLang="en-US" sz="2400" dirty="0"/>
              <a:t>Competition:</a:t>
            </a:r>
          </a:p>
          <a:p>
            <a:pPr lvl="1">
              <a:lnSpc>
                <a:spcPct val="90000"/>
              </a:lnSpc>
            </a:pPr>
            <a:r>
              <a:rPr lang="en-US" altLang="en-US" sz="2400" dirty="0"/>
              <a:t>monitor competitors and market directions </a:t>
            </a:r>
          </a:p>
          <a:p>
            <a:pPr lvl="1">
              <a:lnSpc>
                <a:spcPct val="90000"/>
              </a:lnSpc>
            </a:pPr>
            <a:r>
              <a:rPr lang="en-US" altLang="en-US" sz="2400" dirty="0"/>
              <a:t>group customers into classes and a class-based pricing procedure</a:t>
            </a:r>
          </a:p>
          <a:p>
            <a:pPr lvl="1">
              <a:lnSpc>
                <a:spcPct val="90000"/>
              </a:lnSpc>
            </a:pPr>
            <a:r>
              <a:rPr lang="en-US" altLang="en-US" sz="2400" dirty="0"/>
              <a:t>set pricing strategy in a highly competitive market</a:t>
            </a:r>
          </a:p>
        </p:txBody>
      </p:sp>
    </p:spTree>
    <p:extLst>
      <p:ext uri="{BB962C8B-B14F-4D97-AF65-F5344CB8AC3E}">
        <p14:creationId xmlns:p14="http://schemas.microsoft.com/office/powerpoint/2010/main" val="3225364946"/>
      </p:ext>
    </p:extLst>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9514FC29-65D3-42B7-BDF5-7412E8A62302}"/>
              </a:ext>
            </a:extLst>
          </p:cNvPr>
          <p:cNvSpPr>
            <a:spLocks noGrp="1" noChangeArrowheads="1"/>
          </p:cNvSpPr>
          <p:nvPr>
            <p:ph type="title"/>
          </p:nvPr>
        </p:nvSpPr>
        <p:spPr>
          <a:xfrm>
            <a:off x="609600" y="0"/>
            <a:ext cx="7924800" cy="685800"/>
          </a:xfrm>
          <a:noFill/>
          <a:ln/>
        </p:spPr>
        <p:txBody>
          <a:bodyPr lIns="92075" tIns="46038" rIns="92075" bIns="46038"/>
          <a:lstStyle/>
          <a:p>
            <a:r>
              <a:rPr lang="en-US" altLang="en-US" sz="3200"/>
              <a:t>Fraud Detection and Management (1)</a:t>
            </a:r>
            <a:endParaRPr lang="en-US" altLang="en-US" sz="3200" b="1"/>
          </a:p>
        </p:txBody>
      </p:sp>
      <p:sp>
        <p:nvSpPr>
          <p:cNvPr id="67587" name="Rectangle 3">
            <a:extLst>
              <a:ext uri="{FF2B5EF4-FFF2-40B4-BE49-F238E27FC236}">
                <a16:creationId xmlns:a16="http://schemas.microsoft.com/office/drawing/2014/main" xmlns="" id="{DA02D8F4-3665-4E85-B7B2-E16D0A1A2F34}"/>
              </a:ext>
            </a:extLst>
          </p:cNvPr>
          <p:cNvSpPr>
            <a:spLocks noGrp="1" noChangeArrowheads="1"/>
          </p:cNvSpPr>
          <p:nvPr>
            <p:ph type="body" idx="1"/>
          </p:nvPr>
        </p:nvSpPr>
        <p:spPr>
          <a:xfrm>
            <a:off x="381000" y="685800"/>
            <a:ext cx="8305800" cy="6172200"/>
          </a:xfrm>
          <a:noFill/>
          <a:ln/>
        </p:spPr>
        <p:txBody>
          <a:bodyPr lIns="92075" tIns="46038" rIns="92075" bIns="46038"/>
          <a:lstStyle/>
          <a:p>
            <a:r>
              <a:rPr lang="en-US" altLang="en-US" sz="2000" dirty="0"/>
              <a:t>Applications</a:t>
            </a:r>
          </a:p>
          <a:p>
            <a:pPr lvl="1"/>
            <a:r>
              <a:rPr lang="en-US" altLang="en-US" sz="2000" dirty="0"/>
              <a:t>widely used in health care, retail, credit card services, telecommunications (phone card fraud), etc.</a:t>
            </a:r>
          </a:p>
          <a:p>
            <a:r>
              <a:rPr lang="en-US" altLang="en-US" sz="2000" dirty="0"/>
              <a:t>Approach</a:t>
            </a:r>
          </a:p>
          <a:p>
            <a:pPr lvl="1"/>
            <a:r>
              <a:rPr lang="en-US" altLang="en-US" sz="2000" dirty="0"/>
              <a:t>use historical data to build models of fraudulent behavior and use data mining to help identify similar instances</a:t>
            </a:r>
          </a:p>
          <a:p>
            <a:r>
              <a:rPr lang="en-US" altLang="en-US" sz="2000" dirty="0"/>
              <a:t>Examples</a:t>
            </a:r>
          </a:p>
          <a:p>
            <a:pPr lvl="1"/>
            <a:r>
              <a:rPr lang="en-US" altLang="en-US" sz="2000" u="sng" dirty="0"/>
              <a:t>auto insurance</a:t>
            </a:r>
            <a:r>
              <a:rPr lang="en-US" altLang="en-US" sz="2000" dirty="0"/>
              <a:t>: detect a group of people who stage accidents to collect on insurance</a:t>
            </a:r>
          </a:p>
          <a:p>
            <a:pPr lvl="1"/>
            <a:r>
              <a:rPr lang="en-US" altLang="en-US" sz="2000" u="sng" dirty="0"/>
              <a:t>money laundering</a:t>
            </a:r>
            <a:r>
              <a:rPr lang="en-US" altLang="en-US" sz="2000" dirty="0"/>
              <a:t>: detect suspicious money transactions (US Treasury's Financial Crimes Enforcement Network) </a:t>
            </a:r>
          </a:p>
          <a:p>
            <a:pPr lvl="1"/>
            <a:r>
              <a:rPr lang="en-US" altLang="en-US" sz="2000" u="sng" dirty="0"/>
              <a:t>medical insurance</a:t>
            </a:r>
            <a:r>
              <a:rPr lang="en-US" altLang="en-US" sz="2000" dirty="0"/>
              <a:t>: detect professional patients and ring of doctors and ring of references</a:t>
            </a:r>
          </a:p>
        </p:txBody>
      </p:sp>
    </p:spTree>
    <p:extLst>
      <p:ext uri="{BB962C8B-B14F-4D97-AF65-F5344CB8AC3E}">
        <p14:creationId xmlns:p14="http://schemas.microsoft.com/office/powerpoint/2010/main" val="1861610340"/>
      </p:ext>
    </p:extLst>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1E46F752-6582-45BE-B04C-BDC814564A53}"/>
              </a:ext>
            </a:extLst>
          </p:cNvPr>
          <p:cNvSpPr>
            <a:spLocks noGrp="1" noChangeArrowheads="1"/>
          </p:cNvSpPr>
          <p:nvPr>
            <p:ph type="title"/>
          </p:nvPr>
        </p:nvSpPr>
        <p:spPr>
          <a:xfrm>
            <a:off x="685800" y="0"/>
            <a:ext cx="7924800" cy="900113"/>
          </a:xfrm>
          <a:noFill/>
          <a:ln/>
        </p:spPr>
        <p:txBody>
          <a:bodyPr lIns="92075" tIns="46038" rIns="92075" bIns="46038"/>
          <a:lstStyle/>
          <a:p>
            <a:r>
              <a:rPr lang="en-US" altLang="en-US" sz="3200"/>
              <a:t>Fraud Detection and Management (2)</a:t>
            </a:r>
            <a:endParaRPr lang="en-US" altLang="en-US" sz="3200" b="1"/>
          </a:p>
        </p:txBody>
      </p:sp>
      <p:sp>
        <p:nvSpPr>
          <p:cNvPr id="69635" name="Rectangle 3">
            <a:extLst>
              <a:ext uri="{FF2B5EF4-FFF2-40B4-BE49-F238E27FC236}">
                <a16:creationId xmlns:a16="http://schemas.microsoft.com/office/drawing/2014/main" xmlns="" id="{3B03E5B1-F5BB-4051-8794-2BD63231B962}"/>
              </a:ext>
            </a:extLst>
          </p:cNvPr>
          <p:cNvSpPr>
            <a:spLocks noGrp="1" noChangeArrowheads="1"/>
          </p:cNvSpPr>
          <p:nvPr>
            <p:ph type="body" idx="1"/>
          </p:nvPr>
        </p:nvSpPr>
        <p:spPr>
          <a:xfrm>
            <a:off x="457200" y="1066800"/>
            <a:ext cx="8229600" cy="4724400"/>
          </a:xfrm>
          <a:noFill/>
          <a:ln/>
        </p:spPr>
        <p:txBody>
          <a:bodyPr lIns="92075" tIns="46038" rIns="92075" bIns="46038"/>
          <a:lstStyle/>
          <a:p>
            <a:r>
              <a:rPr lang="en-US" altLang="en-US" sz="2400" u="sng"/>
              <a:t>Detecting inappropriate medical treatment</a:t>
            </a:r>
            <a:endParaRPr lang="en-US" altLang="en-US" sz="2400"/>
          </a:p>
          <a:p>
            <a:r>
              <a:rPr lang="en-US" altLang="en-US" sz="2400" u="sng"/>
              <a:t>Detecting telephone fraud</a:t>
            </a:r>
            <a:endParaRPr lang="en-US" altLang="en-US" sz="2400"/>
          </a:p>
          <a:p>
            <a:pPr lvl="1"/>
            <a:r>
              <a:rPr lang="en-US" altLang="en-US" sz="2400"/>
              <a:t>Telephone call model: destination of the call, duration, time of day or week.  Analyze patterns that deviate from an expected norm.</a:t>
            </a:r>
          </a:p>
          <a:p>
            <a:pPr lvl="1"/>
            <a:r>
              <a:rPr lang="en-US" altLang="en-US" sz="2400"/>
              <a:t>British Telecom identified discrete groups of callers with frequent intra-group calls, especially mobile phones, and broke a multimillion dollar fraud. </a:t>
            </a:r>
          </a:p>
          <a:p>
            <a:r>
              <a:rPr lang="en-US" altLang="en-US" sz="2400" u="sng"/>
              <a:t>Retail</a:t>
            </a:r>
          </a:p>
          <a:p>
            <a:pPr lvl="1"/>
            <a:r>
              <a:rPr lang="en-US" altLang="en-US" sz="2400"/>
              <a:t>Analysts estimate that 38% of retail shrink is due to dishonest employees.</a:t>
            </a:r>
          </a:p>
        </p:txBody>
      </p:sp>
    </p:spTree>
    <p:extLst>
      <p:ext uri="{BB962C8B-B14F-4D97-AF65-F5344CB8AC3E}">
        <p14:creationId xmlns:p14="http://schemas.microsoft.com/office/powerpoint/2010/main" val="984423186"/>
      </p:ext>
    </p:extLst>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ACBE26D3-A764-4E97-AB22-4BAE2D222163}"/>
              </a:ext>
            </a:extLst>
          </p:cNvPr>
          <p:cNvSpPr>
            <a:spLocks noGrp="1" noChangeArrowheads="1"/>
          </p:cNvSpPr>
          <p:nvPr>
            <p:ph type="title"/>
          </p:nvPr>
        </p:nvSpPr>
        <p:spPr>
          <a:xfrm>
            <a:off x="1600200" y="0"/>
            <a:ext cx="6400800" cy="685800"/>
          </a:xfrm>
          <a:noFill/>
          <a:ln/>
        </p:spPr>
        <p:txBody>
          <a:bodyPr lIns="92075" tIns="46038" rIns="92075" bIns="46038"/>
          <a:lstStyle/>
          <a:p>
            <a:r>
              <a:rPr lang="en-US" altLang="en-US" sz="3200"/>
              <a:t>Other Applications</a:t>
            </a:r>
          </a:p>
        </p:txBody>
      </p:sp>
      <p:sp>
        <p:nvSpPr>
          <p:cNvPr id="71683" name="Rectangle 3">
            <a:extLst>
              <a:ext uri="{FF2B5EF4-FFF2-40B4-BE49-F238E27FC236}">
                <a16:creationId xmlns:a16="http://schemas.microsoft.com/office/drawing/2014/main" xmlns="" id="{8572A14B-278A-465E-8E0C-91F4376A77D7}"/>
              </a:ext>
            </a:extLst>
          </p:cNvPr>
          <p:cNvSpPr>
            <a:spLocks noGrp="1" noChangeArrowheads="1"/>
          </p:cNvSpPr>
          <p:nvPr>
            <p:ph type="body" idx="1"/>
          </p:nvPr>
        </p:nvSpPr>
        <p:spPr>
          <a:xfrm>
            <a:off x="323528" y="609600"/>
            <a:ext cx="8820472" cy="6019800"/>
          </a:xfrm>
          <a:noFill/>
          <a:ln/>
        </p:spPr>
        <p:txBody>
          <a:bodyPr lIns="92075" tIns="46038" rIns="92075" bIns="46038"/>
          <a:lstStyle/>
          <a:p>
            <a:pPr>
              <a:lnSpc>
                <a:spcPct val="110000"/>
              </a:lnSpc>
            </a:pPr>
            <a:r>
              <a:rPr lang="en-US" altLang="en-US" sz="2400" dirty="0"/>
              <a:t>Sports</a:t>
            </a:r>
          </a:p>
          <a:p>
            <a:pPr lvl="1">
              <a:lnSpc>
                <a:spcPct val="110000"/>
              </a:lnSpc>
            </a:pPr>
            <a:r>
              <a:rPr lang="en-US" altLang="en-US" sz="2400" dirty="0"/>
              <a:t>IBM Advanced Scout analyzed NBA game statistics (shots blocked, assists, and fouls) to gain competitive advantage for New York Knicks and Miami Heat</a:t>
            </a:r>
          </a:p>
          <a:p>
            <a:pPr>
              <a:lnSpc>
                <a:spcPct val="110000"/>
              </a:lnSpc>
            </a:pPr>
            <a:r>
              <a:rPr lang="en-US" altLang="en-US" sz="2400" dirty="0"/>
              <a:t>Astronomy</a:t>
            </a:r>
          </a:p>
          <a:p>
            <a:pPr lvl="1">
              <a:lnSpc>
                <a:spcPct val="110000"/>
              </a:lnSpc>
            </a:pPr>
            <a:r>
              <a:rPr lang="en-US" altLang="en-US" sz="2400" dirty="0"/>
              <a:t>JPL and the Palomar Observatory discovered 22 quasars with the help of data mining</a:t>
            </a:r>
          </a:p>
          <a:p>
            <a:pPr>
              <a:lnSpc>
                <a:spcPct val="110000"/>
              </a:lnSpc>
            </a:pPr>
            <a:r>
              <a:rPr lang="en-US" altLang="en-US" sz="2400" dirty="0"/>
              <a:t>Internet Web Surf-Aid</a:t>
            </a:r>
          </a:p>
          <a:p>
            <a:pPr lvl="1">
              <a:lnSpc>
                <a:spcPct val="110000"/>
              </a:lnSpc>
            </a:pPr>
            <a:r>
              <a:rPr lang="en-US" altLang="en-US" sz="2400" dirty="0"/>
              <a:t>IBM Surf-Aid applies data mining algorithms to Web access logs for market-related pages to discover customer preference and behavior pages, analyzing effectiveness of Web marketing, improving Web site organization, etc.</a:t>
            </a:r>
          </a:p>
        </p:txBody>
      </p:sp>
    </p:spTree>
    <p:extLst>
      <p:ext uri="{BB962C8B-B14F-4D97-AF65-F5344CB8AC3E}">
        <p14:creationId xmlns:p14="http://schemas.microsoft.com/office/powerpoint/2010/main" val="3877744150"/>
      </p:ext>
    </p:extLst>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6 and 7 -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56895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a:p>
            <a:pPr marL="0" lvl="0" indent="0">
              <a:buNone/>
            </a:pPr>
            <a:r>
              <a:rPr lang="en-US" sz="2000" dirty="0">
                <a:latin typeface="Times" panose="02020603050405020304" pitchFamily="18" charset="0"/>
                <a:cs typeface="Times" panose="02020603050405020304" pitchFamily="18" charset="0"/>
              </a:rPr>
              <a:t>During </a:t>
            </a:r>
            <a:r>
              <a:rPr lang="en-US" sz="2000">
                <a:latin typeface="Times" panose="02020603050405020304" pitchFamily="18" charset="0"/>
                <a:cs typeface="Times" panose="02020603050405020304" pitchFamily="18" charset="0"/>
              </a:rPr>
              <a:t>Day  </a:t>
            </a:r>
            <a:r>
              <a:rPr lang="en-US" sz="2000" dirty="0">
                <a:latin typeface="Times" panose="02020603050405020304" pitchFamily="18" charset="0"/>
                <a:cs typeface="Times" panose="02020603050405020304" pitchFamily="18" charset="0"/>
              </a:rPr>
              <a:t>you will learn to:</a:t>
            </a:r>
          </a:p>
          <a:p>
            <a:r>
              <a:rPr lang="en-US" sz="2000" dirty="0">
                <a:latin typeface="Times" panose="02020603050405020304" pitchFamily="18" charset="0"/>
                <a:cs typeface="Times" panose="02020603050405020304" pitchFamily="18" charset="0"/>
              </a:rPr>
              <a:t>Identify some common application areas of analytic models</a:t>
            </a:r>
          </a:p>
          <a:p>
            <a:r>
              <a:rPr lang="en-US" sz="2000" dirty="0">
                <a:latin typeface="Times" panose="02020603050405020304" pitchFamily="18" charset="0"/>
                <a:cs typeface="Times" panose="02020603050405020304" pitchFamily="18" charset="0"/>
              </a:rPr>
              <a:t>Describe the purpose of various analytical modeling techniques</a:t>
            </a:r>
          </a:p>
          <a:p>
            <a:r>
              <a:rPr lang="en-US" sz="2000" dirty="0">
                <a:latin typeface="Times" panose="02020603050405020304" pitchFamily="18" charset="0"/>
                <a:cs typeface="Times" panose="02020603050405020304" pitchFamily="18" charset="0"/>
              </a:rPr>
              <a:t>Describe model features </a:t>
            </a:r>
          </a:p>
          <a:p>
            <a:pPr lvl="0"/>
            <a:r>
              <a:rPr lang="en-US" sz="2000" dirty="0">
                <a:latin typeface="Times" panose="02020603050405020304" pitchFamily="18" charset="0"/>
                <a:cs typeface="Times" panose="02020603050405020304" pitchFamily="18" charset="0"/>
              </a:rPr>
              <a:t>Select model features </a:t>
            </a:r>
          </a:p>
          <a:p>
            <a:pPr lvl="0"/>
            <a:r>
              <a:rPr lang="en-US" sz="2000" dirty="0">
                <a:latin typeface="Times" panose="02020603050405020304" pitchFamily="18" charset="0"/>
                <a:cs typeface="Times" panose="02020603050405020304" pitchFamily="18" charset="0"/>
              </a:rPr>
              <a:t>Describe the purpose of dimension reduction </a:t>
            </a:r>
          </a:p>
          <a:p>
            <a:pPr lvl="0"/>
            <a:r>
              <a:rPr lang="en-US" sz="2000" dirty="0">
                <a:latin typeface="Times" panose="02020603050405020304" pitchFamily="18" charset="0"/>
                <a:cs typeface="Times" panose="02020603050405020304" pitchFamily="18" charset="0"/>
              </a:rPr>
              <a:t>Evaluate model performance</a:t>
            </a: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 – Video Content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 Placeholder 3"/>
          <p:cNvSpPr>
            <a:spLocks noGrp="1"/>
          </p:cNvSpPr>
          <p:nvPr>
            <p:ph type="body" sz="quarter" idx="13"/>
          </p:nvPr>
        </p:nvSpPr>
        <p:spPr/>
        <p:txBody>
          <a:bodyPr/>
          <a:lstStyle/>
          <a:p>
            <a:endParaRPr lang="en-CA" dirty="0"/>
          </a:p>
          <a:p>
            <a:endParaRPr lang="en-CA" dirty="0"/>
          </a:p>
          <a:p>
            <a:endParaRPr lang="en-CA" dirty="0"/>
          </a:p>
        </p:txBody>
      </p:sp>
      <p:sp>
        <p:nvSpPr>
          <p:cNvPr id="40" name="Text Placeholder 3"/>
          <p:cNvSpPr txBox="1">
            <a:spLocks/>
          </p:cNvSpPr>
          <p:nvPr/>
        </p:nvSpPr>
        <p:spPr bwMode="auto">
          <a:xfrm>
            <a:off x="683568" y="1141512"/>
            <a:ext cx="7770440" cy="120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7150" indent="0">
              <a:buFont typeface="Arial" charset="0"/>
              <a:buNone/>
            </a:pPr>
            <a:r>
              <a:rPr lang="en-US" sz="1800" dirty="0">
                <a:latin typeface="Times New Roman"/>
                <a:cs typeface="Times New Roman"/>
              </a:rPr>
              <a:t>The following videos provide examples of analytic model applications</a:t>
            </a:r>
          </a:p>
          <a:p>
            <a:pPr marL="57150" indent="0">
              <a:buFont typeface="Arial" charset="0"/>
              <a:buNone/>
            </a:pPr>
            <a:endParaRPr lang="en-US" sz="1800" dirty="0">
              <a:latin typeface="Times New Roman"/>
              <a:cs typeface="Times New Roman"/>
            </a:endParaRPr>
          </a:p>
          <a:p>
            <a:pPr marL="57150" indent="0">
              <a:buFont typeface="Arial" charset="0"/>
              <a:buNone/>
            </a:pPr>
            <a:r>
              <a:rPr lang="en-US" sz="1800" dirty="0">
                <a:latin typeface="Times New Roman"/>
                <a:cs typeface="Times New Roman"/>
              </a:rPr>
              <a:t>Please view these videos to gain a richer perspective</a:t>
            </a:r>
          </a:p>
          <a:p>
            <a:pPr marL="57150" indent="0">
              <a:buFont typeface="Arial" charset="0"/>
              <a:buNone/>
            </a:pPr>
            <a:endParaRPr lang="en-US" sz="1800" dirty="0">
              <a:latin typeface="Times New Roman"/>
              <a:cs typeface="Times New Roman"/>
            </a:endParaRPr>
          </a:p>
          <a:p>
            <a:pPr marL="57150" indent="0">
              <a:buFont typeface="Arial" charset="0"/>
              <a:buNone/>
            </a:pPr>
            <a:endParaRPr lang="en-US" sz="18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400" dirty="0">
              <a:latin typeface="Times New Roman"/>
              <a:cs typeface="Times New Roman"/>
            </a:endParaRPr>
          </a:p>
          <a:p>
            <a:pPr marL="57150" indent="0">
              <a:buFont typeface="Arial" charset="0"/>
              <a:buNone/>
            </a:pPr>
            <a:endParaRPr lang="en-US" sz="1400" dirty="0">
              <a:latin typeface="Times New Roman"/>
              <a:cs typeface="Times New Roman"/>
            </a:endParaRPr>
          </a:p>
        </p:txBody>
      </p:sp>
      <p:sp>
        <p:nvSpPr>
          <p:cNvPr id="41" name="Rectangle 40"/>
          <p:cNvSpPr/>
          <p:nvPr/>
        </p:nvSpPr>
        <p:spPr>
          <a:xfrm>
            <a:off x="683568" y="2636912"/>
            <a:ext cx="8121955" cy="1969770"/>
          </a:xfrm>
          <a:prstGeom prst="rect">
            <a:avLst/>
          </a:prstGeom>
        </p:spPr>
        <p:txBody>
          <a:bodyPr wrap="square">
            <a:spAutoFit/>
          </a:bodyPr>
          <a:lstStyle/>
          <a:p>
            <a:r>
              <a:rPr lang="en-CA" dirty="0">
                <a:latin typeface="Times" panose="02020603050405020304" pitchFamily="18" charset="0"/>
                <a:cs typeface="Times" panose="02020603050405020304" pitchFamily="18" charset="0"/>
              </a:rPr>
              <a:t>Video from Ted Talks describing how humans play a critical role that complements analytical models</a:t>
            </a:r>
          </a:p>
          <a:p>
            <a:r>
              <a:rPr lang="en-CA" dirty="0">
                <a:latin typeface="Times" panose="02020603050405020304" pitchFamily="18" charset="0"/>
                <a:cs typeface="Times" panose="02020603050405020304" pitchFamily="18" charset="0"/>
                <a:hlinkClick r:id="rId2"/>
              </a:rPr>
              <a:t>https://www.ted.com/talks/tricia_wang_the_human_insights_missing_from_big_data</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sz="1400" dirty="0">
              <a:latin typeface="Times" panose="02020603050405020304" pitchFamily="18" charset="0"/>
              <a:cs typeface="Times" panose="02020603050405020304" pitchFamily="18" charset="0"/>
            </a:endParaRPr>
          </a:p>
        </p:txBody>
      </p:sp>
      <p:sp>
        <p:nvSpPr>
          <p:cNvPr id="42" name="Rectangle 41"/>
          <p:cNvSpPr/>
          <p:nvPr/>
        </p:nvSpPr>
        <p:spPr>
          <a:xfrm>
            <a:off x="683568" y="3832687"/>
            <a:ext cx="6552728" cy="2031325"/>
          </a:xfrm>
          <a:prstGeom prst="rect">
            <a:avLst/>
          </a:prstGeom>
        </p:spPr>
        <p:txBody>
          <a:bodyPr wrap="square">
            <a:spAutoFit/>
          </a:bodyPr>
          <a:lstStyle/>
          <a:p>
            <a:r>
              <a:rPr lang="en-CA" dirty="0">
                <a:latin typeface="Times" panose="02020603050405020304" pitchFamily="18" charset="0"/>
                <a:cs typeface="Times" panose="02020603050405020304" pitchFamily="18" charset="0"/>
              </a:rPr>
              <a:t>Video describing some analytics applications from the energy sector</a:t>
            </a:r>
          </a:p>
          <a:p>
            <a:r>
              <a:rPr lang="en-CA" dirty="0">
                <a:latin typeface="Times" panose="02020603050405020304" pitchFamily="18" charset="0"/>
                <a:cs typeface="Times" panose="02020603050405020304" pitchFamily="18" charset="0"/>
                <a:hlinkClick r:id="rId3"/>
              </a:rPr>
              <a:t>http://www.mastersindatascience.org/industry/energy/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Applications of Photograph Interpretation from Ted Talks</a:t>
            </a:r>
          </a:p>
          <a:p>
            <a:r>
              <a:rPr lang="en-CA" dirty="0">
                <a:latin typeface="Times" panose="02020603050405020304" pitchFamily="18" charset="0"/>
                <a:cs typeface="Times" panose="02020603050405020304" pitchFamily="18" charset="0"/>
                <a:hlinkClick r:id="rId4"/>
              </a:rPr>
              <a:t>https://www.youtube.com/watch?v=40riCqvRoMs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785527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Categories of Analytic Models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46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175780"/>
            <a:ext cx="7128792" cy="4462760"/>
          </a:xfrm>
          <a:prstGeom prst="rect">
            <a:avLst/>
          </a:prstGeom>
        </p:spPr>
        <p:txBody>
          <a:bodyPr wrap="square">
            <a:spAutoFit/>
          </a:bodyPr>
          <a:lstStyle/>
          <a:p>
            <a:r>
              <a:rPr lang="en-CA" dirty="0">
                <a:latin typeface="Times" panose="02020603050405020304" pitchFamily="18" charset="0"/>
                <a:cs typeface="Times" panose="02020603050405020304" pitchFamily="18" charset="0"/>
              </a:rPr>
              <a:t>Categories of Models</a:t>
            </a:r>
          </a:p>
          <a:p>
            <a:r>
              <a:rPr lang="en-CA" sz="1400" dirty="0">
                <a:latin typeface="Times" panose="02020603050405020304" pitchFamily="18" charset="0"/>
                <a:cs typeface="Times" panose="02020603050405020304" pitchFamily="18" charset="0"/>
              </a:rPr>
              <a:t>Analytic models can be classified according some of their key properties</a:t>
            </a:r>
          </a:p>
          <a:p>
            <a:r>
              <a:rPr lang="en-CA" sz="1400" dirty="0">
                <a:latin typeface="Times" panose="02020603050405020304" pitchFamily="18" charset="0"/>
                <a:cs typeface="Times" panose="02020603050405020304" pitchFamily="18" charset="0"/>
              </a:rPr>
              <a:t>The following groups are commonly used.</a:t>
            </a:r>
          </a:p>
          <a:p>
            <a:endParaRPr lang="en-CA"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Empirical vs Mechanistic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Empirical models are based on relationships from observed data</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Mechanistic models are based on relationships based on theory and existing knowledge</a:t>
            </a:r>
          </a:p>
          <a:p>
            <a:pPr lvl="1"/>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Deterministic vs Stochastic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Deterministic models do not consider randomness or uncertainty</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Stochastic models do consider elements of randomness and uncertainty</a:t>
            </a:r>
          </a:p>
          <a:p>
            <a:pPr lvl="1"/>
            <a:endParaRPr lang="en-CA"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Static vs Dynamic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Static models do not consider the impact of time and the output is generally considered to be at a “point in time”</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Dynamic models do consider the impact of time on the output variables.</a:t>
            </a:r>
            <a:r>
              <a:rPr lang="en-CA" dirty="0">
                <a:latin typeface="Times" panose="02020603050405020304" pitchFamily="18" charset="0"/>
                <a:cs typeface="Times" panose="02020603050405020304" pitchFamily="18" charset="0"/>
              </a:rPr>
              <a:t>	</a:t>
            </a:r>
          </a:p>
          <a:p>
            <a:r>
              <a:rPr lang="en-CA"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2649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175780"/>
            <a:ext cx="7128792" cy="5816977"/>
          </a:xfrm>
          <a:prstGeom prst="rect">
            <a:avLst/>
          </a:prstGeom>
        </p:spPr>
        <p:txBody>
          <a:bodyPr wrap="square">
            <a:spAutoFit/>
          </a:bodyPr>
          <a:lstStyle/>
          <a:p>
            <a:r>
              <a:rPr lang="en-CA" dirty="0">
                <a:latin typeface="Times" panose="02020603050405020304" pitchFamily="18" charset="0"/>
                <a:cs typeface="Times" panose="02020603050405020304" pitchFamily="18" charset="0"/>
              </a:rPr>
              <a:t>Machine learning, data mining and data science focus on developing empirical models, based on observed data.</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Examples of Empirical Modeling Techniques</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Supervised Learning Models</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Supervised learning models are generated based on defined input variables and a defined output variable, sometimes called a label. The relationships are discovered that best fits a model between the input variables and the relate output variable.</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Examples of Supervised Learning Techniques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Regression</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Decision Trees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Classification</a:t>
            </a:r>
          </a:p>
          <a:p>
            <a:endParaRPr lang="en-CA" sz="1400"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Unsupervised Learning Models</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Unsupervised learning models are generated without a known or defined output variable of label. The algorithms define related variables or features the describe how in combination they provide a group having some common observed behavior.</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Examples of Unsupervised Learning Techniques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Clustering</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Association</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Dimensionality Reduction</a:t>
            </a:r>
          </a:p>
          <a:p>
            <a:r>
              <a:rPr lang="en-CA" dirty="0">
                <a:latin typeface="Times" panose="02020603050405020304" pitchFamily="18" charset="0"/>
                <a:cs typeface="Times" panose="02020603050405020304" pitchFamily="18" charset="0"/>
              </a:rPr>
              <a:t>	</a:t>
            </a:r>
          </a:p>
          <a:p>
            <a:r>
              <a:rPr lang="en-CA"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81386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3BA1845-675E-40DD-A431-03B0E2400239}"/>
              </a:ext>
            </a:extLst>
          </p:cNvPr>
          <p:cNvPicPr>
            <a:picLocks noChangeAspect="1"/>
          </p:cNvPicPr>
          <p:nvPr/>
        </p:nvPicPr>
        <p:blipFill>
          <a:blip r:embed="rId2"/>
          <a:stretch>
            <a:fillRect/>
          </a:stretch>
        </p:blipFill>
        <p:spPr>
          <a:xfrm>
            <a:off x="467544" y="188640"/>
            <a:ext cx="8380398" cy="4824536"/>
          </a:xfrm>
          <a:prstGeom prst="rect">
            <a:avLst/>
          </a:prstGeom>
        </p:spPr>
      </p:pic>
    </p:spTree>
    <p:extLst>
      <p:ext uri="{BB962C8B-B14F-4D97-AF65-F5344CB8AC3E}">
        <p14:creationId xmlns:p14="http://schemas.microsoft.com/office/powerpoint/2010/main" val="3364599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3A2FA6FB-A019-481C-97B1-26839EF1A71A}"/>
              </a:ext>
            </a:extLst>
          </p:cNvPr>
          <p:cNvSpPr>
            <a:spLocks noGrp="1" noChangeArrowheads="1"/>
          </p:cNvSpPr>
          <p:nvPr>
            <p:ph type="title"/>
          </p:nvPr>
        </p:nvSpPr>
        <p:spPr/>
        <p:txBody>
          <a:bodyPr/>
          <a:lstStyle/>
          <a:p>
            <a:r>
              <a:rPr lang="en-US" altLang="en-US" sz="3200"/>
              <a:t>Classification</a:t>
            </a:r>
          </a:p>
        </p:txBody>
      </p:sp>
      <p:sp>
        <p:nvSpPr>
          <p:cNvPr id="10243" name="Rectangle 3">
            <a:extLst>
              <a:ext uri="{FF2B5EF4-FFF2-40B4-BE49-F238E27FC236}">
                <a16:creationId xmlns:a16="http://schemas.microsoft.com/office/drawing/2014/main" xmlns="" id="{1E346E6F-2898-499C-BEF6-19D8670C84F6}"/>
              </a:ext>
            </a:extLst>
          </p:cNvPr>
          <p:cNvSpPr>
            <a:spLocks noGrp="1" noChangeArrowheads="1"/>
          </p:cNvSpPr>
          <p:nvPr>
            <p:ph type="body" idx="1"/>
          </p:nvPr>
        </p:nvSpPr>
        <p:spPr/>
        <p:txBody>
          <a:bodyPr/>
          <a:lstStyle/>
          <a:p>
            <a:r>
              <a:rPr lang="en-US" altLang="en-US" sz="2400"/>
              <a:t>Given a set of classes, distribute the data into a given set of classes so that a newly arrived data will be with the high probability will fall into one of the classes.</a:t>
            </a:r>
          </a:p>
          <a:p>
            <a:r>
              <a:rPr lang="en-US" altLang="en-US" sz="2400"/>
              <a:t>Credit Card example: 4 classes: authorize; request more info; do not authorize; contact police</a:t>
            </a:r>
          </a:p>
          <a:p>
            <a:r>
              <a:rPr lang="en-US" altLang="en-US" sz="2400"/>
              <a:t>Data is a set of credit card applications that contain Name, age, credit score, address, income, own or rent primary residence, etc.</a:t>
            </a:r>
          </a:p>
        </p:txBody>
      </p:sp>
    </p:spTree>
    <p:extLst>
      <p:ext uri="{BB962C8B-B14F-4D97-AF65-F5344CB8AC3E}">
        <p14:creationId xmlns:p14="http://schemas.microsoft.com/office/powerpoint/2010/main" val="982091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E6EAFFB5-DF6A-4D54-B40C-DDC429CBE448}"/>
              </a:ext>
            </a:extLst>
          </p:cNvPr>
          <p:cNvSpPr>
            <a:spLocks noGrp="1" noChangeArrowheads="1"/>
          </p:cNvSpPr>
          <p:nvPr>
            <p:ph type="title"/>
          </p:nvPr>
        </p:nvSpPr>
        <p:spPr/>
        <p:txBody>
          <a:bodyPr/>
          <a:lstStyle/>
          <a:p>
            <a:r>
              <a:rPr lang="en-US" altLang="en-US" sz="3200"/>
              <a:t>Regression</a:t>
            </a:r>
          </a:p>
        </p:txBody>
      </p:sp>
      <p:sp>
        <p:nvSpPr>
          <p:cNvPr id="12291" name="Rectangle 3">
            <a:extLst>
              <a:ext uri="{FF2B5EF4-FFF2-40B4-BE49-F238E27FC236}">
                <a16:creationId xmlns:a16="http://schemas.microsoft.com/office/drawing/2014/main" xmlns="" id="{C4F9DFE7-CF98-43FF-ABCD-4D03720D9E3D}"/>
              </a:ext>
            </a:extLst>
          </p:cNvPr>
          <p:cNvSpPr>
            <a:spLocks noGrp="1" noChangeArrowheads="1"/>
          </p:cNvSpPr>
          <p:nvPr>
            <p:ph type="body" idx="1"/>
          </p:nvPr>
        </p:nvSpPr>
        <p:spPr/>
        <p:txBody>
          <a:bodyPr/>
          <a:lstStyle/>
          <a:p>
            <a:r>
              <a:rPr lang="en-US" altLang="en-US" sz="2400"/>
              <a:t>Regression is a process of mapping a given data to some function. Regression may be linear (mapping into a linear function the set of given data or non-linear function.</a:t>
            </a:r>
          </a:p>
          <a:p>
            <a:r>
              <a:rPr lang="en-US" altLang="en-US" sz="2400"/>
              <a:t>For example, one may map saving amount to a person age as follows:</a:t>
            </a:r>
          </a:p>
          <a:p>
            <a:pPr>
              <a:buFontTx/>
              <a:buNone/>
            </a:pPr>
            <a:r>
              <a:rPr lang="en-US" altLang="en-US" sz="2400"/>
              <a:t>                  samt = a*age+b, where constant </a:t>
            </a:r>
            <a:r>
              <a:rPr lang="en-US" altLang="en-US" sz="2400" i="1"/>
              <a:t>a</a:t>
            </a:r>
            <a:r>
              <a:rPr lang="en-US" altLang="en-US" sz="2400"/>
              <a:t> and </a:t>
            </a:r>
            <a:r>
              <a:rPr lang="en-US" altLang="en-US" sz="2400" i="1"/>
              <a:t>b</a:t>
            </a:r>
            <a:r>
              <a:rPr lang="en-US" altLang="en-US" sz="2400"/>
              <a:t>  are</a:t>
            </a:r>
          </a:p>
          <a:p>
            <a:pPr>
              <a:buFontTx/>
              <a:buNone/>
            </a:pPr>
            <a:r>
              <a:rPr lang="en-US" altLang="en-US" sz="2400"/>
              <a:t>                        determined by existing data</a:t>
            </a:r>
          </a:p>
          <a:p>
            <a:r>
              <a:rPr lang="en-US" altLang="en-US" sz="2400"/>
              <a:t>Fitting the rest of the data into a defined function should have the least possible error</a:t>
            </a:r>
          </a:p>
        </p:txBody>
      </p:sp>
    </p:spTree>
    <p:extLst>
      <p:ext uri="{BB962C8B-B14F-4D97-AF65-F5344CB8AC3E}">
        <p14:creationId xmlns:p14="http://schemas.microsoft.com/office/powerpoint/2010/main" val="4285320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516B4121-84F7-4C2A-B293-C2DDFAB387A9}"/>
              </a:ext>
            </a:extLst>
          </p:cNvPr>
          <p:cNvSpPr>
            <a:spLocks noGrp="1" noChangeArrowheads="1"/>
          </p:cNvSpPr>
          <p:nvPr>
            <p:ph type="title"/>
          </p:nvPr>
        </p:nvSpPr>
        <p:spPr/>
        <p:txBody>
          <a:bodyPr/>
          <a:lstStyle/>
          <a:p>
            <a:r>
              <a:rPr lang="en-US" altLang="en-US" sz="3200"/>
              <a:t>Time Series Analysis</a:t>
            </a:r>
          </a:p>
        </p:txBody>
      </p:sp>
      <p:sp>
        <p:nvSpPr>
          <p:cNvPr id="14339" name="Rectangle 3">
            <a:extLst>
              <a:ext uri="{FF2B5EF4-FFF2-40B4-BE49-F238E27FC236}">
                <a16:creationId xmlns:a16="http://schemas.microsoft.com/office/drawing/2014/main" xmlns="" id="{7EE51D29-B0E4-4017-90E2-9DDCAA75C25C}"/>
              </a:ext>
            </a:extLst>
          </p:cNvPr>
          <p:cNvSpPr>
            <a:spLocks noGrp="1" noChangeArrowheads="1"/>
          </p:cNvSpPr>
          <p:nvPr>
            <p:ph type="body" idx="1"/>
          </p:nvPr>
        </p:nvSpPr>
        <p:spPr/>
        <p:txBody>
          <a:bodyPr/>
          <a:lstStyle/>
          <a:p>
            <a:r>
              <a:rPr lang="en-US" altLang="en-US" sz="2400"/>
              <a:t>Given data that changes with time to predict the data behavior based on the known data</a:t>
            </a:r>
          </a:p>
          <a:p>
            <a:r>
              <a:rPr lang="en-US" altLang="en-US" sz="2400"/>
              <a:t>Example: predict stock market, predict the stock price of a specific company</a:t>
            </a:r>
          </a:p>
          <a:p>
            <a:r>
              <a:rPr lang="en-US" altLang="en-US" sz="2400"/>
              <a:t>Visualization is an important tool of time series analysis</a:t>
            </a:r>
          </a:p>
          <a:p>
            <a:r>
              <a:rPr lang="en-US" altLang="en-US" sz="2400"/>
              <a:t>There are special operations on time series that facilitate the time series analysis</a:t>
            </a:r>
          </a:p>
        </p:txBody>
      </p:sp>
    </p:spTree>
    <p:extLst>
      <p:ext uri="{BB962C8B-B14F-4D97-AF65-F5344CB8AC3E}">
        <p14:creationId xmlns:p14="http://schemas.microsoft.com/office/powerpoint/2010/main" val="1582362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138D004C-D9FA-4C6E-941E-E4ADFEBC8A79}"/>
              </a:ext>
            </a:extLst>
          </p:cNvPr>
          <p:cNvSpPr>
            <a:spLocks noGrp="1" noChangeArrowheads="1"/>
          </p:cNvSpPr>
          <p:nvPr>
            <p:ph type="title"/>
          </p:nvPr>
        </p:nvSpPr>
        <p:spPr/>
        <p:txBody>
          <a:bodyPr/>
          <a:lstStyle/>
          <a:p>
            <a:r>
              <a:rPr lang="en-US" altLang="en-US" sz="3200"/>
              <a:t>Prediction</a:t>
            </a:r>
          </a:p>
        </p:txBody>
      </p:sp>
      <p:sp>
        <p:nvSpPr>
          <p:cNvPr id="16387" name="Rectangle 3">
            <a:extLst>
              <a:ext uri="{FF2B5EF4-FFF2-40B4-BE49-F238E27FC236}">
                <a16:creationId xmlns:a16="http://schemas.microsoft.com/office/drawing/2014/main" xmlns="" id="{05C210CE-B7DD-46A6-AC7F-9F89BAE9A2EE}"/>
              </a:ext>
            </a:extLst>
          </p:cNvPr>
          <p:cNvSpPr>
            <a:spLocks noGrp="1" noChangeArrowheads="1"/>
          </p:cNvSpPr>
          <p:nvPr>
            <p:ph type="body" idx="1"/>
          </p:nvPr>
        </p:nvSpPr>
        <p:spPr/>
        <p:txBody>
          <a:bodyPr/>
          <a:lstStyle/>
          <a:p>
            <a:r>
              <a:rPr lang="en-US" altLang="en-US" sz="2800"/>
              <a:t>Differences between Classification and Prediction:</a:t>
            </a:r>
          </a:p>
          <a:p>
            <a:pPr lvl="1"/>
            <a:r>
              <a:rPr lang="en-US" altLang="en-US" sz="2400"/>
              <a:t>Classification deals with an existing data</a:t>
            </a:r>
          </a:p>
          <a:p>
            <a:pPr lvl="1"/>
            <a:r>
              <a:rPr lang="en-US" altLang="en-US" sz="2400"/>
              <a:t>Prediction deals with future events</a:t>
            </a:r>
          </a:p>
          <a:p>
            <a:r>
              <a:rPr lang="en-US" altLang="en-US" sz="2800"/>
              <a:t>Mathematical Models are normally used for prediction: Weather forecast, quake forecast, etc.</a:t>
            </a:r>
          </a:p>
        </p:txBody>
      </p:sp>
    </p:spTree>
    <p:extLst>
      <p:ext uri="{BB962C8B-B14F-4D97-AF65-F5344CB8AC3E}">
        <p14:creationId xmlns:p14="http://schemas.microsoft.com/office/powerpoint/2010/main" val="188784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12CF117F-B0E1-40D1-9E64-1045681C2834}"/>
              </a:ext>
            </a:extLst>
          </p:cNvPr>
          <p:cNvSpPr>
            <a:spLocks noGrp="1" noChangeArrowheads="1"/>
          </p:cNvSpPr>
          <p:nvPr>
            <p:ph type="title"/>
          </p:nvPr>
        </p:nvSpPr>
        <p:spPr/>
        <p:txBody>
          <a:bodyPr/>
          <a:lstStyle/>
          <a:p>
            <a:r>
              <a:rPr lang="en-US" altLang="en-US" sz="3200"/>
              <a:t>Clustering</a:t>
            </a:r>
          </a:p>
        </p:txBody>
      </p:sp>
      <p:sp>
        <p:nvSpPr>
          <p:cNvPr id="18435" name="Rectangle 3">
            <a:extLst>
              <a:ext uri="{FF2B5EF4-FFF2-40B4-BE49-F238E27FC236}">
                <a16:creationId xmlns:a16="http://schemas.microsoft.com/office/drawing/2014/main" xmlns="" id="{3CDF62DB-D67D-4D82-97E5-F2BE973B81EC}"/>
              </a:ext>
            </a:extLst>
          </p:cNvPr>
          <p:cNvSpPr>
            <a:spLocks noGrp="1" noChangeArrowheads="1"/>
          </p:cNvSpPr>
          <p:nvPr>
            <p:ph type="body" idx="1"/>
          </p:nvPr>
        </p:nvSpPr>
        <p:spPr/>
        <p:txBody>
          <a:bodyPr/>
          <a:lstStyle/>
          <a:p>
            <a:r>
              <a:rPr lang="en-US" altLang="en-US" sz="2400"/>
              <a:t>Clustering is a process of distributing given data into several sets so that distance between different sets is larger than the distance between elements in the same set</a:t>
            </a:r>
          </a:p>
          <a:p>
            <a:r>
              <a:rPr lang="en-US" altLang="en-US" sz="2400"/>
              <a:t>Difference between Clustering and Classification is that the number of clusters is not known in advance, whereas the number of classes is known in advance.</a:t>
            </a:r>
          </a:p>
          <a:p>
            <a:r>
              <a:rPr lang="en-US" altLang="en-US" sz="2400"/>
              <a:t>Examples</a:t>
            </a:r>
          </a:p>
        </p:txBody>
      </p:sp>
    </p:spTree>
    <p:extLst>
      <p:ext uri="{BB962C8B-B14F-4D97-AF65-F5344CB8AC3E}">
        <p14:creationId xmlns:p14="http://schemas.microsoft.com/office/powerpoint/2010/main" val="308588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Application Areas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6A19C98C-59F5-4740-B655-0C9B3B5AA008}"/>
              </a:ext>
            </a:extLst>
          </p:cNvPr>
          <p:cNvSpPr>
            <a:spLocks noGrp="1" noChangeArrowheads="1"/>
          </p:cNvSpPr>
          <p:nvPr>
            <p:ph type="title"/>
          </p:nvPr>
        </p:nvSpPr>
        <p:spPr/>
        <p:txBody>
          <a:bodyPr/>
          <a:lstStyle/>
          <a:p>
            <a:r>
              <a:rPr lang="en-US" altLang="en-US" sz="3200"/>
              <a:t>Association Rules and Sequence Discovery</a:t>
            </a:r>
          </a:p>
        </p:txBody>
      </p:sp>
      <p:sp>
        <p:nvSpPr>
          <p:cNvPr id="20483" name="Rectangle 3">
            <a:extLst>
              <a:ext uri="{FF2B5EF4-FFF2-40B4-BE49-F238E27FC236}">
                <a16:creationId xmlns:a16="http://schemas.microsoft.com/office/drawing/2014/main" xmlns="" id="{404C2FD5-9262-4EDB-98A7-A2DFBEDD5B37}"/>
              </a:ext>
            </a:extLst>
          </p:cNvPr>
          <p:cNvSpPr>
            <a:spLocks noGrp="1" noChangeArrowheads="1"/>
          </p:cNvSpPr>
          <p:nvPr>
            <p:ph type="body" idx="1"/>
          </p:nvPr>
        </p:nvSpPr>
        <p:spPr/>
        <p:txBody>
          <a:bodyPr/>
          <a:lstStyle/>
          <a:p>
            <a:r>
              <a:rPr lang="en-US" altLang="en-US" sz="2400" dirty="0"/>
              <a:t>Association rules discovery relates to uncovering unexpected relationships between data attribute values.</a:t>
            </a:r>
          </a:p>
          <a:p>
            <a:pPr lvl="1"/>
            <a:r>
              <a:rPr lang="en-US" altLang="en-US" dirty="0"/>
              <a:t>For example people who buy coffee may not buy tee, or man who buy diapers also buy beer. However, women who buy diapers do not buy beer</a:t>
            </a:r>
          </a:p>
          <a:p>
            <a:pPr lvl="1"/>
            <a:r>
              <a:rPr lang="en-US" altLang="en-US" dirty="0"/>
              <a:t>“Men buy beer and diapers on Fridays” </a:t>
            </a:r>
          </a:p>
          <a:p>
            <a:pPr lvl="2"/>
            <a:r>
              <a:rPr lang="en-US" altLang="en-US" dirty="0"/>
              <a:t>https://www.theregister.co.uk/2006/08/15/beer_diapers/</a:t>
            </a:r>
          </a:p>
          <a:p>
            <a:r>
              <a:rPr lang="en-US" altLang="en-US" sz="2400" dirty="0"/>
              <a:t>Sequence discovery – an ability to determine sequential patterns in the data</a:t>
            </a:r>
          </a:p>
        </p:txBody>
      </p:sp>
    </p:spTree>
    <p:extLst>
      <p:ext uri="{BB962C8B-B14F-4D97-AF65-F5344CB8AC3E}">
        <p14:creationId xmlns:p14="http://schemas.microsoft.com/office/powerpoint/2010/main" val="2267866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340768"/>
            <a:ext cx="7272808" cy="4462760"/>
          </a:xfrm>
          <a:prstGeom prst="rect">
            <a:avLst/>
          </a:prstGeom>
        </p:spPr>
        <p:txBody>
          <a:bodyPr wrap="square">
            <a:spAutoFit/>
          </a:bodyPr>
          <a:lstStyle/>
          <a:p>
            <a:pPr marL="57150" indent="0">
              <a:buNone/>
            </a:pPr>
            <a:r>
              <a:rPr lang="en-US" dirty="0">
                <a:latin typeface="Times New Roman"/>
                <a:cs typeface="Times New Roman"/>
              </a:rPr>
              <a:t>Videos about Supervised and Unsupervised Learning Methods</a:t>
            </a:r>
          </a:p>
          <a:p>
            <a:pPr marL="57150" indent="0">
              <a:buNone/>
            </a:pPr>
            <a:endParaRPr lang="en-US" sz="1600" dirty="0">
              <a:latin typeface="Times New Roman"/>
              <a:cs typeface="Times New Roman"/>
            </a:endParaRPr>
          </a:p>
          <a:p>
            <a:pPr marL="57150" indent="0">
              <a:buNone/>
            </a:pPr>
            <a:r>
              <a:rPr lang="en-CA" dirty="0">
                <a:latin typeface="Times" panose="02020603050405020304" pitchFamily="18" charset="0"/>
                <a:cs typeface="Times" panose="02020603050405020304" pitchFamily="18" charset="0"/>
                <a:hlinkClick r:id="rId2"/>
              </a:rPr>
              <a:t>https://www.youtube.com/watch?v=cfj6yaYE86U</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hlinkClick r:id="rId3"/>
              </a:rPr>
              <a:t>https://www.youtube.com/watch?v=Ig1nfPjrETc&amp;t=92s</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rPr>
              <a:t>Introduction to Machine Learning</a:t>
            </a:r>
          </a:p>
          <a:p>
            <a:pPr marL="57150" indent="0">
              <a:buNone/>
            </a:pPr>
            <a:r>
              <a:rPr lang="en-CA" dirty="0">
                <a:latin typeface="Times" panose="02020603050405020304" pitchFamily="18" charset="0"/>
                <a:cs typeface="Times" panose="02020603050405020304" pitchFamily="18" charset="0"/>
                <a:hlinkClick r:id="rId4"/>
              </a:rPr>
              <a:t>https://www.youtube.com/watch?v=IpGxLWOIZy4</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rPr>
              <a:t>Comparing Supervised and Unsupervised Learning</a:t>
            </a:r>
          </a:p>
          <a:p>
            <a:pPr marL="57150" indent="0">
              <a:buNone/>
            </a:pPr>
            <a:r>
              <a:rPr lang="en-CA" dirty="0">
                <a:latin typeface="Times" panose="02020603050405020304" pitchFamily="18" charset="0"/>
                <a:cs typeface="Times" panose="02020603050405020304" pitchFamily="18" charset="0"/>
                <a:hlinkClick r:id="rId5"/>
              </a:rPr>
              <a:t>https://www.youtube.com/watch?v=qDbpYUbf3e0</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19920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Features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0108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Features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611560" y="1132637"/>
            <a:ext cx="7848872" cy="4708981"/>
          </a:xfrm>
          <a:prstGeom prst="rect">
            <a:avLst/>
          </a:prstGeom>
        </p:spPr>
        <p:txBody>
          <a:bodyPr wrap="square">
            <a:spAutoFit/>
          </a:bodyPr>
          <a:lstStyle/>
          <a:p>
            <a:r>
              <a:rPr lang="en-CA" b="1" dirty="0">
                <a:latin typeface="Times" panose="02020603050405020304" pitchFamily="18" charset="0"/>
                <a:cs typeface="Times" panose="02020603050405020304" pitchFamily="18" charset="0"/>
              </a:rPr>
              <a:t>Introducing</a:t>
            </a:r>
            <a:r>
              <a:rPr lang="en-CA" sz="1600" b="1" dirty="0">
                <a:latin typeface="Times" panose="02020603050405020304" pitchFamily="18" charset="0"/>
                <a:cs typeface="Times" panose="02020603050405020304" pitchFamily="18" charset="0"/>
              </a:rPr>
              <a:t> Model Features</a:t>
            </a:r>
          </a:p>
          <a:p>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In machine learning a feature is an individual measurable property or characteristic of a phenomenon being observed</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Choosing informative, discriminating and independent features is a crucial step for effective algorithms in pattern recognition, classification and regression.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Features are usually numeric, but structural features such as strings and graphs are also used.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The concept of "feature" is related to that of explanatory variable used in statistical techniques such as linear regression.</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The initial set of raw features can be redundant and too large to be managed.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A preliminary step in machine learning  consists of selecting a subset of features or constructing a new and reduced set of features to facilitate learning, and to improve generalization</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Extracting or selecting features is a combination of art and science; developing systems to do so is known as feature engineering. </a:t>
            </a:r>
          </a:p>
          <a:p>
            <a:pPr algn="r"/>
            <a:r>
              <a:rPr lang="en-CA" sz="14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136334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Features -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55576" y="1484784"/>
            <a:ext cx="6984776" cy="2862322"/>
          </a:xfrm>
          <a:prstGeom prst="rect">
            <a:avLst/>
          </a:prstGeom>
        </p:spPr>
        <p:txBody>
          <a:bodyPr wrap="square">
            <a:spAutoFit/>
          </a:bodyPr>
          <a:lstStyle/>
          <a:p>
            <a:r>
              <a:rPr lang="en-CA" dirty="0">
                <a:latin typeface="Times" panose="02020603050405020304" pitchFamily="18" charset="0"/>
                <a:cs typeface="Times" panose="02020603050405020304" pitchFamily="18" charset="0"/>
              </a:rPr>
              <a:t>The following videos provide a conceptual introduction to the concept of model features.  Please view the videos to gain this perspective</a:t>
            </a: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Introduction to Model Features</a:t>
            </a:r>
          </a:p>
          <a:p>
            <a:r>
              <a:rPr lang="en-CA" dirty="0">
                <a:latin typeface="Times" panose="02020603050405020304" pitchFamily="18" charset="0"/>
                <a:cs typeface="Times" panose="02020603050405020304" pitchFamily="18" charset="0"/>
                <a:hlinkClick r:id="rId2"/>
              </a:rPr>
              <a:t>https://www.youtube.com/watch?v=yVICmUvy060</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What makes a good feature?</a:t>
            </a:r>
          </a:p>
          <a:p>
            <a:r>
              <a:rPr lang="en-CA" dirty="0">
                <a:latin typeface="Times" panose="02020603050405020304" pitchFamily="18" charset="0"/>
                <a:cs typeface="Times" panose="02020603050405020304" pitchFamily="18" charset="0"/>
                <a:hlinkClick r:id="rId3"/>
              </a:rPr>
              <a:t>https://www.youtube.com/watch?v=N9fDIAflCMY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03658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Feature Engineering</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913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Feature Engineering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589169" y="1012154"/>
            <a:ext cx="8177391" cy="5632311"/>
          </a:xfrm>
          <a:prstGeom prst="rect">
            <a:avLst/>
          </a:prstGeom>
        </p:spPr>
        <p:txBody>
          <a:bodyPr wrap="square">
            <a:spAutoFit/>
          </a:bodyPr>
          <a:lstStyle/>
          <a:p>
            <a:r>
              <a:rPr lang="en-CA" sz="1200" b="1" dirty="0">
                <a:latin typeface="Times" panose="02020603050405020304" pitchFamily="18" charset="0"/>
                <a:cs typeface="Times" panose="02020603050405020304" pitchFamily="18" charset="0"/>
              </a:rPr>
              <a:t>The art and science of selecting and/or generating the columns in a data table for a machine learning model.</a:t>
            </a:r>
            <a:r>
              <a:rPr lang="en-CA" sz="1200" dirty="0">
                <a:latin typeface="Times" panose="02020603050405020304" pitchFamily="18" charset="0"/>
                <a:cs typeface="Times" panose="02020603050405020304" pitchFamily="18" charset="0"/>
              </a:rPr>
              <a: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Not all columns are useful in their raw form.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There are three sub categories of feature engineering, </a:t>
            </a:r>
            <a:r>
              <a:rPr lang="en-CA" sz="1200" dirty="0" err="1">
                <a:latin typeface="Times" panose="02020603050405020304" pitchFamily="18" charset="0"/>
                <a:cs typeface="Times" panose="02020603050405020304" pitchFamily="18" charset="0"/>
              </a:rPr>
              <a:t>ie</a:t>
            </a:r>
            <a:r>
              <a:rPr lang="en-CA" sz="1200" dirty="0">
                <a:latin typeface="Times" panose="02020603050405020304" pitchFamily="18" charset="0"/>
                <a:cs typeface="Times" panose="02020603050405020304" pitchFamily="18" charset="0"/>
              </a:rPr>
              <a:t>. feature selection, dimension reduction and feature generation. </a:t>
            </a:r>
          </a:p>
          <a:p>
            <a:endParaRPr lang="en-CA" sz="1200"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Feature Selection</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Process of ranking the attributes by their value to predictive ability of a model.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Algorithms such as decision trees automatically rank the attributes in the data set.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Regression type models usually employ methods such as forward selection or backward elimination to select the final set of attributes for a model.</a:t>
            </a:r>
          </a:p>
          <a:p>
            <a:endParaRPr lang="en-CA" sz="1200" b="1"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Dimension Reduction</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Sometimes called feature extraction.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A classic example of dimension reduction is principle component analysis or PCA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PCA allows us to combine existing attributes into a new data frame consisting of a much reduced number of attributes by utilizing the variance in the data.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The attributes which "explain" the highest amount of variance in the data form the first few principal components and we can ignore the rest of the attributes if data dimensionality is a problem from a computational standpoint.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PCA results in a data table whose attributes do not look anything like the attributes of the raw dataset. </a:t>
            </a:r>
          </a:p>
          <a:p>
            <a:endParaRPr lang="en-CA" sz="1200" b="1"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Feature Generation or Feature Construction</a:t>
            </a:r>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Process of manually constructing new attributes from raw data.</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Involves  combining or splitting existing raw attributes into new ones which have a higher predictive power.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Examples:</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A date stamp may be used to generate 2 new attributes such as AM and PM which may be useful in discriminating whether day or night has a higher propensity to influence the response variable. </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Convert noisy numerical attributes into simpler nominal attributes, by calculating the mean value and determining if a given row is above or below that mean value. </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Generate a new attribute such as number of claims a member has filed for in a given time period, by combining date attribute and a nominal attribute such as </a:t>
            </a:r>
            <a:r>
              <a:rPr lang="en-CA" sz="1000" dirty="0" err="1">
                <a:latin typeface="Times" panose="02020603050405020304" pitchFamily="18" charset="0"/>
                <a:cs typeface="Times" panose="02020603050405020304" pitchFamily="18" charset="0"/>
              </a:rPr>
              <a:t>claim_filed</a:t>
            </a:r>
            <a:r>
              <a:rPr lang="en-CA" sz="1000" dirty="0">
                <a:latin typeface="Times" panose="02020603050405020304" pitchFamily="18" charset="0"/>
                <a:cs typeface="Times" panose="02020603050405020304" pitchFamily="18" charset="0"/>
              </a:rPr>
              <a:t> (Y/N) </a:t>
            </a:r>
          </a:p>
          <a:p>
            <a:pPr lvl="1" algn="r"/>
            <a:r>
              <a:rPr lang="en-CA" sz="1000" dirty="0">
                <a:latin typeface="Times" panose="02020603050405020304" pitchFamily="18" charset="0"/>
                <a:cs typeface="Times" panose="02020603050405020304" pitchFamily="18" charset="0"/>
              </a:rPr>
              <a:t>- Source </a:t>
            </a:r>
            <a:r>
              <a:rPr lang="en-CA" sz="1000" dirty="0" err="1">
                <a:latin typeface="Times" panose="02020603050405020304" pitchFamily="18" charset="0"/>
                <a:cs typeface="Times" panose="02020603050405020304" pitchFamily="18" charset="0"/>
              </a:rPr>
              <a:t>Wikepedia</a:t>
            </a:r>
            <a:endParaRPr lang="en-CA" sz="1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16474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DC9AD156-5A0C-4457-A4C5-AC4EC9D706A6}"/>
              </a:ext>
            </a:extLst>
          </p:cNvPr>
          <p:cNvSpPr>
            <a:spLocks noGrp="1" noChangeArrowheads="1"/>
          </p:cNvSpPr>
          <p:nvPr>
            <p:ph type="title"/>
          </p:nvPr>
        </p:nvSpPr>
        <p:spPr>
          <a:xfrm>
            <a:off x="539552" y="44624"/>
            <a:ext cx="7772400" cy="1143000"/>
          </a:xfrm>
        </p:spPr>
        <p:txBody>
          <a:bodyPr/>
          <a:lstStyle/>
          <a:p>
            <a:pPr eaLnBrk="1" hangingPunct="1"/>
            <a:r>
              <a:rPr lang="en-US" altLang="en-US" b="1" dirty="0"/>
              <a:t>Feature Selection</a:t>
            </a:r>
          </a:p>
        </p:txBody>
      </p:sp>
      <p:sp>
        <p:nvSpPr>
          <p:cNvPr id="674819" name="Rectangle 3">
            <a:extLst>
              <a:ext uri="{FF2B5EF4-FFF2-40B4-BE49-F238E27FC236}">
                <a16:creationId xmlns:a16="http://schemas.microsoft.com/office/drawing/2014/main" xmlns="" id="{8C223499-22BF-4BC4-A1CE-2263C9919DC7}"/>
              </a:ext>
            </a:extLst>
          </p:cNvPr>
          <p:cNvSpPr>
            <a:spLocks noGrp="1" noChangeArrowheads="1"/>
          </p:cNvSpPr>
          <p:nvPr>
            <p:ph type="body" sz="half" idx="1"/>
          </p:nvPr>
        </p:nvSpPr>
        <p:spPr>
          <a:xfrm>
            <a:off x="611560" y="1644650"/>
            <a:ext cx="7848600" cy="4495800"/>
          </a:xfrm>
        </p:spPr>
        <p:txBody>
          <a:bodyPr rtlCol="0">
            <a:normAutofit lnSpcReduction="10000"/>
          </a:bodyPr>
          <a:lstStyle/>
          <a:p>
            <a:pPr eaLnBrk="1" fontAlgn="auto" hangingPunct="1">
              <a:spcAft>
                <a:spcPts val="0"/>
              </a:spcAft>
              <a:defRPr/>
            </a:pPr>
            <a:r>
              <a:rPr lang="en-US" sz="2400" dirty="0"/>
              <a:t>Given a set of </a:t>
            </a:r>
            <a:r>
              <a:rPr lang="en-US" sz="2400" b="1" dirty="0"/>
              <a:t>n</a:t>
            </a:r>
            <a:r>
              <a:rPr lang="en-US" sz="2400" dirty="0"/>
              <a:t> features, the goal of </a:t>
            </a:r>
            <a:r>
              <a:rPr lang="en-US" sz="2400" b="1" dirty="0"/>
              <a:t>feature selection</a:t>
            </a:r>
            <a:r>
              <a:rPr lang="en-US" sz="2400" dirty="0"/>
              <a:t> is to select a subset of </a:t>
            </a:r>
            <a:r>
              <a:rPr lang="en-US" sz="2400" b="1" dirty="0"/>
              <a:t>d</a:t>
            </a:r>
            <a:r>
              <a:rPr lang="en-US" sz="2400" dirty="0"/>
              <a:t> features (</a:t>
            </a:r>
            <a:r>
              <a:rPr lang="en-US" sz="2400" b="1" dirty="0"/>
              <a:t>d</a:t>
            </a:r>
            <a:r>
              <a:rPr lang="en-US" sz="2400" b="1" dirty="0">
                <a:effectLst>
                  <a:outerShdw blurRad="38100" dist="38100" dir="2700000" algn="tl">
                    <a:srgbClr val="000000"/>
                  </a:outerShdw>
                </a:effectLst>
              </a:rPr>
              <a:t> </a:t>
            </a:r>
            <a:r>
              <a:rPr lang="en-US" sz="2400" dirty="0"/>
              <a:t>&lt;</a:t>
            </a:r>
            <a:r>
              <a:rPr lang="en-US" sz="2400" b="1" dirty="0">
                <a:effectLst>
                  <a:outerShdw blurRad="38100" dist="38100" dir="2700000" algn="tl">
                    <a:srgbClr val="000000"/>
                  </a:outerShdw>
                </a:effectLst>
              </a:rPr>
              <a:t> </a:t>
            </a:r>
            <a:r>
              <a:rPr lang="en-US" sz="2400" b="1" dirty="0"/>
              <a:t>n</a:t>
            </a:r>
            <a:r>
              <a:rPr lang="en-US" sz="2400" dirty="0"/>
              <a:t>) in order to minimize the classification error.</a:t>
            </a:r>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r>
              <a:rPr lang="en-US" sz="2400" dirty="0"/>
              <a:t>Fundamentally different from dimensionality reduction (e.g., PCA or LDA) based on feature combinations (i.e., </a:t>
            </a:r>
            <a:r>
              <a:rPr lang="en-US" sz="2400" b="1" dirty="0"/>
              <a:t>feature extraction</a:t>
            </a:r>
            <a:r>
              <a:rPr lang="en-US" sz="2400" dirty="0"/>
              <a:t>).</a:t>
            </a:r>
          </a:p>
          <a:p>
            <a:pPr eaLnBrk="1" fontAlgn="auto" hangingPunct="1">
              <a:spcAft>
                <a:spcPts val="0"/>
              </a:spcAft>
              <a:defRPr/>
            </a:pPr>
            <a:endParaRPr lang="en-US" sz="2400" dirty="0">
              <a:latin typeface="Arial" charset="0"/>
            </a:endParaRPr>
          </a:p>
          <a:p>
            <a:pPr eaLnBrk="1" fontAlgn="auto" hangingPunct="1">
              <a:spcAft>
                <a:spcPts val="0"/>
              </a:spcAft>
              <a:defRPr/>
            </a:pPr>
            <a:endParaRPr lang="en-US" sz="2400" dirty="0">
              <a:latin typeface="Arial" charset="0"/>
            </a:endParaRPr>
          </a:p>
          <a:p>
            <a:pPr eaLnBrk="1" fontAlgn="auto" hangingPunct="1">
              <a:spcAft>
                <a:spcPts val="0"/>
              </a:spcAft>
              <a:defRPr/>
            </a:pPr>
            <a:endParaRPr lang="en-US" sz="4780" dirty="0">
              <a:latin typeface="Arial" charset="0"/>
            </a:endParaRPr>
          </a:p>
          <a:p>
            <a:pPr lvl="1" eaLnBrk="1" fontAlgn="auto" hangingPunct="1">
              <a:spcAft>
                <a:spcPts val="0"/>
              </a:spcAft>
              <a:buFontTx/>
              <a:buNone/>
              <a:defRPr/>
            </a:pPr>
            <a:endParaRPr lang="en-US" dirty="0">
              <a:latin typeface="Arial" charset="0"/>
            </a:endParaRPr>
          </a:p>
        </p:txBody>
      </p:sp>
      <p:pic>
        <p:nvPicPr>
          <p:cNvPr id="22532" name="Picture 4">
            <a:extLst>
              <a:ext uri="{FF2B5EF4-FFF2-40B4-BE49-F238E27FC236}">
                <a16:creationId xmlns:a16="http://schemas.microsoft.com/office/drawing/2014/main" xmlns="" id="{8739DFFA-D9F1-4445-8188-35FA4B223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24200"/>
            <a:ext cx="23145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22533" name="Picture 5">
            <a:extLst>
              <a:ext uri="{FF2B5EF4-FFF2-40B4-BE49-F238E27FC236}">
                <a16:creationId xmlns:a16="http://schemas.microsoft.com/office/drawing/2014/main" xmlns="" id="{6C003CF8-7E7A-408A-92C7-B82197AA1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988" y="3116263"/>
            <a:ext cx="310515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22534" name="TextBox 1">
            <a:extLst>
              <a:ext uri="{FF2B5EF4-FFF2-40B4-BE49-F238E27FC236}">
                <a16:creationId xmlns:a16="http://schemas.microsoft.com/office/drawing/2014/main" xmlns="" id="{A0AFC129-356C-4629-83E2-089B16237107}"/>
              </a:ext>
            </a:extLst>
          </p:cNvPr>
          <p:cNvSpPr txBox="1">
            <a:spLocks noChangeArrowheads="1"/>
          </p:cNvSpPr>
          <p:nvPr/>
        </p:nvSpPr>
        <p:spPr bwMode="auto">
          <a:xfrm>
            <a:off x="4891088" y="3429000"/>
            <a:ext cx="10287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000">
                <a:latin typeface="Abadi MT Condensed Light" pitchFamily="34" charset="0"/>
              </a:rPr>
              <a:t>dimensionality </a:t>
            </a:r>
          </a:p>
          <a:p>
            <a:pPr>
              <a:spcBef>
                <a:spcPct val="0"/>
              </a:spcBef>
              <a:buFontTx/>
              <a:buNone/>
            </a:pPr>
            <a:r>
              <a:rPr lang="en-US" altLang="en-US" sz="1000">
                <a:latin typeface="Abadi MT Condensed Light" pitchFamily="34" charset="0"/>
              </a:rPr>
              <a:t>reduction</a:t>
            </a:r>
          </a:p>
        </p:txBody>
      </p:sp>
    </p:spTree>
    <p:extLst>
      <p:ext uri="{BB962C8B-B14F-4D97-AF65-F5344CB8AC3E}">
        <p14:creationId xmlns:p14="http://schemas.microsoft.com/office/powerpoint/2010/main" val="86309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xmlns="" id="{B87EC9F2-4086-48F9-9936-A9966A12697A}"/>
              </a:ext>
            </a:extLst>
          </p:cNvPr>
          <p:cNvSpPr>
            <a:spLocks noGrp="1" noChangeArrowheads="1"/>
          </p:cNvSpPr>
          <p:nvPr>
            <p:ph type="title"/>
          </p:nvPr>
        </p:nvSpPr>
        <p:spPr>
          <a:xfrm>
            <a:off x="457200" y="533400"/>
            <a:ext cx="7772400" cy="1143000"/>
          </a:xfrm>
        </p:spPr>
        <p:txBody>
          <a:bodyPr rtlCol="0">
            <a:normAutofit/>
          </a:bodyPr>
          <a:lstStyle/>
          <a:p>
            <a:pPr eaLnBrk="1" fontAlgn="auto" hangingPunct="1">
              <a:spcAft>
                <a:spcPts val="0"/>
              </a:spcAft>
              <a:defRPr/>
            </a:pPr>
            <a:r>
              <a:rPr lang="en-US" b="1" dirty="0"/>
              <a:t>Feature Selection </a:t>
            </a:r>
            <a:r>
              <a:rPr lang="en-US" b="1" dirty="0" err="1"/>
              <a:t>vs</a:t>
            </a:r>
            <a:r>
              <a:rPr lang="en-US" b="1" dirty="0"/>
              <a:t> </a:t>
            </a:r>
            <a:br>
              <a:rPr lang="en-US" b="1" dirty="0"/>
            </a:br>
            <a:r>
              <a:rPr lang="en-US" b="1" dirty="0"/>
              <a:t>Dimensionality Reduction </a:t>
            </a:r>
          </a:p>
        </p:txBody>
      </p:sp>
      <p:sp>
        <p:nvSpPr>
          <p:cNvPr id="24579" name="Rectangle 3">
            <a:extLst>
              <a:ext uri="{FF2B5EF4-FFF2-40B4-BE49-F238E27FC236}">
                <a16:creationId xmlns:a16="http://schemas.microsoft.com/office/drawing/2014/main" xmlns="" id="{BC60DF62-5E09-46B6-9CE3-E5FF1C4EE35A}"/>
              </a:ext>
            </a:extLst>
          </p:cNvPr>
          <p:cNvSpPr>
            <a:spLocks noGrp="1" noChangeArrowheads="1"/>
          </p:cNvSpPr>
          <p:nvPr>
            <p:ph type="body" sz="half" idx="1"/>
          </p:nvPr>
        </p:nvSpPr>
        <p:spPr>
          <a:xfrm>
            <a:off x="533400" y="1981200"/>
            <a:ext cx="7848600" cy="3810000"/>
          </a:xfrm>
        </p:spPr>
        <p:txBody>
          <a:bodyPr/>
          <a:lstStyle/>
          <a:p>
            <a:pPr>
              <a:defRPr/>
            </a:pPr>
            <a:r>
              <a:rPr lang="en-US" altLang="en-US" sz="2800" dirty="0"/>
              <a:t>Dimensionality Reduction</a:t>
            </a:r>
          </a:p>
          <a:p>
            <a:pPr lvl="1">
              <a:defRPr/>
            </a:pPr>
            <a:r>
              <a:rPr lang="en-US" altLang="en-US" sz="2000" dirty="0"/>
              <a:t>When classifying novel patterns, </a:t>
            </a:r>
            <a:r>
              <a:rPr lang="en-US" altLang="en-US" sz="2000" dirty="0">
                <a:solidFill>
                  <a:srgbClr val="FF0000"/>
                </a:solidFill>
              </a:rPr>
              <a:t>all</a:t>
            </a:r>
            <a:r>
              <a:rPr lang="en-US" altLang="en-US" sz="2000" dirty="0"/>
              <a:t> features need to be computed.</a:t>
            </a:r>
          </a:p>
          <a:p>
            <a:pPr lvl="1">
              <a:defRPr/>
            </a:pPr>
            <a:r>
              <a:rPr lang="en-US" altLang="en-US" sz="2000" dirty="0"/>
              <a:t>The measurement units (length, weight, etc.) of the features are </a:t>
            </a:r>
            <a:r>
              <a:rPr lang="en-US" altLang="en-US" sz="2000" dirty="0">
                <a:solidFill>
                  <a:srgbClr val="FF0000"/>
                </a:solidFill>
              </a:rPr>
              <a:t>lost</a:t>
            </a:r>
            <a:r>
              <a:rPr lang="en-US" altLang="en-US" sz="2000" dirty="0"/>
              <a:t>.</a:t>
            </a:r>
          </a:p>
          <a:p>
            <a:pPr>
              <a:defRPr/>
            </a:pPr>
            <a:endParaRPr lang="en-US" altLang="en-US" sz="2400" dirty="0"/>
          </a:p>
          <a:p>
            <a:pPr>
              <a:defRPr/>
            </a:pPr>
            <a:r>
              <a:rPr lang="en-US" altLang="en-US" sz="2800" dirty="0"/>
              <a:t>Feature Selection</a:t>
            </a:r>
          </a:p>
          <a:p>
            <a:pPr lvl="1">
              <a:defRPr/>
            </a:pPr>
            <a:r>
              <a:rPr lang="en-US" altLang="en-US" sz="2000" dirty="0"/>
              <a:t>When classifying novel patterns, only a </a:t>
            </a:r>
            <a:r>
              <a:rPr lang="en-US" altLang="en-US" sz="2000" dirty="0">
                <a:solidFill>
                  <a:srgbClr val="FF0000"/>
                </a:solidFill>
              </a:rPr>
              <a:t>small</a:t>
            </a:r>
            <a:r>
              <a:rPr lang="en-US" altLang="en-US" sz="2000" dirty="0"/>
              <a:t> number of features need to be computed (i.e., faster classification).</a:t>
            </a:r>
          </a:p>
          <a:p>
            <a:pPr lvl="1">
              <a:defRPr/>
            </a:pPr>
            <a:r>
              <a:rPr lang="en-US" altLang="en-US" sz="2000" dirty="0"/>
              <a:t>The measurement units (length, weight, etc.) of the features are </a:t>
            </a:r>
            <a:r>
              <a:rPr lang="en-US" altLang="en-US" sz="2000" dirty="0">
                <a:solidFill>
                  <a:srgbClr val="FF0000"/>
                </a:solidFill>
              </a:rPr>
              <a:t>preserved</a:t>
            </a:r>
            <a:r>
              <a:rPr lang="en-US" altLang="en-US" sz="2000" dirty="0"/>
              <a:t>.</a:t>
            </a:r>
          </a:p>
          <a:p>
            <a:pPr lvl="1">
              <a:defRPr/>
            </a:pPr>
            <a:endParaRPr lang="en-US" altLang="en-US" sz="2000" dirty="0"/>
          </a:p>
          <a:p>
            <a:pPr>
              <a:defRPr/>
            </a:pPr>
            <a:endParaRPr lang="en-US" altLang="en-US" sz="2400" dirty="0"/>
          </a:p>
          <a:p>
            <a:pPr marL="0" indent="0" eaLnBrk="1" hangingPunct="1">
              <a:buFont typeface="Arial" panose="020B0604020202020204" pitchFamily="34" charset="0"/>
              <a:buNone/>
              <a:defRPr/>
            </a:pPr>
            <a:endParaRPr lang="en-US" altLang="en-US" sz="2400" dirty="0">
              <a:latin typeface="Arial" panose="020B0604020202020204" pitchFamily="34" charset="0"/>
            </a:endParaRPr>
          </a:p>
          <a:p>
            <a:pPr eaLnBrk="1" hangingPunct="1">
              <a:defRPr/>
            </a:pPr>
            <a:endParaRPr lang="en-US" altLang="en-US" sz="2400" dirty="0">
              <a:latin typeface="Arial" panose="020B0604020202020204" pitchFamily="34" charset="0"/>
            </a:endParaRPr>
          </a:p>
          <a:p>
            <a:pPr lvl="1" eaLnBrk="1" hangingPunct="1">
              <a:buFontTx/>
              <a:buNone/>
              <a:defRP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2142055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DE31D3EC-2B11-4703-8380-650DEAAD7E7C}"/>
              </a:ext>
            </a:extLst>
          </p:cNvPr>
          <p:cNvSpPr>
            <a:spLocks noGrp="1" noChangeArrowheads="1"/>
          </p:cNvSpPr>
          <p:nvPr>
            <p:ph type="title"/>
          </p:nvPr>
        </p:nvSpPr>
        <p:spPr>
          <a:xfrm>
            <a:off x="685800" y="533400"/>
            <a:ext cx="7772400" cy="1143000"/>
          </a:xfrm>
        </p:spPr>
        <p:txBody>
          <a:bodyPr/>
          <a:lstStyle/>
          <a:p>
            <a:pPr eaLnBrk="1" hangingPunct="1"/>
            <a:r>
              <a:rPr lang="en-US" altLang="en-US" sz="4000" b="1"/>
              <a:t>Feature Selection Steps</a:t>
            </a:r>
          </a:p>
        </p:txBody>
      </p:sp>
      <p:sp>
        <p:nvSpPr>
          <p:cNvPr id="672771" name="Rectangle 3">
            <a:extLst>
              <a:ext uri="{FF2B5EF4-FFF2-40B4-BE49-F238E27FC236}">
                <a16:creationId xmlns:a16="http://schemas.microsoft.com/office/drawing/2014/main" xmlns="" id="{086D4023-5256-4899-BBB6-16CA92E5B572}"/>
              </a:ext>
            </a:extLst>
          </p:cNvPr>
          <p:cNvSpPr>
            <a:spLocks noGrp="1" noChangeArrowheads="1"/>
          </p:cNvSpPr>
          <p:nvPr>
            <p:ph type="body" sz="half" idx="1"/>
          </p:nvPr>
        </p:nvSpPr>
        <p:spPr>
          <a:xfrm>
            <a:off x="719138" y="2173288"/>
            <a:ext cx="4191000" cy="3276600"/>
          </a:xfrm>
        </p:spPr>
        <p:txBody>
          <a:bodyPr rtlCol="0">
            <a:normAutofit fontScale="85000" lnSpcReduction="20000"/>
          </a:bodyPr>
          <a:lstStyle/>
          <a:p>
            <a:pPr eaLnBrk="1" fontAlgn="auto" hangingPunct="1">
              <a:spcAft>
                <a:spcPts val="0"/>
              </a:spcAft>
              <a:defRPr/>
            </a:pPr>
            <a:r>
              <a:rPr lang="en-US" sz="3300" dirty="0"/>
              <a:t>Feature selection is an </a:t>
            </a:r>
            <a:r>
              <a:rPr lang="en-US" sz="3300" b="1" dirty="0"/>
              <a:t>optimization</a:t>
            </a:r>
            <a:r>
              <a:rPr lang="en-US" sz="3300" dirty="0"/>
              <a:t> problem.</a:t>
            </a:r>
          </a:p>
          <a:p>
            <a:pPr lvl="1" eaLnBrk="1" fontAlgn="auto" hangingPunct="1">
              <a:spcAft>
                <a:spcPts val="0"/>
              </a:spcAft>
              <a:defRPr/>
            </a:pPr>
            <a:endParaRPr lang="en-US" sz="2000" dirty="0"/>
          </a:p>
          <a:p>
            <a:pPr lvl="1" eaLnBrk="1" fontAlgn="auto" hangingPunct="1">
              <a:spcAft>
                <a:spcPts val="0"/>
              </a:spcAft>
              <a:defRPr/>
            </a:pPr>
            <a:r>
              <a:rPr lang="en-US" sz="2400" dirty="0">
                <a:solidFill>
                  <a:srgbClr val="FF0000"/>
                </a:solidFill>
              </a:rPr>
              <a:t>Step 1:</a:t>
            </a:r>
            <a:r>
              <a:rPr lang="en-US" sz="2400" dirty="0"/>
              <a:t> Search the space of possible feature subsets.</a:t>
            </a:r>
          </a:p>
          <a:p>
            <a:pPr lvl="1" eaLnBrk="1" fontAlgn="auto" hangingPunct="1">
              <a:spcAft>
                <a:spcPts val="0"/>
              </a:spcAft>
              <a:defRPr/>
            </a:pPr>
            <a:endParaRPr lang="en-US" sz="2400" dirty="0"/>
          </a:p>
          <a:p>
            <a:pPr lvl="1" eaLnBrk="1" fontAlgn="auto" hangingPunct="1">
              <a:spcAft>
                <a:spcPts val="0"/>
              </a:spcAft>
              <a:defRPr/>
            </a:pPr>
            <a:r>
              <a:rPr lang="en-US" sz="2400" dirty="0">
                <a:solidFill>
                  <a:srgbClr val="FF0000"/>
                </a:solidFill>
              </a:rPr>
              <a:t>Step 2:</a:t>
            </a:r>
            <a:r>
              <a:rPr lang="en-US" sz="2400" dirty="0"/>
              <a:t> Pick the subset that is optimal or near-optimal with respect to some objective function.</a:t>
            </a:r>
            <a:endParaRPr lang="en-US" sz="2400" dirty="0">
              <a:latin typeface="Arial" charset="0"/>
            </a:endParaRPr>
          </a:p>
          <a:p>
            <a:pPr marL="0" indent="0" eaLnBrk="1" fontAlgn="auto" hangingPunct="1">
              <a:spcAft>
                <a:spcPts val="0"/>
              </a:spcAft>
              <a:buFont typeface="Arial" panose="020B0604020202020204" pitchFamily="34" charset="0"/>
              <a:buNone/>
              <a:defRPr/>
            </a:pPr>
            <a:r>
              <a:rPr lang="en-US" sz="2400" dirty="0">
                <a:latin typeface="Arial" charset="0"/>
              </a:rPr>
              <a:t>    </a:t>
            </a:r>
          </a:p>
          <a:p>
            <a:pPr marL="457200" lvl="1" indent="0" eaLnBrk="1" fontAlgn="auto" hangingPunct="1">
              <a:spcAft>
                <a:spcPts val="0"/>
              </a:spcAft>
              <a:buFont typeface="Arial" panose="020B0604020202020204" pitchFamily="34" charset="0"/>
              <a:buNone/>
              <a:defRPr/>
            </a:pPr>
            <a:endParaRPr lang="en-US" sz="2000" dirty="0">
              <a:latin typeface="Arial" charset="0"/>
            </a:endParaRPr>
          </a:p>
        </p:txBody>
      </p:sp>
      <p:pic>
        <p:nvPicPr>
          <p:cNvPr id="26628" name="Picture 4">
            <a:extLst>
              <a:ext uri="{FF2B5EF4-FFF2-40B4-BE49-F238E27FC236}">
                <a16:creationId xmlns:a16="http://schemas.microsoft.com/office/drawing/2014/main" xmlns="" id="{94812A9F-6B53-4C02-9720-5EC6710B4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524000"/>
            <a:ext cx="266700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6640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762000" y="1412776"/>
            <a:ext cx="8382000" cy="4343400"/>
          </a:xfrm>
        </p:spPr>
        <p:txBody>
          <a:bodyPr/>
          <a:lstStyle/>
          <a:p>
            <a:pPr marL="457200" lvl="1" indent="0">
              <a:buNone/>
            </a:pPr>
            <a:endParaRPr lang="en-US" sz="1200" dirty="0">
              <a:latin typeface="Times New Roman"/>
              <a:cs typeface="Times New Roman"/>
            </a:endParaRPr>
          </a:p>
          <a:p>
            <a:pPr marL="457200" lvl="1" indent="0">
              <a:buNone/>
            </a:pPr>
            <a:endParaRPr lang="en-US" sz="1200" dirty="0">
              <a:latin typeface="Times New Roman"/>
              <a:cs typeface="Times New Roman"/>
            </a:endParaRPr>
          </a:p>
        </p:txBody>
      </p:sp>
      <p:sp>
        <p:nvSpPr>
          <p:cNvPr id="38" name="TextBox 37"/>
          <p:cNvSpPr txBox="1"/>
          <p:nvPr/>
        </p:nvSpPr>
        <p:spPr>
          <a:xfrm>
            <a:off x="611560" y="1037894"/>
            <a:ext cx="8352928" cy="3785652"/>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Applications of Analytic Models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Common areas of functional applications for analytic models include the capability to:</a:t>
            </a:r>
          </a:p>
          <a:p>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Predict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Forecast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Classify</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Cluster</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Associate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Sequence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Detect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Diagnose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Describe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Prescribe</a:t>
            </a:r>
          </a:p>
          <a:p>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970461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Feature Engineering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83568" y="1156666"/>
            <a:ext cx="7954772" cy="1200329"/>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The following videos provide Python tutorials on basic ideas related to data preparation and model feature engineering</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Please view these videos to learn about feature engineering in Python</a:t>
            </a:r>
          </a:p>
        </p:txBody>
      </p:sp>
      <p:sp>
        <p:nvSpPr>
          <p:cNvPr id="39" name="Rectangle 38"/>
          <p:cNvSpPr/>
          <p:nvPr/>
        </p:nvSpPr>
        <p:spPr>
          <a:xfrm>
            <a:off x="658618" y="2675934"/>
            <a:ext cx="7882764" cy="2031325"/>
          </a:xfrm>
          <a:prstGeom prst="rect">
            <a:avLst/>
          </a:prstGeom>
        </p:spPr>
        <p:txBody>
          <a:bodyPr wrap="square">
            <a:spAutoFit/>
          </a:bodyPr>
          <a:lstStyle/>
          <a:p>
            <a:r>
              <a:rPr lang="en-CA" dirty="0">
                <a:latin typeface="Times" panose="02020603050405020304" pitchFamily="18" charset="0"/>
                <a:cs typeface="Times" panose="02020603050405020304" pitchFamily="18" charset="0"/>
              </a:rPr>
              <a:t>Using </a:t>
            </a:r>
            <a:r>
              <a:rPr lang="en-CA" dirty="0" err="1">
                <a:latin typeface="Times" panose="02020603050405020304" pitchFamily="18" charset="0"/>
                <a:cs typeface="Times" panose="02020603050405020304" pitchFamily="18" charset="0"/>
              </a:rPr>
              <a:t>Jupyter</a:t>
            </a:r>
            <a:r>
              <a:rPr lang="en-CA" dirty="0">
                <a:latin typeface="Times" panose="02020603050405020304" pitchFamily="18" charset="0"/>
                <a:cs typeface="Times" panose="02020603050405020304" pitchFamily="18" charset="0"/>
              </a:rPr>
              <a:t> Notebook to show examples of Features and Feature Engineering</a:t>
            </a:r>
          </a:p>
          <a:p>
            <a:r>
              <a:rPr lang="en-CA" dirty="0">
                <a:latin typeface="Times" panose="02020603050405020304" pitchFamily="18" charset="0"/>
                <a:cs typeface="Times" panose="02020603050405020304" pitchFamily="18" charset="0"/>
                <a:hlinkClick r:id="rId2"/>
              </a:rPr>
              <a:t>https://www.youtube.com/watch?v=V0u6bxQOUJ8</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Data Agnostic Approach to Feature Engineering without Domain Expertise</a:t>
            </a:r>
          </a:p>
          <a:p>
            <a:r>
              <a:rPr lang="en-CA" dirty="0">
                <a:latin typeface="Times" panose="02020603050405020304" pitchFamily="18" charset="0"/>
                <a:cs typeface="Times" panose="02020603050405020304" pitchFamily="18" charset="0"/>
                <a:hlinkClick r:id="rId3"/>
              </a:rPr>
              <a:t>https://www.youtube.com/watch?v=bL4b1sGnILU&amp;t=5s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39172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Dimension Reduction</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4663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83568" y="1340768"/>
            <a:ext cx="7992888" cy="5016758"/>
          </a:xfrm>
          <a:prstGeom prst="rect">
            <a:avLst/>
          </a:prstGeom>
        </p:spPr>
        <p:txBody>
          <a:bodyPr wrap="square">
            <a:spAutoFit/>
          </a:bodyPr>
          <a:lstStyle/>
          <a:p>
            <a:r>
              <a:rPr lang="en-CA" sz="2000" dirty="0">
                <a:latin typeface="Times" panose="02020603050405020304" pitchFamily="18" charset="0"/>
                <a:cs typeface="Times" panose="02020603050405020304" pitchFamily="18" charset="0"/>
              </a:rPr>
              <a:t>Dimension Reduction</a:t>
            </a:r>
          </a:p>
          <a:p>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every potential feature that can be used to predict a dependent variable is defined as a “dimension”</a:t>
            </a:r>
          </a:p>
          <a:p>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a series of techniques in machine learning and statistics to reduce the number of independent variables or features to consider</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works to minimize the loss of information contained in the candidate set of features while creating a simpler model</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involves feature selection and feature extraction</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simplifies the modeling effort and the models produced</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14123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a:xfrm>
            <a:off x="903920" y="1628799"/>
            <a:ext cx="7412495" cy="3970318"/>
          </a:xfrm>
          <a:prstGeom prst="rect">
            <a:avLst/>
          </a:prstGeom>
        </p:spPr>
        <p:txBody>
          <a:bodyPr wrap="square">
            <a:spAutoFit/>
          </a:bodyPr>
          <a:lstStyle/>
          <a:p>
            <a:r>
              <a:rPr lang="en-CA" dirty="0">
                <a:latin typeface="Times" panose="02020603050405020304" pitchFamily="18" charset="0"/>
                <a:cs typeface="Times" panose="02020603050405020304" pitchFamily="18" charset="0"/>
              </a:rPr>
              <a:t>The mathematical details of dimension reduction are beyond the scope of this course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The primary technique used for dimension reduction is called Principal Components Analysis (PCA)</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It is used to reduce the number of initial features considered for the model into a smaller set</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A component is a weighted sum of the original features that accounts for a given amount of the variation in the dependent variable.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The “principal” components are the set of components that account for an acceptable amount of the variation within the dependent variable</a:t>
            </a:r>
          </a:p>
        </p:txBody>
      </p:sp>
    </p:spTree>
    <p:extLst>
      <p:ext uri="{BB962C8B-B14F-4D97-AF65-F5344CB8AC3E}">
        <p14:creationId xmlns:p14="http://schemas.microsoft.com/office/powerpoint/2010/main" val="2490572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D0DAC8F-AEBE-4895-A5AE-F5D65574CBEF}"/>
              </a:ext>
            </a:extLst>
          </p:cNvPr>
          <p:cNvSpPr>
            <a:spLocks noGrp="1"/>
          </p:cNvSpPr>
          <p:nvPr>
            <p:ph type="sldNum" sz="quarter" idx="10"/>
          </p:nvPr>
        </p:nvSpPr>
        <p:spPr/>
        <p:txBody>
          <a:bodyPr/>
          <a:lstStyle/>
          <a:p>
            <a:fld id="{7473A426-3C1D-4718-AD80-190AFFBFE6FE}" type="slidenum">
              <a:rPr lang="en-US" altLang="en-US"/>
              <a:pPr/>
              <a:t>44</a:t>
            </a:fld>
            <a:endParaRPr lang="en-US" altLang="en-US"/>
          </a:p>
        </p:txBody>
      </p:sp>
      <p:sp>
        <p:nvSpPr>
          <p:cNvPr id="595970" name="Rectangle 2">
            <a:extLst>
              <a:ext uri="{FF2B5EF4-FFF2-40B4-BE49-F238E27FC236}">
                <a16:creationId xmlns:a16="http://schemas.microsoft.com/office/drawing/2014/main" xmlns="" id="{492D77A6-E20D-4A5A-8254-AB4A7DA4C26E}"/>
              </a:ext>
            </a:extLst>
          </p:cNvPr>
          <p:cNvSpPr>
            <a:spLocks noGrp="1" noChangeArrowheads="1"/>
          </p:cNvSpPr>
          <p:nvPr>
            <p:ph type="title"/>
          </p:nvPr>
        </p:nvSpPr>
        <p:spPr>
          <a:xfrm>
            <a:off x="457200" y="304800"/>
            <a:ext cx="8229600" cy="788988"/>
          </a:xfrm>
        </p:spPr>
        <p:txBody>
          <a:bodyPr/>
          <a:lstStyle/>
          <a:p>
            <a:r>
              <a:rPr lang="en-US" altLang="zh-CN" sz="3600" b="1">
                <a:ea typeface="SimSun" panose="02010600030101010101" pitchFamily="2" charset="-122"/>
              </a:rPr>
              <a:t>Why Dimensionality Reduction?</a:t>
            </a:r>
          </a:p>
        </p:txBody>
      </p:sp>
      <p:sp>
        <p:nvSpPr>
          <p:cNvPr id="595971" name="Rectangle 3">
            <a:extLst>
              <a:ext uri="{FF2B5EF4-FFF2-40B4-BE49-F238E27FC236}">
                <a16:creationId xmlns:a16="http://schemas.microsoft.com/office/drawing/2014/main" xmlns="" id="{E3AA392C-949D-44D4-8CAD-8CEEFAB8309D}"/>
              </a:ext>
            </a:extLst>
          </p:cNvPr>
          <p:cNvSpPr>
            <a:spLocks noGrp="1" noChangeArrowheads="1"/>
          </p:cNvSpPr>
          <p:nvPr>
            <p:ph type="body" idx="1"/>
          </p:nvPr>
        </p:nvSpPr>
        <p:spPr>
          <a:xfrm>
            <a:off x="457200" y="1371600"/>
            <a:ext cx="8305800" cy="4759325"/>
          </a:xfrm>
        </p:spPr>
        <p:txBody>
          <a:bodyPr/>
          <a:lstStyle/>
          <a:p>
            <a:r>
              <a:rPr lang="en-US" altLang="zh-CN">
                <a:ea typeface="SimSun" panose="02010600030101010101" pitchFamily="2" charset="-122"/>
              </a:rPr>
              <a:t>It is so easy and convenient to collect data</a:t>
            </a:r>
          </a:p>
          <a:p>
            <a:pPr lvl="1"/>
            <a:r>
              <a:rPr lang="en-US" altLang="zh-CN">
                <a:ea typeface="SimSun" panose="02010600030101010101" pitchFamily="2" charset="-122"/>
              </a:rPr>
              <a:t>An experiment</a:t>
            </a:r>
          </a:p>
          <a:p>
            <a:r>
              <a:rPr lang="en-US" altLang="zh-CN">
                <a:ea typeface="SimSun" panose="02010600030101010101" pitchFamily="2" charset="-122"/>
              </a:rPr>
              <a:t>Data is not collected only for data mining</a:t>
            </a:r>
          </a:p>
          <a:p>
            <a:r>
              <a:rPr lang="en-US" altLang="zh-CN">
                <a:ea typeface="SimSun" panose="02010600030101010101" pitchFamily="2" charset="-122"/>
              </a:rPr>
              <a:t>Data accumulates in an unprecedented speed</a:t>
            </a:r>
          </a:p>
          <a:p>
            <a:r>
              <a:rPr lang="en-US" altLang="zh-CN">
                <a:ea typeface="SimSun" panose="02010600030101010101" pitchFamily="2" charset="-122"/>
              </a:rPr>
              <a:t>Data preprocessing is an important part for </a:t>
            </a:r>
            <a:r>
              <a:rPr lang="en-US" altLang="zh-CN" i="1">
                <a:ea typeface="SimSun" panose="02010600030101010101" pitchFamily="2" charset="-122"/>
              </a:rPr>
              <a:t>effective</a:t>
            </a:r>
            <a:r>
              <a:rPr lang="en-US" altLang="zh-CN">
                <a:ea typeface="SimSun" panose="02010600030101010101" pitchFamily="2" charset="-122"/>
              </a:rPr>
              <a:t> machine learning and data mining</a:t>
            </a:r>
          </a:p>
          <a:p>
            <a:r>
              <a:rPr lang="en-US" altLang="zh-CN">
                <a:ea typeface="SimSun" panose="02010600030101010101" pitchFamily="2" charset="-122"/>
              </a:rPr>
              <a:t>Dimensionality reduction is an effective approach to downsizing data</a:t>
            </a:r>
          </a:p>
          <a:p>
            <a:endParaRPr lang="en-US" altLang="zh-CN">
              <a:ea typeface="SimSun" panose="02010600030101010101" pitchFamily="2" charset="-122"/>
            </a:endParaRPr>
          </a:p>
        </p:txBody>
      </p:sp>
    </p:spTree>
    <p:extLst>
      <p:ext uri="{BB962C8B-B14F-4D97-AF65-F5344CB8AC3E}">
        <p14:creationId xmlns:p14="http://schemas.microsoft.com/office/powerpoint/2010/main" val="58506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59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BB4F6A6-0ACA-4A11-962E-E0E23B5D9D86}"/>
              </a:ext>
            </a:extLst>
          </p:cNvPr>
          <p:cNvSpPr>
            <a:spLocks noGrp="1"/>
          </p:cNvSpPr>
          <p:nvPr>
            <p:ph type="sldNum" sz="quarter" idx="10"/>
          </p:nvPr>
        </p:nvSpPr>
        <p:spPr/>
        <p:txBody>
          <a:bodyPr/>
          <a:lstStyle/>
          <a:p>
            <a:fld id="{570AFDAD-ECB5-46B4-8AB3-1501D371333E}" type="slidenum">
              <a:rPr lang="en-US" altLang="en-US"/>
              <a:pPr/>
              <a:t>45</a:t>
            </a:fld>
            <a:endParaRPr lang="en-US" altLang="en-US"/>
          </a:p>
        </p:txBody>
      </p:sp>
      <p:sp>
        <p:nvSpPr>
          <p:cNvPr id="610307" name="Rectangle 3">
            <a:extLst>
              <a:ext uri="{FF2B5EF4-FFF2-40B4-BE49-F238E27FC236}">
                <a16:creationId xmlns:a16="http://schemas.microsoft.com/office/drawing/2014/main" xmlns="" id="{384728DF-6ED9-48D4-929D-11D6DDB8E30B}"/>
              </a:ext>
            </a:extLst>
          </p:cNvPr>
          <p:cNvSpPr>
            <a:spLocks noGrp="1" noChangeArrowheads="1"/>
          </p:cNvSpPr>
          <p:nvPr>
            <p:ph type="body" idx="1"/>
          </p:nvPr>
        </p:nvSpPr>
        <p:spPr>
          <a:xfrm>
            <a:off x="457200" y="1295400"/>
            <a:ext cx="8229600" cy="4805363"/>
          </a:xfrm>
        </p:spPr>
        <p:txBody>
          <a:bodyPr/>
          <a:lstStyle/>
          <a:p>
            <a:pPr marL="447675" indent="-447675"/>
            <a:r>
              <a:rPr lang="en-US" altLang="en-US"/>
              <a:t>Most machine learning and data mining techniques may not be effective for high-dimensional data </a:t>
            </a:r>
          </a:p>
          <a:p>
            <a:pPr marL="889000" lvl="1" indent="-439738"/>
            <a:r>
              <a:rPr lang="en-US" altLang="en-US">
                <a:solidFill>
                  <a:srgbClr val="FB192F"/>
                </a:solidFill>
              </a:rPr>
              <a:t>Curse of Dimensionality</a:t>
            </a:r>
          </a:p>
          <a:p>
            <a:pPr marL="889000" lvl="1" indent="-439738"/>
            <a:r>
              <a:rPr lang="en-US" altLang="en-US"/>
              <a:t>Query accuracy and efficiency degrade rapidly as the dimension increases.</a:t>
            </a:r>
          </a:p>
          <a:p>
            <a:pPr marL="889000" lvl="1" indent="-439738"/>
            <a:endParaRPr lang="en-US" altLang="en-US"/>
          </a:p>
          <a:p>
            <a:pPr marL="447675" indent="-447675"/>
            <a:r>
              <a:rPr lang="en-US" altLang="en-US"/>
              <a:t>The </a:t>
            </a:r>
            <a:r>
              <a:rPr lang="en-US" altLang="en-US">
                <a:solidFill>
                  <a:srgbClr val="FB192F"/>
                </a:solidFill>
              </a:rPr>
              <a:t>intrinsic</a:t>
            </a:r>
            <a:r>
              <a:rPr lang="en-US" altLang="en-US"/>
              <a:t> dimension may be small. </a:t>
            </a:r>
          </a:p>
          <a:p>
            <a:pPr marL="889000" lvl="1" indent="-439738"/>
            <a:r>
              <a:rPr lang="en-US" altLang="en-US"/>
              <a:t>For example, the number of genes responsible for a certain type of disease may be small.</a:t>
            </a:r>
          </a:p>
        </p:txBody>
      </p:sp>
      <p:sp>
        <p:nvSpPr>
          <p:cNvPr id="610309" name="Rectangle 5">
            <a:extLst>
              <a:ext uri="{FF2B5EF4-FFF2-40B4-BE49-F238E27FC236}">
                <a16:creationId xmlns:a16="http://schemas.microsoft.com/office/drawing/2014/main" xmlns="" id="{7638C101-09BC-4801-B4E4-9167B74DBBF9}"/>
              </a:ext>
            </a:extLst>
          </p:cNvPr>
          <p:cNvSpPr>
            <a:spLocks noGrp="1" noChangeArrowheads="1"/>
          </p:cNvSpPr>
          <p:nvPr>
            <p:ph type="title"/>
          </p:nvPr>
        </p:nvSpPr>
        <p:spPr>
          <a:xfrm>
            <a:off x="457200" y="277813"/>
            <a:ext cx="8229600" cy="712787"/>
          </a:xfrm>
          <a:noFill/>
          <a:ln/>
        </p:spPr>
        <p:txBody>
          <a:bodyPr/>
          <a:lstStyle/>
          <a:p>
            <a:r>
              <a:rPr lang="en-US" altLang="zh-CN" sz="3600" b="1">
                <a:ea typeface="SimSun" panose="02010600030101010101" pitchFamily="2" charset="-122"/>
              </a:rPr>
              <a:t>Why Dimensionality Reduction?</a:t>
            </a:r>
          </a:p>
        </p:txBody>
      </p:sp>
    </p:spTree>
    <p:extLst>
      <p:ext uri="{BB962C8B-B14F-4D97-AF65-F5344CB8AC3E}">
        <p14:creationId xmlns:p14="http://schemas.microsoft.com/office/powerpoint/2010/main" val="2173777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07">
                                            <p:txEl>
                                              <p:pRg st="0" end="0"/>
                                            </p:txEl>
                                          </p:spTgt>
                                        </p:tgtEl>
                                        <p:attrNameLst>
                                          <p:attrName>style.visibility</p:attrName>
                                        </p:attrNameLst>
                                      </p:cBhvr>
                                      <p:to>
                                        <p:strVal val="visible"/>
                                      </p:to>
                                    </p:set>
                                    <p:animEffect transition="in" filter="blinds(horizontal)">
                                      <p:cBhvr>
                                        <p:cTn id="7" dur="500"/>
                                        <p:tgtEl>
                                          <p:spTgt spid="6103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0307">
                                            <p:txEl>
                                              <p:pRg st="1" end="1"/>
                                            </p:txEl>
                                          </p:spTgt>
                                        </p:tgtEl>
                                        <p:attrNameLst>
                                          <p:attrName>style.visibility</p:attrName>
                                        </p:attrNameLst>
                                      </p:cBhvr>
                                      <p:to>
                                        <p:strVal val="visible"/>
                                      </p:to>
                                    </p:set>
                                    <p:animEffect transition="in" filter="blinds(horizontal)">
                                      <p:cBhvr>
                                        <p:cTn id="10" dur="500"/>
                                        <p:tgtEl>
                                          <p:spTgt spid="6103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0307">
                                            <p:txEl>
                                              <p:pRg st="2" end="2"/>
                                            </p:txEl>
                                          </p:spTgt>
                                        </p:tgtEl>
                                        <p:attrNameLst>
                                          <p:attrName>style.visibility</p:attrName>
                                        </p:attrNameLst>
                                      </p:cBhvr>
                                      <p:to>
                                        <p:strVal val="visible"/>
                                      </p:to>
                                    </p:set>
                                    <p:animEffect transition="in" filter="blinds(horizontal)">
                                      <p:cBhvr>
                                        <p:cTn id="13" dur="500"/>
                                        <p:tgtEl>
                                          <p:spTgt spid="6103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0307">
                                            <p:txEl>
                                              <p:pRg st="4" end="4"/>
                                            </p:txEl>
                                          </p:spTgt>
                                        </p:tgtEl>
                                        <p:attrNameLst>
                                          <p:attrName>style.visibility</p:attrName>
                                        </p:attrNameLst>
                                      </p:cBhvr>
                                      <p:to>
                                        <p:strVal val="visible"/>
                                      </p:to>
                                    </p:set>
                                    <p:animEffect transition="in" filter="blinds(horizontal)">
                                      <p:cBhvr>
                                        <p:cTn id="18" dur="500"/>
                                        <p:tgtEl>
                                          <p:spTgt spid="610307">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0307">
                                            <p:txEl>
                                              <p:pRg st="5" end="5"/>
                                            </p:txEl>
                                          </p:spTgt>
                                        </p:tgtEl>
                                        <p:attrNameLst>
                                          <p:attrName>style.visibility</p:attrName>
                                        </p:attrNameLst>
                                      </p:cBhvr>
                                      <p:to>
                                        <p:strVal val="visible"/>
                                      </p:to>
                                    </p:set>
                                    <p:animEffect transition="in" filter="blinds(horizontal)">
                                      <p:cBhvr>
                                        <p:cTn id="21" dur="500"/>
                                        <p:tgtEl>
                                          <p:spTgt spid="610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4BE1C4C-6D75-4B24-87D2-A2B5A4E8016A}"/>
              </a:ext>
            </a:extLst>
          </p:cNvPr>
          <p:cNvSpPr>
            <a:spLocks noGrp="1"/>
          </p:cNvSpPr>
          <p:nvPr>
            <p:ph type="sldNum" sz="quarter" idx="10"/>
          </p:nvPr>
        </p:nvSpPr>
        <p:spPr/>
        <p:txBody>
          <a:bodyPr/>
          <a:lstStyle/>
          <a:p>
            <a:fld id="{D632B210-2138-44BF-9AC9-4AECFEF94FF5}" type="slidenum">
              <a:rPr lang="en-US" altLang="en-US"/>
              <a:pPr/>
              <a:t>46</a:t>
            </a:fld>
            <a:endParaRPr lang="en-US" altLang="en-US"/>
          </a:p>
        </p:txBody>
      </p:sp>
      <p:sp>
        <p:nvSpPr>
          <p:cNvPr id="611331" name="Rectangle 3">
            <a:extLst>
              <a:ext uri="{FF2B5EF4-FFF2-40B4-BE49-F238E27FC236}">
                <a16:creationId xmlns:a16="http://schemas.microsoft.com/office/drawing/2014/main" xmlns="" id="{99CDDC35-41AE-4D20-98F8-68186827DEF0}"/>
              </a:ext>
            </a:extLst>
          </p:cNvPr>
          <p:cNvSpPr>
            <a:spLocks noGrp="1" noChangeArrowheads="1"/>
          </p:cNvSpPr>
          <p:nvPr>
            <p:ph type="body" idx="1"/>
          </p:nvPr>
        </p:nvSpPr>
        <p:spPr>
          <a:xfrm>
            <a:off x="457200" y="1600200"/>
            <a:ext cx="8229600" cy="3736975"/>
          </a:xfrm>
        </p:spPr>
        <p:txBody>
          <a:bodyPr/>
          <a:lstStyle/>
          <a:p>
            <a:pPr marL="447675" indent="-447675"/>
            <a:r>
              <a:rPr lang="en-US" altLang="en-US">
                <a:solidFill>
                  <a:srgbClr val="FB192F"/>
                </a:solidFill>
              </a:rPr>
              <a:t>Visualization</a:t>
            </a:r>
            <a:r>
              <a:rPr lang="en-US" altLang="en-US"/>
              <a:t>: projection of high-dimensional data onto 2D or 3D.</a:t>
            </a:r>
          </a:p>
          <a:p>
            <a:pPr marL="447675" indent="-447675"/>
            <a:endParaRPr lang="en-US" altLang="en-US"/>
          </a:p>
          <a:p>
            <a:pPr marL="447675" indent="-447675"/>
            <a:r>
              <a:rPr lang="en-US" altLang="en-US">
                <a:solidFill>
                  <a:srgbClr val="FB192F"/>
                </a:solidFill>
              </a:rPr>
              <a:t>Data compression</a:t>
            </a:r>
            <a:r>
              <a:rPr lang="en-US" altLang="en-US"/>
              <a:t>: efficient storage and retrieval.</a:t>
            </a:r>
          </a:p>
          <a:p>
            <a:pPr marL="447675" indent="-447675"/>
            <a:endParaRPr lang="en-US" altLang="en-US"/>
          </a:p>
          <a:p>
            <a:pPr marL="447675" indent="-447675"/>
            <a:r>
              <a:rPr lang="en-US" altLang="en-US">
                <a:solidFill>
                  <a:srgbClr val="FB192F"/>
                </a:solidFill>
              </a:rPr>
              <a:t>Noise removal</a:t>
            </a:r>
            <a:r>
              <a:rPr lang="en-US" altLang="en-US"/>
              <a:t>: positive effect on query accuracy.</a:t>
            </a:r>
          </a:p>
        </p:txBody>
      </p:sp>
      <p:sp>
        <p:nvSpPr>
          <p:cNvPr id="611333" name="Rectangle 5">
            <a:extLst>
              <a:ext uri="{FF2B5EF4-FFF2-40B4-BE49-F238E27FC236}">
                <a16:creationId xmlns:a16="http://schemas.microsoft.com/office/drawing/2014/main" xmlns="" id="{66D32ED7-F0A6-4ED6-9CAB-E94C6E6B280E}"/>
              </a:ext>
            </a:extLst>
          </p:cNvPr>
          <p:cNvSpPr>
            <a:spLocks noGrp="1" noChangeArrowheads="1"/>
          </p:cNvSpPr>
          <p:nvPr>
            <p:ph type="title"/>
          </p:nvPr>
        </p:nvSpPr>
        <p:spPr>
          <a:noFill/>
          <a:ln/>
        </p:spPr>
        <p:txBody>
          <a:bodyPr/>
          <a:lstStyle/>
          <a:p>
            <a:r>
              <a:rPr lang="en-US" altLang="zh-CN" sz="3600" b="1">
                <a:ea typeface="SimSun" panose="02010600030101010101" pitchFamily="2" charset="-122"/>
              </a:rPr>
              <a:t>Why Dimensionality Reduction?</a:t>
            </a:r>
          </a:p>
        </p:txBody>
      </p:sp>
    </p:spTree>
    <p:extLst>
      <p:ext uri="{BB962C8B-B14F-4D97-AF65-F5344CB8AC3E}">
        <p14:creationId xmlns:p14="http://schemas.microsoft.com/office/powerpoint/2010/main" val="196734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31">
                                            <p:txEl>
                                              <p:pRg st="0" end="0"/>
                                            </p:txEl>
                                          </p:spTgt>
                                        </p:tgtEl>
                                        <p:attrNameLst>
                                          <p:attrName>style.visibility</p:attrName>
                                        </p:attrNameLst>
                                      </p:cBhvr>
                                      <p:to>
                                        <p:strVal val="visible"/>
                                      </p:to>
                                    </p:set>
                                    <p:animEffect transition="in" filter="blinds(horizontal)">
                                      <p:cBhvr>
                                        <p:cTn id="7" dur="500"/>
                                        <p:tgtEl>
                                          <p:spTgt spid="611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31">
                                            <p:txEl>
                                              <p:pRg st="2" end="2"/>
                                            </p:txEl>
                                          </p:spTgt>
                                        </p:tgtEl>
                                        <p:attrNameLst>
                                          <p:attrName>style.visibility</p:attrName>
                                        </p:attrNameLst>
                                      </p:cBhvr>
                                      <p:to>
                                        <p:strVal val="visible"/>
                                      </p:to>
                                    </p:set>
                                    <p:animEffect transition="in" filter="blinds(horizontal)">
                                      <p:cBhvr>
                                        <p:cTn id="12" dur="500"/>
                                        <p:tgtEl>
                                          <p:spTgt spid="611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1331">
                                            <p:txEl>
                                              <p:pRg st="4" end="4"/>
                                            </p:txEl>
                                          </p:spTgt>
                                        </p:tgtEl>
                                        <p:attrNameLst>
                                          <p:attrName>style.visibility</p:attrName>
                                        </p:attrNameLst>
                                      </p:cBhvr>
                                      <p:to>
                                        <p:strVal val="visible"/>
                                      </p:to>
                                    </p:set>
                                    <p:animEffect transition="in" filter="blinds(horizontal)">
                                      <p:cBhvr>
                                        <p:cTn id="17" dur="500"/>
                                        <p:tgtEl>
                                          <p:spTgt spid="611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B81AC58-C6BE-475D-B644-F0560E6DC3C1}"/>
              </a:ext>
            </a:extLst>
          </p:cNvPr>
          <p:cNvSpPr>
            <a:spLocks noGrp="1"/>
          </p:cNvSpPr>
          <p:nvPr>
            <p:ph type="sldNum" sz="quarter" idx="10"/>
          </p:nvPr>
        </p:nvSpPr>
        <p:spPr/>
        <p:txBody>
          <a:bodyPr/>
          <a:lstStyle/>
          <a:p>
            <a:fld id="{BEDFB36F-152C-464B-9A95-57B5E1BFE0CA}" type="slidenum">
              <a:rPr lang="en-US" altLang="en-US"/>
              <a:pPr/>
              <a:t>47</a:t>
            </a:fld>
            <a:endParaRPr lang="en-US" altLang="en-US"/>
          </a:p>
        </p:txBody>
      </p:sp>
      <p:sp>
        <p:nvSpPr>
          <p:cNvPr id="609282" name="Rectangle 2">
            <a:extLst>
              <a:ext uri="{FF2B5EF4-FFF2-40B4-BE49-F238E27FC236}">
                <a16:creationId xmlns:a16="http://schemas.microsoft.com/office/drawing/2014/main" xmlns="" id="{7FFEE81E-692E-47F2-8AA6-48566CD26415}"/>
              </a:ext>
            </a:extLst>
          </p:cNvPr>
          <p:cNvSpPr>
            <a:spLocks noGrp="1" noChangeArrowheads="1"/>
          </p:cNvSpPr>
          <p:nvPr>
            <p:ph type="title"/>
          </p:nvPr>
        </p:nvSpPr>
        <p:spPr>
          <a:xfrm>
            <a:off x="457200" y="277813"/>
            <a:ext cx="8229600" cy="712787"/>
          </a:xfrm>
        </p:spPr>
        <p:txBody>
          <a:bodyPr/>
          <a:lstStyle/>
          <a:p>
            <a:r>
              <a:rPr lang="en-US" altLang="en-US" sz="3600" b="1"/>
              <a:t>Application of Dimensionality Reduction</a:t>
            </a:r>
          </a:p>
        </p:txBody>
      </p:sp>
      <p:sp>
        <p:nvSpPr>
          <p:cNvPr id="609283" name="Rectangle 3">
            <a:extLst>
              <a:ext uri="{FF2B5EF4-FFF2-40B4-BE49-F238E27FC236}">
                <a16:creationId xmlns:a16="http://schemas.microsoft.com/office/drawing/2014/main" xmlns="" id="{1986E06F-4774-44C0-9010-8A4FAD05E750}"/>
              </a:ext>
            </a:extLst>
          </p:cNvPr>
          <p:cNvSpPr>
            <a:spLocks noGrp="1" noChangeArrowheads="1"/>
          </p:cNvSpPr>
          <p:nvPr>
            <p:ph type="body" idx="1"/>
          </p:nvPr>
        </p:nvSpPr>
        <p:spPr>
          <a:xfrm>
            <a:off x="457200" y="1219200"/>
            <a:ext cx="8229600" cy="4606925"/>
          </a:xfrm>
        </p:spPr>
        <p:txBody>
          <a:bodyPr/>
          <a:lstStyle/>
          <a:p>
            <a:r>
              <a:rPr lang="en-US" altLang="en-US" sz="3200"/>
              <a:t>Customer relationship management</a:t>
            </a:r>
          </a:p>
          <a:p>
            <a:r>
              <a:rPr lang="en-US" altLang="en-US" sz="3200"/>
              <a:t>Text mining</a:t>
            </a:r>
          </a:p>
          <a:p>
            <a:r>
              <a:rPr lang="en-US" altLang="en-US" sz="3200"/>
              <a:t>Image retrieval</a:t>
            </a:r>
          </a:p>
          <a:p>
            <a:r>
              <a:rPr lang="en-US" altLang="en-US" sz="3200"/>
              <a:t>Microarray data analysis</a:t>
            </a:r>
          </a:p>
          <a:p>
            <a:r>
              <a:rPr lang="en-US" altLang="en-US" sz="3200"/>
              <a:t>Protein classification</a:t>
            </a:r>
          </a:p>
          <a:p>
            <a:r>
              <a:rPr lang="en-US" altLang="en-US" sz="3200"/>
              <a:t>Face recognition</a:t>
            </a:r>
          </a:p>
          <a:p>
            <a:r>
              <a:rPr lang="en-US" altLang="en-US" sz="3200"/>
              <a:t>Handwritten digit recognition</a:t>
            </a:r>
          </a:p>
          <a:p>
            <a:r>
              <a:rPr lang="en-US" altLang="en-US" sz="3200"/>
              <a:t>Intrusion detection</a:t>
            </a:r>
          </a:p>
          <a:p>
            <a:endParaRPr lang="en-US" altLang="en-US" sz="3200"/>
          </a:p>
        </p:txBody>
      </p:sp>
    </p:spTree>
    <p:extLst>
      <p:ext uri="{BB962C8B-B14F-4D97-AF65-F5344CB8AC3E}">
        <p14:creationId xmlns:p14="http://schemas.microsoft.com/office/powerpoint/2010/main" val="2489321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931872" y="3284984"/>
            <a:ext cx="7587952" cy="1200329"/>
          </a:xfrm>
          <a:prstGeom prst="rect">
            <a:avLst/>
          </a:prstGeom>
        </p:spPr>
        <p:txBody>
          <a:bodyPr wrap="square">
            <a:spAutoFit/>
          </a:bodyPr>
          <a:lstStyle/>
          <a:p>
            <a:r>
              <a:rPr lang="en-CA" dirty="0">
                <a:latin typeface="Times" panose="02020603050405020304" pitchFamily="18" charset="0"/>
                <a:cs typeface="Times" panose="02020603050405020304" pitchFamily="18" charset="0"/>
              </a:rPr>
              <a:t>How visualization benefits from Dimension Reduction</a:t>
            </a:r>
          </a:p>
          <a:p>
            <a:r>
              <a:rPr lang="en-CA" dirty="0">
                <a:latin typeface="Times" panose="02020603050405020304" pitchFamily="18" charset="0"/>
                <a:cs typeface="Times" panose="02020603050405020304" pitchFamily="18" charset="0"/>
                <a:hlinkClick r:id="rId2"/>
              </a:rPr>
              <a:t>https://www.youtube.com/watch?v=MR8sWzoUUwM&amp;index=2&amp;list=PLnnr1O8OWc6aVexn2BY0qjklobY6TUEIy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
        <p:nvSpPr>
          <p:cNvPr id="40" name="Rectangle 39"/>
          <p:cNvSpPr/>
          <p:nvPr/>
        </p:nvSpPr>
        <p:spPr>
          <a:xfrm>
            <a:off x="903921" y="1628799"/>
            <a:ext cx="6976392" cy="1200329"/>
          </a:xfrm>
          <a:prstGeom prst="rect">
            <a:avLst/>
          </a:prstGeom>
        </p:spPr>
        <p:txBody>
          <a:bodyPr wrap="square">
            <a:spAutoFit/>
          </a:bodyPr>
          <a:lstStyle/>
          <a:p>
            <a:r>
              <a:rPr lang="en-CA" dirty="0">
                <a:latin typeface="Times" panose="02020603050405020304" pitchFamily="18" charset="0"/>
                <a:cs typeface="Times" panose="02020603050405020304" pitchFamily="18" charset="0"/>
              </a:rPr>
              <a:t>Introduction to the need for Dimension Reduction</a:t>
            </a:r>
          </a:p>
          <a:p>
            <a:r>
              <a:rPr lang="en-CA" dirty="0">
                <a:latin typeface="Times" panose="02020603050405020304" pitchFamily="18" charset="0"/>
                <a:cs typeface="Times" panose="02020603050405020304" pitchFamily="18" charset="0"/>
                <a:hlinkClick r:id="rId3"/>
              </a:rPr>
              <a:t>https://www.youtube.com/watch?v=9fVSJVp11xc&amp;index=1&amp;list=PLnnr1O8OWc6aVexn2BY0qjklobY6TUEIy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21995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Evaluation</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175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770440" cy="4343400"/>
          </a:xfrm>
        </p:spPr>
        <p:txBody>
          <a:bodyPr/>
          <a:lstStyle/>
          <a:p>
            <a:pPr marL="57150" indent="0">
              <a:buNone/>
            </a:pPr>
            <a:r>
              <a:rPr lang="en-US" sz="1600" dirty="0">
                <a:latin typeface="Times New Roman"/>
                <a:cs typeface="Times New Roman"/>
              </a:rPr>
              <a:t>Predict	</a:t>
            </a:r>
          </a:p>
          <a:p>
            <a:pPr indent="-285750"/>
            <a:r>
              <a:rPr lang="en-US" sz="1600" dirty="0">
                <a:latin typeface="Times New Roman"/>
                <a:cs typeface="Times New Roman"/>
              </a:rPr>
              <a:t>estimate the likelihood that future event or condition will occur </a:t>
            </a:r>
          </a:p>
          <a:p>
            <a:pPr indent="-285750"/>
            <a:r>
              <a:rPr lang="en-US" sz="1600" dirty="0">
                <a:latin typeface="Times New Roman"/>
                <a:cs typeface="Times New Roman"/>
              </a:rPr>
              <a:t>common form of a prediction is in the form of a probability</a:t>
            </a:r>
          </a:p>
          <a:p>
            <a:pPr indent="-285750"/>
            <a:r>
              <a:rPr lang="en-US" sz="1600" dirty="0">
                <a:latin typeface="Times New Roman"/>
                <a:cs typeface="Times New Roman"/>
              </a:rPr>
              <a:t>probabilities may be transformed into scores and likelihood categories to support the needs of decision makers</a:t>
            </a:r>
          </a:p>
          <a:p>
            <a:pPr indent="-285750"/>
            <a:endParaRPr lang="en-US" sz="1600" dirty="0">
              <a:latin typeface="Times New Roman"/>
              <a:cs typeface="Times New Roman"/>
            </a:endParaRPr>
          </a:p>
          <a:p>
            <a:pPr marL="57150" indent="0">
              <a:buNone/>
            </a:pPr>
            <a:r>
              <a:rPr lang="en-US" sz="1600" dirty="0">
                <a:latin typeface="Times New Roman"/>
                <a:cs typeface="Times New Roman"/>
              </a:rPr>
              <a:t>Forecast</a:t>
            </a:r>
          </a:p>
          <a:p>
            <a:pPr indent="-285750"/>
            <a:r>
              <a:rPr lang="en-US" sz="1600" dirty="0">
                <a:latin typeface="Times New Roman"/>
                <a:cs typeface="Times New Roman"/>
              </a:rPr>
              <a:t>estimate the future value of a continuous variable</a:t>
            </a:r>
          </a:p>
          <a:p>
            <a:pPr indent="-285750"/>
            <a:r>
              <a:rPr lang="en-US" sz="1600" dirty="0">
                <a:latin typeface="Times New Roman"/>
                <a:cs typeface="Times New Roman"/>
              </a:rPr>
              <a:t>common form of a forecast is to position the future value(s) on a timeline</a:t>
            </a:r>
          </a:p>
          <a:p>
            <a:pPr indent="-285750"/>
            <a:endParaRPr lang="en-US" sz="1600" dirty="0">
              <a:latin typeface="Times New Roman"/>
              <a:cs typeface="Times New Roman"/>
            </a:endParaRPr>
          </a:p>
          <a:p>
            <a:pPr marL="57150" indent="0">
              <a:buNone/>
            </a:pPr>
            <a:r>
              <a:rPr lang="en-US" sz="1600" dirty="0">
                <a:latin typeface="Times New Roman"/>
                <a:cs typeface="Times New Roman"/>
              </a:rPr>
              <a:t>Classify</a:t>
            </a:r>
          </a:p>
          <a:p>
            <a:pPr indent="-285750"/>
            <a:r>
              <a:rPr lang="en-US" sz="1600" dirty="0">
                <a:latin typeface="Times New Roman"/>
                <a:cs typeface="Times New Roman"/>
              </a:rPr>
              <a:t>assign an observation, condition or event to a pre-defined class or category</a:t>
            </a:r>
          </a:p>
          <a:p>
            <a:pPr indent="-285750"/>
            <a:r>
              <a:rPr lang="en-US" sz="1600" dirty="0">
                <a:latin typeface="Times New Roman"/>
                <a:cs typeface="Times New Roman"/>
              </a:rPr>
              <a:t>the observations, conditions or events may be from the past, the present or the future.</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1109750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a:extLst>
              <a:ext uri="{FF2B5EF4-FFF2-40B4-BE49-F238E27FC236}">
                <a16:creationId xmlns:a16="http://schemas.microsoft.com/office/drawing/2014/main" xmlns="" id="{FEAE8E41-A645-4950-83BE-76ED19F0EE81}"/>
              </a:ext>
            </a:extLst>
          </p:cNvPr>
          <p:cNvSpPr>
            <a:spLocks noGrp="1" noChangeArrowheads="1"/>
          </p:cNvSpPr>
          <p:nvPr>
            <p:ph type="title"/>
          </p:nvPr>
        </p:nvSpPr>
        <p:spPr/>
        <p:txBody>
          <a:bodyPr/>
          <a:lstStyle/>
          <a:p>
            <a:r>
              <a:rPr lang="en-US" altLang="en-US"/>
              <a:t>Definition</a:t>
            </a:r>
          </a:p>
        </p:txBody>
      </p:sp>
      <p:sp>
        <p:nvSpPr>
          <p:cNvPr id="109571" name="Rectangle 3">
            <a:extLst>
              <a:ext uri="{FF2B5EF4-FFF2-40B4-BE49-F238E27FC236}">
                <a16:creationId xmlns:a16="http://schemas.microsoft.com/office/drawing/2014/main" xmlns="" id="{16264BEA-CC27-4211-941B-A555B2A09765}"/>
              </a:ext>
            </a:extLst>
          </p:cNvPr>
          <p:cNvSpPr>
            <a:spLocks noGrp="1" noChangeArrowheads="1"/>
          </p:cNvSpPr>
          <p:nvPr>
            <p:ph type="body" idx="1"/>
          </p:nvPr>
        </p:nvSpPr>
        <p:spPr/>
        <p:txBody>
          <a:bodyPr/>
          <a:lstStyle/>
          <a:p>
            <a:r>
              <a:rPr lang="en-US" altLang="en-US"/>
              <a:t>“Evaluation models either describe what evaluators do or prescribe what they should do” (Alkin and Ellett, 1990, p.15) </a:t>
            </a:r>
          </a:p>
        </p:txBody>
      </p:sp>
    </p:spTree>
    <p:extLst>
      <p:ext uri="{BB962C8B-B14F-4D97-AF65-F5344CB8AC3E}">
        <p14:creationId xmlns:p14="http://schemas.microsoft.com/office/powerpoint/2010/main" val="4285691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a:extLst>
              <a:ext uri="{FF2B5EF4-FFF2-40B4-BE49-F238E27FC236}">
                <a16:creationId xmlns:a16="http://schemas.microsoft.com/office/drawing/2014/main" xmlns="" id="{43AC61F9-F531-4660-9A6E-01A2E4E735C5}"/>
              </a:ext>
            </a:extLst>
          </p:cNvPr>
          <p:cNvSpPr>
            <a:spLocks noGrp="1" noChangeArrowheads="1"/>
          </p:cNvSpPr>
          <p:nvPr>
            <p:ph type="title"/>
          </p:nvPr>
        </p:nvSpPr>
        <p:spPr/>
        <p:txBody>
          <a:bodyPr/>
          <a:lstStyle/>
          <a:p>
            <a:r>
              <a:rPr lang="en-US" altLang="en-US" sz="4800"/>
              <a:t>When?</a:t>
            </a:r>
            <a:r>
              <a:rPr lang="en-US" altLang="en-US"/>
              <a:t> </a:t>
            </a:r>
          </a:p>
        </p:txBody>
      </p:sp>
      <p:sp>
        <p:nvSpPr>
          <p:cNvPr id="87043" name="Rectangle 3">
            <a:extLst>
              <a:ext uri="{FF2B5EF4-FFF2-40B4-BE49-F238E27FC236}">
                <a16:creationId xmlns:a16="http://schemas.microsoft.com/office/drawing/2014/main" xmlns="" id="{91469C58-35B3-44B6-A67F-5706768DC03D}"/>
              </a:ext>
            </a:extLst>
          </p:cNvPr>
          <p:cNvSpPr>
            <a:spLocks noGrp="1" noChangeArrowheads="1"/>
          </p:cNvSpPr>
          <p:nvPr>
            <p:ph type="body" idx="1"/>
          </p:nvPr>
        </p:nvSpPr>
        <p:spPr/>
        <p:txBody>
          <a:bodyPr/>
          <a:lstStyle/>
          <a:p>
            <a:r>
              <a:rPr lang="en-US" altLang="en-US" sz="4400"/>
              <a:t>Early and often</a:t>
            </a:r>
          </a:p>
          <a:p>
            <a:r>
              <a:rPr lang="en-US" altLang="en-US" sz="4400"/>
              <a:t>Before it is too late</a:t>
            </a:r>
          </a:p>
          <a:p>
            <a:pPr>
              <a:buFont typeface="Wingdings" panose="05000000000000000000" pitchFamily="2" charset="2"/>
              <a:buNone/>
            </a:pPr>
            <a:endParaRPr lang="en-US" altLang="en-US" sz="4400"/>
          </a:p>
          <a:p>
            <a:pPr>
              <a:buFont typeface="Wingdings" panose="05000000000000000000" pitchFamily="2" charset="2"/>
              <a:buNone/>
            </a:pPr>
            <a:endParaRPr lang="en-US" altLang="en-US" sz="4400"/>
          </a:p>
        </p:txBody>
      </p:sp>
    </p:spTree>
    <p:extLst>
      <p:ext uri="{BB962C8B-B14F-4D97-AF65-F5344CB8AC3E}">
        <p14:creationId xmlns:p14="http://schemas.microsoft.com/office/powerpoint/2010/main" val="2644016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additive="base">
                                        <p:cTn id="13"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a:extLst>
              <a:ext uri="{FF2B5EF4-FFF2-40B4-BE49-F238E27FC236}">
                <a16:creationId xmlns:a16="http://schemas.microsoft.com/office/drawing/2014/main" xmlns="" id="{99CADE48-B314-4B96-A899-3C4DD4A97525}"/>
              </a:ext>
            </a:extLst>
          </p:cNvPr>
          <p:cNvSpPr>
            <a:spLocks noGrp="1" noChangeArrowheads="1"/>
          </p:cNvSpPr>
          <p:nvPr>
            <p:ph type="title"/>
          </p:nvPr>
        </p:nvSpPr>
        <p:spPr/>
        <p:txBody>
          <a:bodyPr/>
          <a:lstStyle/>
          <a:p>
            <a:r>
              <a:rPr lang="en-US" altLang="en-US"/>
              <a:t>What questions to be answered? </a:t>
            </a:r>
          </a:p>
        </p:txBody>
      </p:sp>
      <p:sp>
        <p:nvSpPr>
          <p:cNvPr id="86019" name="Rectangle 3">
            <a:extLst>
              <a:ext uri="{FF2B5EF4-FFF2-40B4-BE49-F238E27FC236}">
                <a16:creationId xmlns:a16="http://schemas.microsoft.com/office/drawing/2014/main" xmlns="" id="{8FD56336-FE87-4A9A-AC01-33CD12742ED9}"/>
              </a:ext>
            </a:extLst>
          </p:cNvPr>
          <p:cNvSpPr>
            <a:spLocks noGrp="1" noChangeArrowheads="1"/>
          </p:cNvSpPr>
          <p:nvPr>
            <p:ph type="body" idx="1"/>
          </p:nvPr>
        </p:nvSpPr>
        <p:spPr/>
        <p:txBody>
          <a:bodyPr/>
          <a:lstStyle/>
          <a:p>
            <a:r>
              <a:rPr lang="en-US" altLang="en-US" dirty="0">
                <a:solidFill>
                  <a:srgbClr val="B20021"/>
                </a:solidFill>
              </a:rPr>
              <a:t>Feasibility:</a:t>
            </a:r>
            <a:r>
              <a:rPr lang="en-US" altLang="en-US" dirty="0"/>
              <a:t> Can it be implemented as it is designed? </a:t>
            </a:r>
          </a:p>
          <a:p>
            <a:r>
              <a:rPr lang="en-US" altLang="en-US" dirty="0">
                <a:solidFill>
                  <a:srgbClr val="B20021"/>
                </a:solidFill>
              </a:rPr>
              <a:t>Usability:</a:t>
            </a:r>
            <a:r>
              <a:rPr lang="en-US" altLang="en-US" dirty="0"/>
              <a:t> Can “we” actually use it? </a:t>
            </a:r>
          </a:p>
          <a:p>
            <a:r>
              <a:rPr lang="en-US" altLang="en-US" dirty="0">
                <a:solidFill>
                  <a:srgbClr val="B20021"/>
                </a:solidFill>
              </a:rPr>
              <a:t>Appeal:</a:t>
            </a:r>
            <a:r>
              <a:rPr lang="en-US" altLang="en-US" dirty="0"/>
              <a:t> Do “we” like it? </a:t>
            </a:r>
          </a:p>
          <a:p>
            <a:r>
              <a:rPr lang="en-US" altLang="en-US" dirty="0">
                <a:solidFill>
                  <a:srgbClr val="B20021"/>
                </a:solidFill>
              </a:rPr>
              <a:t>Effectiveness:</a:t>
            </a:r>
            <a:r>
              <a:rPr lang="en-US" altLang="en-US" dirty="0"/>
              <a:t> Will “we” get what is supposed to get? </a:t>
            </a:r>
          </a:p>
          <a:p>
            <a:pPr lvl="1"/>
            <a:r>
              <a:rPr lang="en-US" altLang="en-US" dirty="0"/>
              <a:t>“we” the stakeholders.</a:t>
            </a:r>
          </a:p>
        </p:txBody>
      </p:sp>
    </p:spTree>
    <p:extLst>
      <p:ext uri="{BB962C8B-B14F-4D97-AF65-F5344CB8AC3E}">
        <p14:creationId xmlns:p14="http://schemas.microsoft.com/office/powerpoint/2010/main" val="3588884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6019">
                                            <p:txEl>
                                              <p:pRg st="4" end="4"/>
                                            </p:txEl>
                                          </p:spTgt>
                                        </p:tgtEl>
                                        <p:attrNameLst>
                                          <p:attrName>style.visibility</p:attrName>
                                        </p:attrNameLst>
                                      </p:cBhvr>
                                      <p:to>
                                        <p:strVal val="visible"/>
                                      </p:to>
                                    </p:set>
                                    <p:anim calcmode="lin" valueType="num">
                                      <p:cBhvr additive="base">
                                        <p:cTn id="29"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a:extLst>
              <a:ext uri="{FF2B5EF4-FFF2-40B4-BE49-F238E27FC236}">
                <a16:creationId xmlns:a16="http://schemas.microsoft.com/office/drawing/2014/main" xmlns="" id="{213A15F5-31AD-4726-A513-D2509C35D68D}"/>
              </a:ext>
            </a:extLst>
          </p:cNvPr>
          <p:cNvSpPr>
            <a:spLocks noGrp="1" noChangeArrowheads="1"/>
          </p:cNvSpPr>
          <p:nvPr>
            <p:ph type="title"/>
          </p:nvPr>
        </p:nvSpPr>
        <p:spPr/>
        <p:txBody>
          <a:bodyPr/>
          <a:lstStyle/>
          <a:p>
            <a:r>
              <a:rPr lang="en-US" altLang="en-US"/>
              <a:t>Strategies</a:t>
            </a:r>
          </a:p>
        </p:txBody>
      </p:sp>
      <p:sp>
        <p:nvSpPr>
          <p:cNvPr id="121859" name="Rectangle 3">
            <a:extLst>
              <a:ext uri="{FF2B5EF4-FFF2-40B4-BE49-F238E27FC236}">
                <a16:creationId xmlns:a16="http://schemas.microsoft.com/office/drawing/2014/main" xmlns="" id="{B8CA5F04-120E-43B5-8113-84FFB4691F3A}"/>
              </a:ext>
            </a:extLst>
          </p:cNvPr>
          <p:cNvSpPr>
            <a:spLocks noGrp="1" noChangeArrowheads="1"/>
          </p:cNvSpPr>
          <p:nvPr>
            <p:ph type="body" sz="half" idx="1"/>
          </p:nvPr>
        </p:nvSpPr>
        <p:spPr/>
        <p:txBody>
          <a:bodyPr/>
          <a:lstStyle/>
          <a:p>
            <a:r>
              <a:rPr lang="en-US" altLang="en-US" sz="2400" dirty="0"/>
              <a:t>Expert review</a:t>
            </a:r>
          </a:p>
          <a:p>
            <a:pPr lvl="1"/>
            <a:r>
              <a:rPr lang="en-US" altLang="en-US" sz="2000" dirty="0"/>
              <a:t>Content experts: the scope, sequence, and accuracy of the program’s content</a:t>
            </a:r>
          </a:p>
          <a:p>
            <a:pPr lvl="1"/>
            <a:r>
              <a:rPr lang="en-US" altLang="en-US" sz="2000" dirty="0"/>
              <a:t>Instructional experts: the effectiveness of the program</a:t>
            </a:r>
          </a:p>
          <a:p>
            <a:pPr lvl="1"/>
            <a:r>
              <a:rPr lang="en-US" altLang="en-US" sz="2000" dirty="0"/>
              <a:t>Graphic experts: appeal, look and feel of the program</a:t>
            </a:r>
          </a:p>
          <a:p>
            <a:endParaRPr lang="en-US" altLang="en-US" sz="2400" dirty="0"/>
          </a:p>
        </p:txBody>
      </p:sp>
      <p:pic>
        <p:nvPicPr>
          <p:cNvPr id="121860" name="Picture 4">
            <a:extLst>
              <a:ext uri="{FF2B5EF4-FFF2-40B4-BE49-F238E27FC236}">
                <a16:creationId xmlns:a16="http://schemas.microsoft.com/office/drawing/2014/main" xmlns="" id="{F1E1297A-A181-41FB-AAB8-86ECF9E3A9D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10200" y="3505200"/>
            <a:ext cx="3352800" cy="2795588"/>
          </a:xfrm>
          <a:noFill/>
          <a:ln/>
          <a:extLs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171032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checkerboard(across)">
                                      <p:cBhvr>
                                        <p:cTn id="7" dur="500"/>
                                        <p:tgtEl>
                                          <p:spTgt spid="121859">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121860"/>
                                        </p:tgtEl>
                                        <p:attrNameLst>
                                          <p:attrName>style.visibility</p:attrName>
                                        </p:attrNameLst>
                                      </p:cBhvr>
                                      <p:to>
                                        <p:strVal val="visible"/>
                                      </p:to>
                                    </p:set>
                                    <p:anim calcmode="lin" valueType="num">
                                      <p:cBhvr additive="base">
                                        <p:cTn id="10" dur="500" fill="hold"/>
                                        <p:tgtEl>
                                          <p:spTgt spid="121860"/>
                                        </p:tgtEl>
                                        <p:attrNameLst>
                                          <p:attrName>ppt_x</p:attrName>
                                        </p:attrNameLst>
                                      </p:cBhvr>
                                      <p:tavLst>
                                        <p:tav tm="0">
                                          <p:val>
                                            <p:strVal val="#ppt_x"/>
                                          </p:val>
                                        </p:tav>
                                        <p:tav tm="100000">
                                          <p:val>
                                            <p:strVal val="#ppt_x"/>
                                          </p:val>
                                        </p:tav>
                                      </p:tavLst>
                                    </p:anim>
                                    <p:anim calcmode="lin" valueType="num">
                                      <p:cBhvr additive="base">
                                        <p:cTn id="11" dur="500" fill="hold"/>
                                        <p:tgtEl>
                                          <p:spTgt spid="121860"/>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21859">
                                            <p:txEl>
                                              <p:pRg st="1" end="1"/>
                                            </p:txEl>
                                          </p:spTgt>
                                        </p:tgtEl>
                                        <p:attrNameLst>
                                          <p:attrName>style.visibility</p:attrName>
                                        </p:attrNameLst>
                                      </p:cBhvr>
                                      <p:to>
                                        <p:strVal val="visible"/>
                                      </p:to>
                                    </p:set>
                                    <p:animEffect transition="in" filter="checkerboard(across)">
                                      <p:cBhvr>
                                        <p:cTn id="16" dur="500"/>
                                        <p:tgtEl>
                                          <p:spTgt spid="1218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21859">
                                            <p:txEl>
                                              <p:pRg st="2" end="2"/>
                                            </p:txEl>
                                          </p:spTgt>
                                        </p:tgtEl>
                                        <p:attrNameLst>
                                          <p:attrName>style.visibility</p:attrName>
                                        </p:attrNameLst>
                                      </p:cBhvr>
                                      <p:to>
                                        <p:strVal val="visible"/>
                                      </p:to>
                                    </p:set>
                                    <p:animEffect transition="in" filter="checkerboard(across)">
                                      <p:cBhvr>
                                        <p:cTn id="21" dur="500"/>
                                        <p:tgtEl>
                                          <p:spTgt spid="12185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21859">
                                            <p:txEl>
                                              <p:pRg st="3" end="3"/>
                                            </p:txEl>
                                          </p:spTgt>
                                        </p:tgtEl>
                                        <p:attrNameLst>
                                          <p:attrName>style.visibility</p:attrName>
                                        </p:attrNameLst>
                                      </p:cBhvr>
                                      <p:to>
                                        <p:strVal val="visible"/>
                                      </p:to>
                                    </p:set>
                                    <p:animEffect transition="in" filter="checkerboard(across)">
                                      <p:cBhvr>
                                        <p:cTn id="26" dur="500"/>
                                        <p:tgtEl>
                                          <p:spTgt spid="121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2">
            <a:extLst>
              <a:ext uri="{FF2B5EF4-FFF2-40B4-BE49-F238E27FC236}">
                <a16:creationId xmlns:a16="http://schemas.microsoft.com/office/drawing/2014/main" xmlns="" id="{C50603A7-CF4D-404C-A253-2D0DA046AD85}"/>
              </a:ext>
            </a:extLst>
          </p:cNvPr>
          <p:cNvSpPr>
            <a:spLocks noGrp="1" noChangeArrowheads="1"/>
          </p:cNvSpPr>
          <p:nvPr>
            <p:ph type="title"/>
          </p:nvPr>
        </p:nvSpPr>
        <p:spPr/>
        <p:txBody>
          <a:bodyPr/>
          <a:lstStyle/>
          <a:p>
            <a:r>
              <a:rPr lang="en-US" altLang="en-US"/>
              <a:t>Strategies II</a:t>
            </a:r>
          </a:p>
        </p:txBody>
      </p:sp>
      <p:sp>
        <p:nvSpPr>
          <p:cNvPr id="123907" name="Rectangle 3">
            <a:extLst>
              <a:ext uri="{FF2B5EF4-FFF2-40B4-BE49-F238E27FC236}">
                <a16:creationId xmlns:a16="http://schemas.microsoft.com/office/drawing/2014/main" xmlns="" id="{EA971232-BE65-4119-AFCA-5E8E2D6ED8BE}"/>
              </a:ext>
            </a:extLst>
          </p:cNvPr>
          <p:cNvSpPr>
            <a:spLocks noGrp="1" noChangeArrowheads="1"/>
          </p:cNvSpPr>
          <p:nvPr>
            <p:ph type="body" sz="half" idx="1"/>
          </p:nvPr>
        </p:nvSpPr>
        <p:spPr/>
        <p:txBody>
          <a:bodyPr/>
          <a:lstStyle/>
          <a:p>
            <a:r>
              <a:rPr lang="en-US" altLang="en-US" sz="2400"/>
              <a:t>User review</a:t>
            </a:r>
          </a:p>
          <a:p>
            <a:pPr lvl="1"/>
            <a:r>
              <a:rPr lang="en-US" altLang="en-US" sz="2000"/>
              <a:t>A sample of targeted learners whose background are </a:t>
            </a:r>
          </a:p>
          <a:p>
            <a:pPr lvl="1">
              <a:buFontTx/>
              <a:buNone/>
            </a:pPr>
            <a:r>
              <a:rPr lang="en-US" altLang="en-US" sz="2000"/>
              <a:t>  similar to the final intended users;</a:t>
            </a:r>
          </a:p>
          <a:p>
            <a:pPr lvl="1"/>
            <a:r>
              <a:rPr lang="en-US" altLang="en-US" sz="2000"/>
              <a:t>Observations: users’ opinions, actions, responses, and suggestions</a:t>
            </a:r>
          </a:p>
          <a:p>
            <a:endParaRPr lang="en-US" altLang="en-US" sz="2400"/>
          </a:p>
        </p:txBody>
      </p:sp>
      <p:pic>
        <p:nvPicPr>
          <p:cNvPr id="123908" name="Picture 4">
            <a:extLst>
              <a:ext uri="{FF2B5EF4-FFF2-40B4-BE49-F238E27FC236}">
                <a16:creationId xmlns:a16="http://schemas.microsoft.com/office/drawing/2014/main" xmlns="" id="{378043E9-5FE5-47BC-82CE-F9A3A416294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60913" y="3148013"/>
            <a:ext cx="3770312" cy="2151062"/>
          </a:xfrm>
          <a:noFill/>
          <a:ln/>
          <a:extLs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100887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AutoShape 2">
            <a:extLst>
              <a:ext uri="{FF2B5EF4-FFF2-40B4-BE49-F238E27FC236}">
                <a16:creationId xmlns:a16="http://schemas.microsoft.com/office/drawing/2014/main" xmlns="" id="{C8C2DD0F-D6B9-4704-8F8F-6C0B47EC7E36}"/>
              </a:ext>
            </a:extLst>
          </p:cNvPr>
          <p:cNvSpPr>
            <a:spLocks noGrp="1" noChangeArrowheads="1"/>
          </p:cNvSpPr>
          <p:nvPr>
            <p:ph type="title"/>
          </p:nvPr>
        </p:nvSpPr>
        <p:spPr/>
        <p:txBody>
          <a:bodyPr/>
          <a:lstStyle/>
          <a:p>
            <a:r>
              <a:rPr lang="en-US" altLang="en-US"/>
              <a:t>Strategies III</a:t>
            </a:r>
          </a:p>
        </p:txBody>
      </p:sp>
      <p:sp>
        <p:nvSpPr>
          <p:cNvPr id="124931" name="Rectangle 3">
            <a:extLst>
              <a:ext uri="{FF2B5EF4-FFF2-40B4-BE49-F238E27FC236}">
                <a16:creationId xmlns:a16="http://schemas.microsoft.com/office/drawing/2014/main" xmlns="" id="{EDBF558D-B5E8-4E31-A47B-6C6C08303C31}"/>
              </a:ext>
            </a:extLst>
          </p:cNvPr>
          <p:cNvSpPr>
            <a:spLocks noGrp="1" noChangeArrowheads="1"/>
          </p:cNvSpPr>
          <p:nvPr>
            <p:ph type="body" sz="half" idx="1"/>
          </p:nvPr>
        </p:nvSpPr>
        <p:spPr>
          <a:xfrm>
            <a:off x="838200" y="2362200"/>
            <a:ext cx="4267200" cy="4114800"/>
          </a:xfrm>
        </p:spPr>
        <p:txBody>
          <a:bodyPr/>
          <a:lstStyle/>
          <a:p>
            <a:r>
              <a:rPr lang="en-US" altLang="en-US" sz="2400"/>
              <a:t>Field tests </a:t>
            </a:r>
          </a:p>
          <a:p>
            <a:pPr lvl="1"/>
            <a:r>
              <a:rPr lang="en-US" altLang="en-US" sz="2000"/>
              <a:t>Alpha or Beta tests</a:t>
            </a:r>
          </a:p>
          <a:p>
            <a:pPr>
              <a:buFont typeface="Wingdings" panose="05000000000000000000" pitchFamily="2" charset="2"/>
              <a:buNone/>
            </a:pPr>
            <a:r>
              <a:rPr lang="en-US" altLang="en-US" sz="2400"/>
              <a:t>             </a:t>
            </a:r>
          </a:p>
        </p:txBody>
      </p:sp>
      <p:pic>
        <p:nvPicPr>
          <p:cNvPr id="124932" name="Picture 4">
            <a:extLst>
              <a:ext uri="{FF2B5EF4-FFF2-40B4-BE49-F238E27FC236}">
                <a16:creationId xmlns:a16="http://schemas.microsoft.com/office/drawing/2014/main" xmlns="" id="{92F80346-9E76-4790-9137-D3E11EB26EE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60913" y="2454275"/>
            <a:ext cx="3770312" cy="3538538"/>
          </a:xfrm>
          <a:noFill/>
          <a:ln/>
          <a:extLs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195501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2">
            <a:extLst>
              <a:ext uri="{FF2B5EF4-FFF2-40B4-BE49-F238E27FC236}">
                <a16:creationId xmlns:a16="http://schemas.microsoft.com/office/drawing/2014/main" xmlns="" id="{E462E1B2-3E8A-460F-B016-9528784215FF}"/>
              </a:ext>
            </a:extLst>
          </p:cNvPr>
          <p:cNvSpPr>
            <a:spLocks noGrp="1" noChangeArrowheads="1"/>
          </p:cNvSpPr>
          <p:nvPr>
            <p:ph type="title"/>
          </p:nvPr>
        </p:nvSpPr>
        <p:spPr/>
        <p:txBody>
          <a:bodyPr/>
          <a:lstStyle/>
          <a:p>
            <a:r>
              <a:rPr lang="en-US" altLang="en-US"/>
              <a:t>Who is the evaluator? </a:t>
            </a:r>
          </a:p>
        </p:txBody>
      </p:sp>
      <p:sp>
        <p:nvSpPr>
          <p:cNvPr id="125955" name="Rectangle 3">
            <a:extLst>
              <a:ext uri="{FF2B5EF4-FFF2-40B4-BE49-F238E27FC236}">
                <a16:creationId xmlns:a16="http://schemas.microsoft.com/office/drawing/2014/main" xmlns="" id="{5ADCEF41-E7B1-44B7-B150-888A761DA481}"/>
              </a:ext>
            </a:extLst>
          </p:cNvPr>
          <p:cNvSpPr>
            <a:spLocks noGrp="1" noChangeArrowheads="1"/>
          </p:cNvSpPr>
          <p:nvPr>
            <p:ph type="body" sz="half" idx="1"/>
          </p:nvPr>
        </p:nvSpPr>
        <p:spPr/>
        <p:txBody>
          <a:bodyPr/>
          <a:lstStyle/>
          <a:p>
            <a:r>
              <a:rPr lang="en-US" altLang="en-US" sz="2400"/>
              <a:t>Internal</a:t>
            </a:r>
          </a:p>
          <a:p>
            <a:pPr lvl="1"/>
            <a:r>
              <a:rPr lang="en-US" altLang="en-US" sz="2000"/>
              <a:t>Member of design and development team</a:t>
            </a:r>
          </a:p>
          <a:p>
            <a:pPr>
              <a:buFont typeface="Wingdings" panose="05000000000000000000" pitchFamily="2" charset="2"/>
              <a:buNone/>
            </a:pPr>
            <a:endParaRPr lang="en-US" altLang="en-US" sz="2400"/>
          </a:p>
          <a:p>
            <a:pPr>
              <a:buFont typeface="Wingdings" panose="05000000000000000000" pitchFamily="2" charset="2"/>
              <a:buNone/>
            </a:pPr>
            <a:endParaRPr lang="en-US" altLang="en-US" sz="2400"/>
          </a:p>
        </p:txBody>
      </p:sp>
      <p:pic>
        <p:nvPicPr>
          <p:cNvPr id="125956" name="Picture 4">
            <a:extLst>
              <a:ext uri="{FF2B5EF4-FFF2-40B4-BE49-F238E27FC236}">
                <a16:creationId xmlns:a16="http://schemas.microsoft.com/office/drawing/2014/main" xmlns="" id="{149DC331-A737-4EC9-986A-0A5807CBE2E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26050" y="3062288"/>
            <a:ext cx="2838450" cy="2324100"/>
          </a:xfrm>
          <a:noFill/>
          <a:ln/>
          <a:extLs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279552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box(in)">
                                      <p:cBhvr>
                                        <p:cTn id="7" dur="500"/>
                                        <p:tgtEl>
                                          <p:spTgt spid="12595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5955">
                                            <p:txEl>
                                              <p:pRg st="1" end="1"/>
                                            </p:txEl>
                                          </p:spTgt>
                                        </p:tgtEl>
                                        <p:attrNameLst>
                                          <p:attrName>style.visibility</p:attrName>
                                        </p:attrNameLst>
                                      </p:cBhvr>
                                      <p:to>
                                        <p:strVal val="visible"/>
                                      </p:to>
                                    </p:set>
                                    <p:animEffect transition="in" filter="box(in)">
                                      <p:cBhvr>
                                        <p:cTn id="10" dur="500"/>
                                        <p:tgtEl>
                                          <p:spTgt spid="12595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5956"/>
                                        </p:tgtEl>
                                        <p:attrNameLst>
                                          <p:attrName>style.visibility</p:attrName>
                                        </p:attrNameLst>
                                      </p:cBhvr>
                                      <p:to>
                                        <p:strVal val="visible"/>
                                      </p:to>
                                    </p:set>
                                    <p:animEffect transition="in" filter="box(in)">
                                      <p:cBhvr>
                                        <p:cTn id="13"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AutoShape 2">
            <a:extLst>
              <a:ext uri="{FF2B5EF4-FFF2-40B4-BE49-F238E27FC236}">
                <a16:creationId xmlns:a16="http://schemas.microsoft.com/office/drawing/2014/main" xmlns="" id="{5782D2B7-2078-4232-921A-2081B3178872}"/>
              </a:ext>
            </a:extLst>
          </p:cNvPr>
          <p:cNvSpPr>
            <a:spLocks noGrp="1" noChangeArrowheads="1"/>
          </p:cNvSpPr>
          <p:nvPr>
            <p:ph type="title"/>
          </p:nvPr>
        </p:nvSpPr>
        <p:spPr/>
        <p:txBody>
          <a:bodyPr/>
          <a:lstStyle/>
          <a:p>
            <a:r>
              <a:rPr lang="en-US" altLang="en-US"/>
              <a:t>When to stop? </a:t>
            </a:r>
          </a:p>
        </p:txBody>
      </p:sp>
      <p:sp>
        <p:nvSpPr>
          <p:cNvPr id="128003" name="Rectangle 3">
            <a:extLst>
              <a:ext uri="{FF2B5EF4-FFF2-40B4-BE49-F238E27FC236}">
                <a16:creationId xmlns:a16="http://schemas.microsoft.com/office/drawing/2014/main" xmlns="" id="{50F40405-81DE-4FEB-9D5A-ACBA081AA992}"/>
              </a:ext>
            </a:extLst>
          </p:cNvPr>
          <p:cNvSpPr>
            <a:spLocks noGrp="1" noChangeArrowheads="1"/>
          </p:cNvSpPr>
          <p:nvPr>
            <p:ph type="body" idx="1"/>
          </p:nvPr>
        </p:nvSpPr>
        <p:spPr/>
        <p:txBody>
          <a:bodyPr/>
          <a:lstStyle/>
          <a:p>
            <a:r>
              <a:rPr lang="en-US" altLang="en-US"/>
              <a:t>Cost</a:t>
            </a:r>
          </a:p>
          <a:p>
            <a:r>
              <a:rPr lang="en-US" altLang="en-US"/>
              <a:t>Deadline</a:t>
            </a:r>
          </a:p>
          <a:p>
            <a:r>
              <a:rPr lang="en-US" altLang="en-US"/>
              <a:t>Sometimes, just let things go!</a:t>
            </a:r>
          </a:p>
        </p:txBody>
      </p:sp>
    </p:spTree>
    <p:extLst>
      <p:ext uri="{BB962C8B-B14F-4D97-AF65-F5344CB8AC3E}">
        <p14:creationId xmlns:p14="http://schemas.microsoft.com/office/powerpoint/2010/main" val="2072769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xmlns="" id="{74BDB5AE-6637-4335-9971-9FD8ECEB71A0}"/>
              </a:ext>
            </a:extLst>
          </p:cNvPr>
          <p:cNvSpPr>
            <a:spLocks noGrp="1"/>
          </p:cNvSpPr>
          <p:nvPr>
            <p:ph type="title"/>
          </p:nvPr>
        </p:nvSpPr>
        <p:spPr/>
        <p:txBody>
          <a:bodyPr/>
          <a:lstStyle/>
          <a:p>
            <a:pPr eaLnBrk="1" hangingPunct="1"/>
            <a:r>
              <a:rPr lang="en-US" altLang="en-US"/>
              <a:t>Why Evaluate?</a:t>
            </a:r>
          </a:p>
        </p:txBody>
      </p:sp>
      <p:sp>
        <p:nvSpPr>
          <p:cNvPr id="7171" name="Content Placeholder 3">
            <a:extLst>
              <a:ext uri="{FF2B5EF4-FFF2-40B4-BE49-F238E27FC236}">
                <a16:creationId xmlns:a16="http://schemas.microsoft.com/office/drawing/2014/main" xmlns="" id="{FAA0F028-60D9-45D7-9059-706390B187A3}"/>
              </a:ext>
            </a:extLst>
          </p:cNvPr>
          <p:cNvSpPr>
            <a:spLocks noGrp="1"/>
          </p:cNvSpPr>
          <p:nvPr>
            <p:ph sz="quarter" idx="1"/>
          </p:nvPr>
        </p:nvSpPr>
        <p:spPr>
          <a:xfrm>
            <a:off x="838200" y="2438400"/>
            <a:ext cx="7772400" cy="3581400"/>
          </a:xfrm>
        </p:spPr>
        <p:txBody>
          <a:bodyPr/>
          <a:lstStyle/>
          <a:p>
            <a:pPr eaLnBrk="1" hangingPunct="1"/>
            <a:r>
              <a:rPr lang="en-US" altLang="en-US"/>
              <a:t>Multiple methods are available to classify or predict</a:t>
            </a:r>
          </a:p>
          <a:p>
            <a:pPr eaLnBrk="1" hangingPunct="1"/>
            <a:r>
              <a:rPr lang="en-US" altLang="en-US"/>
              <a:t>For each method, multiple choices are available for settings</a:t>
            </a:r>
          </a:p>
          <a:p>
            <a:pPr eaLnBrk="1" hangingPunct="1"/>
            <a:r>
              <a:rPr lang="en-US" altLang="en-US"/>
              <a:t>To choose best model, need to assess each model’s performance</a:t>
            </a:r>
          </a:p>
        </p:txBody>
      </p:sp>
      <p:sp>
        <p:nvSpPr>
          <p:cNvPr id="4" name="Slide Number Placeholder 3">
            <a:extLst>
              <a:ext uri="{FF2B5EF4-FFF2-40B4-BE49-F238E27FC236}">
                <a16:creationId xmlns:a16="http://schemas.microsoft.com/office/drawing/2014/main" xmlns="" id="{DBAD1D60-B184-4869-9BBC-7D6678F40BF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0EAD14-CAE1-4585-A009-CD581A3FAD66}" type="slidenum">
              <a:rPr lang="en-US" altLang="en-US">
                <a:solidFill>
                  <a:srgbClr val="FFFFFF"/>
                </a:solidFill>
                <a:latin typeface="Franklin Gothic Book" panose="020B0503020102020204" pitchFamily="34" charset="0"/>
              </a:rPr>
              <a:pPr eaLnBrk="1" hangingPunct="1"/>
              <a:t>58</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973623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a:extLst>
              <a:ext uri="{FF2B5EF4-FFF2-40B4-BE49-F238E27FC236}">
                <a16:creationId xmlns:a16="http://schemas.microsoft.com/office/drawing/2014/main" xmlns="" id="{96F41BFB-9E93-491D-A190-6915C1CF0BD3}"/>
              </a:ext>
            </a:extLst>
          </p:cNvPr>
          <p:cNvSpPr>
            <a:spLocks noGrp="1"/>
          </p:cNvSpPr>
          <p:nvPr>
            <p:ph type="title"/>
          </p:nvPr>
        </p:nvSpPr>
        <p:spPr>
          <a:xfrm>
            <a:off x="914400" y="2286000"/>
            <a:ext cx="7772400" cy="1143000"/>
          </a:xfrm>
        </p:spPr>
        <p:txBody>
          <a:bodyPr/>
          <a:lstStyle/>
          <a:p>
            <a:pPr eaLnBrk="1" hangingPunct="1"/>
            <a:r>
              <a:rPr lang="en-US" altLang="en-US"/>
              <a:t>Accuracy Measures (Classification)</a:t>
            </a:r>
          </a:p>
        </p:txBody>
      </p:sp>
      <p:sp>
        <p:nvSpPr>
          <p:cNvPr id="3" name="Slide Number Placeholder 2">
            <a:extLst>
              <a:ext uri="{FF2B5EF4-FFF2-40B4-BE49-F238E27FC236}">
                <a16:creationId xmlns:a16="http://schemas.microsoft.com/office/drawing/2014/main" xmlns="" id="{D48C44BB-4C83-4F9E-B5B4-239AEAB3DE5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832440-DDEE-47C9-9B48-916B99B54B4C}" type="slidenum">
              <a:rPr lang="en-US" altLang="en-US">
                <a:solidFill>
                  <a:srgbClr val="FFFFFF"/>
                </a:solidFill>
                <a:latin typeface="Franklin Gothic Book" panose="020B0503020102020204" pitchFamily="34" charset="0"/>
              </a:rPr>
              <a:pPr eaLnBrk="1" hangingPunct="1"/>
              <a:t>59</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81233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846640" cy="4755232"/>
          </a:xfrm>
        </p:spPr>
        <p:txBody>
          <a:bodyPr/>
          <a:lstStyle/>
          <a:p>
            <a:pPr marL="57150" indent="0">
              <a:buNone/>
            </a:pPr>
            <a:r>
              <a:rPr lang="en-US" sz="1600" dirty="0">
                <a:latin typeface="Times New Roman"/>
                <a:cs typeface="Times New Roman"/>
              </a:rPr>
              <a:t>Cluster</a:t>
            </a:r>
          </a:p>
          <a:p>
            <a:pPr indent="-285750"/>
            <a:r>
              <a:rPr lang="en-US" sz="1600" dirty="0">
                <a:latin typeface="Times New Roman"/>
                <a:cs typeface="Times New Roman"/>
              </a:rPr>
              <a:t>determine what clusters or categories best describe groups that have common observed behavior</a:t>
            </a:r>
          </a:p>
          <a:p>
            <a:pPr indent="-285750"/>
            <a:r>
              <a:rPr lang="en-US" sz="1600" dirty="0">
                <a:latin typeface="Times New Roman"/>
                <a:cs typeface="Times New Roman"/>
              </a:rPr>
              <a:t>the premise is that the algorithm determines what variables define the boundaries of a given cluster</a:t>
            </a:r>
          </a:p>
          <a:p>
            <a:pPr indent="-285750"/>
            <a:r>
              <a:rPr lang="en-US" sz="1600" dirty="0">
                <a:latin typeface="Times New Roman"/>
                <a:cs typeface="Times New Roman"/>
              </a:rPr>
              <a:t>after the clusters are determined, then conditions or events can be classified into the appropriate cluster</a:t>
            </a:r>
          </a:p>
          <a:p>
            <a:pPr indent="-285750"/>
            <a:r>
              <a:rPr lang="en-US" sz="1600" dirty="0">
                <a:latin typeface="Times New Roman"/>
                <a:cs typeface="Times New Roman"/>
              </a:rPr>
              <a:t>the algorithm is told how many clusters are desired and then the appropriate categories are determined</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Associate</a:t>
            </a:r>
          </a:p>
          <a:p>
            <a:pPr indent="-285750"/>
            <a:r>
              <a:rPr lang="en-US" sz="1600" dirty="0">
                <a:latin typeface="Times New Roman"/>
                <a:cs typeface="Times New Roman"/>
              </a:rPr>
              <a:t>determine what events, conditions or items are expected to exist together in combination, given a related context or circumstance</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Sequence</a:t>
            </a:r>
          </a:p>
          <a:p>
            <a:pPr indent="-285750"/>
            <a:r>
              <a:rPr lang="en-US" sz="1600" dirty="0">
                <a:latin typeface="Times New Roman"/>
                <a:cs typeface="Times New Roman"/>
              </a:rPr>
              <a:t>determine how events or conditions based on their dependencies exist on a common timeline</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3213272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a:extLst>
              <a:ext uri="{FF2B5EF4-FFF2-40B4-BE49-F238E27FC236}">
                <a16:creationId xmlns:a16="http://schemas.microsoft.com/office/drawing/2014/main" xmlns="" id="{5D4D3B57-C412-4AB6-BCD6-6605EC9E9C56}"/>
              </a:ext>
            </a:extLst>
          </p:cNvPr>
          <p:cNvSpPr>
            <a:spLocks noGrp="1"/>
          </p:cNvSpPr>
          <p:nvPr>
            <p:ph type="title"/>
          </p:nvPr>
        </p:nvSpPr>
        <p:spPr/>
        <p:txBody>
          <a:bodyPr/>
          <a:lstStyle/>
          <a:p>
            <a:pPr eaLnBrk="1" hangingPunct="1"/>
            <a:r>
              <a:rPr lang="en-US" altLang="en-US"/>
              <a:t>Misclassification error</a:t>
            </a:r>
          </a:p>
        </p:txBody>
      </p:sp>
      <p:sp>
        <p:nvSpPr>
          <p:cNvPr id="9219" name="Content Placeholder 3">
            <a:extLst>
              <a:ext uri="{FF2B5EF4-FFF2-40B4-BE49-F238E27FC236}">
                <a16:creationId xmlns:a16="http://schemas.microsoft.com/office/drawing/2014/main" xmlns="" id="{CE172300-A1F5-422C-BD31-699B81B8CF25}"/>
              </a:ext>
            </a:extLst>
          </p:cNvPr>
          <p:cNvSpPr>
            <a:spLocks noGrp="1"/>
          </p:cNvSpPr>
          <p:nvPr>
            <p:ph sz="quarter" idx="1"/>
          </p:nvPr>
        </p:nvSpPr>
        <p:spPr>
          <a:xfrm>
            <a:off x="914400" y="2209800"/>
            <a:ext cx="7772400" cy="3810000"/>
          </a:xfrm>
        </p:spPr>
        <p:txBody>
          <a:bodyPr/>
          <a:lstStyle/>
          <a:p>
            <a:pPr eaLnBrk="1" hangingPunct="1"/>
            <a:r>
              <a:rPr lang="en-US" altLang="en-US"/>
              <a:t>Error = classifying a record as belonging to one class when it belongs to another class.</a:t>
            </a:r>
          </a:p>
          <a:p>
            <a:pPr eaLnBrk="1" hangingPunct="1"/>
            <a:endParaRPr lang="en-US" altLang="en-US"/>
          </a:p>
          <a:p>
            <a:pPr eaLnBrk="1" hangingPunct="1"/>
            <a:r>
              <a:rPr lang="en-US" altLang="en-US"/>
              <a:t>Error rate = percent of misclassified records out of the total records in the validation data</a:t>
            </a:r>
          </a:p>
        </p:txBody>
      </p:sp>
      <p:sp>
        <p:nvSpPr>
          <p:cNvPr id="4" name="Slide Number Placeholder 3">
            <a:extLst>
              <a:ext uri="{FF2B5EF4-FFF2-40B4-BE49-F238E27FC236}">
                <a16:creationId xmlns:a16="http://schemas.microsoft.com/office/drawing/2014/main" xmlns="" id="{E4455CE1-0441-41AA-AE15-319BED5293D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7B64C1-A8F2-48C0-AE5E-1598246EEE9A}" type="slidenum">
              <a:rPr lang="en-US" altLang="en-US">
                <a:solidFill>
                  <a:srgbClr val="FFFFFF"/>
                </a:solidFill>
                <a:latin typeface="Franklin Gothic Book" panose="020B0503020102020204" pitchFamily="34" charset="0"/>
              </a:rPr>
              <a:pPr eaLnBrk="1" hangingPunct="1"/>
              <a:t>60</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5846160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55B67908-21AD-4285-8A4E-5DDE53E3A8D1}"/>
              </a:ext>
            </a:extLst>
          </p:cNvPr>
          <p:cNvSpPr>
            <a:spLocks noGrp="1"/>
          </p:cNvSpPr>
          <p:nvPr>
            <p:ph type="title"/>
          </p:nvPr>
        </p:nvSpPr>
        <p:spPr/>
        <p:txBody>
          <a:bodyPr/>
          <a:lstStyle/>
          <a:p>
            <a:pPr eaLnBrk="1" hangingPunct="1"/>
            <a:r>
              <a:rPr lang="en-US" altLang="en-US"/>
              <a:t>Naïve Rule	</a:t>
            </a:r>
          </a:p>
        </p:txBody>
      </p:sp>
      <p:sp>
        <p:nvSpPr>
          <p:cNvPr id="10243" name="Content Placeholder 2">
            <a:extLst>
              <a:ext uri="{FF2B5EF4-FFF2-40B4-BE49-F238E27FC236}">
                <a16:creationId xmlns:a16="http://schemas.microsoft.com/office/drawing/2014/main" xmlns="" id="{4578811E-D11B-4090-B886-FD99B9D5027F}"/>
              </a:ext>
            </a:extLst>
          </p:cNvPr>
          <p:cNvSpPr>
            <a:spLocks noGrp="1"/>
          </p:cNvSpPr>
          <p:nvPr>
            <p:ph sz="quarter" idx="1"/>
          </p:nvPr>
        </p:nvSpPr>
        <p:spPr>
          <a:xfrm>
            <a:off x="914400" y="3276600"/>
            <a:ext cx="7772400" cy="2438400"/>
          </a:xfrm>
        </p:spPr>
        <p:txBody>
          <a:bodyPr/>
          <a:lstStyle/>
          <a:p>
            <a:pPr marL="457200" indent="-457200" eaLnBrk="1" hangingPunct="1">
              <a:buFont typeface="Wingdings 2" panose="05020102010507070707" pitchFamily="18" charset="2"/>
              <a:buNone/>
            </a:pPr>
            <a:endParaRPr lang="en-US" altLang="en-US"/>
          </a:p>
          <a:p>
            <a:pPr marL="457200" indent="-457200" eaLnBrk="1" hangingPunct="1"/>
            <a:r>
              <a:rPr lang="en-US" altLang="en-US"/>
              <a:t>Often used as benchmark:  we hope to do better than that</a:t>
            </a:r>
          </a:p>
          <a:p>
            <a:pPr marL="457200" indent="-457200" eaLnBrk="1" hangingPunct="1"/>
            <a:r>
              <a:rPr lang="en-US" altLang="en-US"/>
              <a:t>Exception: when goal is to identify high-value but rare outcomes, we may do well by doing worse than the naïve rule (see “lift” – later)</a:t>
            </a:r>
          </a:p>
        </p:txBody>
      </p:sp>
      <p:sp>
        <p:nvSpPr>
          <p:cNvPr id="10244" name="Rectangle 4">
            <a:extLst>
              <a:ext uri="{FF2B5EF4-FFF2-40B4-BE49-F238E27FC236}">
                <a16:creationId xmlns:a16="http://schemas.microsoft.com/office/drawing/2014/main" xmlns="" id="{E40A4654-B79C-4C09-8A1F-6E7EF866E207}"/>
              </a:ext>
            </a:extLst>
          </p:cNvPr>
          <p:cNvSpPr>
            <a:spLocks noChangeArrowheads="1"/>
          </p:cNvSpPr>
          <p:nvPr/>
        </p:nvSpPr>
        <p:spPr bwMode="auto">
          <a:xfrm>
            <a:off x="990600" y="2362200"/>
            <a:ext cx="75533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75"/>
              </a:spcBef>
              <a:buClr>
                <a:schemeClr val="accent1"/>
              </a:buClr>
              <a:buSzPct val="85000"/>
              <a:buFont typeface="Wingdings 2" panose="05020102010507070707" pitchFamily="18" charset="2"/>
              <a:buNone/>
            </a:pPr>
            <a:r>
              <a:rPr lang="en-US" altLang="en-US" sz="2600" b="1">
                <a:latin typeface="Franklin Gothic Book" panose="020B0503020102020204" pitchFamily="34" charset="0"/>
              </a:rPr>
              <a:t>Naïve rule:</a:t>
            </a:r>
            <a:r>
              <a:rPr lang="en-US" altLang="en-US" sz="2600">
                <a:latin typeface="Franklin Gothic Book" panose="020B0503020102020204" pitchFamily="34" charset="0"/>
              </a:rPr>
              <a:t>  classify all records as belonging to the most prevalent class</a:t>
            </a:r>
          </a:p>
        </p:txBody>
      </p:sp>
      <p:sp>
        <p:nvSpPr>
          <p:cNvPr id="5" name="Slide Number Placeholder 4">
            <a:extLst>
              <a:ext uri="{FF2B5EF4-FFF2-40B4-BE49-F238E27FC236}">
                <a16:creationId xmlns:a16="http://schemas.microsoft.com/office/drawing/2014/main" xmlns="" id="{52705EED-5D1A-49F8-A2D3-F82A41F08F9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6AFE2C-FDA9-492B-B9A4-38FFF2E4438F}" type="slidenum">
              <a:rPr lang="en-US" altLang="en-US">
                <a:solidFill>
                  <a:srgbClr val="FFFFFF"/>
                </a:solidFill>
                <a:latin typeface="Franklin Gothic Book" panose="020B0503020102020204" pitchFamily="34" charset="0"/>
              </a:rPr>
              <a:pPr eaLnBrk="1" hangingPunct="1"/>
              <a:t>61</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428055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EA00BF69-6B10-43F5-A5B1-EB3261827E75}"/>
              </a:ext>
            </a:extLst>
          </p:cNvPr>
          <p:cNvSpPr>
            <a:spLocks noGrp="1"/>
          </p:cNvSpPr>
          <p:nvPr>
            <p:ph type="title"/>
          </p:nvPr>
        </p:nvSpPr>
        <p:spPr/>
        <p:txBody>
          <a:bodyPr/>
          <a:lstStyle/>
          <a:p>
            <a:pPr eaLnBrk="1" hangingPunct="1"/>
            <a:r>
              <a:rPr lang="en-US" altLang="en-US"/>
              <a:t>Separation of Records</a:t>
            </a:r>
          </a:p>
        </p:txBody>
      </p:sp>
      <p:sp>
        <p:nvSpPr>
          <p:cNvPr id="11267" name="Content Placeholder 2">
            <a:extLst>
              <a:ext uri="{FF2B5EF4-FFF2-40B4-BE49-F238E27FC236}">
                <a16:creationId xmlns:a16="http://schemas.microsoft.com/office/drawing/2014/main" xmlns="" id="{90432C07-5EE8-4C35-8C1F-E0391A4789F7}"/>
              </a:ext>
            </a:extLst>
          </p:cNvPr>
          <p:cNvSpPr>
            <a:spLocks noGrp="1"/>
          </p:cNvSpPr>
          <p:nvPr>
            <p:ph sz="quarter" idx="1"/>
          </p:nvPr>
        </p:nvSpPr>
        <p:spPr/>
        <p:txBody>
          <a:bodyPr/>
          <a:lstStyle/>
          <a:p>
            <a:pPr eaLnBrk="1" hangingPunct="1">
              <a:buFont typeface="Wingdings 2" panose="05020102010507070707" pitchFamily="18" charset="2"/>
              <a:buNone/>
              <a:defRPr/>
            </a:pPr>
            <a:r>
              <a:rPr lang="en-US" dirty="0"/>
              <a:t>  </a:t>
            </a:r>
          </a:p>
          <a:p>
            <a:pPr marL="0" indent="0" eaLnBrk="1" hangingPunct="1">
              <a:buFont typeface="Wingdings 2" panose="05020102010507070707" pitchFamily="18" charset="2"/>
              <a:buNone/>
              <a:defRPr/>
            </a:pPr>
            <a:r>
              <a:rPr lang="en-US" dirty="0"/>
              <a:t>“High separation of records” means that using predictor variables attains low error</a:t>
            </a:r>
          </a:p>
          <a:p>
            <a:pPr eaLnBrk="1" hangingPunct="1">
              <a:defRPr/>
            </a:pPr>
            <a:endParaRPr lang="en-US" dirty="0"/>
          </a:p>
          <a:p>
            <a:pPr marL="0" indent="0" eaLnBrk="1" hangingPunct="1">
              <a:buFont typeface="Wingdings 2" panose="05020102010507070707" pitchFamily="18" charset="2"/>
              <a:buNone/>
              <a:defRPr/>
            </a:pPr>
            <a:r>
              <a:rPr lang="en-US" dirty="0"/>
              <a:t>“Low separation of records” means that using predictor variables does not improve much on naïve rule</a:t>
            </a:r>
          </a:p>
          <a:p>
            <a:pPr eaLnBrk="1" hangingPunct="1">
              <a:defRPr/>
            </a:pPr>
            <a:endParaRPr lang="en-US" dirty="0"/>
          </a:p>
        </p:txBody>
      </p:sp>
      <p:sp>
        <p:nvSpPr>
          <p:cNvPr id="4" name="Slide Number Placeholder 3">
            <a:extLst>
              <a:ext uri="{FF2B5EF4-FFF2-40B4-BE49-F238E27FC236}">
                <a16:creationId xmlns:a16="http://schemas.microsoft.com/office/drawing/2014/main" xmlns="" id="{8F47FCD3-3B6C-45DD-8574-11D99F38B11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5FE375-AF61-4C94-90E2-30FC4B505A9B}" type="slidenum">
              <a:rPr lang="en-US" altLang="en-US">
                <a:solidFill>
                  <a:srgbClr val="FFFFFF"/>
                </a:solidFill>
                <a:latin typeface="Franklin Gothic Book" panose="020B0503020102020204" pitchFamily="34" charset="0"/>
              </a:rPr>
              <a:pPr eaLnBrk="1" hangingPunct="1"/>
              <a:t>62</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605791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xmlns="" id="{385415C5-C3AA-452D-AFBD-A9CDA7F3C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695325" y="1104900"/>
            <a:ext cx="77533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2">
            <a:extLst>
              <a:ext uri="{FF2B5EF4-FFF2-40B4-BE49-F238E27FC236}">
                <a16:creationId xmlns:a16="http://schemas.microsoft.com/office/drawing/2014/main" xmlns="" id="{DF1F5D8B-D2EA-4505-8EAA-656535655C58}"/>
              </a:ext>
            </a:extLst>
          </p:cNvPr>
          <p:cNvSpPr>
            <a:spLocks noGrp="1"/>
          </p:cNvSpPr>
          <p:nvPr>
            <p:ph type="title"/>
          </p:nvPr>
        </p:nvSpPr>
        <p:spPr>
          <a:xfrm>
            <a:off x="304800" y="274638"/>
            <a:ext cx="8610600" cy="715962"/>
          </a:xfrm>
        </p:spPr>
        <p:txBody>
          <a:bodyPr/>
          <a:lstStyle/>
          <a:p>
            <a:pPr algn="ctr"/>
            <a:r>
              <a:rPr lang="en-US" altLang="en-US" sz="3600"/>
              <a:t>High Level of Separation Between Classes</a:t>
            </a:r>
          </a:p>
        </p:txBody>
      </p:sp>
      <p:sp>
        <p:nvSpPr>
          <p:cNvPr id="4" name="Slide Number Placeholder 3">
            <a:extLst>
              <a:ext uri="{FF2B5EF4-FFF2-40B4-BE49-F238E27FC236}">
                <a16:creationId xmlns:a16="http://schemas.microsoft.com/office/drawing/2014/main" xmlns="" id="{18446016-C263-443E-8CEE-B7D6FDD222C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33507E-6FFB-4208-A44E-C871CC9D4433}" type="slidenum">
              <a:rPr lang="en-US" altLang="en-US">
                <a:solidFill>
                  <a:srgbClr val="FFFFFF"/>
                </a:solidFill>
                <a:latin typeface="Franklin Gothic Book" panose="020B0503020102020204" pitchFamily="34" charset="0"/>
              </a:rPr>
              <a:pPr eaLnBrk="1" hangingPunct="1"/>
              <a:t>63</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423959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xmlns="" id="{80E58BB4-DE5F-423A-AFAA-6BF4ABAE7141}"/>
              </a:ext>
            </a:extLst>
          </p:cNvPr>
          <p:cNvSpPr>
            <a:spLocks noGrp="1"/>
          </p:cNvSpPr>
          <p:nvPr>
            <p:ph type="title"/>
          </p:nvPr>
        </p:nvSpPr>
        <p:spPr/>
        <p:txBody>
          <a:bodyPr/>
          <a:lstStyle/>
          <a:p>
            <a:pPr eaLnBrk="1" hangingPunct="1"/>
            <a:r>
              <a:rPr lang="en-US" altLang="en-US"/>
              <a:t>Confusion Matrix</a:t>
            </a:r>
          </a:p>
        </p:txBody>
      </p:sp>
      <p:sp>
        <p:nvSpPr>
          <p:cNvPr id="14339" name="Content Placeholder 5">
            <a:extLst>
              <a:ext uri="{FF2B5EF4-FFF2-40B4-BE49-F238E27FC236}">
                <a16:creationId xmlns:a16="http://schemas.microsoft.com/office/drawing/2014/main" xmlns="" id="{1395BF29-932E-4286-B0E8-079C978326D0}"/>
              </a:ext>
            </a:extLst>
          </p:cNvPr>
          <p:cNvSpPr>
            <a:spLocks noGrp="1"/>
          </p:cNvSpPr>
          <p:nvPr>
            <p:ph sz="quarter" idx="2"/>
          </p:nvPr>
        </p:nvSpPr>
        <p:spPr>
          <a:xfrm>
            <a:off x="1676400" y="4038600"/>
            <a:ext cx="5943600" cy="2209800"/>
          </a:xfrm>
        </p:spPr>
        <p:txBody>
          <a:bodyPr/>
          <a:lstStyle/>
          <a:p>
            <a:pPr eaLnBrk="1" hangingPunct="1">
              <a:buFont typeface="Wingdings 2" panose="05020102010507070707" pitchFamily="18" charset="2"/>
              <a:buNone/>
            </a:pPr>
            <a:r>
              <a:rPr lang="en-US" altLang="en-US" b="1"/>
              <a:t>201</a:t>
            </a:r>
            <a:r>
              <a:rPr lang="en-US" altLang="en-US"/>
              <a:t> 1’s correctly classified as “1”</a:t>
            </a:r>
          </a:p>
          <a:p>
            <a:pPr eaLnBrk="1" hangingPunct="1">
              <a:buFont typeface="Wingdings 2" panose="05020102010507070707" pitchFamily="18" charset="2"/>
              <a:buNone/>
            </a:pPr>
            <a:r>
              <a:rPr lang="en-US" altLang="en-US" b="1"/>
              <a:t>85</a:t>
            </a:r>
            <a:r>
              <a:rPr lang="en-US" altLang="en-US"/>
              <a:t> 1’s incorrectly classified as “0”</a:t>
            </a:r>
          </a:p>
          <a:p>
            <a:pPr eaLnBrk="1" hangingPunct="1">
              <a:buFont typeface="Wingdings 2" panose="05020102010507070707" pitchFamily="18" charset="2"/>
              <a:buNone/>
            </a:pPr>
            <a:r>
              <a:rPr lang="en-US" altLang="en-US" b="1"/>
              <a:t>25</a:t>
            </a:r>
            <a:r>
              <a:rPr lang="en-US" altLang="en-US"/>
              <a:t> 0’s incorrectly classified as “1”</a:t>
            </a:r>
          </a:p>
          <a:p>
            <a:pPr eaLnBrk="1" hangingPunct="1">
              <a:buFont typeface="Wingdings 2" panose="05020102010507070707" pitchFamily="18" charset="2"/>
              <a:buNone/>
            </a:pPr>
            <a:r>
              <a:rPr lang="en-US" altLang="en-US" b="1"/>
              <a:t>2689</a:t>
            </a:r>
            <a:r>
              <a:rPr lang="en-US" altLang="en-US"/>
              <a:t> 0’s correctly classified as “0”</a:t>
            </a:r>
          </a:p>
          <a:p>
            <a:pPr eaLnBrk="1" hangingPunct="1">
              <a:buFont typeface="Wingdings 2" panose="05020102010507070707" pitchFamily="18" charset="2"/>
              <a:buNone/>
            </a:pPr>
            <a:endParaRPr lang="en-US" altLang="en-US"/>
          </a:p>
        </p:txBody>
      </p:sp>
      <p:pic>
        <p:nvPicPr>
          <p:cNvPr id="14340" name="Picture 3">
            <a:extLst>
              <a:ext uri="{FF2B5EF4-FFF2-40B4-BE49-F238E27FC236}">
                <a16:creationId xmlns:a16="http://schemas.microsoft.com/office/drawing/2014/main" xmlns="" id="{B702CD63-F75F-4980-87CB-0700796CDAAB}"/>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828800" y="1970088"/>
            <a:ext cx="4892675" cy="1687512"/>
          </a:xfrm>
        </p:spPr>
      </p:pic>
      <p:sp>
        <p:nvSpPr>
          <p:cNvPr id="5" name="Slide Number Placeholder 4">
            <a:extLst>
              <a:ext uri="{FF2B5EF4-FFF2-40B4-BE49-F238E27FC236}">
                <a16:creationId xmlns:a16="http://schemas.microsoft.com/office/drawing/2014/main" xmlns="" id="{D8864FE6-4C2D-455B-BC06-24047AE843A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9E0144-CA9B-4FCB-8C8B-59BDC5EBCA0E}" type="slidenum">
              <a:rPr lang="en-US" altLang="en-US">
                <a:solidFill>
                  <a:srgbClr val="FFFFFF"/>
                </a:solidFill>
                <a:latin typeface="Franklin Gothic Book" panose="020B0503020102020204" pitchFamily="34" charset="0"/>
              </a:rPr>
              <a:pPr eaLnBrk="1" hangingPunct="1"/>
              <a:t>64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306178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xmlns="" id="{28B46DF5-2A5F-4805-907C-8CDAE9116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868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xmlns="" id="{03A43209-90BA-43B8-B2FD-6FE0A92492C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3EFC33-9F09-45F2-9775-DF2718D64F64}" type="slidenum">
              <a:rPr lang="en-US" altLang="en-US">
                <a:solidFill>
                  <a:srgbClr val="FFFFFF"/>
                </a:solidFill>
                <a:latin typeface="Franklin Gothic Book" panose="020B0503020102020204" pitchFamily="34" charset="0"/>
              </a:rPr>
              <a:pPr eaLnBrk="1" hangingPunct="1"/>
              <a:t>65</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0154950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7A02CF1A-504F-4002-87CC-C5AAF65F6063}"/>
              </a:ext>
            </a:extLst>
          </p:cNvPr>
          <p:cNvSpPr>
            <a:spLocks noGrp="1"/>
          </p:cNvSpPr>
          <p:nvPr>
            <p:ph type="title"/>
          </p:nvPr>
        </p:nvSpPr>
        <p:spPr/>
        <p:txBody>
          <a:bodyPr/>
          <a:lstStyle/>
          <a:p>
            <a:pPr eaLnBrk="1" hangingPunct="1"/>
            <a:r>
              <a:rPr lang="en-US" altLang="en-US"/>
              <a:t>Error Rate</a:t>
            </a:r>
          </a:p>
        </p:txBody>
      </p:sp>
      <p:sp>
        <p:nvSpPr>
          <p:cNvPr id="16387" name="Content Placeholder 3">
            <a:extLst>
              <a:ext uri="{FF2B5EF4-FFF2-40B4-BE49-F238E27FC236}">
                <a16:creationId xmlns:a16="http://schemas.microsoft.com/office/drawing/2014/main" xmlns="" id="{AD765711-8642-4D2C-8A85-68B46905F89C}"/>
              </a:ext>
            </a:extLst>
          </p:cNvPr>
          <p:cNvSpPr>
            <a:spLocks noGrp="1"/>
          </p:cNvSpPr>
          <p:nvPr>
            <p:ph sz="quarter" idx="2"/>
          </p:nvPr>
        </p:nvSpPr>
        <p:spPr>
          <a:xfrm>
            <a:off x="228600" y="3505200"/>
            <a:ext cx="8610600" cy="2819400"/>
          </a:xfrm>
        </p:spPr>
        <p:txBody>
          <a:bodyPr/>
          <a:lstStyle/>
          <a:p>
            <a:pPr algn="ctr" eaLnBrk="1" hangingPunct="1">
              <a:buFont typeface="Wingdings 2" panose="05020102010507070707" pitchFamily="18" charset="2"/>
              <a:buNone/>
            </a:pPr>
            <a:r>
              <a:rPr lang="en-US" altLang="en-US" b="1" dirty="0"/>
              <a:t>Overall error rate</a:t>
            </a:r>
            <a:r>
              <a:rPr lang="en-US" altLang="en-US" dirty="0"/>
              <a:t> = (25+85)/3000 = 3.67%</a:t>
            </a:r>
          </a:p>
          <a:p>
            <a:pPr algn="ctr" eaLnBrk="1" hangingPunct="1">
              <a:buFont typeface="Wingdings 2" panose="05020102010507070707" pitchFamily="18" charset="2"/>
              <a:buNone/>
            </a:pPr>
            <a:r>
              <a:rPr lang="en-US" altLang="en-US" b="1" dirty="0"/>
              <a:t>Accuracy</a:t>
            </a:r>
            <a:r>
              <a:rPr lang="en-US" altLang="en-US" dirty="0"/>
              <a:t> = 1 – err = (201+2689) = 96.33%</a:t>
            </a:r>
          </a:p>
          <a:p>
            <a:pPr eaLnBrk="1" hangingPunct="1">
              <a:buFont typeface="Wingdings 2" panose="05020102010507070707" pitchFamily="18" charset="2"/>
              <a:buNone/>
            </a:pPr>
            <a:r>
              <a:rPr lang="en-US" altLang="en-US" dirty="0"/>
              <a:t>If multiple classes, error rate is: </a:t>
            </a:r>
          </a:p>
          <a:p>
            <a:pPr algn="ctr" eaLnBrk="1" hangingPunct="1">
              <a:buFont typeface="Wingdings 2" panose="05020102010507070707" pitchFamily="18" charset="2"/>
              <a:buNone/>
            </a:pPr>
            <a:r>
              <a:rPr lang="en-US" altLang="en-US" dirty="0"/>
              <a:t>(sum of misclassified records)/(total records)</a:t>
            </a:r>
          </a:p>
        </p:txBody>
      </p:sp>
      <p:pic>
        <p:nvPicPr>
          <p:cNvPr id="16388" name="Picture 2">
            <a:extLst>
              <a:ext uri="{FF2B5EF4-FFF2-40B4-BE49-F238E27FC236}">
                <a16:creationId xmlns:a16="http://schemas.microsoft.com/office/drawing/2014/main" xmlns="" id="{341CC3FC-6932-4A76-A2DB-8B4D16EF8FF3}"/>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981200" y="1524000"/>
            <a:ext cx="5029200" cy="1744663"/>
          </a:xfrm>
        </p:spPr>
      </p:pic>
      <p:sp>
        <p:nvSpPr>
          <p:cNvPr id="5" name="Slide Number Placeholder 4">
            <a:extLst>
              <a:ext uri="{FF2B5EF4-FFF2-40B4-BE49-F238E27FC236}">
                <a16:creationId xmlns:a16="http://schemas.microsoft.com/office/drawing/2014/main" xmlns="" id="{4349294C-950F-4D16-B669-0FDDF266238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771E11-1659-45E6-9291-63DED6784BC1}" type="slidenum">
              <a:rPr lang="en-US" altLang="en-US">
                <a:solidFill>
                  <a:srgbClr val="FFFFFF"/>
                </a:solidFill>
                <a:latin typeface="Franklin Gothic Book" panose="020B0503020102020204" pitchFamily="34" charset="0"/>
              </a:rPr>
              <a:pPr eaLnBrk="1" hangingPunct="1"/>
              <a:t>66</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7614766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89B07BB1-A90F-4641-A66C-0BE56CC80B8A}"/>
              </a:ext>
            </a:extLst>
          </p:cNvPr>
          <p:cNvSpPr>
            <a:spLocks noGrp="1"/>
          </p:cNvSpPr>
          <p:nvPr>
            <p:ph type="title"/>
          </p:nvPr>
        </p:nvSpPr>
        <p:spPr/>
        <p:txBody>
          <a:bodyPr/>
          <a:lstStyle/>
          <a:p>
            <a:pPr eaLnBrk="1" hangingPunct="1"/>
            <a:r>
              <a:rPr lang="en-US" altLang="en-US"/>
              <a:t>Cutoff for classification</a:t>
            </a:r>
          </a:p>
        </p:txBody>
      </p:sp>
      <p:sp>
        <p:nvSpPr>
          <p:cNvPr id="17411" name="Content Placeholder 4">
            <a:extLst>
              <a:ext uri="{FF2B5EF4-FFF2-40B4-BE49-F238E27FC236}">
                <a16:creationId xmlns:a16="http://schemas.microsoft.com/office/drawing/2014/main" xmlns="" id="{28ABD420-4EC7-4F7C-A681-B5D242CDA2B7}"/>
              </a:ext>
            </a:extLst>
          </p:cNvPr>
          <p:cNvSpPr>
            <a:spLocks noGrp="1"/>
          </p:cNvSpPr>
          <p:nvPr>
            <p:ph sz="quarter" idx="1"/>
          </p:nvPr>
        </p:nvSpPr>
        <p:spPr/>
        <p:txBody>
          <a:bodyPr/>
          <a:lstStyle/>
          <a:p>
            <a:pPr marL="381000" indent="-381000" eaLnBrk="1" hangingPunct="1">
              <a:buFont typeface="Wingdings 2" panose="05020102010507070707" pitchFamily="18" charset="2"/>
              <a:buNone/>
            </a:pPr>
            <a:r>
              <a:rPr lang="en-US" altLang="en-US"/>
              <a:t>Most DM algorithms classify via a 2-step process:</a:t>
            </a:r>
          </a:p>
          <a:p>
            <a:pPr marL="381000" indent="-381000" eaLnBrk="1" hangingPunct="1">
              <a:buFont typeface="Wingdings 2" panose="05020102010507070707" pitchFamily="18" charset="2"/>
              <a:buNone/>
            </a:pPr>
            <a:r>
              <a:rPr lang="en-US" altLang="en-US"/>
              <a:t>For each record,</a:t>
            </a:r>
          </a:p>
          <a:p>
            <a:pPr marL="661988" lvl="1" indent="-342900" eaLnBrk="1" hangingPunct="1">
              <a:buFont typeface="Wingdings 2" panose="05020102010507070707" pitchFamily="18" charset="2"/>
              <a:buAutoNum type="arabicPeriod"/>
            </a:pPr>
            <a:r>
              <a:rPr lang="en-US" altLang="en-US"/>
              <a:t>Compute </a:t>
            </a:r>
            <a:r>
              <a:rPr lang="en-US" altLang="en-US" b="1"/>
              <a:t>probability of belonging to class “1”</a:t>
            </a:r>
          </a:p>
          <a:p>
            <a:pPr marL="661988" lvl="1" indent="-342900" eaLnBrk="1" hangingPunct="1">
              <a:buFont typeface="Wingdings 2" panose="05020102010507070707" pitchFamily="18" charset="2"/>
              <a:buAutoNum type="arabicPeriod"/>
            </a:pPr>
            <a:r>
              <a:rPr lang="en-US" altLang="en-US"/>
              <a:t>Compare to cutoff value, and classify accordingly</a:t>
            </a:r>
          </a:p>
          <a:p>
            <a:pPr marL="381000" indent="-381000" eaLnBrk="1" hangingPunct="1"/>
            <a:endParaRPr lang="en-US" altLang="en-US"/>
          </a:p>
          <a:p>
            <a:pPr marL="381000" indent="-381000" eaLnBrk="1" hangingPunct="1"/>
            <a:r>
              <a:rPr lang="en-US" altLang="en-US"/>
              <a:t>Default cutoff value is 0.50 </a:t>
            </a:r>
          </a:p>
          <a:p>
            <a:pPr marL="936625" lvl="2" indent="-342900" eaLnBrk="1" hangingPunct="1">
              <a:buFont typeface="Wingdings 2" panose="05020102010507070707" pitchFamily="18" charset="2"/>
              <a:buNone/>
            </a:pPr>
            <a:r>
              <a:rPr lang="en-US" altLang="en-US"/>
              <a:t>If &gt;= 0.50, classify as “1”</a:t>
            </a:r>
          </a:p>
          <a:p>
            <a:pPr marL="936625" lvl="2" indent="-342900" eaLnBrk="1" hangingPunct="1">
              <a:buFont typeface="Wingdings 2" panose="05020102010507070707" pitchFamily="18" charset="2"/>
              <a:buNone/>
            </a:pPr>
            <a:r>
              <a:rPr lang="en-US" altLang="en-US"/>
              <a:t>If &lt; 0.50, classify as “0”</a:t>
            </a:r>
          </a:p>
          <a:p>
            <a:pPr marL="381000" indent="-381000" eaLnBrk="1" hangingPunct="1"/>
            <a:r>
              <a:rPr lang="en-US" altLang="en-US"/>
              <a:t>Can use different cutoff values</a:t>
            </a:r>
          </a:p>
          <a:p>
            <a:pPr marL="381000" indent="-381000" eaLnBrk="1" hangingPunct="1"/>
            <a:r>
              <a:rPr lang="en-US" altLang="en-US"/>
              <a:t>Typically, error rate is lowest for cutoff = 0.50</a:t>
            </a:r>
          </a:p>
        </p:txBody>
      </p:sp>
      <p:sp>
        <p:nvSpPr>
          <p:cNvPr id="4" name="Slide Number Placeholder 3">
            <a:extLst>
              <a:ext uri="{FF2B5EF4-FFF2-40B4-BE49-F238E27FC236}">
                <a16:creationId xmlns:a16="http://schemas.microsoft.com/office/drawing/2014/main" xmlns="" id="{5B5627E8-D1EC-4442-A106-EC9CFBBAB23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78F176-4F27-4368-9DB2-E1BBA1952D0D}" type="slidenum">
              <a:rPr lang="en-US" altLang="en-US">
                <a:solidFill>
                  <a:srgbClr val="FFFFFF"/>
                </a:solidFill>
                <a:latin typeface="Franklin Gothic Book" panose="020B0503020102020204" pitchFamily="34" charset="0"/>
              </a:rPr>
              <a:pPr eaLnBrk="1" hangingPunct="1"/>
              <a:t>67</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290334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DDA75744-0A18-4558-B37C-E29D6019A30A}"/>
              </a:ext>
            </a:extLst>
          </p:cNvPr>
          <p:cNvSpPr>
            <a:spLocks noGrp="1"/>
          </p:cNvSpPr>
          <p:nvPr>
            <p:ph type="title"/>
          </p:nvPr>
        </p:nvSpPr>
        <p:spPr/>
        <p:txBody>
          <a:bodyPr/>
          <a:lstStyle/>
          <a:p>
            <a:pPr eaLnBrk="1" hangingPunct="1"/>
            <a:r>
              <a:rPr lang="en-US" altLang="en-US"/>
              <a:t>Cutoff Table</a:t>
            </a:r>
          </a:p>
        </p:txBody>
      </p:sp>
      <p:pic>
        <p:nvPicPr>
          <p:cNvPr id="18435" name="Picture 2">
            <a:extLst>
              <a:ext uri="{FF2B5EF4-FFF2-40B4-BE49-F238E27FC236}">
                <a16:creationId xmlns:a16="http://schemas.microsoft.com/office/drawing/2014/main" xmlns="" id="{96B99F7F-6304-428C-931C-A871AB567A49}"/>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828800" y="1498600"/>
            <a:ext cx="5486400" cy="3860800"/>
          </a:xfrm>
        </p:spPr>
      </p:pic>
      <p:sp>
        <p:nvSpPr>
          <p:cNvPr id="18436" name="Content Placeholder 4">
            <a:extLst>
              <a:ext uri="{FF2B5EF4-FFF2-40B4-BE49-F238E27FC236}">
                <a16:creationId xmlns:a16="http://schemas.microsoft.com/office/drawing/2014/main" xmlns="" id="{CF088DB6-AF1B-41AC-8517-3F6884EE6847}"/>
              </a:ext>
            </a:extLst>
          </p:cNvPr>
          <p:cNvSpPr>
            <a:spLocks noGrp="1"/>
          </p:cNvSpPr>
          <p:nvPr>
            <p:ph sz="quarter" idx="2"/>
          </p:nvPr>
        </p:nvSpPr>
        <p:spPr>
          <a:xfrm>
            <a:off x="496888" y="5562600"/>
            <a:ext cx="8150225" cy="914400"/>
          </a:xfrm>
        </p:spPr>
        <p:txBody>
          <a:bodyPr/>
          <a:lstStyle/>
          <a:p>
            <a:pPr eaLnBrk="1" hangingPunct="1">
              <a:lnSpc>
                <a:spcPct val="90000"/>
              </a:lnSpc>
            </a:pPr>
            <a:r>
              <a:rPr lang="en-US" altLang="en-US"/>
              <a:t>If cutoff is 0.50: 13 records are classified as “1”</a:t>
            </a:r>
          </a:p>
          <a:p>
            <a:pPr eaLnBrk="1" hangingPunct="1">
              <a:lnSpc>
                <a:spcPct val="90000"/>
              </a:lnSpc>
            </a:pPr>
            <a:r>
              <a:rPr lang="en-US" altLang="en-US"/>
              <a:t>If cutoff is 0.80: seven records are classified as “1”</a:t>
            </a:r>
          </a:p>
        </p:txBody>
      </p:sp>
      <p:sp>
        <p:nvSpPr>
          <p:cNvPr id="5" name="Slide Number Placeholder 4">
            <a:extLst>
              <a:ext uri="{FF2B5EF4-FFF2-40B4-BE49-F238E27FC236}">
                <a16:creationId xmlns:a16="http://schemas.microsoft.com/office/drawing/2014/main" xmlns="" id="{3FC1CFC1-5517-4150-83DC-5D38B2823AE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6FBDE3-9577-4554-AE6D-9A310CB331B3}" type="slidenum">
              <a:rPr lang="en-US" altLang="en-US">
                <a:solidFill>
                  <a:srgbClr val="FFFFFF"/>
                </a:solidFill>
                <a:latin typeface="Franklin Gothic Book" panose="020B0503020102020204" pitchFamily="34" charset="0"/>
              </a:rPr>
              <a:pPr eaLnBrk="1" hangingPunct="1"/>
              <a:t>68</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6957496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B1AB5-6CEB-46D2-B2D8-BAD1DB2DD772}"/>
              </a:ext>
            </a:extLst>
          </p:cNvPr>
          <p:cNvSpPr>
            <a:spLocks noGrp="1"/>
          </p:cNvSpPr>
          <p:nvPr>
            <p:ph type="title"/>
          </p:nvPr>
        </p:nvSpPr>
        <p:spPr>
          <a:xfrm>
            <a:off x="914400" y="274638"/>
            <a:ext cx="7772400" cy="868362"/>
          </a:xfrm>
        </p:spPr>
        <p:txBody>
          <a:bodyPr>
            <a:normAutofit/>
          </a:bodyPr>
          <a:lstStyle/>
          <a:p>
            <a:pPr eaLnBrk="1" fontAlgn="auto" hangingPunct="1">
              <a:spcAft>
                <a:spcPts val="0"/>
              </a:spcAft>
              <a:defRPr/>
            </a:pPr>
            <a:r>
              <a:rPr lang="en-US" dirty="0"/>
              <a:t>Confusion Matrix for Different Cutoffs</a:t>
            </a:r>
          </a:p>
        </p:txBody>
      </p:sp>
      <p:pic>
        <p:nvPicPr>
          <p:cNvPr id="19459" name="Picture 2">
            <a:extLst>
              <a:ext uri="{FF2B5EF4-FFF2-40B4-BE49-F238E27FC236}">
                <a16:creationId xmlns:a16="http://schemas.microsoft.com/office/drawing/2014/main" xmlns="" id="{8C52C095-8395-4951-B8F4-B6F8FEC03B98}"/>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066800" y="1524000"/>
            <a:ext cx="5010150" cy="4953000"/>
          </a:xfrm>
        </p:spPr>
      </p:pic>
      <p:sp>
        <p:nvSpPr>
          <p:cNvPr id="4" name="Slide Number Placeholder 3">
            <a:extLst>
              <a:ext uri="{FF2B5EF4-FFF2-40B4-BE49-F238E27FC236}">
                <a16:creationId xmlns:a16="http://schemas.microsoft.com/office/drawing/2014/main" xmlns="" id="{785B5635-2C4F-49C1-B868-539346602BF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065877-9D4E-4F79-AC99-68D68816A91D}" type="slidenum">
              <a:rPr lang="en-US" altLang="en-US">
                <a:solidFill>
                  <a:srgbClr val="FFFFFF"/>
                </a:solidFill>
                <a:latin typeface="Franklin Gothic Book" panose="020B0503020102020204" pitchFamily="34" charset="0"/>
              </a:rPr>
              <a:pPr eaLnBrk="1" hangingPunct="1"/>
              <a:t>69</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02644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999040" cy="4755232"/>
          </a:xfrm>
        </p:spPr>
        <p:txBody>
          <a:bodyPr/>
          <a:lstStyle/>
          <a:p>
            <a:pPr marL="57150" indent="0">
              <a:buNone/>
            </a:pPr>
            <a:r>
              <a:rPr lang="en-US" sz="1600" dirty="0">
                <a:latin typeface="Times New Roman"/>
                <a:cs typeface="Times New Roman"/>
              </a:rPr>
              <a:t>Detect</a:t>
            </a:r>
          </a:p>
          <a:p>
            <a:pPr indent="-285750"/>
            <a:r>
              <a:rPr lang="en-US" sz="1600" dirty="0">
                <a:latin typeface="Times New Roman"/>
                <a:cs typeface="Times New Roman"/>
              </a:rPr>
              <a:t>the capability to identify and report an abnormal event or condition	</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Diagnose</a:t>
            </a:r>
          </a:p>
          <a:p>
            <a:pPr indent="-285750"/>
            <a:r>
              <a:rPr lang="en-US" sz="1600" dirty="0">
                <a:latin typeface="Times New Roman"/>
                <a:cs typeface="Times New Roman"/>
              </a:rPr>
              <a:t>the capability to identify and estimate root causes to a event or condition</a:t>
            </a:r>
          </a:p>
          <a:p>
            <a:pPr indent="-285750"/>
            <a:r>
              <a:rPr lang="en-US" sz="1600" dirty="0">
                <a:latin typeface="Times New Roman"/>
                <a:cs typeface="Times New Roman"/>
              </a:rPr>
              <a:t>root causes are translated into counter measures that can be implemented to reduce the symptoms of a given problem or to prevent the symptoms from re-occurring</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Describe</a:t>
            </a:r>
          </a:p>
          <a:p>
            <a:pPr indent="-285750"/>
            <a:r>
              <a:rPr lang="en-US" sz="1600" dirty="0">
                <a:latin typeface="Times New Roman"/>
                <a:cs typeface="Times New Roman"/>
              </a:rPr>
              <a:t>the capability to quantify and describe the behaviors, conditions, activities and outcomes within the context of the domain being studied.</a:t>
            </a:r>
          </a:p>
          <a:p>
            <a:pPr indent="-285750"/>
            <a:r>
              <a:rPr lang="en-US" sz="1600" dirty="0">
                <a:latin typeface="Times New Roman"/>
                <a:cs typeface="Times New Roman"/>
              </a:rPr>
              <a:t>descriptions are further summarized based on descriptive statistics to estimate the measures of central tendency and dispersion within a set of observations</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Prescribe</a:t>
            </a:r>
          </a:p>
          <a:p>
            <a:pPr indent="-285750"/>
            <a:r>
              <a:rPr lang="en-US" sz="1600" dirty="0">
                <a:latin typeface="Times New Roman"/>
                <a:cs typeface="Times New Roman"/>
              </a:rPr>
              <a:t>the capability to recommend a course of action based on rules of thumb, simulation methods or optimization techniques</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17945587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a:extLst>
              <a:ext uri="{FF2B5EF4-FFF2-40B4-BE49-F238E27FC236}">
                <a16:creationId xmlns:a16="http://schemas.microsoft.com/office/drawing/2014/main" xmlns="" id="{607744FF-0AD8-4101-BD9B-E12DE68068B7}"/>
              </a:ext>
            </a:extLst>
          </p:cNvPr>
          <p:cNvSpPr>
            <a:spLocks noGrp="1"/>
          </p:cNvSpPr>
          <p:nvPr>
            <p:ph type="title"/>
          </p:nvPr>
        </p:nvSpPr>
        <p:spPr/>
        <p:txBody>
          <a:bodyPr/>
          <a:lstStyle/>
          <a:p>
            <a:pPr eaLnBrk="1" hangingPunct="1"/>
            <a:r>
              <a:rPr lang="en-US" altLang="en-US"/>
              <a:t>When One Class is More Important</a:t>
            </a:r>
          </a:p>
        </p:txBody>
      </p:sp>
      <p:sp>
        <p:nvSpPr>
          <p:cNvPr id="21507" name="Content Placeholder 3">
            <a:extLst>
              <a:ext uri="{FF2B5EF4-FFF2-40B4-BE49-F238E27FC236}">
                <a16:creationId xmlns:a16="http://schemas.microsoft.com/office/drawing/2014/main" xmlns="" id="{E8317986-B710-417B-8756-D94B4786E489}"/>
              </a:ext>
            </a:extLst>
          </p:cNvPr>
          <p:cNvSpPr>
            <a:spLocks noGrp="1"/>
          </p:cNvSpPr>
          <p:nvPr>
            <p:ph sz="quarter" idx="1"/>
          </p:nvPr>
        </p:nvSpPr>
        <p:spPr>
          <a:xfrm>
            <a:off x="914400" y="2895600"/>
            <a:ext cx="7772400" cy="2362200"/>
          </a:xfrm>
        </p:spPr>
        <p:txBody>
          <a:bodyPr/>
          <a:lstStyle/>
          <a:p>
            <a:pPr marL="571500" lvl="1" eaLnBrk="1" hangingPunct="1"/>
            <a:r>
              <a:rPr lang="en-US" altLang="en-US"/>
              <a:t>Tax fraud</a:t>
            </a:r>
          </a:p>
          <a:p>
            <a:pPr marL="571500" lvl="1" eaLnBrk="1" hangingPunct="1"/>
            <a:r>
              <a:rPr lang="en-US" altLang="en-US"/>
              <a:t>Credit default</a:t>
            </a:r>
          </a:p>
          <a:p>
            <a:pPr marL="571500" lvl="1" eaLnBrk="1" hangingPunct="1"/>
            <a:r>
              <a:rPr lang="en-US" altLang="en-US"/>
              <a:t>Response to promotional offer</a:t>
            </a:r>
          </a:p>
          <a:p>
            <a:pPr marL="571500" lvl="1" eaLnBrk="1" hangingPunct="1"/>
            <a:r>
              <a:rPr lang="en-US" altLang="en-US"/>
              <a:t>Detecting electronic network intrusion</a:t>
            </a:r>
          </a:p>
          <a:p>
            <a:pPr marL="571500" lvl="1" eaLnBrk="1" hangingPunct="1"/>
            <a:r>
              <a:rPr lang="en-US" altLang="en-US"/>
              <a:t>Predicting delayed flights</a:t>
            </a:r>
            <a:endParaRPr lang="en-US" altLang="en-US" sz="2200"/>
          </a:p>
        </p:txBody>
      </p:sp>
      <p:sp>
        <p:nvSpPr>
          <p:cNvPr id="21508" name="Rectangle 4">
            <a:extLst>
              <a:ext uri="{FF2B5EF4-FFF2-40B4-BE49-F238E27FC236}">
                <a16:creationId xmlns:a16="http://schemas.microsoft.com/office/drawing/2014/main" xmlns="" id="{7788189B-502A-4581-AB82-8ACD631B1C95}"/>
              </a:ext>
            </a:extLst>
          </p:cNvPr>
          <p:cNvSpPr>
            <a:spLocks noChangeArrowheads="1"/>
          </p:cNvSpPr>
          <p:nvPr/>
        </p:nvSpPr>
        <p:spPr bwMode="auto">
          <a:xfrm>
            <a:off x="1069975" y="1743075"/>
            <a:ext cx="73120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75"/>
              </a:spcBef>
              <a:buClr>
                <a:schemeClr val="accent1"/>
              </a:buClr>
              <a:buSzPct val="85000"/>
              <a:buFont typeface="Wingdings 2" panose="05020102010507070707" pitchFamily="18" charset="2"/>
              <a:buNone/>
            </a:pPr>
            <a:r>
              <a:rPr lang="en-US" altLang="en-US" sz="2600" dirty="0">
                <a:latin typeface="Franklin Gothic Book" panose="020B0503020102020204" pitchFamily="34" charset="0"/>
              </a:rPr>
              <a:t>In many cases it is more important to identify members of one class</a:t>
            </a:r>
          </a:p>
        </p:txBody>
      </p:sp>
      <p:sp>
        <p:nvSpPr>
          <p:cNvPr id="21509" name="Rectangle 5">
            <a:extLst>
              <a:ext uri="{FF2B5EF4-FFF2-40B4-BE49-F238E27FC236}">
                <a16:creationId xmlns:a16="http://schemas.microsoft.com/office/drawing/2014/main" xmlns="" id="{1D183819-E97A-41C6-9D5B-7E2C9060331C}"/>
              </a:ext>
            </a:extLst>
          </p:cNvPr>
          <p:cNvSpPr>
            <a:spLocks noChangeArrowheads="1"/>
          </p:cNvSpPr>
          <p:nvPr/>
        </p:nvSpPr>
        <p:spPr bwMode="auto">
          <a:xfrm>
            <a:off x="1219200" y="5118100"/>
            <a:ext cx="7543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600" dirty="0">
                <a:latin typeface="Franklin Gothic Book" panose="020B0503020102020204" pitchFamily="34" charset="0"/>
              </a:rPr>
              <a:t>In such cases, we are willing to tolerate greater overall error, in return for better identifying the important class for further attention</a:t>
            </a:r>
          </a:p>
        </p:txBody>
      </p:sp>
      <p:sp>
        <p:nvSpPr>
          <p:cNvPr id="6" name="Slide Number Placeholder 5">
            <a:extLst>
              <a:ext uri="{FF2B5EF4-FFF2-40B4-BE49-F238E27FC236}">
                <a16:creationId xmlns:a16="http://schemas.microsoft.com/office/drawing/2014/main" xmlns="" id="{CA7B81B9-987C-4C3C-B233-5B94FDA34F3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C39D79-44EB-49C2-ACA3-5016119AFD3C}" type="slidenum">
              <a:rPr lang="en-US" altLang="en-US">
                <a:solidFill>
                  <a:srgbClr val="FFFFFF"/>
                </a:solidFill>
                <a:latin typeface="Franklin Gothic Book" panose="020B0503020102020204" pitchFamily="34" charset="0"/>
              </a:rPr>
              <a:pPr eaLnBrk="1" hangingPunct="1"/>
              <a:t>70</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769204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5348645E-FACB-473B-B03F-04D87B55C8C7}"/>
              </a:ext>
            </a:extLst>
          </p:cNvPr>
          <p:cNvSpPr>
            <a:spLocks noGrp="1"/>
          </p:cNvSpPr>
          <p:nvPr>
            <p:ph type="title"/>
          </p:nvPr>
        </p:nvSpPr>
        <p:spPr/>
        <p:txBody>
          <a:bodyPr/>
          <a:lstStyle/>
          <a:p>
            <a:pPr eaLnBrk="1" hangingPunct="1"/>
            <a:r>
              <a:rPr lang="en-US" altLang="en-US"/>
              <a:t>Alternate Accuracy Measures</a:t>
            </a:r>
          </a:p>
        </p:txBody>
      </p:sp>
      <p:sp>
        <p:nvSpPr>
          <p:cNvPr id="22531" name="Content Placeholder 2">
            <a:extLst>
              <a:ext uri="{FF2B5EF4-FFF2-40B4-BE49-F238E27FC236}">
                <a16:creationId xmlns:a16="http://schemas.microsoft.com/office/drawing/2014/main" xmlns="" id="{76C5CF34-A8B8-4487-89F1-8F58A8DD0A02}"/>
              </a:ext>
            </a:extLst>
          </p:cNvPr>
          <p:cNvSpPr>
            <a:spLocks noGrp="1"/>
          </p:cNvSpPr>
          <p:nvPr>
            <p:ph sz="quarter" idx="1"/>
          </p:nvPr>
        </p:nvSpPr>
        <p:spPr>
          <a:xfrm>
            <a:off x="576773" y="1484784"/>
            <a:ext cx="8534400" cy="4495800"/>
          </a:xfrm>
        </p:spPr>
        <p:txBody>
          <a:bodyPr/>
          <a:lstStyle/>
          <a:p>
            <a:pPr eaLnBrk="1" hangingPunct="1">
              <a:buFont typeface="Wingdings 2" panose="05020102010507070707" pitchFamily="18" charset="2"/>
              <a:buNone/>
            </a:pPr>
            <a:r>
              <a:rPr lang="en-US" altLang="en-US"/>
              <a:t>If “C</a:t>
            </a:r>
            <a:r>
              <a:rPr lang="en-US" altLang="en-US" baseline="-25000"/>
              <a:t>1</a:t>
            </a:r>
            <a:r>
              <a:rPr lang="en-US" altLang="en-US"/>
              <a:t>” is the important class,</a:t>
            </a:r>
          </a:p>
          <a:p>
            <a:pPr eaLnBrk="1" hangingPunct="1">
              <a:buFont typeface="Wingdings 2" panose="05020102010507070707" pitchFamily="18" charset="2"/>
              <a:buNone/>
            </a:pPr>
            <a:r>
              <a:rPr lang="en-US" altLang="en-US" sz="2800" b="1"/>
              <a:t>Sensitivity </a:t>
            </a:r>
            <a:r>
              <a:rPr lang="en-US" altLang="en-US" sz="2800"/>
              <a:t>= % of “C</a:t>
            </a:r>
            <a:r>
              <a:rPr lang="en-US" altLang="en-US" sz="2800" baseline="-25000"/>
              <a:t>1</a:t>
            </a:r>
            <a:r>
              <a:rPr lang="en-US" altLang="en-US" sz="2800"/>
              <a:t>” class correctly classified</a:t>
            </a:r>
          </a:p>
          <a:p>
            <a:pPr algn="ctr" eaLnBrk="1" hangingPunct="1">
              <a:buFont typeface="Wingdings 2" panose="05020102010507070707" pitchFamily="18" charset="2"/>
              <a:buNone/>
            </a:pPr>
            <a:r>
              <a:rPr lang="en-US" altLang="en-US" sz="2800" b="1"/>
              <a:t>Sensitivity </a:t>
            </a:r>
            <a:r>
              <a:rPr lang="en-US" altLang="en-US" sz="2800"/>
              <a:t>= n</a:t>
            </a:r>
            <a:r>
              <a:rPr lang="en-US" altLang="en-US" sz="2800" baseline="-25000"/>
              <a:t>1,1 </a:t>
            </a:r>
            <a:r>
              <a:rPr lang="en-US" altLang="en-US" sz="2800"/>
              <a:t>/ (n</a:t>
            </a:r>
            <a:r>
              <a:rPr lang="en-US" altLang="en-US" sz="2800" baseline="-25000"/>
              <a:t>1,0</a:t>
            </a:r>
            <a:r>
              <a:rPr lang="en-US" altLang="en-US" sz="2800"/>
              <a:t>+ n</a:t>
            </a:r>
            <a:r>
              <a:rPr lang="en-US" altLang="en-US" sz="2800" baseline="-25000"/>
              <a:t>1,1 </a:t>
            </a:r>
            <a:r>
              <a:rPr lang="en-US" altLang="en-US" sz="2800"/>
              <a:t>)</a:t>
            </a:r>
          </a:p>
          <a:p>
            <a:pPr eaLnBrk="1" hangingPunct="1">
              <a:buFont typeface="Wingdings 2" panose="05020102010507070707" pitchFamily="18" charset="2"/>
              <a:buNone/>
            </a:pPr>
            <a:r>
              <a:rPr lang="en-US" altLang="en-US" sz="2800" b="1"/>
              <a:t>Specificity </a:t>
            </a:r>
            <a:r>
              <a:rPr lang="en-US" altLang="en-US" sz="2800"/>
              <a:t>= % of “C</a:t>
            </a:r>
            <a:r>
              <a:rPr lang="en-US" altLang="en-US" sz="2800" baseline="-25000"/>
              <a:t>0</a:t>
            </a:r>
            <a:r>
              <a:rPr lang="en-US" altLang="en-US" sz="2800"/>
              <a:t>” class correctly classified</a:t>
            </a:r>
          </a:p>
          <a:p>
            <a:pPr algn="ctr" eaLnBrk="1" hangingPunct="1">
              <a:buFont typeface="Wingdings 2" panose="05020102010507070707" pitchFamily="18" charset="2"/>
              <a:buNone/>
            </a:pPr>
            <a:r>
              <a:rPr lang="en-US" altLang="en-US" sz="2800" b="1"/>
              <a:t>Specificity </a:t>
            </a:r>
            <a:r>
              <a:rPr lang="en-US" altLang="en-US" sz="2800"/>
              <a:t>= n</a:t>
            </a:r>
            <a:r>
              <a:rPr lang="en-US" altLang="en-US" sz="2800" baseline="-25000"/>
              <a:t>0,0 </a:t>
            </a:r>
            <a:r>
              <a:rPr lang="en-US" altLang="en-US" sz="2800"/>
              <a:t>/ (n</a:t>
            </a:r>
            <a:r>
              <a:rPr lang="en-US" altLang="en-US" sz="2800" baseline="-25000"/>
              <a:t>0,0</a:t>
            </a:r>
            <a:r>
              <a:rPr lang="en-US" altLang="en-US" sz="2800"/>
              <a:t>+ n</a:t>
            </a:r>
            <a:r>
              <a:rPr lang="en-US" altLang="en-US" sz="2800" baseline="-25000"/>
              <a:t>0,1 </a:t>
            </a:r>
            <a:r>
              <a:rPr lang="en-US" altLang="en-US" sz="2800"/>
              <a:t>)</a:t>
            </a:r>
          </a:p>
          <a:p>
            <a:pPr eaLnBrk="1" hangingPunct="1">
              <a:buFont typeface="Wingdings 2" panose="05020102010507070707" pitchFamily="18" charset="2"/>
              <a:buNone/>
            </a:pPr>
            <a:r>
              <a:rPr lang="en-US" altLang="en-US" sz="2800" b="1"/>
              <a:t>False positive rate</a:t>
            </a:r>
            <a:r>
              <a:rPr lang="en-US" altLang="en-US" sz="2800"/>
              <a:t> = % of predicted “C</a:t>
            </a:r>
            <a:r>
              <a:rPr lang="en-US" altLang="en-US" sz="2800" baseline="-25000"/>
              <a:t>1</a:t>
            </a:r>
            <a:r>
              <a:rPr lang="en-US" altLang="en-US" sz="2800"/>
              <a:t>’s” that were not “C</a:t>
            </a:r>
            <a:r>
              <a:rPr lang="en-US" altLang="en-US" sz="2800" baseline="-25000"/>
              <a:t>1</a:t>
            </a:r>
            <a:r>
              <a:rPr lang="en-US" altLang="en-US" sz="2800"/>
              <a:t>’s”</a:t>
            </a:r>
          </a:p>
          <a:p>
            <a:pPr eaLnBrk="1" hangingPunct="1">
              <a:buFont typeface="Wingdings 2" panose="05020102010507070707" pitchFamily="18" charset="2"/>
              <a:buNone/>
            </a:pPr>
            <a:r>
              <a:rPr lang="en-US" altLang="en-US" sz="2800" b="1"/>
              <a:t>False negative rate</a:t>
            </a:r>
            <a:r>
              <a:rPr lang="en-US" altLang="en-US" sz="2800"/>
              <a:t> = % of predicted “C</a:t>
            </a:r>
            <a:r>
              <a:rPr lang="en-US" altLang="en-US" sz="2800" baseline="-25000"/>
              <a:t>0</a:t>
            </a:r>
            <a:r>
              <a:rPr lang="en-US" altLang="en-US" sz="2800"/>
              <a:t>’s” that were not “C</a:t>
            </a:r>
            <a:r>
              <a:rPr lang="en-US" altLang="en-US" sz="2800" baseline="-25000"/>
              <a:t>0</a:t>
            </a:r>
            <a:r>
              <a:rPr lang="en-US" altLang="en-US" sz="2800"/>
              <a:t>’s”</a:t>
            </a:r>
          </a:p>
          <a:p>
            <a:pPr eaLnBrk="1" hangingPunct="1">
              <a:buFont typeface="Wingdings 2" panose="05020102010507070707" pitchFamily="18" charset="2"/>
              <a:buNone/>
            </a:pPr>
            <a:endParaRPr lang="en-US" altLang="en-US" sz="2800"/>
          </a:p>
        </p:txBody>
      </p:sp>
      <p:sp>
        <p:nvSpPr>
          <p:cNvPr id="4" name="Slide Number Placeholder 3">
            <a:extLst>
              <a:ext uri="{FF2B5EF4-FFF2-40B4-BE49-F238E27FC236}">
                <a16:creationId xmlns:a16="http://schemas.microsoft.com/office/drawing/2014/main" xmlns="" id="{B80ECA0E-762F-4549-A044-F80E87BCAE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34F317-3DB1-45DC-9E52-5861573A0662}" type="slidenum">
              <a:rPr lang="en-US" altLang="en-US">
                <a:solidFill>
                  <a:srgbClr val="FFFFFF"/>
                </a:solidFill>
                <a:latin typeface="Franklin Gothic Book" panose="020B0503020102020204" pitchFamily="34" charset="0"/>
              </a:rPr>
              <a:pPr eaLnBrk="1" hangingPunct="1"/>
              <a:t>71</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0974753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Evaluation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398196"/>
            <a:ext cx="7128792" cy="3139321"/>
          </a:xfrm>
          <a:prstGeom prst="rect">
            <a:avLst/>
          </a:prstGeom>
        </p:spPr>
        <p:txBody>
          <a:bodyPr wrap="square">
            <a:spAutoFit/>
          </a:bodyPr>
          <a:lstStyle/>
          <a:p>
            <a:r>
              <a:rPr lang="en-CA" dirty="0">
                <a:latin typeface="Times" panose="02020603050405020304" pitchFamily="18" charset="0"/>
                <a:cs typeface="Times" panose="02020603050405020304" pitchFamily="18" charset="0"/>
              </a:rPr>
              <a:t>Please review the following videos to get an appreciation of how to evaluate a machine learning model.</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Train /Test Splitting Your Data</a:t>
            </a:r>
          </a:p>
          <a:p>
            <a:r>
              <a:rPr lang="en-CA" dirty="0">
                <a:latin typeface="Times" panose="02020603050405020304" pitchFamily="18" charset="0"/>
                <a:cs typeface="Times" panose="02020603050405020304" pitchFamily="18" charset="0"/>
                <a:hlinkClick r:id="rId2"/>
              </a:rPr>
              <a:t>https://www.youtube.com/watch?v=VcSNDMBTE-s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Testing and Error Metrics</a:t>
            </a:r>
          </a:p>
          <a:p>
            <a:r>
              <a:rPr lang="en-CA" dirty="0">
                <a:latin typeface="Times" panose="02020603050405020304" pitchFamily="18" charset="0"/>
                <a:cs typeface="Times" panose="02020603050405020304" pitchFamily="18" charset="0"/>
                <a:hlinkClick r:id="rId3"/>
              </a:rPr>
              <a:t>https://www.youtube.com/watch?v=aDW44NPhNw0</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589454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7234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6 and 7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txBox="1">
            <a:spLocks/>
          </p:cNvSpPr>
          <p:nvPr/>
        </p:nvSpPr>
        <p:spPr bwMode="auto">
          <a:xfrm>
            <a:off x="395536" y="1013147"/>
            <a:ext cx="856895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a:p>
            <a:pPr marL="0" lvl="0" indent="0">
              <a:buNone/>
            </a:pPr>
            <a:r>
              <a:rPr lang="en-US" sz="2000" dirty="0">
                <a:latin typeface="Times" panose="02020603050405020304" pitchFamily="18" charset="0"/>
                <a:cs typeface="Times" panose="02020603050405020304" pitchFamily="18" charset="0"/>
              </a:rPr>
              <a:t>During </a:t>
            </a:r>
            <a:r>
              <a:rPr lang="en-US" sz="2000" dirty="0">
                <a:latin typeface="Times New Roman" panose="02020603050405020304" pitchFamily="18" charset="0"/>
                <a:cs typeface="Times New Roman" panose="02020603050405020304" pitchFamily="18" charset="0"/>
              </a:rPr>
              <a:t>Day 6 and 7</a:t>
            </a:r>
            <a:r>
              <a:rPr lang="en-US" sz="2000" dirty="0">
                <a:latin typeface="Times" panose="02020603050405020304" pitchFamily="18" charset="0"/>
                <a:cs typeface="Times" panose="02020603050405020304" pitchFamily="18" charset="0"/>
              </a:rPr>
              <a:t> you learned to:</a:t>
            </a:r>
          </a:p>
          <a:p>
            <a:r>
              <a:rPr lang="en-US" sz="2000" dirty="0">
                <a:latin typeface="Times" panose="02020603050405020304" pitchFamily="18" charset="0"/>
                <a:cs typeface="Times" panose="02020603050405020304" pitchFamily="18" charset="0"/>
              </a:rPr>
              <a:t>Identify some common application areas of analytic models</a:t>
            </a:r>
          </a:p>
          <a:p>
            <a:r>
              <a:rPr lang="en-US" sz="2000" dirty="0">
                <a:latin typeface="Times" panose="02020603050405020304" pitchFamily="18" charset="0"/>
                <a:cs typeface="Times" panose="02020603050405020304" pitchFamily="18" charset="0"/>
              </a:rPr>
              <a:t>Describe the purpose of various analytical modeling techniques</a:t>
            </a:r>
          </a:p>
          <a:p>
            <a:r>
              <a:rPr lang="en-US" sz="2000" dirty="0">
                <a:latin typeface="Times" panose="02020603050405020304" pitchFamily="18" charset="0"/>
                <a:cs typeface="Times" panose="02020603050405020304" pitchFamily="18" charset="0"/>
              </a:rPr>
              <a:t>Describe model features </a:t>
            </a:r>
          </a:p>
          <a:p>
            <a:pPr lvl="0"/>
            <a:r>
              <a:rPr lang="en-US" sz="2000" dirty="0">
                <a:latin typeface="Times" panose="02020603050405020304" pitchFamily="18" charset="0"/>
                <a:cs typeface="Times" panose="02020603050405020304" pitchFamily="18" charset="0"/>
              </a:rPr>
              <a:t>Select model features </a:t>
            </a:r>
          </a:p>
          <a:p>
            <a:pPr lvl="0"/>
            <a:r>
              <a:rPr lang="en-US" sz="2000" dirty="0">
                <a:latin typeface="Times" panose="02020603050405020304" pitchFamily="18" charset="0"/>
                <a:cs typeface="Times" panose="02020603050405020304" pitchFamily="18" charset="0"/>
              </a:rPr>
              <a:t>Describe the purpose of dimension reduction</a:t>
            </a:r>
          </a:p>
          <a:p>
            <a:pPr lvl="0"/>
            <a:r>
              <a:rPr lang="en-US" sz="2000" dirty="0">
                <a:latin typeface="Times" panose="02020603050405020304" pitchFamily="18" charset="0"/>
                <a:cs typeface="Times" panose="02020603050405020304" pitchFamily="18" charset="0"/>
              </a:rPr>
              <a:t>Evaluate model performance </a:t>
            </a: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8034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AB0F7422-B450-4D46-9749-A614FB824C2A}"/>
              </a:ext>
            </a:extLst>
          </p:cNvPr>
          <p:cNvSpPr>
            <a:spLocks noGrp="1" noChangeArrowheads="1"/>
          </p:cNvSpPr>
          <p:nvPr>
            <p:ph type="title"/>
          </p:nvPr>
        </p:nvSpPr>
        <p:spPr/>
        <p:txBody>
          <a:bodyPr/>
          <a:lstStyle/>
          <a:p>
            <a:r>
              <a:rPr lang="en-US" altLang="en-US" sz="3200" dirty="0"/>
              <a:t>Some tribulations</a:t>
            </a:r>
          </a:p>
        </p:txBody>
      </p:sp>
      <p:sp>
        <p:nvSpPr>
          <p:cNvPr id="26627" name="Rectangle 3">
            <a:extLst>
              <a:ext uri="{FF2B5EF4-FFF2-40B4-BE49-F238E27FC236}">
                <a16:creationId xmlns:a16="http://schemas.microsoft.com/office/drawing/2014/main" xmlns="" id="{7A4F63A6-6AD5-4423-AAFF-FE6EE4F38CB2}"/>
              </a:ext>
            </a:extLst>
          </p:cNvPr>
          <p:cNvSpPr>
            <a:spLocks noGrp="1" noChangeArrowheads="1"/>
          </p:cNvSpPr>
          <p:nvPr>
            <p:ph type="body" idx="1"/>
          </p:nvPr>
        </p:nvSpPr>
        <p:spPr>
          <a:xfrm>
            <a:off x="381000" y="1219200"/>
            <a:ext cx="8229600" cy="4525963"/>
          </a:xfrm>
        </p:spPr>
        <p:txBody>
          <a:bodyPr/>
          <a:lstStyle/>
          <a:p>
            <a:r>
              <a:rPr lang="en-US" altLang="en-US" sz="2400" dirty="0"/>
              <a:t>A big objection to data mining was that it was looking for so many vague connections that it was sure to find things that were bogus </a:t>
            </a:r>
          </a:p>
          <a:p>
            <a:r>
              <a:rPr lang="en-US" altLang="en-US" sz="2400" dirty="0"/>
              <a:t>The </a:t>
            </a:r>
            <a:r>
              <a:rPr lang="en-US" altLang="en-US" sz="2400" dirty="0">
                <a:solidFill>
                  <a:srgbClr val="FF0066"/>
                </a:solidFill>
              </a:rPr>
              <a:t>Rhine Paradox</a:t>
            </a:r>
            <a:r>
              <a:rPr lang="en-US" altLang="en-US" sz="2400" dirty="0"/>
              <a:t>: a great example of how not to conduct scientific research.</a:t>
            </a:r>
          </a:p>
          <a:p>
            <a:r>
              <a:rPr lang="en-US" altLang="en-US" sz="2400" dirty="0"/>
              <a:t>David Rhine was a parapsychologist in the 1950’s who hypothesized that some people had Extra-Sensory Perception (ESP).</a:t>
            </a:r>
          </a:p>
          <a:p>
            <a:r>
              <a:rPr lang="en-US" altLang="en-US" sz="2400" dirty="0"/>
              <a:t>He devised an experiment where subjects were asked to guess 10 hidden cards --- </a:t>
            </a:r>
            <a:r>
              <a:rPr lang="en-US" altLang="en-US" sz="2400" dirty="0">
                <a:solidFill>
                  <a:srgbClr val="FF0066"/>
                </a:solidFill>
              </a:rPr>
              <a:t>red</a:t>
            </a:r>
            <a:r>
              <a:rPr lang="en-US" altLang="en-US" sz="2400" dirty="0"/>
              <a:t> or </a:t>
            </a:r>
            <a:r>
              <a:rPr lang="en-US" altLang="en-US" sz="2400" dirty="0">
                <a:solidFill>
                  <a:srgbClr val="3366FF"/>
                </a:solidFill>
              </a:rPr>
              <a:t>blue</a:t>
            </a:r>
            <a:r>
              <a:rPr lang="en-US" altLang="en-US" sz="2400" dirty="0"/>
              <a:t>.</a:t>
            </a:r>
          </a:p>
          <a:p>
            <a:r>
              <a:rPr lang="en-US" altLang="en-US" sz="2400" dirty="0"/>
              <a:t>He discovered that almost 1 in 1000 had ESP --- they were able to get all 10 right!</a:t>
            </a:r>
          </a:p>
          <a:p>
            <a:endParaRPr lang="en-US" altLang="en-US" sz="2400" dirty="0"/>
          </a:p>
        </p:txBody>
      </p:sp>
    </p:spTree>
    <p:extLst>
      <p:ext uri="{BB962C8B-B14F-4D97-AF65-F5344CB8AC3E}">
        <p14:creationId xmlns:p14="http://schemas.microsoft.com/office/powerpoint/2010/main" val="312951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C2E3641B-6F7E-49BF-A17B-B1DC4C613EFC}"/>
              </a:ext>
            </a:extLst>
          </p:cNvPr>
          <p:cNvSpPr>
            <a:spLocks noGrp="1" noChangeArrowheads="1"/>
          </p:cNvSpPr>
          <p:nvPr>
            <p:ph type="title"/>
          </p:nvPr>
        </p:nvSpPr>
        <p:spPr/>
        <p:txBody>
          <a:bodyPr/>
          <a:lstStyle/>
          <a:p>
            <a:r>
              <a:rPr lang="en-US" altLang="en-US" sz="3200"/>
              <a:t>Example(con’t)</a:t>
            </a:r>
          </a:p>
        </p:txBody>
      </p:sp>
      <p:sp>
        <p:nvSpPr>
          <p:cNvPr id="30723" name="Rectangle 3">
            <a:extLst>
              <a:ext uri="{FF2B5EF4-FFF2-40B4-BE49-F238E27FC236}">
                <a16:creationId xmlns:a16="http://schemas.microsoft.com/office/drawing/2014/main" xmlns="" id="{B09E7B2D-2BF0-4115-9CB7-0C0BDB0F37FC}"/>
              </a:ext>
            </a:extLst>
          </p:cNvPr>
          <p:cNvSpPr>
            <a:spLocks noGrp="1" noChangeArrowheads="1"/>
          </p:cNvSpPr>
          <p:nvPr>
            <p:ph type="body" idx="1"/>
          </p:nvPr>
        </p:nvSpPr>
        <p:spPr/>
        <p:txBody>
          <a:bodyPr/>
          <a:lstStyle/>
          <a:p>
            <a:r>
              <a:rPr lang="en-US" altLang="en-US" sz="2400"/>
              <a:t>He told these people they had ESP and called them in for another test of the same type.</a:t>
            </a:r>
          </a:p>
          <a:p>
            <a:r>
              <a:rPr lang="en-US" altLang="en-US" sz="2400"/>
              <a:t>Alas, he discovered that almost all of them had lost their ESP.</a:t>
            </a:r>
          </a:p>
          <a:p>
            <a:r>
              <a:rPr lang="en-US" altLang="en-US" sz="2400"/>
              <a:t>What did he conclude?</a:t>
            </a:r>
          </a:p>
          <a:p>
            <a:pPr>
              <a:buFontTx/>
              <a:buNone/>
            </a:pPr>
            <a:endParaRPr lang="en-US" altLang="en-US" sz="2400"/>
          </a:p>
          <a:p>
            <a:pPr>
              <a:buFontTx/>
              <a:buNone/>
            </a:pPr>
            <a:r>
              <a:rPr lang="en-US" altLang="en-US" sz="2400"/>
              <a:t> </a:t>
            </a:r>
            <a:r>
              <a:rPr lang="en-US" altLang="en-US" sz="2800"/>
              <a:t>You shouldn’t tell people that they have ESP: it causes them to lose it </a:t>
            </a:r>
            <a:endParaRPr lang="en-US" altLang="en-US" sz="2400"/>
          </a:p>
          <a:p>
            <a:pPr lvl="1">
              <a:buFontTx/>
              <a:buNone/>
            </a:pPr>
            <a:endParaRPr lang="en-US" altLang="en-US" sz="2400"/>
          </a:p>
        </p:txBody>
      </p:sp>
    </p:spTree>
    <p:extLst>
      <p:ext uri="{BB962C8B-B14F-4D97-AF65-F5344CB8AC3E}">
        <p14:creationId xmlns:p14="http://schemas.microsoft.com/office/powerpoint/2010/main" val="3770514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65880</TotalTime>
  <Words>3352</Words>
  <Application>Microsoft Office PowerPoint</Application>
  <PresentationFormat>On-screen Show (4:3)</PresentationFormat>
  <Paragraphs>616</Paragraphs>
  <Slides>74</Slides>
  <Notes>43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ＭＳ Ｐゴシック</vt:lpstr>
      <vt:lpstr>SimSun</vt:lpstr>
      <vt:lpstr>Abadi MT Condensed Light</vt:lpstr>
      <vt:lpstr>Arial</vt:lpstr>
      <vt:lpstr>Calibri</vt:lpstr>
      <vt:lpstr>Courier New</vt:lpstr>
      <vt:lpstr>Franklin Gothic Book</vt:lpstr>
      <vt:lpstr>Segoe WP Black</vt:lpstr>
      <vt:lpstr>Times</vt:lpstr>
      <vt:lpstr>Times New Roman</vt:lpstr>
      <vt:lpstr>Wingdings</vt:lpstr>
      <vt:lpstr>Wingdings 2</vt:lpstr>
      <vt:lpstr>York U 2015 PPT</vt:lpstr>
      <vt:lpstr>Introduction to Big Data </vt:lpstr>
      <vt:lpstr>Day 6 and 7 - Learning Objectives </vt:lpstr>
      <vt:lpstr>Application Areas</vt:lpstr>
      <vt:lpstr>Application Areas </vt:lpstr>
      <vt:lpstr>Application Areas </vt:lpstr>
      <vt:lpstr>Application Areas </vt:lpstr>
      <vt:lpstr>Application Areas </vt:lpstr>
      <vt:lpstr>Some tribulations</vt:lpstr>
      <vt:lpstr>Example(con’t)</vt:lpstr>
      <vt:lpstr>Example (con’t)</vt:lpstr>
      <vt:lpstr>Machine Learning is not Data Mining</vt:lpstr>
      <vt:lpstr>What is Data Mining</vt:lpstr>
      <vt:lpstr>Potential Applications</vt:lpstr>
      <vt:lpstr>Market Analysis and Management (1)</vt:lpstr>
      <vt:lpstr>Market Analysis and Management (2)</vt:lpstr>
      <vt:lpstr>Corporate Analysis and Risk Management</vt:lpstr>
      <vt:lpstr>Fraud Detection and Management (1)</vt:lpstr>
      <vt:lpstr>Fraud Detection and Management (2)</vt:lpstr>
      <vt:lpstr>Other Applications</vt:lpstr>
      <vt:lpstr>Application Areas – Video Content </vt:lpstr>
      <vt:lpstr>Categories of Analytic Models</vt:lpstr>
      <vt:lpstr>Categories of Analytic Models </vt:lpstr>
      <vt:lpstr>Categories of Analytic Models </vt:lpstr>
      <vt:lpstr>PowerPoint Presentation</vt:lpstr>
      <vt:lpstr>Classification</vt:lpstr>
      <vt:lpstr>Regression</vt:lpstr>
      <vt:lpstr>Time Series Analysis</vt:lpstr>
      <vt:lpstr>Prediction</vt:lpstr>
      <vt:lpstr>Clustering</vt:lpstr>
      <vt:lpstr>Association Rules and Sequence Discovery</vt:lpstr>
      <vt:lpstr>Categories of Analytic Models </vt:lpstr>
      <vt:lpstr>Model Features</vt:lpstr>
      <vt:lpstr>Model Features </vt:lpstr>
      <vt:lpstr>Model Features - Examples </vt:lpstr>
      <vt:lpstr>Feature Engineering</vt:lpstr>
      <vt:lpstr>Feature Engineering </vt:lpstr>
      <vt:lpstr>Feature Selection</vt:lpstr>
      <vt:lpstr>Feature Selection vs  Dimensionality Reduction </vt:lpstr>
      <vt:lpstr>Feature Selection Steps</vt:lpstr>
      <vt:lpstr>Feature Engineering </vt:lpstr>
      <vt:lpstr>Dimension Reduction</vt:lpstr>
      <vt:lpstr>Dimension Reduction </vt:lpstr>
      <vt:lpstr>Dimension Reduction </vt:lpstr>
      <vt:lpstr>Why Dimensionality Reduction?</vt:lpstr>
      <vt:lpstr>Why Dimensionality Reduction?</vt:lpstr>
      <vt:lpstr>Why Dimensionality Reduction?</vt:lpstr>
      <vt:lpstr>Application of Dimensionality Reduction</vt:lpstr>
      <vt:lpstr>Dimension Reduction </vt:lpstr>
      <vt:lpstr>Model Evaluation</vt:lpstr>
      <vt:lpstr>Definition</vt:lpstr>
      <vt:lpstr>When? </vt:lpstr>
      <vt:lpstr>What questions to be answered? </vt:lpstr>
      <vt:lpstr>Strategies</vt:lpstr>
      <vt:lpstr>Strategies II</vt:lpstr>
      <vt:lpstr>Strategies III</vt:lpstr>
      <vt:lpstr>Who is the evaluator? </vt:lpstr>
      <vt:lpstr>When to stop? </vt:lpstr>
      <vt:lpstr>Why Evaluate?</vt:lpstr>
      <vt:lpstr>Accuracy Measures (Classification)</vt:lpstr>
      <vt:lpstr>Misclassification error</vt:lpstr>
      <vt:lpstr>Naïve Rule </vt:lpstr>
      <vt:lpstr>Separation of Records</vt:lpstr>
      <vt:lpstr>High Level of Separation Between Classes</vt:lpstr>
      <vt:lpstr>Confusion Matrix</vt:lpstr>
      <vt:lpstr>PowerPoint Presentation</vt:lpstr>
      <vt:lpstr>Error Rate</vt:lpstr>
      <vt:lpstr>Cutoff for classification</vt:lpstr>
      <vt:lpstr>Cutoff Table</vt:lpstr>
      <vt:lpstr>Confusion Matrix for Different Cutoffs</vt:lpstr>
      <vt:lpstr>When One Class is More Important</vt:lpstr>
      <vt:lpstr>Alternate Accuracy Measures</vt:lpstr>
      <vt:lpstr>Model Evaluation </vt:lpstr>
      <vt:lpstr>Lesson Summary </vt:lpstr>
      <vt:lpstr>Day 6 and 7 Lesson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Matthew Tenney</cp:lastModifiedBy>
  <cp:revision>1613</cp:revision>
  <dcterms:created xsi:type="dcterms:W3CDTF">2017-12-18T17:03:13Z</dcterms:created>
  <dcterms:modified xsi:type="dcterms:W3CDTF">2018-06-18T16:42:26Z</dcterms:modified>
</cp:coreProperties>
</file>