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7"/>
  </p:notesMasterIdLst>
  <p:handoutMasterIdLst>
    <p:handoutMasterId r:id="rId58"/>
  </p:handoutMasterIdLst>
  <p:sldIdLst>
    <p:sldId id="494" r:id="rId2"/>
    <p:sldId id="635" r:id="rId3"/>
    <p:sldId id="682" r:id="rId4"/>
    <p:sldId id="683" r:id="rId5"/>
    <p:sldId id="632" r:id="rId6"/>
    <p:sldId id="636" r:id="rId7"/>
    <p:sldId id="617" r:id="rId8"/>
    <p:sldId id="572" r:id="rId9"/>
    <p:sldId id="703" r:id="rId10"/>
    <p:sldId id="257" r:id="rId11"/>
    <p:sldId id="258" r:id="rId12"/>
    <p:sldId id="285" r:id="rId13"/>
    <p:sldId id="735" r:id="rId14"/>
    <p:sldId id="736" r:id="rId15"/>
    <p:sldId id="286" r:id="rId16"/>
    <p:sldId id="260" r:id="rId17"/>
    <p:sldId id="287" r:id="rId18"/>
    <p:sldId id="263" r:id="rId19"/>
    <p:sldId id="264" r:id="rId20"/>
    <p:sldId id="266" r:id="rId21"/>
    <p:sldId id="288" r:id="rId22"/>
    <p:sldId id="328" r:id="rId23"/>
    <p:sldId id="310" r:id="rId24"/>
    <p:sldId id="316" r:id="rId25"/>
    <p:sldId id="265" r:id="rId26"/>
    <p:sldId id="290" r:id="rId27"/>
    <p:sldId id="704" r:id="rId28"/>
    <p:sldId id="705" r:id="rId29"/>
    <p:sldId id="737" r:id="rId30"/>
    <p:sldId id="697" r:id="rId31"/>
    <p:sldId id="706" r:id="rId32"/>
    <p:sldId id="707" r:id="rId33"/>
    <p:sldId id="738" r:id="rId34"/>
    <p:sldId id="739" r:id="rId35"/>
    <p:sldId id="740" r:id="rId36"/>
    <p:sldId id="698" r:id="rId37"/>
    <p:sldId id="711" r:id="rId38"/>
    <p:sldId id="729" r:id="rId39"/>
    <p:sldId id="728" r:id="rId40"/>
    <p:sldId id="745" r:id="rId41"/>
    <p:sldId id="730" r:id="rId42"/>
    <p:sldId id="746" r:id="rId43"/>
    <p:sldId id="741" r:id="rId44"/>
    <p:sldId id="743" r:id="rId45"/>
    <p:sldId id="727" r:id="rId46"/>
    <p:sldId id="744" r:id="rId47"/>
    <p:sldId id="723" r:id="rId48"/>
    <p:sldId id="724" r:id="rId49"/>
    <p:sldId id="699" r:id="rId50"/>
    <p:sldId id="715" r:id="rId51"/>
    <p:sldId id="717" r:id="rId52"/>
    <p:sldId id="734" r:id="rId53"/>
    <p:sldId id="629" r:id="rId54"/>
    <p:sldId id="619" r:id="rId55"/>
    <p:sldId id="630" r:id="rId56"/>
  </p:sldIdLst>
  <p:sldSz cx="9144000" cy="6858000" type="screen4x3"/>
  <p:notesSz cx="6858000" cy="9144000"/>
  <p:custDataLst>
    <p:tags r:id="rId59"/>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3910" autoAdjust="0"/>
  </p:normalViewPr>
  <p:slideViewPr>
    <p:cSldViewPr>
      <p:cViewPr varScale="1">
        <p:scale>
          <a:sx n="96" d="100"/>
          <a:sy n="96" d="100"/>
        </p:scale>
        <p:origin x="840" y="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6/18/2018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2018-06-18</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3C48C11A-1D41-481F-B9BC-7178A230C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09C5D2D-2019-4A5A-AFB8-AB00ACB1FE97}" type="slidenum">
              <a:rPr lang="en-US" altLang="he-IL" sz="1200"/>
              <a:pPr/>
              <a:t>10</a:t>
            </a:fld>
            <a:endParaRPr lang="en-US" altLang="he-IL" sz="1200"/>
          </a:p>
        </p:txBody>
      </p:sp>
      <p:sp>
        <p:nvSpPr>
          <p:cNvPr id="54275" name="Rectangle 2">
            <a:extLst>
              <a:ext uri="{FF2B5EF4-FFF2-40B4-BE49-F238E27FC236}">
                <a16:creationId xmlns:a16="http://schemas.microsoft.com/office/drawing/2014/main" xmlns="" id="{7EA684A2-63EA-48FD-BD98-7CD8A3B4C1E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DA79C3FE-4D97-4063-827C-1DBDBC89A2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82608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xmlns="" id="{F5268637-E7E7-47F3-9EF0-1BA22A44B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F5C283F-0D65-4E5D-B33B-829F5D49C01A}" type="slidenum">
              <a:rPr lang="en-US" altLang="he-IL" sz="1200"/>
              <a:pPr/>
              <a:t>11</a:t>
            </a:fld>
            <a:endParaRPr lang="en-US" altLang="he-IL" sz="1200"/>
          </a:p>
        </p:txBody>
      </p:sp>
      <p:sp>
        <p:nvSpPr>
          <p:cNvPr id="55299" name="Rectangle 2">
            <a:extLst>
              <a:ext uri="{FF2B5EF4-FFF2-40B4-BE49-F238E27FC236}">
                <a16:creationId xmlns:a16="http://schemas.microsoft.com/office/drawing/2014/main" xmlns="" id="{741AC38A-DA8C-486D-A7E3-1AB1F0CBD0B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xmlns="" id="{F6F274F6-A8CF-43AC-ADA7-54C936B01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43368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0739F79B-F49C-48EB-90F1-E46907540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14ED1ED-2F24-4D8A-B5F8-9A5CB51497CC}" type="slidenum">
              <a:rPr lang="en-US" altLang="he-IL" sz="1200"/>
              <a:pPr/>
              <a:t>12</a:t>
            </a:fld>
            <a:endParaRPr lang="en-US" altLang="he-IL" sz="1200"/>
          </a:p>
        </p:txBody>
      </p:sp>
      <p:sp>
        <p:nvSpPr>
          <p:cNvPr id="56323" name="Rectangle 2">
            <a:extLst>
              <a:ext uri="{FF2B5EF4-FFF2-40B4-BE49-F238E27FC236}">
                <a16:creationId xmlns:a16="http://schemas.microsoft.com/office/drawing/2014/main" xmlns="" id="{80189FF3-2574-47EA-975C-60CB81BFEA2E}"/>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xmlns="" id="{9A783551-CD47-433F-A75B-288D42E20024}"/>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48060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55D79C00-EE07-43AA-BF82-85CFFA690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0887F1C-DAC1-4BE7-9DD8-15F8F9416A78}" type="slidenum">
              <a:rPr lang="en-US" altLang="he-IL" sz="1200"/>
              <a:pPr/>
              <a:t>15</a:t>
            </a:fld>
            <a:endParaRPr lang="en-US" altLang="he-IL" sz="1200"/>
          </a:p>
        </p:txBody>
      </p:sp>
      <p:sp>
        <p:nvSpPr>
          <p:cNvPr id="57347" name="Rectangle 2">
            <a:extLst>
              <a:ext uri="{FF2B5EF4-FFF2-40B4-BE49-F238E27FC236}">
                <a16:creationId xmlns:a16="http://schemas.microsoft.com/office/drawing/2014/main" xmlns="" id="{9852D5EF-F5B1-40A6-8452-233B8DC24FF8}"/>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xmlns="" id="{4B372197-07F0-4673-876A-0FAA357A98D9}"/>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59537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73243AC3-D9E0-4F94-9F3C-1A4BA2CE0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8648E257-3E15-41D4-A8D8-A2AD88B4C49A}" type="slidenum">
              <a:rPr lang="en-US" altLang="he-IL" sz="1200"/>
              <a:pPr/>
              <a:t>17</a:t>
            </a:fld>
            <a:endParaRPr lang="en-US" altLang="he-IL" sz="1200"/>
          </a:p>
        </p:txBody>
      </p:sp>
      <p:sp>
        <p:nvSpPr>
          <p:cNvPr id="58371" name="Rectangle 2">
            <a:extLst>
              <a:ext uri="{FF2B5EF4-FFF2-40B4-BE49-F238E27FC236}">
                <a16:creationId xmlns:a16="http://schemas.microsoft.com/office/drawing/2014/main" xmlns="" id="{4C610F09-FF60-4011-97B8-7A21F83215D6}"/>
              </a:ext>
            </a:extLst>
          </p:cNvPr>
          <p:cNvSpPr>
            <a:spLocks noGrp="1" noRot="1" noChangeAspect="1" noChangeArrowheads="1" noTextEdit="1"/>
          </p:cNvSpPr>
          <p:nvPr>
            <p:ph type="sldImg"/>
          </p:nvPr>
        </p:nvSpPr>
        <p:spPr>
          <a:solidFill>
            <a:srgbClr val="FFFFFF"/>
          </a:solidFill>
          <a:ln/>
        </p:spPr>
      </p:sp>
      <p:sp>
        <p:nvSpPr>
          <p:cNvPr id="58372" name="Rectangle 3">
            <a:extLst>
              <a:ext uri="{FF2B5EF4-FFF2-40B4-BE49-F238E27FC236}">
                <a16:creationId xmlns:a16="http://schemas.microsoft.com/office/drawing/2014/main" xmlns="" id="{0811066D-6E37-462E-8197-270BDA9DBBA9}"/>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26827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xmlns="" id="{BBE39C90-4014-44B3-8B2B-70B2E5FFF0E6}"/>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xmlns="" id="{D189CC67-882D-4E5F-9544-2CA8D2BD62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e-IL">
                <a:latin typeface="Times" panose="02020603050405020304" pitchFamily="18" charset="0"/>
              </a:rPr>
              <a:t>Horizontal line in box is median (Q2)</a:t>
            </a:r>
          </a:p>
          <a:p>
            <a:r>
              <a:rPr lang="en-US" altLang="he-IL">
                <a:latin typeface="Times" panose="02020603050405020304" pitchFamily="18" charset="0"/>
              </a:rPr>
              <a:t>Top and bottom of plot are always Q1 and Q3</a:t>
            </a:r>
          </a:p>
          <a:p>
            <a:r>
              <a:rPr lang="en-US" altLang="he-IL">
                <a:latin typeface="Times" panose="02020603050405020304" pitchFamily="18" charset="0"/>
              </a:rPr>
              <a:t>Whiskers can mean several things: usually these are the minimum and maximum of all of the data</a:t>
            </a:r>
          </a:p>
          <a:p>
            <a:r>
              <a:rPr lang="en-US" altLang="he-IL">
                <a:latin typeface="Times" panose="02020603050405020304" pitchFamily="18" charset="0"/>
              </a:rPr>
              <a:t>Values outside this range are pkptted as outliers (circles)</a:t>
            </a:r>
            <a:endParaRPr lang="he-IL" altLang="he-IL">
              <a:latin typeface="Times" panose="02020603050405020304" pitchFamily="18" charset="0"/>
            </a:endParaRPr>
          </a:p>
        </p:txBody>
      </p:sp>
      <p:sp>
        <p:nvSpPr>
          <p:cNvPr id="59396" name="Slide Number Placeholder 3">
            <a:extLst>
              <a:ext uri="{FF2B5EF4-FFF2-40B4-BE49-F238E27FC236}">
                <a16:creationId xmlns:a16="http://schemas.microsoft.com/office/drawing/2014/main" xmlns="" id="{C0864110-73E1-4755-961C-5BE932C2C9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C89FDAF-9869-4F7F-BC2A-2783C2A20374}" type="slidenum">
              <a:rPr lang="en-US" altLang="he-IL" sz="1200"/>
              <a:pPr/>
              <a:t>20</a:t>
            </a:fld>
            <a:endParaRPr lang="en-US" altLang="he-IL" sz="1200"/>
          </a:p>
        </p:txBody>
      </p:sp>
    </p:spTree>
    <p:extLst>
      <p:ext uri="{BB962C8B-B14F-4D97-AF65-F5344CB8AC3E}">
        <p14:creationId xmlns:p14="http://schemas.microsoft.com/office/powerpoint/2010/main" val="126885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8C2643BD-060A-420A-A8DB-ADDF1AB52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C909A91-973A-40EE-ABC3-B95B74046772}" type="slidenum">
              <a:rPr lang="en-US" altLang="he-IL" sz="1200"/>
              <a:pPr/>
              <a:t>21</a:t>
            </a:fld>
            <a:endParaRPr lang="en-US" altLang="he-IL" sz="1200"/>
          </a:p>
        </p:txBody>
      </p:sp>
      <p:sp>
        <p:nvSpPr>
          <p:cNvPr id="60419" name="Rectangle 2">
            <a:extLst>
              <a:ext uri="{FF2B5EF4-FFF2-40B4-BE49-F238E27FC236}">
                <a16:creationId xmlns:a16="http://schemas.microsoft.com/office/drawing/2014/main" xmlns="" id="{DA44E1D0-50F2-4809-AFF3-72FFAAEEEDC1}"/>
              </a:ext>
            </a:extLst>
          </p:cNvPr>
          <p:cNvSpPr>
            <a:spLocks noGrp="1" noRot="1" noChangeAspect="1" noChangeArrowheads="1" noTextEdit="1"/>
          </p:cNvSpPr>
          <p:nvPr>
            <p:ph type="sldImg"/>
          </p:nvPr>
        </p:nvSpPr>
        <p:spPr>
          <a:solidFill>
            <a:srgbClr val="FFFFFF"/>
          </a:solidFill>
          <a:ln/>
        </p:spPr>
      </p:sp>
      <p:sp>
        <p:nvSpPr>
          <p:cNvPr id="60420" name="Rectangle 3">
            <a:extLst>
              <a:ext uri="{FF2B5EF4-FFF2-40B4-BE49-F238E27FC236}">
                <a16:creationId xmlns:a16="http://schemas.microsoft.com/office/drawing/2014/main" xmlns="" id="{F14CCC34-3FD8-41C9-AC42-17A359C7CA30}"/>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77085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E18ADA51-1FEE-43FB-92A2-6682D79D7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2EEA739-94A8-4754-B06C-1F5CF99E878F}" type="slidenum">
              <a:rPr lang="en-US" altLang="he-IL" sz="1200"/>
              <a:pPr/>
              <a:t>26</a:t>
            </a:fld>
            <a:endParaRPr lang="en-US" altLang="he-IL" sz="1200"/>
          </a:p>
        </p:txBody>
      </p:sp>
      <p:sp>
        <p:nvSpPr>
          <p:cNvPr id="61443" name="Rectangle 2">
            <a:extLst>
              <a:ext uri="{FF2B5EF4-FFF2-40B4-BE49-F238E27FC236}">
                <a16:creationId xmlns:a16="http://schemas.microsoft.com/office/drawing/2014/main" xmlns="" id="{BDE65B35-DF97-40B9-82FF-1F3D1F068514}"/>
              </a:ext>
            </a:extLst>
          </p:cNvPr>
          <p:cNvSpPr>
            <a:spLocks noGrp="1" noRot="1" noChangeAspect="1" noChangeArrowheads="1" noTextEdit="1"/>
          </p:cNvSpPr>
          <p:nvPr>
            <p:ph type="sldImg"/>
          </p:nvPr>
        </p:nvSpPr>
        <p:spPr>
          <a:solidFill>
            <a:srgbClr val="FFFFFF"/>
          </a:solidFill>
          <a:ln/>
        </p:spPr>
      </p:sp>
      <p:sp>
        <p:nvSpPr>
          <p:cNvPr id="61444" name="Rectangle 3">
            <a:extLst>
              <a:ext uri="{FF2B5EF4-FFF2-40B4-BE49-F238E27FC236}">
                <a16:creationId xmlns:a16="http://schemas.microsoft.com/office/drawing/2014/main" xmlns="" id="{ECC0A61A-7BDE-4246-8596-005037662984}"/>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54496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xmlns="" id="{A43D1B81-CC7C-40C4-A3BD-A6009F5B1DAE}"/>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xmlns="" id="{081B2772-7747-4514-82D0-ACB5C621805F}"/>
              </a:ext>
            </a:extLst>
          </p:cNvPr>
          <p:cNvSpPr>
            <a:spLocks noGrp="1" noChangeArrowheads="1"/>
          </p:cNvSpPr>
          <p:nvPr>
            <p:ph type="ftr" sz="quarter" idx="11"/>
          </p:nvPr>
        </p:nvSpPr>
        <p:spPr>
          <a:ln/>
        </p:spPr>
        <p:txBody>
          <a:bodyPr/>
          <a:lstStyle>
            <a:lvl1pPr>
              <a:defRPr/>
            </a:lvl1pPr>
          </a:lstStyle>
          <a:p>
            <a:pPr>
              <a:defRPr/>
            </a:pPr>
            <a:r>
              <a:rPr lang="en-US"/>
              <a:t>Data Mining  2015 – Gideon Dror</a:t>
            </a:r>
          </a:p>
        </p:txBody>
      </p:sp>
      <p:sp>
        <p:nvSpPr>
          <p:cNvPr id="6" name="Rectangle 6">
            <a:extLst>
              <a:ext uri="{FF2B5EF4-FFF2-40B4-BE49-F238E27FC236}">
                <a16:creationId xmlns:a16="http://schemas.microsoft.com/office/drawing/2014/main" xmlns="" id="{2EA9F96A-2619-4C68-9A89-9341B5FCEEB3}"/>
              </a:ext>
            </a:extLst>
          </p:cNvPr>
          <p:cNvSpPr>
            <a:spLocks noGrp="1" noChangeArrowheads="1"/>
          </p:cNvSpPr>
          <p:nvPr>
            <p:ph type="sldNum" sz="quarter" idx="12"/>
          </p:nvPr>
        </p:nvSpPr>
        <p:spPr>
          <a:ln/>
        </p:spPr>
        <p:txBody>
          <a:bodyPr/>
          <a:lstStyle>
            <a:lvl1pPr>
              <a:defRPr/>
            </a:lvl1pPr>
          </a:lstStyle>
          <a:p>
            <a:fld id="{BA589591-69CC-4281-BB46-2CC071C4A3A0}" type="slidenum">
              <a:rPr lang="en-US" altLang="zh-TW"/>
              <a:pPr/>
              <a:t>‹#›</a:t>
            </a:fld>
            <a:endParaRPr lang="en-US" altLang="zh-TW"/>
          </a:p>
        </p:txBody>
      </p:sp>
    </p:spTree>
    <p:extLst>
      <p:ext uri="{BB962C8B-B14F-4D97-AF65-F5344CB8AC3E}">
        <p14:creationId xmlns:p14="http://schemas.microsoft.com/office/powerpoint/2010/main" val="149960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escriptive_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attrek.com/statistics/measurement-scales.aspx?Tutorial=A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Descriptive_statistics" TargetMode="External"/><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kaggle.com/usdot/flight-delay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khanacademy.org/math/statistics-probability/summarizing-quantitative-data/box-whisker-plots/v/box-and-whisker-plot-exercise-exampl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khanacademy.org/math/statistics-probability/modeling-distributions-of-data/density-curve/v/density-curv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hyperlink" Target="https://www.khanacademy.org/math/statistics-probability/describing-relationships-quantitative-data/introduction-to-scatterplots/v/constructing-scatter-plo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nscombe's_quart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dirty="0"/>
              <a:t>Data Exploration and Discovery</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461D9B30-3C31-43B7-A822-2DF1E35455AC}"/>
              </a:ext>
            </a:extLst>
          </p:cNvPr>
          <p:cNvSpPr>
            <a:spLocks noGrp="1" noChangeArrowheads="1"/>
          </p:cNvSpPr>
          <p:nvPr>
            <p:ph type="title"/>
          </p:nvPr>
        </p:nvSpPr>
        <p:spPr/>
        <p:txBody>
          <a:bodyPr/>
          <a:lstStyle/>
          <a:p>
            <a:pPr eaLnBrk="1" hangingPunct="1"/>
            <a:r>
              <a:rPr lang="en-US" altLang="he-IL">
                <a:latin typeface="+mn-lt"/>
              </a:rPr>
              <a:t>EDA and Visualization</a:t>
            </a:r>
          </a:p>
        </p:txBody>
      </p:sp>
      <p:sp>
        <p:nvSpPr>
          <p:cNvPr id="4099" name="Rectangle 3">
            <a:extLst>
              <a:ext uri="{FF2B5EF4-FFF2-40B4-BE49-F238E27FC236}">
                <a16:creationId xmlns:a16="http://schemas.microsoft.com/office/drawing/2014/main" xmlns="" id="{6E2F5394-C3FA-4CF8-9AF5-E24BA864C2B8}"/>
              </a:ext>
            </a:extLst>
          </p:cNvPr>
          <p:cNvSpPr>
            <a:spLocks noGrp="1" noChangeArrowheads="1"/>
          </p:cNvSpPr>
          <p:nvPr>
            <p:ph idx="1"/>
          </p:nvPr>
        </p:nvSpPr>
        <p:spPr>
          <a:xfrm>
            <a:off x="685800" y="1143000"/>
            <a:ext cx="7772400" cy="5257800"/>
          </a:xfrm>
        </p:spPr>
        <p:txBody>
          <a:bodyPr/>
          <a:lstStyle/>
          <a:p>
            <a:pPr eaLnBrk="1" hangingPunct="1">
              <a:lnSpc>
                <a:spcPct val="90000"/>
              </a:lnSpc>
            </a:pPr>
            <a:r>
              <a:rPr lang="en-US" altLang="he-IL" sz="2400"/>
              <a:t>Exploratory Data Analysis (EDA) and Visualization are very important steps in any analysis task. </a:t>
            </a:r>
          </a:p>
          <a:p>
            <a:pPr eaLnBrk="1" hangingPunct="1">
              <a:lnSpc>
                <a:spcPct val="90000"/>
              </a:lnSpc>
            </a:pPr>
            <a:endParaRPr lang="en-US" altLang="he-IL" sz="2400"/>
          </a:p>
          <a:p>
            <a:pPr eaLnBrk="1" hangingPunct="1">
              <a:lnSpc>
                <a:spcPct val="90000"/>
              </a:lnSpc>
            </a:pPr>
            <a:r>
              <a:rPr lang="en-US" altLang="he-IL" sz="2400"/>
              <a:t>get to know your data!</a:t>
            </a:r>
          </a:p>
          <a:p>
            <a:pPr lvl="1" eaLnBrk="1" hangingPunct="1">
              <a:lnSpc>
                <a:spcPct val="90000"/>
              </a:lnSpc>
            </a:pPr>
            <a:r>
              <a:rPr lang="en-US" altLang="he-IL" sz="2000"/>
              <a:t>distributions (symmetric, normal, skewed)</a:t>
            </a:r>
          </a:p>
          <a:p>
            <a:pPr lvl="1" eaLnBrk="1" hangingPunct="1">
              <a:lnSpc>
                <a:spcPct val="90000"/>
              </a:lnSpc>
            </a:pPr>
            <a:r>
              <a:rPr lang="en-US" altLang="he-IL" sz="2000"/>
              <a:t>data quality problems</a:t>
            </a:r>
          </a:p>
          <a:p>
            <a:pPr lvl="1" eaLnBrk="1" hangingPunct="1">
              <a:lnSpc>
                <a:spcPct val="90000"/>
              </a:lnSpc>
            </a:pPr>
            <a:r>
              <a:rPr lang="en-US" altLang="he-IL" sz="2000"/>
              <a:t>outliers</a:t>
            </a:r>
          </a:p>
          <a:p>
            <a:pPr lvl="1" eaLnBrk="1" hangingPunct="1">
              <a:lnSpc>
                <a:spcPct val="90000"/>
              </a:lnSpc>
            </a:pPr>
            <a:r>
              <a:rPr lang="en-US" altLang="he-IL" sz="2000"/>
              <a:t>correlations and inter-relationships</a:t>
            </a:r>
          </a:p>
          <a:p>
            <a:pPr lvl="1" eaLnBrk="1" hangingPunct="1">
              <a:lnSpc>
                <a:spcPct val="90000"/>
              </a:lnSpc>
            </a:pPr>
            <a:r>
              <a:rPr lang="en-US" altLang="he-IL" sz="2000"/>
              <a:t>subsets of interest</a:t>
            </a:r>
          </a:p>
          <a:p>
            <a:pPr lvl="1" eaLnBrk="1" hangingPunct="1">
              <a:lnSpc>
                <a:spcPct val="90000"/>
              </a:lnSpc>
            </a:pPr>
            <a:r>
              <a:rPr lang="en-US" altLang="he-IL" sz="2000"/>
              <a:t>suggest functional relationships</a:t>
            </a:r>
          </a:p>
          <a:p>
            <a:pPr eaLnBrk="1" hangingPunct="1">
              <a:lnSpc>
                <a:spcPct val="90000"/>
              </a:lnSpc>
            </a:pPr>
            <a:endParaRPr lang="en-US" altLang="he-IL" sz="2400"/>
          </a:p>
          <a:p>
            <a:pPr eaLnBrk="1" hangingPunct="1">
              <a:lnSpc>
                <a:spcPct val="90000"/>
              </a:lnSpc>
            </a:pPr>
            <a:r>
              <a:rPr lang="en-US" altLang="he-IL" sz="2400"/>
              <a:t>Sometimes EDA or viz might be the goal!</a:t>
            </a:r>
          </a:p>
          <a:p>
            <a:pPr lvl="1" eaLnBrk="1" hangingPunct="1">
              <a:lnSpc>
                <a:spcPct val="90000"/>
              </a:lnSpc>
              <a:buFontTx/>
              <a:buNone/>
            </a:pPr>
            <a:endParaRPr lang="en-US" altLang="he-IL" sz="2000"/>
          </a:p>
        </p:txBody>
      </p:sp>
    </p:spTree>
    <p:extLst>
      <p:ext uri="{BB962C8B-B14F-4D97-AF65-F5344CB8AC3E}">
        <p14:creationId xmlns:p14="http://schemas.microsoft.com/office/powerpoint/2010/main" val="322815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a:extLst>
              <a:ext uri="{FF2B5EF4-FFF2-40B4-BE49-F238E27FC236}">
                <a16:creationId xmlns:a16="http://schemas.microsoft.com/office/drawing/2014/main" xmlns="" id="{CD427C0D-74D3-43F0-B03C-96AD45A50CA1}"/>
              </a:ext>
            </a:extLst>
          </p:cNvPr>
          <p:cNvSpPr>
            <a:spLocks noGrp="1"/>
          </p:cNvSpPr>
          <p:nvPr>
            <p:ph type="title"/>
          </p:nvPr>
        </p:nvSpPr>
        <p:spPr/>
        <p:txBody>
          <a:bodyPr/>
          <a:lstStyle/>
          <a:p>
            <a:r>
              <a:rPr lang="en-US" altLang="he-IL" dirty="0"/>
              <a:t>Data Visualization</a:t>
            </a:r>
            <a:endParaRPr lang="he-IL" altLang="he-IL" dirty="0"/>
          </a:p>
        </p:txBody>
      </p:sp>
      <p:sp>
        <p:nvSpPr>
          <p:cNvPr id="5124" name="Slide Number Placeholder 3">
            <a:extLst>
              <a:ext uri="{FF2B5EF4-FFF2-40B4-BE49-F238E27FC236}">
                <a16:creationId xmlns:a16="http://schemas.microsoft.com/office/drawing/2014/main" xmlns="" id="{A359DAED-9034-45C2-9100-FDB4462E9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00695488-D534-4FDA-8AB3-244A4F61F028}" type="slidenum">
              <a:rPr lang="en-US" altLang="he-IL" sz="1400">
                <a:latin typeface="Times" panose="02020603050405020304" pitchFamily="18" charset="0"/>
              </a:rPr>
              <a:pPr>
                <a:spcBef>
                  <a:spcPct val="0"/>
                </a:spcBef>
                <a:buFontTx/>
                <a:buNone/>
              </a:pPr>
              <a:t>11</a:t>
            </a:fld>
            <a:endParaRPr lang="en-US" altLang="he-IL" sz="1400">
              <a:latin typeface="Times" panose="02020603050405020304" pitchFamily="18" charset="0"/>
            </a:endParaRPr>
          </a:p>
        </p:txBody>
      </p:sp>
      <p:pic>
        <p:nvPicPr>
          <p:cNvPr id="2" name="Picture 1">
            <a:extLst>
              <a:ext uri="{FF2B5EF4-FFF2-40B4-BE49-F238E27FC236}">
                <a16:creationId xmlns:a16="http://schemas.microsoft.com/office/drawing/2014/main" xmlns="" id="{1E32A204-5938-4F80-8A5F-BFA7BE61D0FD}"/>
              </a:ext>
            </a:extLst>
          </p:cNvPr>
          <p:cNvPicPr>
            <a:picLocks noChangeAspect="1"/>
          </p:cNvPicPr>
          <p:nvPr/>
        </p:nvPicPr>
        <p:blipFill>
          <a:blip r:embed="rId3"/>
          <a:stretch>
            <a:fillRect/>
          </a:stretch>
        </p:blipFill>
        <p:spPr>
          <a:xfrm>
            <a:off x="305402" y="0"/>
            <a:ext cx="8803102" cy="6858000"/>
          </a:xfrm>
          <a:prstGeom prst="rect">
            <a:avLst/>
          </a:prstGeom>
        </p:spPr>
      </p:pic>
    </p:spTree>
    <p:extLst>
      <p:ext uri="{BB962C8B-B14F-4D97-AF65-F5344CB8AC3E}">
        <p14:creationId xmlns:p14="http://schemas.microsoft.com/office/powerpoint/2010/main" val="42290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9238E2D8-EA32-47B0-BF3D-F4F9324029F9}"/>
              </a:ext>
            </a:extLst>
          </p:cNvPr>
          <p:cNvSpPr>
            <a:spLocks noGrp="1" noChangeArrowheads="1"/>
          </p:cNvSpPr>
          <p:nvPr>
            <p:ph type="title"/>
          </p:nvPr>
        </p:nvSpPr>
        <p:spPr/>
        <p:txBody>
          <a:bodyPr/>
          <a:lstStyle/>
          <a:p>
            <a:pPr eaLnBrk="1" hangingPunct="1"/>
            <a:r>
              <a:rPr lang="en-US" altLang="he-IL"/>
              <a:t>Exploratory Data Analysis (EDA)</a:t>
            </a:r>
          </a:p>
        </p:txBody>
      </p:sp>
      <p:sp>
        <p:nvSpPr>
          <p:cNvPr id="6147" name="Rectangle 3">
            <a:extLst>
              <a:ext uri="{FF2B5EF4-FFF2-40B4-BE49-F238E27FC236}">
                <a16:creationId xmlns:a16="http://schemas.microsoft.com/office/drawing/2014/main" xmlns="" id="{A0C0BE38-E791-4F4A-A3AB-FA24ACADA7A0}"/>
              </a:ext>
            </a:extLst>
          </p:cNvPr>
          <p:cNvSpPr>
            <a:spLocks noGrp="1" noChangeArrowheads="1"/>
          </p:cNvSpPr>
          <p:nvPr>
            <p:ph idx="1"/>
          </p:nvPr>
        </p:nvSpPr>
        <p:spPr>
          <a:xfrm>
            <a:off x="685800" y="1219200"/>
            <a:ext cx="7772400" cy="4876800"/>
          </a:xfrm>
        </p:spPr>
        <p:txBody>
          <a:bodyPr/>
          <a:lstStyle/>
          <a:p>
            <a:pPr eaLnBrk="1" hangingPunct="1">
              <a:lnSpc>
                <a:spcPct val="90000"/>
              </a:lnSpc>
            </a:pPr>
            <a:r>
              <a:rPr lang="en-US" altLang="he-IL" sz="2000"/>
              <a:t>Goal:  get a general sense of the data  </a:t>
            </a:r>
          </a:p>
          <a:p>
            <a:pPr lvl="1" eaLnBrk="1" hangingPunct="1">
              <a:lnSpc>
                <a:spcPct val="90000"/>
              </a:lnSpc>
            </a:pPr>
            <a:r>
              <a:rPr lang="en-US" altLang="he-IL" sz="1800"/>
              <a:t>means, medians, quantiles, histograms, boxplots</a:t>
            </a:r>
          </a:p>
          <a:p>
            <a:pPr lvl="1" eaLnBrk="1" hangingPunct="1">
              <a:lnSpc>
                <a:spcPct val="90000"/>
              </a:lnSpc>
              <a:buFontTx/>
              <a:buChar char="•"/>
            </a:pPr>
            <a:r>
              <a:rPr lang="en-US" altLang="he-IL" sz="2000"/>
              <a:t>You should always look at every variable - you will learn something!</a:t>
            </a:r>
          </a:p>
          <a:p>
            <a:pPr eaLnBrk="1" hangingPunct="1">
              <a:lnSpc>
                <a:spcPct val="90000"/>
              </a:lnSpc>
            </a:pPr>
            <a:r>
              <a:rPr lang="en-US" altLang="he-IL" sz="2000"/>
              <a:t>data-driven (model-free)</a:t>
            </a:r>
          </a:p>
          <a:p>
            <a:pPr eaLnBrk="1" hangingPunct="1">
              <a:lnSpc>
                <a:spcPct val="90000"/>
              </a:lnSpc>
            </a:pPr>
            <a:r>
              <a:rPr lang="en-US" altLang="he-IL" sz="2000"/>
              <a:t>Think interactive and visual</a:t>
            </a:r>
          </a:p>
          <a:p>
            <a:pPr lvl="1" eaLnBrk="1" hangingPunct="1">
              <a:lnSpc>
                <a:spcPct val="90000"/>
              </a:lnSpc>
            </a:pPr>
            <a:r>
              <a:rPr lang="en-US" altLang="he-IL" sz="1800"/>
              <a:t>Humans are the best pattern recognizers</a:t>
            </a:r>
          </a:p>
          <a:p>
            <a:pPr lvl="1" eaLnBrk="1" hangingPunct="1">
              <a:lnSpc>
                <a:spcPct val="90000"/>
              </a:lnSpc>
            </a:pPr>
            <a:r>
              <a:rPr lang="en-US" altLang="he-IL" sz="1800"/>
              <a:t> You can use more than 2 dimensions!</a:t>
            </a:r>
          </a:p>
          <a:p>
            <a:pPr lvl="2" eaLnBrk="1" hangingPunct="1">
              <a:lnSpc>
                <a:spcPct val="90000"/>
              </a:lnSpc>
            </a:pPr>
            <a:r>
              <a:rPr lang="en-US" altLang="he-IL" sz="1800"/>
              <a:t>x,y,z, space, color, time….</a:t>
            </a:r>
          </a:p>
          <a:p>
            <a:pPr lvl="2" eaLnBrk="1" hangingPunct="1">
              <a:lnSpc>
                <a:spcPct val="90000"/>
              </a:lnSpc>
            </a:pPr>
            <a:endParaRPr lang="en-US" altLang="he-IL" sz="1800"/>
          </a:p>
          <a:p>
            <a:pPr eaLnBrk="1" hangingPunct="1">
              <a:lnSpc>
                <a:spcPct val="90000"/>
              </a:lnSpc>
            </a:pPr>
            <a:r>
              <a:rPr lang="en-US" altLang="he-IL" sz="2000"/>
              <a:t>Especially useful in early stages of data mining</a:t>
            </a:r>
          </a:p>
          <a:p>
            <a:pPr lvl="1" eaLnBrk="1" hangingPunct="1">
              <a:lnSpc>
                <a:spcPct val="90000"/>
              </a:lnSpc>
            </a:pPr>
            <a:r>
              <a:rPr lang="en-US" altLang="he-IL" sz="1800"/>
              <a:t>detect outliers     (e.g. assess data quality)</a:t>
            </a:r>
          </a:p>
          <a:p>
            <a:pPr lvl="1" eaLnBrk="1" hangingPunct="1">
              <a:lnSpc>
                <a:spcPct val="90000"/>
              </a:lnSpc>
            </a:pPr>
            <a:r>
              <a:rPr lang="en-US" altLang="he-IL" sz="1800"/>
              <a:t>test assumptions (e.g. normal distributions or skewed?)</a:t>
            </a:r>
          </a:p>
          <a:p>
            <a:pPr lvl="1" eaLnBrk="1" hangingPunct="1">
              <a:lnSpc>
                <a:spcPct val="90000"/>
              </a:lnSpc>
            </a:pPr>
            <a:r>
              <a:rPr lang="en-US" altLang="he-IL" sz="1800"/>
              <a:t>identify useful raw data &amp; transforms (e.g. log(x))</a:t>
            </a:r>
          </a:p>
          <a:p>
            <a:pPr eaLnBrk="1" hangingPunct="1">
              <a:lnSpc>
                <a:spcPct val="90000"/>
              </a:lnSpc>
            </a:pPr>
            <a:endParaRPr lang="en-US" altLang="he-IL" sz="2400" i="1"/>
          </a:p>
          <a:p>
            <a:pPr eaLnBrk="1" hangingPunct="1">
              <a:lnSpc>
                <a:spcPct val="90000"/>
              </a:lnSpc>
            </a:pPr>
            <a:r>
              <a:rPr lang="en-US" altLang="he-IL" sz="2000"/>
              <a:t>Bottom line: it is always well worth looking at your data!</a:t>
            </a:r>
          </a:p>
        </p:txBody>
      </p:sp>
      <p:sp>
        <p:nvSpPr>
          <p:cNvPr id="6148" name="Slide Number Placeholder 4">
            <a:extLst>
              <a:ext uri="{FF2B5EF4-FFF2-40B4-BE49-F238E27FC236}">
                <a16:creationId xmlns:a16="http://schemas.microsoft.com/office/drawing/2014/main" xmlns="" id="{E2D0B4DA-67B1-4209-8AD3-3FBFE05A5A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A8048878-CA2C-412A-8261-BF31DCF5E1E1}" type="slidenum">
              <a:rPr lang="en-US" altLang="he-IL" sz="1400">
                <a:latin typeface="Times" panose="02020603050405020304" pitchFamily="18" charset="0"/>
              </a:rPr>
              <a:pPr>
                <a:spcBef>
                  <a:spcPct val="0"/>
                </a:spcBef>
                <a:buFontTx/>
                <a:buNone/>
              </a:pPr>
              <a:t>12</a:t>
            </a:fld>
            <a:endParaRPr lang="en-US" altLang="he-IL" sz="1400">
              <a:latin typeface="Times" panose="02020603050405020304" pitchFamily="18" charset="0"/>
            </a:endParaRPr>
          </a:p>
        </p:txBody>
      </p:sp>
      <p:pic>
        <p:nvPicPr>
          <p:cNvPr id="6" name="Picture 4">
            <a:extLst>
              <a:ext uri="{FF2B5EF4-FFF2-40B4-BE49-F238E27FC236}">
                <a16:creationId xmlns:a16="http://schemas.microsoft.com/office/drawing/2014/main" xmlns="" id="{1A43D2C6-446A-4CF3-83FA-5F9FAAD9C51C}"/>
              </a:ext>
            </a:extLst>
          </p:cNvPr>
          <p:cNvPicPr>
            <a:picLocks noChangeAspect="1" noChangeArrowheads="1"/>
          </p:cNvPicPr>
          <p:nvPr/>
        </p:nvPicPr>
        <p:blipFill>
          <a:blip r:embed="rId3"/>
          <a:srcRect/>
          <a:stretch>
            <a:fillRect/>
          </a:stretch>
        </p:blipFill>
        <p:spPr bwMode="auto">
          <a:xfrm>
            <a:off x="6324600" y="2971800"/>
            <a:ext cx="2540000" cy="977900"/>
          </a:xfrm>
          <a:prstGeom prst="rect">
            <a:avLst/>
          </a:prstGeom>
          <a:noFill/>
          <a:ln w="9525">
            <a:noFill/>
            <a:miter lim="800000"/>
            <a:headEnd/>
            <a:tailEnd/>
          </a:ln>
          <a:effectLst>
            <a:glow rad="63500">
              <a:schemeClr val="accent2">
                <a:alpha val="75000"/>
              </a:schemeClr>
            </a:glow>
          </a:effectLst>
        </p:spPr>
      </p:pic>
    </p:spTree>
    <p:extLst>
      <p:ext uri="{BB962C8B-B14F-4D97-AF65-F5344CB8AC3E}">
        <p14:creationId xmlns:p14="http://schemas.microsoft.com/office/powerpoint/2010/main" val="261757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25980" y="1133516"/>
            <a:ext cx="8382000" cy="4343400"/>
          </a:xfrm>
        </p:spPr>
        <p:txBody>
          <a:bodyPr/>
          <a:lstStyle/>
          <a:p>
            <a:pPr marL="0" indent="0">
              <a:buNone/>
            </a:pPr>
            <a:r>
              <a:rPr lang="en-US" sz="1800" dirty="0">
                <a:latin typeface="Times New Roman"/>
                <a:cs typeface="Times New Roman"/>
              </a:rPr>
              <a:t>Measuring Central Tendency</a:t>
            </a:r>
          </a:p>
        </p:txBody>
      </p:sp>
      <p:sp>
        <p:nvSpPr>
          <p:cNvPr id="37" name="Rectangle 36">
            <a:extLst>
              <a:ext uri="{FF2B5EF4-FFF2-40B4-BE49-F238E27FC236}">
                <a16:creationId xmlns:a16="http://schemas.microsoft.com/office/drawing/2014/main" xmlns="" id="{15E41EEB-858C-49E9-BCDF-2F9F2BB01916}"/>
              </a:ext>
            </a:extLst>
          </p:cNvPr>
          <p:cNvSpPr/>
          <p:nvPr/>
        </p:nvSpPr>
        <p:spPr>
          <a:xfrm>
            <a:off x="521652" y="1628800"/>
            <a:ext cx="8514844" cy="3139321"/>
          </a:xfrm>
          <a:prstGeom prst="rect">
            <a:avLst/>
          </a:prstGeom>
        </p:spPr>
        <p:txBody>
          <a:bodyPr wrap="square">
            <a:spAutoFit/>
          </a:bodyPr>
          <a:lstStyle/>
          <a:p>
            <a:r>
              <a:rPr lang="en-US" b="1" dirty="0">
                <a:solidFill>
                  <a:srgbClr val="21242C"/>
                </a:solidFill>
                <a:latin typeface="inherit"/>
              </a:rPr>
              <a:t>Mean, median, and mode</a:t>
            </a:r>
          </a:p>
          <a:p>
            <a:r>
              <a:rPr lang="en-US" dirty="0">
                <a:solidFill>
                  <a:srgbClr val="21242C"/>
                </a:solidFill>
                <a:latin typeface="inherit"/>
              </a:rPr>
              <a:t>Mean, median, and mode are different measures of center in a numerical data set. They each try to summarize a dataset with a single number to represent a "typical" data point from the dataset.</a:t>
            </a:r>
          </a:p>
          <a:p>
            <a:endParaRPr lang="en-US" dirty="0">
              <a:solidFill>
                <a:srgbClr val="21242C"/>
              </a:solidFill>
              <a:latin typeface="inherit"/>
            </a:endParaRPr>
          </a:p>
          <a:p>
            <a:r>
              <a:rPr lang="en-US" b="1" dirty="0">
                <a:solidFill>
                  <a:srgbClr val="21242C"/>
                </a:solidFill>
                <a:latin typeface="inherit"/>
              </a:rPr>
              <a:t>Mean:</a:t>
            </a:r>
            <a:r>
              <a:rPr lang="en-US" dirty="0">
                <a:solidFill>
                  <a:srgbClr val="21242C"/>
                </a:solidFill>
                <a:latin typeface="inherit"/>
              </a:rPr>
              <a:t> The "average" number; found by adding all data points and dividing by the number of data points.</a:t>
            </a:r>
          </a:p>
          <a:p>
            <a:r>
              <a:rPr lang="en-US" b="1" dirty="0">
                <a:solidFill>
                  <a:srgbClr val="21242C"/>
                </a:solidFill>
                <a:latin typeface="inherit"/>
              </a:rPr>
              <a:t>Median:</a:t>
            </a:r>
            <a:r>
              <a:rPr lang="en-US" dirty="0">
                <a:solidFill>
                  <a:srgbClr val="21242C"/>
                </a:solidFill>
                <a:latin typeface="inherit"/>
              </a:rPr>
              <a:t> The middle number; found by ordering all data points and picking out the one in the middle (or if there are two middle numbers, taking the mean of those two numbers).</a:t>
            </a:r>
          </a:p>
          <a:p>
            <a:r>
              <a:rPr lang="en-US" b="1" dirty="0">
                <a:solidFill>
                  <a:srgbClr val="21242C"/>
                </a:solidFill>
                <a:latin typeface="inherit"/>
              </a:rPr>
              <a:t>Mode:</a:t>
            </a:r>
            <a:r>
              <a:rPr lang="en-US" dirty="0">
                <a:solidFill>
                  <a:srgbClr val="21242C"/>
                </a:solidFill>
                <a:latin typeface="inherit"/>
              </a:rPr>
              <a:t> The most frequent number—that is, the number that occurs the highest number of times.</a:t>
            </a:r>
          </a:p>
        </p:txBody>
      </p:sp>
    </p:spTree>
    <p:extLst>
      <p:ext uri="{BB962C8B-B14F-4D97-AF65-F5344CB8AC3E}">
        <p14:creationId xmlns:p14="http://schemas.microsoft.com/office/powerpoint/2010/main" val="138010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Measuring Spread</a:t>
            </a:r>
          </a:p>
          <a:p>
            <a:r>
              <a:rPr lang="en-US" sz="1600" dirty="0">
                <a:latin typeface="Times New Roman"/>
                <a:cs typeface="Times New Roman"/>
              </a:rPr>
              <a:t>Variance</a:t>
            </a:r>
          </a:p>
          <a:p>
            <a:r>
              <a:rPr lang="en-US" sz="1600" dirty="0">
                <a:latin typeface="Times New Roman"/>
                <a:cs typeface="Times New Roman"/>
              </a:rPr>
              <a:t>Standard Deviation</a:t>
            </a:r>
          </a:p>
          <a:p>
            <a:r>
              <a:rPr lang="en-US" sz="1600" dirty="0">
                <a:latin typeface="Times New Roman"/>
                <a:cs typeface="Times New Roman"/>
              </a:rPr>
              <a:t>Inter Quartile Range</a:t>
            </a:r>
          </a:p>
          <a:p>
            <a:endParaRPr lang="en-US" sz="1600" dirty="0">
              <a:latin typeface="Times New Roman"/>
              <a:cs typeface="Times New Roman"/>
            </a:endParaRPr>
          </a:p>
          <a:p>
            <a:pPr marL="0" indent="0">
              <a:buNone/>
            </a:pPr>
            <a:r>
              <a:rPr lang="en-US" sz="1600" dirty="0">
                <a:latin typeface="Times New Roman"/>
                <a:cs typeface="Times New Roman"/>
              </a:rPr>
              <a:t>If the data distribution is symmetrical all three of these statistics have the same value and any of these statistics can be used to describe the central tendency.  The mean is most commonly used for this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If the data distribution is skewed or unbalanced to the left or to the right, then the median is used to describe the central tendency. </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hlinkClick r:id="rId2"/>
              </a:rPr>
              <a:t>https://en.wikipedia.org/wiki/Descriptive_statistics</a:t>
            </a:r>
            <a:endParaRPr lang="en-US" sz="1600" dirty="0">
              <a:latin typeface="Times New Roman"/>
              <a:cs typeface="Times New Roman"/>
            </a:endParaRP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54499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F071B801-1A64-46AF-83C6-50D0E5BBBFB9}"/>
              </a:ext>
            </a:extLst>
          </p:cNvPr>
          <p:cNvSpPr>
            <a:spLocks noGrp="1" noChangeArrowheads="1"/>
          </p:cNvSpPr>
          <p:nvPr>
            <p:ph type="title"/>
          </p:nvPr>
        </p:nvSpPr>
        <p:spPr>
          <a:xfrm>
            <a:off x="323528" y="-27384"/>
            <a:ext cx="8382000" cy="1143000"/>
          </a:xfrm>
        </p:spPr>
        <p:txBody>
          <a:bodyPr/>
          <a:lstStyle/>
          <a:p>
            <a:pPr eaLnBrk="1" hangingPunct="1"/>
            <a:r>
              <a:rPr lang="en-US" altLang="he-IL" dirty="0"/>
              <a:t>Summary Statistics</a:t>
            </a:r>
          </a:p>
        </p:txBody>
      </p:sp>
      <p:sp>
        <p:nvSpPr>
          <p:cNvPr id="7171" name="Rectangle 3">
            <a:extLst>
              <a:ext uri="{FF2B5EF4-FFF2-40B4-BE49-F238E27FC236}">
                <a16:creationId xmlns:a16="http://schemas.microsoft.com/office/drawing/2014/main" xmlns="" id="{8094ACDA-8CF0-4362-A64D-98C44CFADBF4}"/>
              </a:ext>
            </a:extLst>
          </p:cNvPr>
          <p:cNvSpPr>
            <a:spLocks noGrp="1" noChangeArrowheads="1"/>
          </p:cNvSpPr>
          <p:nvPr>
            <p:ph idx="1"/>
          </p:nvPr>
        </p:nvSpPr>
        <p:spPr>
          <a:xfrm>
            <a:off x="611188" y="836613"/>
            <a:ext cx="7772400" cy="5761037"/>
          </a:xfrm>
        </p:spPr>
        <p:txBody>
          <a:bodyPr/>
          <a:lstStyle/>
          <a:p>
            <a:pPr eaLnBrk="1" hangingPunct="1">
              <a:lnSpc>
                <a:spcPct val="90000"/>
              </a:lnSpc>
            </a:pPr>
            <a:r>
              <a:rPr lang="en-US" altLang="he-IL" sz="2400" i="1" dirty="0"/>
              <a:t>not</a:t>
            </a:r>
            <a:r>
              <a:rPr lang="en-US" altLang="he-IL" sz="2400" dirty="0"/>
              <a:t> visual</a:t>
            </a:r>
          </a:p>
          <a:p>
            <a:pPr eaLnBrk="1" hangingPunct="1">
              <a:lnSpc>
                <a:spcPct val="90000"/>
              </a:lnSpc>
            </a:pPr>
            <a:r>
              <a:rPr lang="en-US" altLang="he-IL" sz="2400" dirty="0"/>
              <a:t>sample statistics of data X   </a:t>
            </a:r>
          </a:p>
          <a:p>
            <a:pPr lvl="1" eaLnBrk="1" hangingPunct="1">
              <a:lnSpc>
                <a:spcPct val="90000"/>
              </a:lnSpc>
            </a:pPr>
            <a:r>
              <a:rPr lang="en-US" altLang="he-IL" sz="2000" dirty="0"/>
              <a:t>mean:   </a:t>
            </a:r>
            <a:r>
              <a:rPr lang="en-US" altLang="he-IL" sz="2000" dirty="0">
                <a:sym typeface="Symbol" panose="05050102010706020507" pitchFamily="18" charset="2"/>
              </a:rPr>
              <a:t> =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n                    </a:t>
            </a:r>
          </a:p>
          <a:p>
            <a:pPr lvl="1" eaLnBrk="1" hangingPunct="1">
              <a:lnSpc>
                <a:spcPct val="90000"/>
              </a:lnSpc>
            </a:pPr>
            <a:r>
              <a:rPr lang="en-US" altLang="he-IL" sz="2000" dirty="0">
                <a:sym typeface="Symbol" panose="05050102010706020507" pitchFamily="18" charset="2"/>
              </a:rPr>
              <a:t>mode: most common value in X</a:t>
            </a:r>
          </a:p>
          <a:p>
            <a:pPr lvl="1" eaLnBrk="1" hangingPunct="1">
              <a:lnSpc>
                <a:spcPct val="90000"/>
              </a:lnSpc>
            </a:pPr>
            <a:r>
              <a:rPr lang="en-US" altLang="he-IL" sz="2000" dirty="0">
                <a:sym typeface="Symbol" panose="05050102010706020507" pitchFamily="18" charset="2"/>
              </a:rPr>
              <a:t>median: </a:t>
            </a:r>
            <a:r>
              <a:rPr lang="en-US" altLang="he-IL" sz="2000" b="1" dirty="0">
                <a:sym typeface="Symbol" panose="05050102010706020507" pitchFamily="18" charset="2"/>
              </a:rPr>
              <a:t>X</a:t>
            </a:r>
            <a:r>
              <a:rPr lang="en-US" altLang="he-IL" sz="2000" dirty="0">
                <a:sym typeface="Symbol" panose="05050102010706020507" pitchFamily="18" charset="2"/>
              </a:rPr>
              <a:t>=sort(X), median = </a:t>
            </a:r>
            <a:r>
              <a:rPr lang="en-US" altLang="he-IL" sz="2000" b="1" dirty="0" err="1">
                <a:sym typeface="Symbol" panose="05050102010706020507" pitchFamily="18" charset="2"/>
              </a:rPr>
              <a:t>X</a:t>
            </a:r>
            <a:r>
              <a:rPr lang="en-US" altLang="he-IL" sz="2000" baseline="-25000" dirty="0" err="1">
                <a:sym typeface="Symbol" panose="05050102010706020507" pitchFamily="18" charset="2"/>
              </a:rPr>
              <a:t>n</a:t>
            </a:r>
            <a:r>
              <a:rPr lang="en-US" altLang="he-IL" sz="2000" baseline="-25000" dirty="0">
                <a:sym typeface="Symbol" panose="05050102010706020507" pitchFamily="18" charset="2"/>
              </a:rPr>
              <a:t>/2</a:t>
            </a:r>
            <a:r>
              <a:rPr lang="en-US" altLang="he-IL" sz="2000" dirty="0">
                <a:sym typeface="Symbol" panose="05050102010706020507" pitchFamily="18" charset="2"/>
              </a:rPr>
              <a:t> (half below, half above)</a:t>
            </a:r>
          </a:p>
          <a:p>
            <a:pPr lvl="1" eaLnBrk="1" hangingPunct="1">
              <a:lnSpc>
                <a:spcPct val="90000"/>
              </a:lnSpc>
            </a:pPr>
            <a:r>
              <a:rPr lang="en-US" altLang="he-IL" sz="2000" dirty="0">
                <a:sym typeface="Symbol" panose="05050102010706020507" pitchFamily="18" charset="2"/>
              </a:rPr>
              <a:t>quartiles of sorted </a:t>
            </a:r>
            <a:r>
              <a:rPr lang="en-US" altLang="he-IL" sz="2000" b="1" dirty="0">
                <a:sym typeface="Symbol" panose="05050102010706020507" pitchFamily="18" charset="2"/>
              </a:rPr>
              <a:t>X</a:t>
            </a:r>
            <a:r>
              <a:rPr lang="en-US" altLang="he-IL" sz="2000" dirty="0">
                <a:sym typeface="Symbol" panose="05050102010706020507" pitchFamily="18" charset="2"/>
              </a:rPr>
              <a:t>: Q1 value = </a:t>
            </a:r>
            <a:r>
              <a:rPr lang="en-US" altLang="he-IL" sz="2000" b="1" dirty="0">
                <a:sym typeface="Symbol" panose="05050102010706020507" pitchFamily="18" charset="2"/>
              </a:rPr>
              <a:t>X</a:t>
            </a:r>
            <a:r>
              <a:rPr lang="en-US" altLang="he-IL" sz="2000" baseline="-25000" dirty="0">
                <a:sym typeface="Symbol" panose="05050102010706020507" pitchFamily="18" charset="2"/>
              </a:rPr>
              <a:t>0.25n</a:t>
            </a:r>
            <a:r>
              <a:rPr lang="en-US" altLang="he-IL" sz="2000" dirty="0">
                <a:sym typeface="Symbol" panose="05050102010706020507" pitchFamily="18" charset="2"/>
              </a:rPr>
              <a:t> , Q3 value = </a:t>
            </a:r>
            <a:r>
              <a:rPr lang="en-US" altLang="he-IL" sz="2000" b="1" dirty="0">
                <a:sym typeface="Symbol" panose="05050102010706020507" pitchFamily="18" charset="2"/>
              </a:rPr>
              <a:t>X</a:t>
            </a:r>
            <a:r>
              <a:rPr lang="en-US" altLang="he-IL" sz="2000" baseline="-25000" dirty="0">
                <a:sym typeface="Symbol" panose="05050102010706020507" pitchFamily="18" charset="2"/>
              </a:rPr>
              <a:t>0.75 n</a:t>
            </a:r>
            <a:r>
              <a:rPr lang="en-US" altLang="he-IL" sz="2000" dirty="0">
                <a:sym typeface="Symbol" panose="05050102010706020507" pitchFamily="18" charset="2"/>
              </a:rPr>
              <a:t> </a:t>
            </a:r>
          </a:p>
          <a:p>
            <a:pPr lvl="2" eaLnBrk="1" hangingPunct="1">
              <a:lnSpc>
                <a:spcPct val="90000"/>
              </a:lnSpc>
            </a:pPr>
            <a:r>
              <a:rPr lang="en-US" altLang="he-IL" sz="1800" dirty="0">
                <a:sym typeface="Symbol" panose="05050102010706020507" pitchFamily="18" charset="2"/>
              </a:rPr>
              <a:t>interquartile range:   value(Q3) - value(Q1)</a:t>
            </a:r>
          </a:p>
          <a:p>
            <a:pPr lvl="2" eaLnBrk="1" hangingPunct="1">
              <a:lnSpc>
                <a:spcPct val="90000"/>
              </a:lnSpc>
            </a:pPr>
            <a:r>
              <a:rPr lang="en-US" altLang="he-IL" sz="1800" dirty="0">
                <a:sym typeface="Symbol" panose="05050102010706020507" pitchFamily="18" charset="2"/>
              </a:rPr>
              <a:t>range:                       max(X) - min(X)  =  </a:t>
            </a:r>
            <a:r>
              <a:rPr lang="en-US" altLang="he-IL" sz="1800" b="1" dirty="0" err="1">
                <a:sym typeface="Symbol" panose="05050102010706020507" pitchFamily="18" charset="2"/>
              </a:rPr>
              <a:t>X</a:t>
            </a:r>
            <a:r>
              <a:rPr lang="en-US" altLang="he-IL" sz="1800" baseline="-25000" dirty="0" err="1">
                <a:sym typeface="Symbol" panose="05050102010706020507" pitchFamily="18" charset="2"/>
              </a:rPr>
              <a:t>n</a:t>
            </a:r>
            <a:r>
              <a:rPr lang="en-US" altLang="he-IL" sz="1800" dirty="0">
                <a:sym typeface="Symbol" panose="05050102010706020507" pitchFamily="18" charset="2"/>
              </a:rPr>
              <a:t> - </a:t>
            </a:r>
            <a:r>
              <a:rPr lang="en-US" altLang="he-IL" sz="1800" b="1" dirty="0">
                <a:sym typeface="Symbol" panose="05050102010706020507" pitchFamily="18" charset="2"/>
              </a:rPr>
              <a:t>X</a:t>
            </a:r>
            <a:r>
              <a:rPr lang="en-US" altLang="he-IL" sz="1800" baseline="-25000" dirty="0">
                <a:sym typeface="Symbol" panose="05050102010706020507" pitchFamily="18" charset="2"/>
              </a:rPr>
              <a:t>1</a:t>
            </a:r>
            <a:endParaRPr lang="en-US" altLang="he-IL" sz="1800" dirty="0">
              <a:sym typeface="Symbol" panose="05050102010706020507" pitchFamily="18" charset="2"/>
            </a:endParaRPr>
          </a:p>
          <a:p>
            <a:pPr lvl="1" eaLnBrk="1" hangingPunct="1">
              <a:lnSpc>
                <a:spcPct val="90000"/>
              </a:lnSpc>
            </a:pPr>
            <a:r>
              <a:rPr lang="en-US" altLang="he-IL" sz="2000" dirty="0">
                <a:sym typeface="Symbol" panose="05050102010706020507" pitchFamily="18" charset="2"/>
              </a:rPr>
              <a:t>variance: </a:t>
            </a:r>
            <a:r>
              <a:rPr lang="en-US" altLang="he-IL" sz="2000" baseline="30000" dirty="0">
                <a:sym typeface="Symbol" panose="05050102010706020507" pitchFamily="18" charset="2"/>
              </a:rPr>
              <a:t>2  </a:t>
            </a:r>
            <a:r>
              <a:rPr lang="en-US" altLang="he-IL" sz="2000" dirty="0">
                <a:sym typeface="Symbol" panose="05050102010706020507" pitchFamily="18" charset="2"/>
              </a:rPr>
              <a:t>=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u="sng" dirty="0">
                <a:sym typeface="Symbol" panose="05050102010706020507" pitchFamily="18" charset="2"/>
              </a:rPr>
              <a:t></a:t>
            </a:r>
            <a:r>
              <a:rPr lang="en-US" altLang="he-IL" sz="2000" dirty="0">
                <a:sym typeface="Symbol" panose="05050102010706020507" pitchFamily="18" charset="2"/>
              </a:rPr>
              <a:t>)</a:t>
            </a:r>
            <a:r>
              <a:rPr lang="en-US" altLang="he-IL" sz="2000" baseline="30000" dirty="0">
                <a:sym typeface="Symbol" panose="05050102010706020507" pitchFamily="18" charset="2"/>
              </a:rPr>
              <a:t>2 </a:t>
            </a:r>
            <a:r>
              <a:rPr lang="en-US" altLang="he-IL" sz="2000" dirty="0">
                <a:sym typeface="Symbol" panose="05050102010706020507" pitchFamily="18" charset="2"/>
              </a:rPr>
              <a:t>/ n  </a:t>
            </a:r>
          </a:p>
          <a:p>
            <a:pPr lvl="1" eaLnBrk="1" hangingPunct="1">
              <a:lnSpc>
                <a:spcPct val="90000"/>
              </a:lnSpc>
            </a:pPr>
            <a:r>
              <a:rPr lang="en-US" altLang="he-IL" sz="2000" dirty="0">
                <a:sym typeface="Symbol" panose="05050102010706020507" pitchFamily="18" charset="2"/>
              </a:rPr>
              <a:t>skewness: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baseline="30000" dirty="0">
                <a:sym typeface="Symbol" panose="05050102010706020507" pitchFamily="18" charset="2"/>
              </a:rPr>
              <a:t>3</a:t>
            </a:r>
            <a:r>
              <a:rPr lang="en-US" altLang="he-IL" sz="2000" dirty="0">
                <a:sym typeface="Symbol" panose="05050102010706020507" pitchFamily="18" charset="2"/>
              </a:rPr>
              <a:t>  /  [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baseline="30000" dirty="0">
                <a:sym typeface="Symbol" panose="05050102010706020507" pitchFamily="18" charset="2"/>
              </a:rPr>
              <a:t>2</a:t>
            </a:r>
            <a:r>
              <a:rPr lang="en-US" altLang="he-IL" sz="2000" dirty="0">
                <a:sym typeface="Symbol" panose="05050102010706020507" pitchFamily="18" charset="2"/>
              </a:rPr>
              <a:t>)</a:t>
            </a:r>
            <a:r>
              <a:rPr lang="en-US" altLang="he-IL" sz="2000" baseline="30000" dirty="0">
                <a:sym typeface="Symbol" panose="05050102010706020507" pitchFamily="18" charset="2"/>
              </a:rPr>
              <a:t>3/2 </a:t>
            </a:r>
            <a:r>
              <a:rPr lang="en-US" altLang="he-IL" sz="2000" dirty="0">
                <a:sym typeface="Symbol" panose="05050102010706020507" pitchFamily="18" charset="2"/>
              </a:rPr>
              <a:t>] </a:t>
            </a:r>
          </a:p>
          <a:p>
            <a:pPr lvl="2" eaLnBrk="1" hangingPunct="1">
              <a:lnSpc>
                <a:spcPct val="90000"/>
              </a:lnSpc>
            </a:pPr>
            <a:r>
              <a:rPr lang="en-US" altLang="he-IL" sz="1800" dirty="0">
                <a:sym typeface="Symbol" panose="05050102010706020507" pitchFamily="18" charset="2"/>
              </a:rPr>
              <a:t>zero if symmetric; right-skewed more common (what kind of data is right skewed?)</a:t>
            </a:r>
          </a:p>
          <a:p>
            <a:pPr lvl="2" eaLnBrk="1" hangingPunct="1">
              <a:lnSpc>
                <a:spcPct val="90000"/>
              </a:lnSpc>
            </a:pPr>
            <a:endParaRPr lang="en-US" altLang="he-IL" sz="1800" dirty="0">
              <a:sym typeface="Symbol" panose="05050102010706020507" pitchFamily="18" charset="2"/>
            </a:endParaRPr>
          </a:p>
          <a:p>
            <a:pPr lvl="2" eaLnBrk="1" hangingPunct="1">
              <a:lnSpc>
                <a:spcPct val="90000"/>
              </a:lnSpc>
            </a:pPr>
            <a:endParaRPr lang="en-US" altLang="he-IL" sz="1800" dirty="0">
              <a:sym typeface="Symbol" panose="05050102010706020507" pitchFamily="18" charset="2"/>
            </a:endParaRPr>
          </a:p>
          <a:p>
            <a:pPr lvl="1" eaLnBrk="1" hangingPunct="1">
              <a:lnSpc>
                <a:spcPct val="90000"/>
              </a:lnSpc>
            </a:pPr>
            <a:endParaRPr lang="en-US" altLang="he-IL" sz="2000" dirty="0">
              <a:sym typeface="Symbol" panose="05050102010706020507" pitchFamily="18" charset="2"/>
            </a:endParaRPr>
          </a:p>
          <a:p>
            <a:pPr lvl="1" eaLnBrk="1" hangingPunct="1">
              <a:lnSpc>
                <a:spcPct val="90000"/>
              </a:lnSpc>
            </a:pPr>
            <a:r>
              <a:rPr lang="en-US" altLang="he-IL" sz="2000" dirty="0">
                <a:sym typeface="Symbol" panose="05050102010706020507" pitchFamily="18" charset="2"/>
              </a:rPr>
              <a:t>number of distinct values for a variable (see unique() in R)</a:t>
            </a:r>
          </a:p>
          <a:p>
            <a:pPr lvl="1" eaLnBrk="1" hangingPunct="1">
              <a:lnSpc>
                <a:spcPct val="90000"/>
              </a:lnSpc>
            </a:pPr>
            <a:r>
              <a:rPr lang="en-US" altLang="he-IL" sz="2000" dirty="0">
                <a:sym typeface="Symbol" panose="05050102010706020507" pitchFamily="18" charset="2"/>
              </a:rPr>
              <a:t>Don’t need to report all of </a:t>
            </a:r>
            <a:r>
              <a:rPr lang="en-US" altLang="he-IL" sz="2000" dirty="0" err="1">
                <a:sym typeface="Symbol" panose="05050102010706020507" pitchFamily="18" charset="2"/>
              </a:rPr>
              <a:t>thses</a:t>
            </a:r>
            <a:r>
              <a:rPr lang="en-US" altLang="he-IL" sz="2000" dirty="0">
                <a:sym typeface="Symbol" panose="05050102010706020507" pitchFamily="18" charset="2"/>
              </a:rPr>
              <a:t>:  Bottom line…do these numbers make sense???</a:t>
            </a:r>
          </a:p>
          <a:p>
            <a:pPr lvl="2" eaLnBrk="1" hangingPunct="1">
              <a:lnSpc>
                <a:spcPct val="90000"/>
              </a:lnSpc>
              <a:buFontTx/>
              <a:buNone/>
            </a:pPr>
            <a:endParaRPr lang="en-US" altLang="he-IL" sz="1800" dirty="0">
              <a:sym typeface="Symbol" panose="05050102010706020507" pitchFamily="18" charset="2"/>
            </a:endParaRPr>
          </a:p>
        </p:txBody>
      </p:sp>
      <p:sp>
        <p:nvSpPr>
          <p:cNvPr id="7172" name="Slide Number Placeholder 4">
            <a:extLst>
              <a:ext uri="{FF2B5EF4-FFF2-40B4-BE49-F238E27FC236}">
                <a16:creationId xmlns:a16="http://schemas.microsoft.com/office/drawing/2014/main" xmlns="" id="{53409E8C-E782-49E3-AD94-1083310643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F60425BD-BAA2-4D71-943D-28B0E4A82BB3}" type="slidenum">
              <a:rPr lang="en-US" altLang="he-IL" sz="1400">
                <a:latin typeface="Times" panose="02020603050405020304" pitchFamily="18" charset="0"/>
              </a:rPr>
              <a:pPr>
                <a:spcBef>
                  <a:spcPct val="0"/>
                </a:spcBef>
                <a:buFontTx/>
                <a:buNone/>
              </a:pPr>
              <a:t>15</a:t>
            </a:fld>
            <a:endParaRPr lang="en-US" altLang="he-IL" sz="1400">
              <a:latin typeface="Times" panose="02020603050405020304" pitchFamily="18" charset="0"/>
            </a:endParaRPr>
          </a:p>
        </p:txBody>
      </p:sp>
      <p:pic>
        <p:nvPicPr>
          <p:cNvPr id="7173" name="Picture 12">
            <a:extLst>
              <a:ext uri="{FF2B5EF4-FFF2-40B4-BE49-F238E27FC236}">
                <a16:creationId xmlns:a16="http://schemas.microsoft.com/office/drawing/2014/main" xmlns="" id="{18AFAF30-A81A-46D3-A46D-3AE17434E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548188"/>
            <a:ext cx="337026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47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2BB3696E-725A-4117-943D-DFA537B58922}"/>
              </a:ext>
            </a:extLst>
          </p:cNvPr>
          <p:cNvSpPr>
            <a:spLocks noGrp="1" noChangeArrowheads="1"/>
          </p:cNvSpPr>
          <p:nvPr>
            <p:ph type="title"/>
          </p:nvPr>
        </p:nvSpPr>
        <p:spPr/>
        <p:txBody>
          <a:bodyPr/>
          <a:lstStyle/>
          <a:p>
            <a:pPr eaLnBrk="1" hangingPunct="1"/>
            <a:r>
              <a:rPr lang="en-US" altLang="he-IL"/>
              <a:t>Single Variable Visualization</a:t>
            </a:r>
          </a:p>
        </p:txBody>
      </p:sp>
      <p:sp>
        <p:nvSpPr>
          <p:cNvPr id="8195" name="Rectangle 3">
            <a:extLst>
              <a:ext uri="{FF2B5EF4-FFF2-40B4-BE49-F238E27FC236}">
                <a16:creationId xmlns:a16="http://schemas.microsoft.com/office/drawing/2014/main" xmlns="" id="{776FE621-0D2C-47D1-BF11-9F75D6E60633}"/>
              </a:ext>
            </a:extLst>
          </p:cNvPr>
          <p:cNvSpPr>
            <a:spLocks noGrp="1" noChangeArrowheads="1"/>
          </p:cNvSpPr>
          <p:nvPr>
            <p:ph idx="1"/>
          </p:nvPr>
        </p:nvSpPr>
        <p:spPr>
          <a:xfrm>
            <a:off x="685800" y="990600"/>
            <a:ext cx="7772400" cy="1676400"/>
          </a:xfrm>
        </p:spPr>
        <p:txBody>
          <a:bodyPr/>
          <a:lstStyle/>
          <a:p>
            <a:pPr eaLnBrk="1" hangingPunct="1">
              <a:lnSpc>
                <a:spcPct val="90000"/>
              </a:lnSpc>
            </a:pPr>
            <a:r>
              <a:rPr lang="en-US" altLang="he-IL" sz="2400"/>
              <a:t>Histogram:</a:t>
            </a:r>
          </a:p>
          <a:p>
            <a:pPr lvl="1" eaLnBrk="1" hangingPunct="1">
              <a:lnSpc>
                <a:spcPct val="90000"/>
              </a:lnSpc>
            </a:pPr>
            <a:r>
              <a:rPr lang="en-US" altLang="he-IL" sz="2000"/>
              <a:t>Shows center, variability, skewness, modality, </a:t>
            </a:r>
          </a:p>
          <a:p>
            <a:pPr lvl="1" eaLnBrk="1" hangingPunct="1">
              <a:lnSpc>
                <a:spcPct val="90000"/>
              </a:lnSpc>
            </a:pPr>
            <a:r>
              <a:rPr lang="en-US" altLang="he-IL" sz="2000"/>
              <a:t>outliers, or strange patterns.</a:t>
            </a:r>
          </a:p>
          <a:p>
            <a:pPr lvl="1" eaLnBrk="1" hangingPunct="1">
              <a:lnSpc>
                <a:spcPct val="90000"/>
              </a:lnSpc>
            </a:pPr>
            <a:r>
              <a:rPr lang="en-US" altLang="he-IL" sz="2000"/>
              <a:t>Bin width and position matter</a:t>
            </a:r>
          </a:p>
          <a:p>
            <a:pPr lvl="1" eaLnBrk="1" hangingPunct="1">
              <a:lnSpc>
                <a:spcPct val="90000"/>
              </a:lnSpc>
            </a:pPr>
            <a:r>
              <a:rPr lang="en-US" altLang="he-IL" sz="2000"/>
              <a:t>Beware of real zeros</a:t>
            </a:r>
          </a:p>
        </p:txBody>
      </p:sp>
      <p:sp>
        <p:nvSpPr>
          <p:cNvPr id="8196" name="Slide Number Placeholder 8">
            <a:extLst>
              <a:ext uri="{FF2B5EF4-FFF2-40B4-BE49-F238E27FC236}">
                <a16:creationId xmlns:a16="http://schemas.microsoft.com/office/drawing/2014/main" xmlns="" id="{2FBBD0F9-E874-486D-B653-47277DA8D6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57DC4D7F-7502-4595-98E0-B916DC8D3AB5}" type="slidenum">
              <a:rPr lang="en-US" altLang="he-IL" sz="1400">
                <a:latin typeface="Times" panose="02020603050405020304" pitchFamily="18" charset="0"/>
              </a:rPr>
              <a:pPr>
                <a:spcBef>
                  <a:spcPct val="0"/>
                </a:spcBef>
                <a:buFontTx/>
                <a:buNone/>
              </a:pPr>
              <a:t>16</a:t>
            </a:fld>
            <a:endParaRPr lang="en-US" altLang="he-IL" sz="1400">
              <a:latin typeface="Times" panose="02020603050405020304" pitchFamily="18" charset="0"/>
            </a:endParaRPr>
          </a:p>
        </p:txBody>
      </p:sp>
      <p:pic>
        <p:nvPicPr>
          <p:cNvPr id="8197" name="Picture 6">
            <a:extLst>
              <a:ext uri="{FF2B5EF4-FFF2-40B4-BE49-F238E27FC236}">
                <a16:creationId xmlns:a16="http://schemas.microsoft.com/office/drawing/2014/main" xmlns="" id="{7A2188D9-1EFE-4365-8830-ADE2C93B5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3352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a:extLst>
              <a:ext uri="{FF2B5EF4-FFF2-40B4-BE49-F238E27FC236}">
                <a16:creationId xmlns:a16="http://schemas.microsoft.com/office/drawing/2014/main" xmlns="" id="{3E692317-DD58-4FEB-8DB4-3CB57E1F9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276600"/>
            <a:ext cx="34036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a:extLst>
              <a:ext uri="{FF2B5EF4-FFF2-40B4-BE49-F238E27FC236}">
                <a16:creationId xmlns:a16="http://schemas.microsoft.com/office/drawing/2014/main" xmlns="" id="{67E8F086-ECD2-42C0-BE91-9C19122C6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3352800"/>
            <a:ext cx="32194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5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F2A449CD-628E-4B80-9C60-BE6774AF4A65}"/>
              </a:ext>
            </a:extLst>
          </p:cNvPr>
          <p:cNvSpPr>
            <a:spLocks noGrp="1" noChangeArrowheads="1"/>
          </p:cNvSpPr>
          <p:nvPr>
            <p:ph type="title"/>
          </p:nvPr>
        </p:nvSpPr>
        <p:spPr/>
        <p:txBody>
          <a:bodyPr/>
          <a:lstStyle/>
          <a:p>
            <a:pPr eaLnBrk="1" hangingPunct="1"/>
            <a:r>
              <a:rPr lang="en-US" altLang="he-IL"/>
              <a:t>Issues with Histograms</a:t>
            </a:r>
          </a:p>
        </p:txBody>
      </p:sp>
      <p:sp>
        <p:nvSpPr>
          <p:cNvPr id="9219" name="Rectangle 3">
            <a:extLst>
              <a:ext uri="{FF2B5EF4-FFF2-40B4-BE49-F238E27FC236}">
                <a16:creationId xmlns:a16="http://schemas.microsoft.com/office/drawing/2014/main" xmlns="" id="{C7FF8D28-A838-4ED3-9F87-2E8F62F71732}"/>
              </a:ext>
            </a:extLst>
          </p:cNvPr>
          <p:cNvSpPr>
            <a:spLocks noGrp="1" noChangeArrowheads="1"/>
          </p:cNvSpPr>
          <p:nvPr>
            <p:ph idx="1"/>
          </p:nvPr>
        </p:nvSpPr>
        <p:spPr>
          <a:xfrm>
            <a:off x="457200" y="1219200"/>
            <a:ext cx="8229600" cy="4525963"/>
          </a:xfrm>
        </p:spPr>
        <p:txBody>
          <a:bodyPr/>
          <a:lstStyle/>
          <a:p>
            <a:pPr eaLnBrk="1" hangingPunct="1"/>
            <a:r>
              <a:rPr lang="en-US" altLang="he-IL" sz="2400"/>
              <a:t>For small data sets, histograms can be misleading.  </a:t>
            </a:r>
          </a:p>
          <a:p>
            <a:pPr lvl="1" eaLnBrk="1" hangingPunct="1"/>
            <a:r>
              <a:rPr lang="en-US" altLang="he-IL" sz="2000"/>
              <a:t>Small changes in the data, bins, or anchor can deceive</a:t>
            </a:r>
          </a:p>
          <a:p>
            <a:pPr eaLnBrk="1" hangingPunct="1"/>
            <a:endParaRPr lang="en-US" altLang="he-IL" sz="2400"/>
          </a:p>
          <a:p>
            <a:pPr eaLnBrk="1" hangingPunct="1"/>
            <a:r>
              <a:rPr lang="en-US" altLang="he-IL" sz="2400"/>
              <a:t>For large data sets, histograms can be quite effective at illustrating general properties of the distribution.</a:t>
            </a:r>
          </a:p>
          <a:p>
            <a:pPr eaLnBrk="1" hangingPunct="1"/>
            <a:endParaRPr lang="en-US" altLang="he-IL" sz="2400"/>
          </a:p>
          <a:p>
            <a:pPr eaLnBrk="1" hangingPunct="1"/>
            <a:r>
              <a:rPr lang="en-US" altLang="he-IL" sz="2400"/>
              <a:t>Histograms effectively only work with 1 variable at a time</a:t>
            </a:r>
          </a:p>
          <a:p>
            <a:pPr lvl="1" eaLnBrk="1" hangingPunct="1"/>
            <a:r>
              <a:rPr lang="en-US" altLang="he-IL" sz="2000"/>
              <a:t>But ‘small multiples’ can be effective</a:t>
            </a:r>
          </a:p>
        </p:txBody>
      </p:sp>
      <p:sp>
        <p:nvSpPr>
          <p:cNvPr id="9220" name="Slide Number Placeholder 4">
            <a:extLst>
              <a:ext uri="{FF2B5EF4-FFF2-40B4-BE49-F238E27FC236}">
                <a16:creationId xmlns:a16="http://schemas.microsoft.com/office/drawing/2014/main" xmlns="" id="{A6C7AA1A-8A79-4D20-9A38-6BFDBA5C8F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4FCC234-D9A5-4FB4-BCB5-DEF7D8FE049B}" type="slidenum">
              <a:rPr lang="en-US" altLang="he-IL" sz="1400">
                <a:latin typeface="Times" panose="02020603050405020304" pitchFamily="18" charset="0"/>
              </a:rPr>
              <a:pPr>
                <a:spcBef>
                  <a:spcPct val="0"/>
                </a:spcBef>
                <a:buFontTx/>
                <a:buNone/>
              </a:pPr>
              <a:t>17</a:t>
            </a:fld>
            <a:endParaRPr lang="en-US" altLang="he-IL" sz="1400">
              <a:latin typeface="Times" panose="02020603050405020304" pitchFamily="18" charset="0"/>
            </a:endParaRPr>
          </a:p>
        </p:txBody>
      </p:sp>
    </p:spTree>
    <p:extLst>
      <p:ext uri="{BB962C8B-B14F-4D97-AF65-F5344CB8AC3E}">
        <p14:creationId xmlns:p14="http://schemas.microsoft.com/office/powerpoint/2010/main" val="235180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53B204BE-638B-4AF2-96DE-D207D3678100}"/>
              </a:ext>
            </a:extLst>
          </p:cNvPr>
          <p:cNvSpPr>
            <a:spLocks noGrp="1" noChangeArrowheads="1"/>
          </p:cNvSpPr>
          <p:nvPr>
            <p:ph type="title"/>
          </p:nvPr>
        </p:nvSpPr>
        <p:spPr>
          <a:xfrm>
            <a:off x="685800" y="152400"/>
            <a:ext cx="7772400" cy="1143000"/>
          </a:xfrm>
        </p:spPr>
        <p:txBody>
          <a:bodyPr/>
          <a:lstStyle/>
          <a:p>
            <a:pPr eaLnBrk="1" hangingPunct="1"/>
            <a:r>
              <a:rPr lang="en-US" altLang="he-IL"/>
              <a:t>Smoothed Histograms - Density Estimates</a:t>
            </a:r>
          </a:p>
        </p:txBody>
      </p:sp>
      <p:sp>
        <p:nvSpPr>
          <p:cNvPr id="11267" name="Slide Number Placeholder 9">
            <a:extLst>
              <a:ext uri="{FF2B5EF4-FFF2-40B4-BE49-F238E27FC236}">
                <a16:creationId xmlns:a16="http://schemas.microsoft.com/office/drawing/2014/main" xmlns="" id="{2B1B3C3A-68DA-4B03-9CC5-6F9B554CF4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7C7E3BEC-39ED-49EA-8275-94189F2D6594}" type="slidenum">
              <a:rPr lang="en-US" altLang="he-IL" sz="1400">
                <a:latin typeface="Times" panose="02020603050405020304" pitchFamily="18" charset="0"/>
              </a:rPr>
              <a:pPr>
                <a:spcBef>
                  <a:spcPct val="0"/>
                </a:spcBef>
                <a:buFontTx/>
                <a:buNone/>
              </a:pPr>
              <a:t>18</a:t>
            </a:fld>
            <a:endParaRPr lang="en-US" altLang="he-IL" sz="1400">
              <a:latin typeface="Times" panose="02020603050405020304" pitchFamily="18" charset="0"/>
            </a:endParaRPr>
          </a:p>
        </p:txBody>
      </p:sp>
      <p:sp>
        <p:nvSpPr>
          <p:cNvPr id="11268" name="Text Box 3">
            <a:extLst>
              <a:ext uri="{FF2B5EF4-FFF2-40B4-BE49-F238E27FC236}">
                <a16:creationId xmlns:a16="http://schemas.microsoft.com/office/drawing/2014/main" xmlns="" id="{6DBDE0C2-C7CB-4221-A14A-5962F919D26C}"/>
              </a:ext>
            </a:extLst>
          </p:cNvPr>
          <p:cNvSpPr txBox="1">
            <a:spLocks noChangeArrowheads="1"/>
          </p:cNvSpPr>
          <p:nvPr/>
        </p:nvSpPr>
        <p:spPr bwMode="auto">
          <a:xfrm>
            <a:off x="1066800" y="1219200"/>
            <a:ext cx="7620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50000"/>
              </a:spcBef>
            </a:pPr>
            <a:r>
              <a:rPr lang="en-US" altLang="he-IL" sz="2400"/>
              <a:t>Kernel estimates smooth out the contribution of each datapoint over a local neighborhood of that point.</a:t>
            </a:r>
          </a:p>
          <a:p>
            <a:pPr eaLnBrk="1" hangingPunct="1">
              <a:spcBef>
                <a:spcPct val="50000"/>
              </a:spcBef>
              <a:buFontTx/>
              <a:buNone/>
            </a:pPr>
            <a:endParaRPr lang="en-US" altLang="he-IL" sz="2400"/>
          </a:p>
        </p:txBody>
      </p:sp>
      <p:graphicFrame>
        <p:nvGraphicFramePr>
          <p:cNvPr id="11269" name="Object 2">
            <a:extLst>
              <a:ext uri="{FF2B5EF4-FFF2-40B4-BE49-F238E27FC236}">
                <a16:creationId xmlns:a16="http://schemas.microsoft.com/office/drawing/2014/main" xmlns="" id="{7F368A2F-2A13-4086-9F1B-D47C88F158E4}"/>
              </a:ext>
            </a:extLst>
          </p:cNvPr>
          <p:cNvGraphicFramePr>
            <a:graphicFrameLocks noChangeAspect="1"/>
          </p:cNvGraphicFramePr>
          <p:nvPr/>
        </p:nvGraphicFramePr>
        <p:xfrm>
          <a:off x="1125538" y="2273300"/>
          <a:ext cx="2924175" cy="939800"/>
        </p:xfrm>
        <a:graphic>
          <a:graphicData uri="http://schemas.openxmlformats.org/presentationml/2006/ole">
            <mc:AlternateContent xmlns:mc="http://schemas.openxmlformats.org/markup-compatibility/2006">
              <mc:Choice xmlns:v="urn:schemas-microsoft-com:vml" Requires="v">
                <p:oleObj spid="_x0000_s1038" name="Equation" r:id="rId3" imgW="1384300" imgH="444500" progId="Equation.3">
                  <p:embed/>
                </p:oleObj>
              </mc:Choice>
              <mc:Fallback>
                <p:oleObj name="Equation" r:id="rId3" imgW="1384300" imgH="444500" progId="Equation.3">
                  <p:embed/>
                  <p:pic>
                    <p:nvPicPr>
                      <p:cNvPr id="11269" name="Object 2">
                        <a:extLst>
                          <a:ext uri="{FF2B5EF4-FFF2-40B4-BE49-F238E27FC236}">
                            <a16:creationId xmlns:a16="http://schemas.microsoft.com/office/drawing/2014/main" xmlns="" id="{7F368A2F-2A13-4086-9F1B-D47C88F15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2273300"/>
                        <a:ext cx="2924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5">
            <a:extLst>
              <a:ext uri="{FF2B5EF4-FFF2-40B4-BE49-F238E27FC236}">
                <a16:creationId xmlns:a16="http://schemas.microsoft.com/office/drawing/2014/main" xmlns="" id="{5CAF75AE-4E92-4D85-B03E-B4BE7BCE211B}"/>
              </a:ext>
            </a:extLst>
          </p:cNvPr>
          <p:cNvSpPr>
            <a:spLocks noChangeArrowheads="1"/>
          </p:cNvSpPr>
          <p:nvPr/>
        </p:nvSpPr>
        <p:spPr bwMode="auto">
          <a:xfrm>
            <a:off x="1524000" y="3276600"/>
            <a:ext cx="2000250" cy="369888"/>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0"/>
              </a:spcBef>
              <a:buFontTx/>
              <a:buNone/>
            </a:pPr>
            <a:r>
              <a:rPr lang="en-US" altLang="he-IL" sz="1800" i="1"/>
              <a:t>h</a:t>
            </a:r>
            <a:r>
              <a:rPr lang="en-US" altLang="he-IL" sz="1800"/>
              <a:t> is the kernel width</a:t>
            </a:r>
          </a:p>
        </p:txBody>
      </p:sp>
      <p:sp>
        <p:nvSpPr>
          <p:cNvPr id="11271" name="Text Box 6">
            <a:extLst>
              <a:ext uri="{FF2B5EF4-FFF2-40B4-BE49-F238E27FC236}">
                <a16:creationId xmlns:a16="http://schemas.microsoft.com/office/drawing/2014/main" xmlns="" id="{6E1AFDDD-6EEE-4C14-B39E-0009E8DC1091}"/>
              </a:ext>
            </a:extLst>
          </p:cNvPr>
          <p:cNvSpPr txBox="1">
            <a:spLocks noChangeArrowheads="1"/>
          </p:cNvSpPr>
          <p:nvPr/>
        </p:nvSpPr>
        <p:spPr bwMode="auto">
          <a:xfrm>
            <a:off x="1066800" y="3962400"/>
            <a:ext cx="7620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50000"/>
              </a:spcBef>
            </a:pPr>
            <a:r>
              <a:rPr lang="en-US" altLang="he-IL" sz="2400"/>
              <a:t>Gaussian kernel is common:</a:t>
            </a:r>
          </a:p>
          <a:p>
            <a:pPr eaLnBrk="1" hangingPunct="1">
              <a:spcBef>
                <a:spcPct val="50000"/>
              </a:spcBef>
              <a:buFontTx/>
              <a:buNone/>
            </a:pPr>
            <a:endParaRPr lang="en-US" altLang="he-IL" sz="2400"/>
          </a:p>
        </p:txBody>
      </p:sp>
      <p:graphicFrame>
        <p:nvGraphicFramePr>
          <p:cNvPr id="11272" name="Object 3">
            <a:extLst>
              <a:ext uri="{FF2B5EF4-FFF2-40B4-BE49-F238E27FC236}">
                <a16:creationId xmlns:a16="http://schemas.microsoft.com/office/drawing/2014/main" xmlns="" id="{3A0E393B-E5BA-47E3-A379-AB5304900E27}"/>
              </a:ext>
            </a:extLst>
          </p:cNvPr>
          <p:cNvGraphicFramePr>
            <a:graphicFrameLocks noChangeAspect="1"/>
          </p:cNvGraphicFramePr>
          <p:nvPr/>
        </p:nvGraphicFramePr>
        <p:xfrm>
          <a:off x="3581400" y="4572000"/>
          <a:ext cx="1582738" cy="752475"/>
        </p:xfrm>
        <a:graphic>
          <a:graphicData uri="http://schemas.openxmlformats.org/presentationml/2006/ole">
            <mc:AlternateContent xmlns:mc="http://schemas.openxmlformats.org/markup-compatibility/2006">
              <mc:Choice xmlns:v="urn:schemas-microsoft-com:vml" Requires="v">
                <p:oleObj spid="_x0000_s1039" name="Equation" r:id="rId5" imgW="748975" imgH="355446" progId="Equation.3">
                  <p:embed/>
                </p:oleObj>
              </mc:Choice>
              <mc:Fallback>
                <p:oleObj name="Equation" r:id="rId5" imgW="748975" imgH="355446" progId="Equation.3">
                  <p:embed/>
                  <p:pic>
                    <p:nvPicPr>
                      <p:cNvPr id="11272" name="Object 3">
                        <a:extLst>
                          <a:ext uri="{FF2B5EF4-FFF2-40B4-BE49-F238E27FC236}">
                            <a16:creationId xmlns:a16="http://schemas.microsoft.com/office/drawing/2014/main" xmlns="" id="{3A0E393B-E5BA-47E3-A379-AB5304900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572000"/>
                        <a:ext cx="1582738"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3" name="Picture 10">
            <a:extLst>
              <a:ext uri="{FF2B5EF4-FFF2-40B4-BE49-F238E27FC236}">
                <a16:creationId xmlns:a16="http://schemas.microsoft.com/office/drawing/2014/main" xmlns="" id="{301A517F-9DFA-43A0-A4B9-C1931C4F1E5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00688" y="2003425"/>
            <a:ext cx="3146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2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xmlns="" id="{0B20263E-3E70-4C42-84A2-9C8F749C34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45BF069A-AB6F-47E7-B42A-BF8F3C9257AA}" type="slidenum">
              <a:rPr lang="en-US" altLang="he-IL" sz="1400">
                <a:latin typeface="Times" panose="02020603050405020304" pitchFamily="18" charset="0"/>
              </a:rPr>
              <a:pPr>
                <a:spcBef>
                  <a:spcPct val="0"/>
                </a:spcBef>
                <a:buFontTx/>
                <a:buNone/>
              </a:pPr>
              <a:t>19</a:t>
            </a:fld>
            <a:endParaRPr lang="en-US" altLang="he-IL" sz="1400">
              <a:latin typeface="Times" panose="02020603050405020304" pitchFamily="18" charset="0"/>
            </a:endParaRPr>
          </a:p>
        </p:txBody>
      </p:sp>
      <p:pic>
        <p:nvPicPr>
          <p:cNvPr id="12291" name="Picture 4">
            <a:extLst>
              <a:ext uri="{FF2B5EF4-FFF2-40B4-BE49-F238E27FC236}">
                <a16:creationId xmlns:a16="http://schemas.microsoft.com/office/drawing/2014/main" xmlns="" id="{4A37E195-7CC4-4630-A503-FCBA2E4A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8600"/>
            <a:ext cx="51308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a:extLst>
              <a:ext uri="{FF2B5EF4-FFF2-40B4-BE49-F238E27FC236}">
                <a16:creationId xmlns:a16="http://schemas.microsoft.com/office/drawing/2014/main" xmlns="" id="{5391D06C-8542-479E-B071-780041427964}"/>
              </a:ext>
            </a:extLst>
          </p:cNvPr>
          <p:cNvSpPr txBox="1">
            <a:spLocks noChangeArrowheads="1"/>
          </p:cNvSpPr>
          <p:nvPr/>
        </p:nvSpPr>
        <p:spPr bwMode="auto">
          <a:xfrm>
            <a:off x="533400" y="1524000"/>
            <a:ext cx="2286000" cy="267811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2400"/>
              <a:t>Bandwidth choice is an art</a:t>
            </a:r>
          </a:p>
          <a:p>
            <a:pPr>
              <a:spcBef>
                <a:spcPct val="0"/>
              </a:spcBef>
              <a:buFontTx/>
              <a:buNone/>
            </a:pPr>
            <a:endParaRPr lang="en-US" altLang="he-IL" sz="2400"/>
          </a:p>
          <a:p>
            <a:pPr>
              <a:spcBef>
                <a:spcPct val="0"/>
              </a:spcBef>
              <a:buFontTx/>
              <a:buNone/>
            </a:pPr>
            <a:r>
              <a:rPr lang="en-US" altLang="he-IL" sz="2400"/>
              <a:t>Usually want to try several</a:t>
            </a:r>
          </a:p>
          <a:p>
            <a:pPr>
              <a:spcBef>
                <a:spcPct val="0"/>
              </a:spcBef>
              <a:buFontTx/>
              <a:buNone/>
            </a:pPr>
            <a:endParaRPr lang="en-US" altLang="he-IL" sz="2400">
              <a:latin typeface="Times" panose="02020603050405020304" pitchFamily="18" charset="0"/>
            </a:endParaRPr>
          </a:p>
          <a:p>
            <a:pPr>
              <a:spcBef>
                <a:spcPct val="0"/>
              </a:spcBef>
              <a:buFontTx/>
              <a:buNone/>
            </a:pPr>
            <a:endParaRPr lang="en-US" altLang="he-IL" sz="2400">
              <a:latin typeface="Times" panose="02020603050405020304" pitchFamily="18" charset="0"/>
            </a:endParaRPr>
          </a:p>
        </p:txBody>
      </p:sp>
    </p:spTree>
    <p:extLst>
      <p:ext uri="{BB962C8B-B14F-4D97-AF65-F5344CB8AC3E}">
        <p14:creationId xmlns:p14="http://schemas.microsoft.com/office/powerpoint/2010/main" val="215060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D2BE6D24-8FCF-4897-AF19-2C2DAB4CE5D3}"/>
              </a:ext>
            </a:extLst>
          </p:cNvPr>
          <p:cNvSpPr>
            <a:spLocks noGrp="1" noChangeArrowheads="1"/>
          </p:cNvSpPr>
          <p:nvPr>
            <p:ph type="title"/>
          </p:nvPr>
        </p:nvSpPr>
        <p:spPr/>
        <p:txBody>
          <a:bodyPr/>
          <a:lstStyle/>
          <a:p>
            <a:pPr eaLnBrk="1" hangingPunct="1"/>
            <a:r>
              <a:rPr lang="en-US" altLang="he-IL"/>
              <a:t>Boxplots</a:t>
            </a:r>
          </a:p>
        </p:txBody>
      </p:sp>
      <p:sp>
        <p:nvSpPr>
          <p:cNvPr id="13315" name="Rectangle 4">
            <a:extLst>
              <a:ext uri="{FF2B5EF4-FFF2-40B4-BE49-F238E27FC236}">
                <a16:creationId xmlns:a16="http://schemas.microsoft.com/office/drawing/2014/main" xmlns="" id="{A9711BA2-05FA-4A11-987F-AACFE016276F}"/>
              </a:ext>
            </a:extLst>
          </p:cNvPr>
          <p:cNvSpPr>
            <a:spLocks noGrp="1" noChangeArrowheads="1"/>
          </p:cNvSpPr>
          <p:nvPr>
            <p:ph idx="1"/>
          </p:nvPr>
        </p:nvSpPr>
        <p:spPr>
          <a:xfrm>
            <a:off x="685800" y="1371600"/>
            <a:ext cx="3886200" cy="4648200"/>
          </a:xfrm>
        </p:spPr>
        <p:txBody>
          <a:bodyPr/>
          <a:lstStyle/>
          <a:p>
            <a:pPr eaLnBrk="1" hangingPunct="1">
              <a:lnSpc>
                <a:spcPct val="90000"/>
              </a:lnSpc>
            </a:pPr>
            <a:r>
              <a:rPr lang="en-US" altLang="he-IL" sz="2000"/>
              <a:t>Shows a lot of information about a variable in one plot</a:t>
            </a:r>
          </a:p>
          <a:p>
            <a:pPr lvl="1" eaLnBrk="1" hangingPunct="1">
              <a:lnSpc>
                <a:spcPct val="90000"/>
              </a:lnSpc>
            </a:pPr>
            <a:r>
              <a:rPr lang="en-US" altLang="he-IL" sz="1800"/>
              <a:t>Median</a:t>
            </a:r>
          </a:p>
          <a:p>
            <a:pPr lvl="1" eaLnBrk="1" hangingPunct="1">
              <a:lnSpc>
                <a:spcPct val="90000"/>
              </a:lnSpc>
            </a:pPr>
            <a:r>
              <a:rPr lang="en-US" altLang="he-IL" sz="1800"/>
              <a:t>IQR</a:t>
            </a:r>
          </a:p>
          <a:p>
            <a:pPr lvl="1" eaLnBrk="1" hangingPunct="1">
              <a:lnSpc>
                <a:spcPct val="90000"/>
              </a:lnSpc>
            </a:pPr>
            <a:r>
              <a:rPr lang="en-US" altLang="he-IL" sz="1800"/>
              <a:t>Outliers</a:t>
            </a:r>
          </a:p>
          <a:p>
            <a:pPr lvl="1" eaLnBrk="1" hangingPunct="1">
              <a:lnSpc>
                <a:spcPct val="90000"/>
              </a:lnSpc>
            </a:pPr>
            <a:r>
              <a:rPr lang="en-US" altLang="he-IL" sz="1800"/>
              <a:t>Range</a:t>
            </a:r>
          </a:p>
          <a:p>
            <a:pPr lvl="1" eaLnBrk="1" hangingPunct="1">
              <a:lnSpc>
                <a:spcPct val="90000"/>
              </a:lnSpc>
            </a:pPr>
            <a:r>
              <a:rPr lang="en-US" altLang="he-IL" sz="1800"/>
              <a:t>Skewness</a:t>
            </a:r>
          </a:p>
          <a:p>
            <a:pPr eaLnBrk="1" hangingPunct="1">
              <a:lnSpc>
                <a:spcPct val="90000"/>
              </a:lnSpc>
            </a:pPr>
            <a:r>
              <a:rPr lang="en-US" altLang="he-IL" sz="2000"/>
              <a:t>Negatives</a:t>
            </a:r>
          </a:p>
          <a:p>
            <a:pPr lvl="1" eaLnBrk="1" hangingPunct="1">
              <a:lnSpc>
                <a:spcPct val="90000"/>
              </a:lnSpc>
            </a:pPr>
            <a:r>
              <a:rPr lang="en-US" altLang="he-IL" sz="1800"/>
              <a:t>Overplotting </a:t>
            </a:r>
          </a:p>
          <a:p>
            <a:pPr lvl="1" eaLnBrk="1" hangingPunct="1">
              <a:lnSpc>
                <a:spcPct val="90000"/>
              </a:lnSpc>
            </a:pPr>
            <a:r>
              <a:rPr lang="en-US" altLang="he-IL" sz="1800"/>
              <a:t>Hard to tell distributional shape</a:t>
            </a:r>
          </a:p>
          <a:p>
            <a:pPr lvl="1" eaLnBrk="1" hangingPunct="1">
              <a:lnSpc>
                <a:spcPct val="90000"/>
              </a:lnSpc>
            </a:pPr>
            <a:r>
              <a:rPr lang="en-US" altLang="he-IL" sz="1800"/>
              <a:t>no standard implementation in software (many options for whiskers, outliers)</a:t>
            </a:r>
          </a:p>
          <a:p>
            <a:pPr lvl="1" eaLnBrk="1" hangingPunct="1">
              <a:lnSpc>
                <a:spcPct val="90000"/>
              </a:lnSpc>
            </a:pPr>
            <a:endParaRPr lang="en-US" altLang="he-IL" sz="1800"/>
          </a:p>
        </p:txBody>
      </p:sp>
      <p:sp>
        <p:nvSpPr>
          <p:cNvPr id="13316" name="Slide Number Placeholder 5">
            <a:extLst>
              <a:ext uri="{FF2B5EF4-FFF2-40B4-BE49-F238E27FC236}">
                <a16:creationId xmlns:a16="http://schemas.microsoft.com/office/drawing/2014/main" xmlns="" id="{1D8F8BA9-1BCB-40A6-883C-C2AEDA708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A25FBF1-6FCB-42C4-A644-45B9E16C1AF2}" type="slidenum">
              <a:rPr lang="en-US" altLang="he-IL" sz="1400">
                <a:latin typeface="Times" panose="02020603050405020304" pitchFamily="18" charset="0"/>
              </a:rPr>
              <a:pPr>
                <a:spcBef>
                  <a:spcPct val="0"/>
                </a:spcBef>
                <a:buFontTx/>
                <a:buNone/>
              </a:pPr>
              <a:t>20</a:t>
            </a:fld>
            <a:endParaRPr lang="en-US" altLang="he-IL" sz="1400">
              <a:latin typeface="Times" panose="02020603050405020304" pitchFamily="18" charset="0"/>
            </a:endParaRPr>
          </a:p>
        </p:txBody>
      </p:sp>
      <p:pic>
        <p:nvPicPr>
          <p:cNvPr id="13317" name="Picture 3">
            <a:extLst>
              <a:ext uri="{FF2B5EF4-FFF2-40B4-BE49-F238E27FC236}">
                <a16:creationId xmlns:a16="http://schemas.microsoft.com/office/drawing/2014/main" xmlns="" id="{BE1F8C4B-4B43-4AD9-99B5-01EE05F55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0" y="1219200"/>
            <a:ext cx="39862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29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5F7272D0-2AA6-48C3-AB66-D4F5746DA849}"/>
              </a:ext>
            </a:extLst>
          </p:cNvPr>
          <p:cNvSpPr>
            <a:spLocks noGrp="1" noChangeArrowheads="1"/>
          </p:cNvSpPr>
          <p:nvPr>
            <p:ph type="title"/>
          </p:nvPr>
        </p:nvSpPr>
        <p:spPr/>
        <p:txBody>
          <a:bodyPr/>
          <a:lstStyle/>
          <a:p>
            <a:pPr eaLnBrk="1" hangingPunct="1"/>
            <a:r>
              <a:rPr lang="en-US" altLang="he-IL"/>
              <a:t>Time Series</a:t>
            </a:r>
          </a:p>
        </p:txBody>
      </p:sp>
      <p:sp>
        <p:nvSpPr>
          <p:cNvPr id="14339" name="Content Placeholder 13">
            <a:extLst>
              <a:ext uri="{FF2B5EF4-FFF2-40B4-BE49-F238E27FC236}">
                <a16:creationId xmlns:a16="http://schemas.microsoft.com/office/drawing/2014/main" xmlns="" id="{6DB70E86-B05A-42AE-A421-802C2C2B14B3}"/>
              </a:ext>
            </a:extLst>
          </p:cNvPr>
          <p:cNvSpPr>
            <a:spLocks noGrp="1"/>
          </p:cNvSpPr>
          <p:nvPr>
            <p:ph idx="1"/>
          </p:nvPr>
        </p:nvSpPr>
        <p:spPr>
          <a:xfrm>
            <a:off x="685800" y="1066800"/>
            <a:ext cx="7772400" cy="5029200"/>
          </a:xfrm>
        </p:spPr>
        <p:txBody>
          <a:bodyPr/>
          <a:lstStyle/>
          <a:p>
            <a:pPr>
              <a:buFontTx/>
              <a:buNone/>
            </a:pPr>
            <a:r>
              <a:rPr lang="en-US" altLang="he-IL" sz="2000"/>
              <a:t>If your data has a temporal component, be sure to exploit it</a:t>
            </a:r>
          </a:p>
        </p:txBody>
      </p:sp>
      <p:sp>
        <p:nvSpPr>
          <p:cNvPr id="14340" name="Slide Number Placeholder 12">
            <a:extLst>
              <a:ext uri="{FF2B5EF4-FFF2-40B4-BE49-F238E27FC236}">
                <a16:creationId xmlns:a16="http://schemas.microsoft.com/office/drawing/2014/main" xmlns="" id="{B8D9BF63-E944-4B48-ACCD-B56DF1807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BF16BD9F-C699-415B-AD3C-30EA915E45CC}" type="slidenum">
              <a:rPr lang="en-US" altLang="he-IL" sz="1400">
                <a:latin typeface="Times" panose="02020603050405020304" pitchFamily="18" charset="0"/>
              </a:rPr>
              <a:pPr>
                <a:spcBef>
                  <a:spcPct val="0"/>
                </a:spcBef>
                <a:buFontTx/>
                <a:buNone/>
              </a:pPr>
              <a:t>21</a:t>
            </a:fld>
            <a:endParaRPr lang="en-US" altLang="he-IL" sz="1400">
              <a:latin typeface="Times" panose="02020603050405020304" pitchFamily="18" charset="0"/>
            </a:endParaRPr>
          </a:p>
        </p:txBody>
      </p:sp>
      <p:pic>
        <p:nvPicPr>
          <p:cNvPr id="14341" name="Picture 3" descr="airlines">
            <a:extLst>
              <a:ext uri="{FF2B5EF4-FFF2-40B4-BE49-F238E27FC236}">
                <a16:creationId xmlns:a16="http://schemas.microsoft.com/office/drawing/2014/main" xmlns="" id="{01002C35-25FC-4BFF-A9EA-90204D615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74" t="13625" r="4147" b="8516"/>
          <a:stretch>
            <a:fillRect/>
          </a:stretch>
        </p:blipFill>
        <p:spPr bwMode="auto">
          <a:xfrm>
            <a:off x="685800" y="1828800"/>
            <a:ext cx="7162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Line 4">
            <a:extLst>
              <a:ext uri="{FF2B5EF4-FFF2-40B4-BE49-F238E27FC236}">
                <a16:creationId xmlns:a16="http://schemas.microsoft.com/office/drawing/2014/main" xmlns="" id="{4A90CFB8-1962-42A7-A3A4-6E25D06B3A62}"/>
              </a:ext>
            </a:extLst>
          </p:cNvPr>
          <p:cNvSpPr>
            <a:spLocks noChangeShapeType="1"/>
          </p:cNvSpPr>
          <p:nvPr/>
        </p:nvSpPr>
        <p:spPr bwMode="auto">
          <a:xfrm flipV="1">
            <a:off x="3886200" y="3733800"/>
            <a:ext cx="2438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Text Box 5">
            <a:extLst>
              <a:ext uri="{FF2B5EF4-FFF2-40B4-BE49-F238E27FC236}">
                <a16:creationId xmlns:a16="http://schemas.microsoft.com/office/drawing/2014/main" xmlns="" id="{C29E7266-B3D6-4665-805F-6572828AFD30}"/>
              </a:ext>
            </a:extLst>
          </p:cNvPr>
          <p:cNvSpPr txBox="1">
            <a:spLocks noChangeArrowheads="1"/>
          </p:cNvSpPr>
          <p:nvPr/>
        </p:nvSpPr>
        <p:spPr bwMode="auto">
          <a:xfrm>
            <a:off x="4800600" y="41910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steady growth</a:t>
            </a:r>
          </a:p>
          <a:p>
            <a:pPr algn="ctr">
              <a:spcBef>
                <a:spcPct val="0"/>
              </a:spcBef>
              <a:buFontTx/>
              <a:buNone/>
            </a:pPr>
            <a:r>
              <a:rPr lang="en-US" altLang="he-IL" sz="1200">
                <a:latin typeface="Arial" panose="020B0604020202020204" pitchFamily="34" charset="0"/>
                <a:cs typeface="Arial" panose="020B0604020202020204" pitchFamily="34" charset="0"/>
              </a:rPr>
              <a:t> trend</a:t>
            </a:r>
            <a:endParaRPr lang="en-US" altLang="he-IL" sz="2400">
              <a:latin typeface="Times New Roman" panose="02020603050405020304" pitchFamily="18" charset="0"/>
              <a:cs typeface="Arial" panose="020B0604020202020204" pitchFamily="34" charset="0"/>
            </a:endParaRPr>
          </a:p>
        </p:txBody>
      </p:sp>
      <p:sp>
        <p:nvSpPr>
          <p:cNvPr id="14344" name="Line 6">
            <a:extLst>
              <a:ext uri="{FF2B5EF4-FFF2-40B4-BE49-F238E27FC236}">
                <a16:creationId xmlns:a16="http://schemas.microsoft.com/office/drawing/2014/main" xmlns="" id="{EEC01F4F-A91E-414F-AD95-97030BD0602D}"/>
              </a:ext>
            </a:extLst>
          </p:cNvPr>
          <p:cNvSpPr>
            <a:spLocks noChangeShapeType="1"/>
          </p:cNvSpPr>
          <p:nvPr/>
        </p:nvSpPr>
        <p:spPr bwMode="auto">
          <a:xfrm flipH="1" flipV="1">
            <a:off x="2971800" y="4343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Text Box 7">
            <a:extLst>
              <a:ext uri="{FF2B5EF4-FFF2-40B4-BE49-F238E27FC236}">
                <a16:creationId xmlns:a16="http://schemas.microsoft.com/office/drawing/2014/main" xmlns="" id="{B06BB4A2-BB80-4B83-9952-55D770449C92}"/>
              </a:ext>
            </a:extLst>
          </p:cNvPr>
          <p:cNvSpPr txBox="1">
            <a:spLocks noChangeArrowheads="1"/>
          </p:cNvSpPr>
          <p:nvPr/>
        </p:nvSpPr>
        <p:spPr bwMode="auto">
          <a:xfrm>
            <a:off x="3048000" y="4800600"/>
            <a:ext cx="1544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400">
                <a:latin typeface="Arial" panose="020B0604020202020204" pitchFamily="34" charset="0"/>
                <a:cs typeface="Arial" panose="020B0604020202020204" pitchFamily="34" charset="0"/>
              </a:rPr>
              <a:t>New Year bumps</a:t>
            </a:r>
            <a:endParaRPr lang="en-US" altLang="he-IL" sz="2400">
              <a:latin typeface="Times New Roman" panose="02020603050405020304" pitchFamily="18" charset="0"/>
              <a:cs typeface="Arial" panose="020B0604020202020204" pitchFamily="34" charset="0"/>
            </a:endParaRPr>
          </a:p>
        </p:txBody>
      </p:sp>
      <p:sp>
        <p:nvSpPr>
          <p:cNvPr id="14346" name="Line 8">
            <a:extLst>
              <a:ext uri="{FF2B5EF4-FFF2-40B4-BE49-F238E27FC236}">
                <a16:creationId xmlns:a16="http://schemas.microsoft.com/office/drawing/2014/main" xmlns="" id="{02C358A2-EFFA-4A9E-907D-1542810978A5}"/>
              </a:ext>
            </a:extLst>
          </p:cNvPr>
          <p:cNvSpPr>
            <a:spLocks noChangeShapeType="1"/>
          </p:cNvSpPr>
          <p:nvPr/>
        </p:nvSpPr>
        <p:spPr bwMode="auto">
          <a:xfrm>
            <a:off x="3048000" y="2667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7" name="Text Box 9">
            <a:extLst>
              <a:ext uri="{FF2B5EF4-FFF2-40B4-BE49-F238E27FC236}">
                <a16:creationId xmlns:a16="http://schemas.microsoft.com/office/drawing/2014/main" xmlns="" id="{FFA084A7-174C-4F0D-A7AC-1215CE1DECB8}"/>
              </a:ext>
            </a:extLst>
          </p:cNvPr>
          <p:cNvSpPr txBox="1">
            <a:spLocks noChangeArrowheads="1"/>
          </p:cNvSpPr>
          <p:nvPr/>
        </p:nvSpPr>
        <p:spPr bwMode="auto">
          <a:xfrm>
            <a:off x="2601913" y="2232025"/>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summer</a:t>
            </a:r>
          </a:p>
          <a:p>
            <a:pPr algn="ctr">
              <a:spcBef>
                <a:spcPct val="0"/>
              </a:spcBef>
              <a:buFontTx/>
              <a:buNone/>
            </a:pPr>
            <a:r>
              <a:rPr lang="en-US" altLang="he-IL" sz="1200">
                <a:latin typeface="Arial" panose="020B0604020202020204" pitchFamily="34" charset="0"/>
                <a:cs typeface="Arial" panose="020B0604020202020204" pitchFamily="34" charset="0"/>
              </a:rPr>
              <a:t> peaks</a:t>
            </a:r>
            <a:endParaRPr lang="en-US" altLang="he-IL" sz="2400">
              <a:latin typeface="Times New Roman" panose="02020603050405020304" pitchFamily="18" charset="0"/>
              <a:cs typeface="Arial" panose="020B0604020202020204" pitchFamily="34" charset="0"/>
            </a:endParaRPr>
          </a:p>
        </p:txBody>
      </p:sp>
      <p:sp>
        <p:nvSpPr>
          <p:cNvPr id="14348" name="Line 10">
            <a:extLst>
              <a:ext uri="{FF2B5EF4-FFF2-40B4-BE49-F238E27FC236}">
                <a16:creationId xmlns:a16="http://schemas.microsoft.com/office/drawing/2014/main" xmlns="" id="{4A750107-C32C-4107-A2E2-CEE63BB17AFB}"/>
              </a:ext>
            </a:extLst>
          </p:cNvPr>
          <p:cNvSpPr>
            <a:spLocks noChangeShapeType="1"/>
          </p:cNvSpPr>
          <p:nvPr/>
        </p:nvSpPr>
        <p:spPr bwMode="auto">
          <a:xfrm>
            <a:off x="4648200" y="22860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Text Box 11">
            <a:extLst>
              <a:ext uri="{FF2B5EF4-FFF2-40B4-BE49-F238E27FC236}">
                <a16:creationId xmlns:a16="http://schemas.microsoft.com/office/drawing/2014/main" xmlns="" id="{A180430A-5AC1-45F4-9897-7D70389E2998}"/>
              </a:ext>
            </a:extLst>
          </p:cNvPr>
          <p:cNvSpPr txBox="1">
            <a:spLocks noChangeArrowheads="1"/>
          </p:cNvSpPr>
          <p:nvPr/>
        </p:nvSpPr>
        <p:spPr bwMode="auto">
          <a:xfrm>
            <a:off x="3133725" y="1828800"/>
            <a:ext cx="242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 summer bifurcations in air travel </a:t>
            </a:r>
          </a:p>
          <a:p>
            <a:pPr algn="ctr">
              <a:spcBef>
                <a:spcPct val="0"/>
              </a:spcBef>
              <a:buFontTx/>
              <a:buNone/>
            </a:pPr>
            <a:r>
              <a:rPr lang="en-US" altLang="he-IL" sz="1200" b="1">
                <a:latin typeface="Arial" panose="020B0604020202020204" pitchFamily="34" charset="0"/>
                <a:cs typeface="Arial" panose="020B0604020202020204" pitchFamily="34" charset="0"/>
              </a:rPr>
              <a:t>(favor early/late)</a:t>
            </a:r>
            <a:endParaRPr lang="en-US" altLang="he-IL"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9984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41CCC0C0-8C52-404C-AD6A-2C86947408AB}"/>
              </a:ext>
            </a:extLst>
          </p:cNvPr>
          <p:cNvSpPr>
            <a:spLocks noGrp="1" noChangeArrowheads="1"/>
          </p:cNvSpPr>
          <p:nvPr>
            <p:ph type="title"/>
          </p:nvPr>
        </p:nvSpPr>
        <p:spPr/>
        <p:txBody>
          <a:bodyPr/>
          <a:lstStyle/>
          <a:p>
            <a:r>
              <a:rPr lang="en-US" altLang="he-IL"/>
              <a:t>Time-Series Example 3 </a:t>
            </a:r>
          </a:p>
        </p:txBody>
      </p:sp>
      <p:pic>
        <p:nvPicPr>
          <p:cNvPr id="15363" name="Picture 3" descr="weight_time">
            <a:extLst>
              <a:ext uri="{FF2B5EF4-FFF2-40B4-BE49-F238E27FC236}">
                <a16:creationId xmlns:a16="http://schemas.microsoft.com/office/drawing/2014/main" xmlns="" id="{9A7E426D-2CC0-4324-A35B-CF6AD1CD9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1" t="11690" r="2559" b="2563"/>
          <a:stretch>
            <a:fillRect/>
          </a:stretch>
        </p:blipFill>
        <p:spPr bwMode="auto">
          <a:xfrm>
            <a:off x="1752600" y="963613"/>
            <a:ext cx="533400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8" name="Text Box 4">
            <a:extLst>
              <a:ext uri="{FF2B5EF4-FFF2-40B4-BE49-F238E27FC236}">
                <a16:creationId xmlns:a16="http://schemas.microsoft.com/office/drawing/2014/main" xmlns="" id="{78909786-B271-42D0-93C0-367D4D0DD4BA}"/>
              </a:ext>
            </a:extLst>
          </p:cNvPr>
          <p:cNvSpPr txBox="1">
            <a:spLocks noChangeArrowheads="1"/>
          </p:cNvSpPr>
          <p:nvPr/>
        </p:nvSpPr>
        <p:spPr bwMode="auto">
          <a:xfrm>
            <a:off x="228600" y="4343400"/>
            <a:ext cx="2686050"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Times" panose="02020603050405020304" pitchFamily="18" charset="0"/>
              </a:rPr>
              <a:t>Scotland experiment:</a:t>
            </a:r>
          </a:p>
          <a:p>
            <a:pPr algn="ctr">
              <a:spcBef>
                <a:spcPct val="0"/>
              </a:spcBef>
              <a:buFontTx/>
              <a:buNone/>
            </a:pP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a:t>
            </a:r>
            <a:r>
              <a:rPr lang="en-US" altLang="he-IL" sz="1200">
                <a:latin typeface="Times" panose="02020603050405020304" pitchFamily="18" charset="0"/>
              </a:rPr>
              <a:t>milk in kid diet </a:t>
            </a:r>
            <a:r>
              <a:rPr lang="en-US" altLang="he-IL" sz="1200">
                <a:latin typeface="Times" panose="02020603050405020304" pitchFamily="18" charset="0"/>
                <a:sym typeface="Symbol" panose="05050102010706020507" pitchFamily="18" charset="2"/>
              </a:rPr>
              <a:t> better health</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lgn="ctr">
              <a:spcBef>
                <a:spcPct val="0"/>
              </a:spcBef>
              <a:buFontTx/>
              <a:buNone/>
            </a:pPr>
            <a:r>
              <a:rPr lang="en-US" altLang="he-IL" sz="1200">
                <a:latin typeface="Times" panose="02020603050405020304" pitchFamily="18" charset="0"/>
              </a:rPr>
              <a:t>20,000 kids:</a:t>
            </a:r>
          </a:p>
          <a:p>
            <a:pPr algn="ctr">
              <a:spcBef>
                <a:spcPct val="0"/>
              </a:spcBef>
              <a:buFontTx/>
              <a:buNone/>
            </a:pPr>
            <a:r>
              <a:rPr lang="en-US" altLang="he-IL" sz="1200">
                <a:latin typeface="Times" panose="02020603050405020304" pitchFamily="18" charset="0"/>
              </a:rPr>
              <a:t> 5k raw, 5k pasteurize, </a:t>
            </a:r>
          </a:p>
          <a:p>
            <a:pPr algn="ctr">
              <a:spcBef>
                <a:spcPct val="0"/>
              </a:spcBef>
              <a:buFontTx/>
              <a:buNone/>
            </a:pPr>
            <a:r>
              <a:rPr lang="en-US" altLang="he-IL" sz="1200">
                <a:latin typeface="Times" panose="02020603050405020304" pitchFamily="18" charset="0"/>
              </a:rPr>
              <a:t>10k control (no supplement)</a:t>
            </a:r>
            <a:endParaRPr lang="en-US" altLang="he-IL" sz="1200">
              <a:latin typeface="Times" panose="02020603050405020304" pitchFamily="18" charset="0"/>
              <a:sym typeface="Symbol" panose="05050102010706020507" pitchFamily="18" charset="2"/>
            </a:endParaRPr>
          </a:p>
        </p:txBody>
      </p:sp>
      <p:sp>
        <p:nvSpPr>
          <p:cNvPr id="15365" name="Text Box 5">
            <a:extLst>
              <a:ext uri="{FF2B5EF4-FFF2-40B4-BE49-F238E27FC236}">
                <a16:creationId xmlns:a16="http://schemas.microsoft.com/office/drawing/2014/main" xmlns="" id="{97E81B80-3C0C-4DEE-BA86-4989631A2C76}"/>
              </a:ext>
            </a:extLst>
          </p:cNvPr>
          <p:cNvSpPr txBox="1">
            <a:spLocks noChangeArrowheads="1"/>
          </p:cNvSpPr>
          <p:nvPr/>
        </p:nvSpPr>
        <p:spPr bwMode="auto">
          <a:xfrm>
            <a:off x="3014663" y="1371600"/>
            <a:ext cx="1957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i="1">
                <a:latin typeface="Times" panose="02020603050405020304" pitchFamily="18" charset="0"/>
              </a:rPr>
              <a:t>mean weight vs mean age</a:t>
            </a:r>
          </a:p>
          <a:p>
            <a:pPr algn="ctr">
              <a:spcBef>
                <a:spcPct val="0"/>
              </a:spcBef>
              <a:buFontTx/>
              <a:buNone/>
            </a:pPr>
            <a:r>
              <a:rPr lang="en-US" altLang="he-IL" sz="1200" i="1">
                <a:latin typeface="Times" panose="02020603050405020304" pitchFamily="18" charset="0"/>
              </a:rPr>
              <a:t>for 10k control group</a:t>
            </a:r>
          </a:p>
        </p:txBody>
      </p:sp>
      <p:sp>
        <p:nvSpPr>
          <p:cNvPr id="272394" name="Text Box 10">
            <a:extLst>
              <a:ext uri="{FF2B5EF4-FFF2-40B4-BE49-F238E27FC236}">
                <a16:creationId xmlns:a16="http://schemas.microsoft.com/office/drawing/2014/main" xmlns="" id="{93E760B8-8A5F-4C47-90D8-A1E074F04486}"/>
              </a:ext>
            </a:extLst>
          </p:cNvPr>
          <p:cNvSpPr txBox="1">
            <a:spLocks noChangeArrowheads="1"/>
          </p:cNvSpPr>
          <p:nvPr/>
        </p:nvSpPr>
        <p:spPr bwMode="auto">
          <a:xfrm>
            <a:off x="3048000" y="4876800"/>
            <a:ext cx="2965450" cy="101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Times" panose="02020603050405020304" pitchFamily="18" charset="0"/>
                <a:sym typeface="Symbol" panose="05050102010706020507" pitchFamily="18" charset="2"/>
              </a:rPr>
              <a:t>Would expect smooth weight growth plot.</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lgn="ctr">
              <a:spcBef>
                <a:spcPct val="0"/>
              </a:spcBef>
              <a:buFontTx/>
              <a:buNone/>
            </a:pPr>
            <a:r>
              <a:rPr lang="en-US" altLang="he-IL" sz="1200" b="1">
                <a:latin typeface="Times" panose="02020603050405020304" pitchFamily="18" charset="0"/>
                <a:sym typeface="Symbol" panose="05050102010706020507" pitchFamily="18" charset="2"/>
              </a:rPr>
              <a:t>Visually reveals</a:t>
            </a:r>
          </a:p>
          <a:p>
            <a:pPr algn="ctr">
              <a:spcBef>
                <a:spcPct val="0"/>
              </a:spcBef>
              <a:buFontTx/>
              <a:buNone/>
            </a:pPr>
            <a:r>
              <a:rPr lang="en-US" altLang="he-IL" sz="1200" b="1">
                <a:latin typeface="Times" panose="02020603050405020304" pitchFamily="18" charset="0"/>
                <a:sym typeface="Symbol" panose="05050102010706020507" pitchFamily="18" charset="2"/>
              </a:rPr>
              <a:t> </a:t>
            </a:r>
            <a:r>
              <a:rPr lang="en-US" altLang="he-IL" sz="1200" b="1" u="sng">
                <a:latin typeface="Times" panose="02020603050405020304" pitchFamily="18" charset="0"/>
                <a:sym typeface="Symbol" panose="05050102010706020507" pitchFamily="18" charset="2"/>
              </a:rPr>
              <a:t>unexpected pattern</a:t>
            </a:r>
            <a:r>
              <a:rPr lang="en-US" altLang="he-IL" sz="1200" b="1" i="1">
                <a:latin typeface="Times" panose="02020603050405020304" pitchFamily="18" charset="0"/>
                <a:sym typeface="Symbol" panose="05050102010706020507" pitchFamily="18" charset="2"/>
              </a:rPr>
              <a:t> </a:t>
            </a:r>
            <a:r>
              <a:rPr lang="en-US" altLang="he-IL" sz="1200" b="1">
                <a:latin typeface="Times" panose="02020603050405020304" pitchFamily="18" charset="0"/>
                <a:sym typeface="Symbol" panose="05050102010706020507" pitchFamily="18" charset="2"/>
              </a:rPr>
              <a:t>(</a:t>
            </a:r>
            <a:r>
              <a:rPr lang="en-US" altLang="he-IL" sz="1200" b="1" i="1">
                <a:latin typeface="Times" panose="02020603050405020304" pitchFamily="18" charset="0"/>
                <a:sym typeface="Symbol" panose="05050102010706020507" pitchFamily="18" charset="2"/>
              </a:rPr>
              <a:t>steps</a:t>
            </a:r>
            <a:r>
              <a:rPr lang="en-US" altLang="he-IL" sz="1200" b="1">
                <a:latin typeface="Times" panose="02020603050405020304" pitchFamily="18" charset="0"/>
                <a:sym typeface="Symbol" panose="05050102010706020507" pitchFamily="18" charset="2"/>
              </a:rPr>
              <a:t>),</a:t>
            </a:r>
          </a:p>
          <a:p>
            <a:pPr algn="ctr">
              <a:spcBef>
                <a:spcPct val="0"/>
              </a:spcBef>
              <a:buFontTx/>
              <a:buNone/>
            </a:pPr>
            <a:r>
              <a:rPr lang="en-US" altLang="he-IL" sz="1200" b="1">
                <a:latin typeface="Times" panose="02020603050405020304" pitchFamily="18" charset="0"/>
                <a:sym typeface="Symbol" panose="05050102010706020507" pitchFamily="18" charset="2"/>
              </a:rPr>
              <a:t>not apparent from raw data table</a:t>
            </a:r>
            <a:r>
              <a:rPr lang="en-US" altLang="he-IL" sz="1200">
                <a:latin typeface="Times" panose="02020603050405020304" pitchFamily="18" charset="0"/>
                <a:sym typeface="Symbol" panose="05050102010706020507" pitchFamily="18" charset="2"/>
              </a:rPr>
              <a:t>.</a:t>
            </a:r>
          </a:p>
        </p:txBody>
      </p:sp>
      <p:sp>
        <p:nvSpPr>
          <p:cNvPr id="272395" name="Text Box 11">
            <a:extLst>
              <a:ext uri="{FF2B5EF4-FFF2-40B4-BE49-F238E27FC236}">
                <a16:creationId xmlns:a16="http://schemas.microsoft.com/office/drawing/2014/main" xmlns="" id="{257D756C-CE04-45D4-9EE7-B4B5A144220D}"/>
              </a:ext>
            </a:extLst>
          </p:cNvPr>
          <p:cNvSpPr txBox="1">
            <a:spLocks noChangeArrowheads="1"/>
          </p:cNvSpPr>
          <p:nvPr/>
        </p:nvSpPr>
        <p:spPr bwMode="auto">
          <a:xfrm>
            <a:off x="6172200" y="4419600"/>
            <a:ext cx="2743200" cy="1744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u="sng">
                <a:latin typeface="Times" panose="02020603050405020304" pitchFamily="18" charset="0"/>
                <a:sym typeface="Symbol" panose="05050102010706020507" pitchFamily="18" charset="2"/>
              </a:rPr>
              <a:t>Possible explanations</a:t>
            </a:r>
            <a:r>
              <a:rPr lang="en-US" altLang="he-IL" sz="1200">
                <a:latin typeface="Times" panose="02020603050405020304" pitchFamily="18" charset="0"/>
                <a:sym typeface="Symbol" panose="05050102010706020507" pitchFamily="18" charset="2"/>
              </a:rPr>
              <a:t>:</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Grow less early in year than later?</a:t>
            </a:r>
          </a:p>
          <a:p>
            <a:pP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No steps in height plots; so why</a:t>
            </a:r>
          </a:p>
          <a:p>
            <a:pPr>
              <a:spcBef>
                <a:spcPct val="0"/>
              </a:spcBef>
              <a:buFontTx/>
              <a:buNone/>
            </a:pPr>
            <a:r>
              <a:rPr lang="en-US" altLang="he-IL" sz="1200">
                <a:latin typeface="Times" panose="02020603050405020304" pitchFamily="18" charset="0"/>
                <a:sym typeface="Symbol" panose="05050102010706020507" pitchFamily="18" charset="2"/>
              </a:rPr>
              <a:t>height </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uniformly, weight </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spurts?</a:t>
            </a:r>
          </a:p>
          <a:p>
            <a:pP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Kids weighed in clothes: summer garb lighter than winter?</a:t>
            </a:r>
          </a:p>
        </p:txBody>
      </p:sp>
    </p:spTree>
    <p:extLst>
      <p:ext uri="{BB962C8B-B14F-4D97-AF65-F5344CB8AC3E}">
        <p14:creationId xmlns:p14="http://schemas.microsoft.com/office/powerpoint/2010/main" val="4119856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94" grpId="0" animBg="1"/>
      <p:bldP spid="27239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2D61C375-E71B-442E-988E-66093EF2E17E}"/>
              </a:ext>
            </a:extLst>
          </p:cNvPr>
          <p:cNvSpPr>
            <a:spLocks noGrp="1"/>
          </p:cNvSpPr>
          <p:nvPr>
            <p:ph type="title"/>
          </p:nvPr>
        </p:nvSpPr>
        <p:spPr/>
        <p:txBody>
          <a:bodyPr/>
          <a:lstStyle/>
          <a:p>
            <a:pPr eaLnBrk="1" hangingPunct="1"/>
            <a:r>
              <a:rPr lang="en-US" altLang="he-IL"/>
              <a:t>Spatial Data</a:t>
            </a:r>
          </a:p>
        </p:txBody>
      </p:sp>
      <p:sp>
        <p:nvSpPr>
          <p:cNvPr id="16387" name="Content Placeholder 5">
            <a:extLst>
              <a:ext uri="{FF2B5EF4-FFF2-40B4-BE49-F238E27FC236}">
                <a16:creationId xmlns:a16="http://schemas.microsoft.com/office/drawing/2014/main" xmlns="" id="{5738BBDF-96E3-43CF-B966-6E8AFEB05B4F}"/>
              </a:ext>
            </a:extLst>
          </p:cNvPr>
          <p:cNvSpPr>
            <a:spLocks noGrp="1"/>
          </p:cNvSpPr>
          <p:nvPr>
            <p:ph idx="1"/>
          </p:nvPr>
        </p:nvSpPr>
        <p:spPr>
          <a:xfrm>
            <a:off x="685800" y="1371600"/>
            <a:ext cx="2819400" cy="4876800"/>
          </a:xfrm>
        </p:spPr>
        <p:txBody>
          <a:bodyPr/>
          <a:lstStyle/>
          <a:p>
            <a:r>
              <a:rPr lang="en-US" altLang="he-IL" sz="2000"/>
              <a:t>If your data has a geographic component, be sure to exploit it</a:t>
            </a:r>
          </a:p>
          <a:p>
            <a:endParaRPr lang="en-US" altLang="he-IL" sz="2000"/>
          </a:p>
          <a:p>
            <a:r>
              <a:rPr lang="en-US" altLang="he-IL" sz="2000"/>
              <a:t>Data from cities/states/zip cods – easy to get lat/long</a:t>
            </a:r>
          </a:p>
          <a:p>
            <a:endParaRPr lang="en-US" altLang="he-IL" sz="2000"/>
          </a:p>
          <a:p>
            <a:r>
              <a:rPr lang="en-US" altLang="he-IL" sz="2000"/>
              <a:t>Can plot as scatterplot</a:t>
            </a:r>
          </a:p>
        </p:txBody>
      </p:sp>
      <p:sp>
        <p:nvSpPr>
          <p:cNvPr id="16388" name="Slide Number Placeholder 4">
            <a:extLst>
              <a:ext uri="{FF2B5EF4-FFF2-40B4-BE49-F238E27FC236}">
                <a16:creationId xmlns:a16="http://schemas.microsoft.com/office/drawing/2014/main" xmlns="" id="{4093BA8C-31C1-426E-A743-5A89C57256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DE75C12D-9EE3-4C7E-B018-EF9C68C381F1}" type="slidenum">
              <a:rPr lang="en-US" altLang="he-IL" sz="1400">
                <a:latin typeface="Times" panose="02020603050405020304" pitchFamily="18" charset="0"/>
              </a:rPr>
              <a:pPr>
                <a:spcBef>
                  <a:spcPct val="0"/>
                </a:spcBef>
                <a:buFontTx/>
                <a:buNone/>
              </a:pPr>
              <a:t>23</a:t>
            </a:fld>
            <a:endParaRPr lang="en-US" altLang="he-IL" sz="1400">
              <a:latin typeface="Times" panose="02020603050405020304" pitchFamily="18" charset="0"/>
            </a:endParaRPr>
          </a:p>
        </p:txBody>
      </p:sp>
      <p:pic>
        <p:nvPicPr>
          <p:cNvPr id="16389" name="Picture 4">
            <a:extLst>
              <a:ext uri="{FF2B5EF4-FFF2-40B4-BE49-F238E27FC236}">
                <a16:creationId xmlns:a16="http://schemas.microsoft.com/office/drawing/2014/main" xmlns="" id="{E1007287-87D5-408F-A5EC-E1AE11CE5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22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xmlns="" id="{836C6835-804A-40D2-8431-132A6D647975}"/>
              </a:ext>
            </a:extLst>
          </p:cNvPr>
          <p:cNvSpPr>
            <a:spLocks noGrp="1"/>
          </p:cNvSpPr>
          <p:nvPr>
            <p:ph idx="1"/>
          </p:nvPr>
        </p:nvSpPr>
        <p:spPr>
          <a:xfrm>
            <a:off x="685800" y="5562600"/>
            <a:ext cx="7772400" cy="533400"/>
          </a:xfrm>
        </p:spPr>
        <p:txBody>
          <a:bodyPr/>
          <a:lstStyle/>
          <a:p>
            <a:r>
              <a:rPr lang="en-US" altLang="he-IL" sz="2000" dirty="0"/>
              <a:t>Maps using color shadings to represent numerical values are called choropleth maps</a:t>
            </a:r>
            <a:endParaRPr lang="en-US" altLang="he-IL" sz="2000" dirty="0">
              <a:hlinkClick r:id="" action="ppaction://noaction"/>
            </a:endParaRPr>
          </a:p>
          <a:p>
            <a:r>
              <a:rPr lang="en-US" altLang="he-IL" sz="2000" dirty="0">
                <a:hlinkClick r:id="" action="ppaction://noaction"/>
              </a:rPr>
              <a:t>http://elections.nytimes.com/2008/results/president/map.html</a:t>
            </a:r>
            <a:endParaRPr lang="en-US" altLang="he-IL" sz="2000" dirty="0"/>
          </a:p>
          <a:p>
            <a:endParaRPr lang="en-US" altLang="he-IL" dirty="0"/>
          </a:p>
          <a:p>
            <a:endParaRPr lang="en-US" altLang="he-IL" dirty="0"/>
          </a:p>
        </p:txBody>
      </p:sp>
      <p:sp>
        <p:nvSpPr>
          <p:cNvPr id="17412" name="Slide Number Placeholder 5">
            <a:extLst>
              <a:ext uri="{FF2B5EF4-FFF2-40B4-BE49-F238E27FC236}">
                <a16:creationId xmlns:a16="http://schemas.microsoft.com/office/drawing/2014/main" xmlns="" id="{2283C440-D1E1-4A79-8A55-4CDA986E4A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9E3C9D3-C7BB-4A85-8977-1154FFF1A862}" type="slidenum">
              <a:rPr lang="en-US" altLang="he-IL" sz="1400">
                <a:latin typeface="Times" panose="02020603050405020304" pitchFamily="18" charset="0"/>
              </a:rPr>
              <a:pPr>
                <a:spcBef>
                  <a:spcPct val="0"/>
                </a:spcBef>
                <a:buFontTx/>
                <a:buNone/>
              </a:pPr>
              <a:t>24</a:t>
            </a:fld>
            <a:endParaRPr lang="en-US" altLang="he-IL" sz="1400">
              <a:latin typeface="Times" panose="02020603050405020304" pitchFamily="18" charset="0"/>
            </a:endParaRPr>
          </a:p>
        </p:txBody>
      </p:sp>
      <p:pic>
        <p:nvPicPr>
          <p:cNvPr id="17413" name="Picture 4">
            <a:extLst>
              <a:ext uri="{FF2B5EF4-FFF2-40B4-BE49-F238E27FC236}">
                <a16:creationId xmlns:a16="http://schemas.microsoft.com/office/drawing/2014/main" xmlns="" id="{71ED9A9C-2BA3-43B4-A1A0-9B363DCB9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69342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Title 1">
            <a:extLst>
              <a:ext uri="{FF2B5EF4-FFF2-40B4-BE49-F238E27FC236}">
                <a16:creationId xmlns:a16="http://schemas.microsoft.com/office/drawing/2014/main" xmlns="" id="{CA13CC12-5B70-41A6-847E-8FF0E48E656A}"/>
              </a:ext>
            </a:extLst>
          </p:cNvPr>
          <p:cNvSpPr>
            <a:spLocks noGrp="1"/>
          </p:cNvSpPr>
          <p:nvPr>
            <p:ph type="title"/>
          </p:nvPr>
        </p:nvSpPr>
        <p:spPr>
          <a:xfrm>
            <a:off x="539552" y="143669"/>
            <a:ext cx="8382000" cy="1143000"/>
          </a:xfrm>
        </p:spPr>
        <p:txBody>
          <a:bodyPr/>
          <a:lstStyle/>
          <a:p>
            <a:r>
              <a:rPr lang="en-US" altLang="he-IL" dirty="0"/>
              <a:t>Spatial data: choropleth Maps</a:t>
            </a:r>
          </a:p>
        </p:txBody>
      </p:sp>
    </p:spTree>
    <p:extLst>
      <p:ext uri="{BB962C8B-B14F-4D97-AF65-F5344CB8AC3E}">
        <p14:creationId xmlns:p14="http://schemas.microsoft.com/office/powerpoint/2010/main" val="386387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EE40E5C2-9584-4EA6-BF09-FE3A2EFF861A}"/>
              </a:ext>
            </a:extLst>
          </p:cNvPr>
          <p:cNvSpPr>
            <a:spLocks noGrp="1" noChangeArrowheads="1"/>
          </p:cNvSpPr>
          <p:nvPr>
            <p:ph type="title"/>
          </p:nvPr>
        </p:nvSpPr>
        <p:spPr/>
        <p:txBody>
          <a:bodyPr/>
          <a:lstStyle/>
          <a:p>
            <a:pPr eaLnBrk="1" hangingPunct="1"/>
            <a:r>
              <a:rPr lang="en-US" altLang="he-IL"/>
              <a:t>Two Continuous Variables</a:t>
            </a:r>
          </a:p>
        </p:txBody>
      </p:sp>
      <p:sp>
        <p:nvSpPr>
          <p:cNvPr id="18435" name="Rectangle 4">
            <a:extLst>
              <a:ext uri="{FF2B5EF4-FFF2-40B4-BE49-F238E27FC236}">
                <a16:creationId xmlns:a16="http://schemas.microsoft.com/office/drawing/2014/main" xmlns="" id="{6C86426F-B81A-430A-84E2-13D6D3F79022}"/>
              </a:ext>
            </a:extLst>
          </p:cNvPr>
          <p:cNvSpPr>
            <a:spLocks noGrp="1" noChangeArrowheads="1"/>
          </p:cNvSpPr>
          <p:nvPr>
            <p:ph idx="1"/>
          </p:nvPr>
        </p:nvSpPr>
        <p:spPr>
          <a:xfrm>
            <a:off x="685800" y="1371600"/>
            <a:ext cx="7467600" cy="1371600"/>
          </a:xfrm>
        </p:spPr>
        <p:txBody>
          <a:bodyPr/>
          <a:lstStyle/>
          <a:p>
            <a:pPr eaLnBrk="1" hangingPunct="1"/>
            <a:r>
              <a:rPr lang="en-US" altLang="he-IL"/>
              <a:t>For two numeric variables, the scatterplot is the obvious choice</a:t>
            </a:r>
          </a:p>
        </p:txBody>
      </p:sp>
      <p:sp>
        <p:nvSpPr>
          <p:cNvPr id="18436" name="Slide Number Placeholder 11">
            <a:extLst>
              <a:ext uri="{FF2B5EF4-FFF2-40B4-BE49-F238E27FC236}">
                <a16:creationId xmlns:a16="http://schemas.microsoft.com/office/drawing/2014/main" xmlns="" id="{705398E5-B8C2-4088-A51A-7A3A65760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43D85B0D-00E6-4171-8B79-05D0B7B98437}" type="slidenum">
              <a:rPr lang="en-US" altLang="he-IL" sz="1400">
                <a:latin typeface="Times" panose="02020603050405020304" pitchFamily="18" charset="0"/>
              </a:rPr>
              <a:pPr>
                <a:spcBef>
                  <a:spcPct val="0"/>
                </a:spcBef>
                <a:buFontTx/>
                <a:buNone/>
              </a:pPr>
              <a:t>25</a:t>
            </a:fld>
            <a:endParaRPr lang="en-US" altLang="he-IL" sz="1400">
              <a:latin typeface="Times" panose="02020603050405020304" pitchFamily="18" charset="0"/>
            </a:endParaRPr>
          </a:p>
        </p:txBody>
      </p:sp>
      <p:grpSp>
        <p:nvGrpSpPr>
          <p:cNvPr id="18437" name="Group 12">
            <a:extLst>
              <a:ext uri="{FF2B5EF4-FFF2-40B4-BE49-F238E27FC236}">
                <a16:creationId xmlns:a16="http://schemas.microsoft.com/office/drawing/2014/main" xmlns="" id="{23D61471-91C2-4318-AF28-C20CD719CA41}"/>
              </a:ext>
            </a:extLst>
          </p:cNvPr>
          <p:cNvGrpSpPr>
            <a:grpSpLocks/>
          </p:cNvGrpSpPr>
          <p:nvPr/>
        </p:nvGrpSpPr>
        <p:grpSpPr bwMode="auto">
          <a:xfrm>
            <a:off x="533400" y="2438400"/>
            <a:ext cx="8208963" cy="3852863"/>
            <a:chOff x="609600" y="2362200"/>
            <a:chExt cx="8208963" cy="3852863"/>
          </a:xfrm>
        </p:grpSpPr>
        <p:pic>
          <p:nvPicPr>
            <p:cNvPr id="18438" name="Picture 5">
              <a:extLst>
                <a:ext uri="{FF2B5EF4-FFF2-40B4-BE49-F238E27FC236}">
                  <a16:creationId xmlns:a16="http://schemas.microsoft.com/office/drawing/2014/main" xmlns="" id="{2286A3E8-8B73-4FD9-881D-A8117E2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4160838"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6">
              <a:extLst>
                <a:ext uri="{FF2B5EF4-FFF2-40B4-BE49-F238E27FC236}">
                  <a16:creationId xmlns:a16="http://schemas.microsoft.com/office/drawing/2014/main" xmlns="" id="{3D7DF128-F63E-4AC6-AFEC-91998A3F39B9}"/>
                </a:ext>
              </a:extLst>
            </p:cNvPr>
            <p:cNvSpPr>
              <a:spLocks noChangeArrowheads="1"/>
            </p:cNvSpPr>
            <p:nvPr/>
          </p:nvSpPr>
          <p:spPr bwMode="auto">
            <a:xfrm>
              <a:off x="5334000" y="4648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8440" name="Line 7">
              <a:extLst>
                <a:ext uri="{FF2B5EF4-FFF2-40B4-BE49-F238E27FC236}">
                  <a16:creationId xmlns:a16="http://schemas.microsoft.com/office/drawing/2014/main" xmlns="" id="{9B4F7474-173C-41C6-9EAA-C16786BCEA76}"/>
                </a:ext>
              </a:extLst>
            </p:cNvPr>
            <p:cNvSpPr>
              <a:spLocks noChangeShapeType="1"/>
            </p:cNvSpPr>
            <p:nvPr/>
          </p:nvSpPr>
          <p:spPr bwMode="auto">
            <a:xfrm>
              <a:off x="6400800" y="5105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AutoShape 8">
              <a:extLst>
                <a:ext uri="{FF2B5EF4-FFF2-40B4-BE49-F238E27FC236}">
                  <a16:creationId xmlns:a16="http://schemas.microsoft.com/office/drawing/2014/main" xmlns="" id="{4BC82699-079C-478B-9B1E-4003909C7E4F}"/>
                </a:ext>
              </a:extLst>
            </p:cNvPr>
            <p:cNvSpPr>
              <a:spLocks noChangeArrowheads="1"/>
            </p:cNvSpPr>
            <p:nvPr/>
          </p:nvSpPr>
          <p:spPr bwMode="auto">
            <a:xfrm>
              <a:off x="3124200" y="3886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8442" name="Line 10">
              <a:extLst>
                <a:ext uri="{FF2B5EF4-FFF2-40B4-BE49-F238E27FC236}">
                  <a16:creationId xmlns:a16="http://schemas.microsoft.com/office/drawing/2014/main" xmlns="" id="{90494FE5-35C0-4055-9FAB-64B02B334B01}"/>
                </a:ext>
              </a:extLst>
            </p:cNvPr>
            <p:cNvSpPr>
              <a:spLocks noChangeShapeType="1"/>
            </p:cNvSpPr>
            <p:nvPr/>
          </p:nvSpPr>
          <p:spPr bwMode="auto">
            <a:xfrm flipH="1">
              <a:off x="2057400" y="434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3" name="Text Box 11">
              <a:extLst>
                <a:ext uri="{FF2B5EF4-FFF2-40B4-BE49-F238E27FC236}">
                  <a16:creationId xmlns:a16="http://schemas.microsoft.com/office/drawing/2014/main" xmlns="" id="{BA212805-8037-48A7-A816-8DC4EA4A2D6A}"/>
                </a:ext>
              </a:extLst>
            </p:cNvPr>
            <p:cNvSpPr txBox="1">
              <a:spLocks noChangeArrowheads="1"/>
            </p:cNvSpPr>
            <p:nvPr/>
          </p:nvSpPr>
          <p:spPr bwMode="auto">
            <a:xfrm>
              <a:off x="609600" y="4191000"/>
              <a:ext cx="1198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sp>
          <p:nvSpPr>
            <p:cNvPr id="18444" name="Text Box 12">
              <a:extLst>
                <a:ext uri="{FF2B5EF4-FFF2-40B4-BE49-F238E27FC236}">
                  <a16:creationId xmlns:a16="http://schemas.microsoft.com/office/drawing/2014/main" xmlns="" id="{27FC66D2-14C1-4A99-8B70-7333A5144182}"/>
                </a:ext>
              </a:extLst>
            </p:cNvPr>
            <p:cNvSpPr txBox="1">
              <a:spLocks noChangeArrowheads="1"/>
            </p:cNvSpPr>
            <p:nvPr/>
          </p:nvSpPr>
          <p:spPr bwMode="auto">
            <a:xfrm>
              <a:off x="7620000" y="5029200"/>
              <a:ext cx="1198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grpSp>
    </p:spTree>
    <p:extLst>
      <p:ext uri="{BB962C8B-B14F-4D97-AF65-F5344CB8AC3E}">
        <p14:creationId xmlns:p14="http://schemas.microsoft.com/office/powerpoint/2010/main" val="276068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8">
            <a:extLst>
              <a:ext uri="{FF2B5EF4-FFF2-40B4-BE49-F238E27FC236}">
                <a16:creationId xmlns:a16="http://schemas.microsoft.com/office/drawing/2014/main" xmlns="" id="{31C5CC0D-568D-432D-97D4-B24409940F92}"/>
              </a:ext>
            </a:extLst>
          </p:cNvPr>
          <p:cNvGrpSpPr>
            <a:grpSpLocks/>
          </p:cNvGrpSpPr>
          <p:nvPr/>
        </p:nvGrpSpPr>
        <p:grpSpPr bwMode="auto">
          <a:xfrm>
            <a:off x="533400" y="3352800"/>
            <a:ext cx="8208963" cy="3090863"/>
            <a:chOff x="609600" y="2362200"/>
            <a:chExt cx="8208963" cy="3852863"/>
          </a:xfrm>
        </p:grpSpPr>
        <p:pic>
          <p:nvPicPr>
            <p:cNvPr id="19464" name="Picture 5">
              <a:extLst>
                <a:ext uri="{FF2B5EF4-FFF2-40B4-BE49-F238E27FC236}">
                  <a16:creationId xmlns:a16="http://schemas.microsoft.com/office/drawing/2014/main" xmlns="" id="{0C5E2A9E-1B70-499F-8C1B-1A6FB42E3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62200"/>
              <a:ext cx="4160838"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AutoShape 6">
              <a:extLst>
                <a:ext uri="{FF2B5EF4-FFF2-40B4-BE49-F238E27FC236}">
                  <a16:creationId xmlns:a16="http://schemas.microsoft.com/office/drawing/2014/main" xmlns="" id="{F72935C7-59F7-49AB-AA35-C2F8D2FA88B0}"/>
                </a:ext>
              </a:extLst>
            </p:cNvPr>
            <p:cNvSpPr>
              <a:spLocks noChangeArrowheads="1"/>
            </p:cNvSpPr>
            <p:nvPr/>
          </p:nvSpPr>
          <p:spPr bwMode="auto">
            <a:xfrm>
              <a:off x="5334000" y="4648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9466" name="Line 7">
              <a:extLst>
                <a:ext uri="{FF2B5EF4-FFF2-40B4-BE49-F238E27FC236}">
                  <a16:creationId xmlns:a16="http://schemas.microsoft.com/office/drawing/2014/main" xmlns="" id="{A83756BF-8E4A-4FA1-A8C5-DE86AAAA9137}"/>
                </a:ext>
              </a:extLst>
            </p:cNvPr>
            <p:cNvSpPr>
              <a:spLocks noChangeShapeType="1"/>
            </p:cNvSpPr>
            <p:nvPr/>
          </p:nvSpPr>
          <p:spPr bwMode="auto">
            <a:xfrm>
              <a:off x="6400800" y="5105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7" name="AutoShape 8">
              <a:extLst>
                <a:ext uri="{FF2B5EF4-FFF2-40B4-BE49-F238E27FC236}">
                  <a16:creationId xmlns:a16="http://schemas.microsoft.com/office/drawing/2014/main" xmlns="" id="{C9E54192-01AC-4321-A0CD-3F25011A0941}"/>
                </a:ext>
              </a:extLst>
            </p:cNvPr>
            <p:cNvSpPr>
              <a:spLocks noChangeArrowheads="1"/>
            </p:cNvSpPr>
            <p:nvPr/>
          </p:nvSpPr>
          <p:spPr bwMode="auto">
            <a:xfrm>
              <a:off x="3124200" y="3886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9468" name="Line 10">
              <a:extLst>
                <a:ext uri="{FF2B5EF4-FFF2-40B4-BE49-F238E27FC236}">
                  <a16:creationId xmlns:a16="http://schemas.microsoft.com/office/drawing/2014/main" xmlns="" id="{8A64F626-EE63-4ABE-B660-496E87C8809B}"/>
                </a:ext>
              </a:extLst>
            </p:cNvPr>
            <p:cNvSpPr>
              <a:spLocks noChangeShapeType="1"/>
            </p:cNvSpPr>
            <p:nvPr/>
          </p:nvSpPr>
          <p:spPr bwMode="auto">
            <a:xfrm flipH="1">
              <a:off x="2057400" y="434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9" name="Text Box 11">
              <a:extLst>
                <a:ext uri="{FF2B5EF4-FFF2-40B4-BE49-F238E27FC236}">
                  <a16:creationId xmlns:a16="http://schemas.microsoft.com/office/drawing/2014/main" xmlns="" id="{21BCDBD5-D9F8-4265-AA7E-4E2E858412E9}"/>
                </a:ext>
              </a:extLst>
            </p:cNvPr>
            <p:cNvSpPr txBox="1">
              <a:spLocks noChangeArrowheads="1"/>
            </p:cNvSpPr>
            <p:nvPr/>
          </p:nvSpPr>
          <p:spPr bwMode="auto">
            <a:xfrm>
              <a:off x="609600" y="4191000"/>
              <a:ext cx="1198563" cy="38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sp>
          <p:nvSpPr>
            <p:cNvPr id="19470" name="Text Box 12">
              <a:extLst>
                <a:ext uri="{FF2B5EF4-FFF2-40B4-BE49-F238E27FC236}">
                  <a16:creationId xmlns:a16="http://schemas.microsoft.com/office/drawing/2014/main" xmlns="" id="{D9CFA3E7-2739-4955-B032-40802393B158}"/>
                </a:ext>
              </a:extLst>
            </p:cNvPr>
            <p:cNvSpPr txBox="1">
              <a:spLocks noChangeArrowheads="1"/>
            </p:cNvSpPr>
            <p:nvPr/>
          </p:nvSpPr>
          <p:spPr bwMode="auto">
            <a:xfrm>
              <a:off x="7620000" y="5029200"/>
              <a:ext cx="1198563" cy="38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grpSp>
      <p:sp>
        <p:nvSpPr>
          <p:cNvPr id="19459" name="Rectangle 2">
            <a:extLst>
              <a:ext uri="{FF2B5EF4-FFF2-40B4-BE49-F238E27FC236}">
                <a16:creationId xmlns:a16="http://schemas.microsoft.com/office/drawing/2014/main" xmlns="" id="{71EDA482-1E72-4543-A347-09289D9AC270}"/>
              </a:ext>
            </a:extLst>
          </p:cNvPr>
          <p:cNvSpPr>
            <a:spLocks noGrp="1" noChangeArrowheads="1"/>
          </p:cNvSpPr>
          <p:nvPr>
            <p:ph type="title"/>
          </p:nvPr>
        </p:nvSpPr>
        <p:spPr/>
        <p:txBody>
          <a:bodyPr/>
          <a:lstStyle/>
          <a:p>
            <a:pPr eaLnBrk="1" hangingPunct="1"/>
            <a:r>
              <a:rPr lang="en-US" altLang="he-IL"/>
              <a:t>2D Scatterplots</a:t>
            </a:r>
          </a:p>
        </p:txBody>
      </p:sp>
      <p:sp>
        <p:nvSpPr>
          <p:cNvPr id="19460" name="Rectangle 3">
            <a:extLst>
              <a:ext uri="{FF2B5EF4-FFF2-40B4-BE49-F238E27FC236}">
                <a16:creationId xmlns:a16="http://schemas.microsoft.com/office/drawing/2014/main" xmlns="" id="{BF23696B-5841-4A9D-B222-E07C8CF395D2}"/>
              </a:ext>
            </a:extLst>
          </p:cNvPr>
          <p:cNvSpPr>
            <a:spLocks noGrp="1" noChangeArrowheads="1"/>
          </p:cNvSpPr>
          <p:nvPr>
            <p:ph sz="half" idx="1"/>
          </p:nvPr>
        </p:nvSpPr>
        <p:spPr/>
        <p:txBody>
          <a:bodyPr/>
          <a:lstStyle/>
          <a:p>
            <a:pPr eaLnBrk="1" hangingPunct="1">
              <a:lnSpc>
                <a:spcPct val="90000"/>
              </a:lnSpc>
            </a:pPr>
            <a:r>
              <a:rPr lang="en-US" altLang="he-IL" sz="2000"/>
              <a:t>standard tool to display relation between 2 variables</a:t>
            </a:r>
          </a:p>
          <a:p>
            <a:pPr lvl="1" eaLnBrk="1" hangingPunct="1">
              <a:lnSpc>
                <a:spcPct val="90000"/>
              </a:lnSpc>
            </a:pPr>
            <a:r>
              <a:rPr lang="en-US" altLang="he-IL" sz="1800"/>
              <a:t>e.g. y-axis = response, x-axis = suspected indicator</a:t>
            </a:r>
          </a:p>
          <a:p>
            <a:pPr lvl="1" eaLnBrk="1" hangingPunct="1">
              <a:lnSpc>
                <a:spcPct val="90000"/>
              </a:lnSpc>
            </a:pPr>
            <a:endParaRPr lang="en-US" altLang="he-IL" sz="1800"/>
          </a:p>
          <a:p>
            <a:pPr eaLnBrk="1" hangingPunct="1">
              <a:lnSpc>
                <a:spcPct val="90000"/>
              </a:lnSpc>
            </a:pPr>
            <a:endParaRPr lang="en-US" altLang="he-IL" sz="2000"/>
          </a:p>
        </p:txBody>
      </p:sp>
      <p:sp>
        <p:nvSpPr>
          <p:cNvPr id="19461" name="Content Placeholder 16">
            <a:extLst>
              <a:ext uri="{FF2B5EF4-FFF2-40B4-BE49-F238E27FC236}">
                <a16:creationId xmlns:a16="http://schemas.microsoft.com/office/drawing/2014/main" xmlns="" id="{41A051FF-7B19-4086-9123-D985F676101A}"/>
              </a:ext>
            </a:extLst>
          </p:cNvPr>
          <p:cNvSpPr>
            <a:spLocks noGrp="1"/>
          </p:cNvSpPr>
          <p:nvPr>
            <p:ph sz="half" idx="2"/>
          </p:nvPr>
        </p:nvSpPr>
        <p:spPr>
          <a:xfrm>
            <a:off x="4953000" y="1371600"/>
            <a:ext cx="3810000" cy="4724400"/>
          </a:xfrm>
        </p:spPr>
        <p:txBody>
          <a:bodyPr/>
          <a:lstStyle/>
          <a:p>
            <a:pPr eaLnBrk="1" hangingPunct="1">
              <a:lnSpc>
                <a:spcPct val="90000"/>
              </a:lnSpc>
            </a:pPr>
            <a:r>
              <a:rPr lang="en-US" altLang="he-IL" sz="2000"/>
              <a:t>useful to answer:</a:t>
            </a:r>
          </a:p>
          <a:p>
            <a:pPr lvl="1" eaLnBrk="1" hangingPunct="1">
              <a:lnSpc>
                <a:spcPct val="90000"/>
              </a:lnSpc>
            </a:pPr>
            <a:r>
              <a:rPr lang="en-US" altLang="he-IL" sz="1800"/>
              <a:t>x,y related?</a:t>
            </a:r>
          </a:p>
          <a:p>
            <a:pPr lvl="2" eaLnBrk="1" hangingPunct="1">
              <a:lnSpc>
                <a:spcPct val="90000"/>
              </a:lnSpc>
            </a:pPr>
            <a:r>
              <a:rPr lang="en-US" altLang="he-IL" sz="1600"/>
              <a:t>linear</a:t>
            </a:r>
          </a:p>
          <a:p>
            <a:pPr lvl="2" eaLnBrk="1" hangingPunct="1">
              <a:lnSpc>
                <a:spcPct val="90000"/>
              </a:lnSpc>
            </a:pPr>
            <a:r>
              <a:rPr lang="en-US" altLang="he-IL" sz="1600"/>
              <a:t>quadratic</a:t>
            </a:r>
          </a:p>
          <a:p>
            <a:pPr lvl="2" eaLnBrk="1" hangingPunct="1">
              <a:lnSpc>
                <a:spcPct val="90000"/>
              </a:lnSpc>
            </a:pPr>
            <a:r>
              <a:rPr lang="en-US" altLang="he-IL" sz="1600"/>
              <a:t>other</a:t>
            </a:r>
          </a:p>
          <a:p>
            <a:pPr lvl="1" eaLnBrk="1" hangingPunct="1">
              <a:lnSpc>
                <a:spcPct val="90000"/>
              </a:lnSpc>
            </a:pPr>
            <a:r>
              <a:rPr lang="en-US" altLang="he-IL" sz="1800"/>
              <a:t>variance(y) depend on x?</a:t>
            </a:r>
          </a:p>
          <a:p>
            <a:pPr lvl="1" eaLnBrk="1" hangingPunct="1">
              <a:lnSpc>
                <a:spcPct val="90000"/>
              </a:lnSpc>
            </a:pPr>
            <a:r>
              <a:rPr lang="en-US" altLang="he-IL" sz="1800"/>
              <a:t>outliers present?</a:t>
            </a:r>
          </a:p>
          <a:p>
            <a:endParaRPr lang="en-US" altLang="he-IL"/>
          </a:p>
        </p:txBody>
      </p:sp>
      <p:sp>
        <p:nvSpPr>
          <p:cNvPr id="19462" name="Slide Number Placeholder 6">
            <a:extLst>
              <a:ext uri="{FF2B5EF4-FFF2-40B4-BE49-F238E27FC236}">
                <a16:creationId xmlns:a16="http://schemas.microsoft.com/office/drawing/2014/main" xmlns="" id="{0E828149-F360-4DC4-8B3D-2239ED455A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E1B73202-0A26-4BE5-AF19-E3E5595EBD5D}" type="slidenum">
              <a:rPr lang="en-US" altLang="he-IL" sz="1400">
                <a:latin typeface="Times" panose="02020603050405020304" pitchFamily="18" charset="0"/>
              </a:rPr>
              <a:pPr>
                <a:spcBef>
                  <a:spcPct val="0"/>
                </a:spcBef>
                <a:buFontTx/>
                <a:buNone/>
              </a:pPr>
              <a:t>26</a:t>
            </a:fld>
            <a:endParaRPr lang="en-US" altLang="he-IL" sz="1400">
              <a:latin typeface="Times" panose="02020603050405020304" pitchFamily="18" charset="0"/>
            </a:endParaRPr>
          </a:p>
        </p:txBody>
      </p:sp>
      <p:sp>
        <p:nvSpPr>
          <p:cNvPr id="19463" name="Text Box 5">
            <a:extLst>
              <a:ext uri="{FF2B5EF4-FFF2-40B4-BE49-F238E27FC236}">
                <a16:creationId xmlns:a16="http://schemas.microsoft.com/office/drawing/2014/main" xmlns="" id="{925A41F9-A882-4227-A8BC-82347ED60EBF}"/>
              </a:ext>
            </a:extLst>
          </p:cNvPr>
          <p:cNvSpPr txBox="1">
            <a:spLocks noChangeArrowheads="1"/>
          </p:cNvSpPr>
          <p:nvPr/>
        </p:nvSpPr>
        <p:spPr bwMode="auto">
          <a:xfrm>
            <a:off x="5103813" y="2082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en-GB" altLang="he-IL"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8717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Univariate non-graphical methods</a:t>
            </a:r>
          </a:p>
          <a:p>
            <a:pPr marL="0" indent="0">
              <a:buNone/>
            </a:pPr>
            <a:endParaRPr lang="en-US" sz="1800" dirty="0">
              <a:latin typeface="Times New Roman"/>
              <a:cs typeface="Times New Roman"/>
            </a:endParaRPr>
          </a:p>
          <a:p>
            <a:pPr marL="0" indent="0">
              <a:buNone/>
            </a:pPr>
            <a:r>
              <a:rPr lang="en-US" sz="1600" dirty="0">
                <a:latin typeface="Times New Roman"/>
                <a:cs typeface="Times New Roman"/>
              </a:rPr>
              <a:t>The goal of this method to answer 2 basic questions about the values of a single numerical variable. The data set is called a sample data distribution</a:t>
            </a:r>
          </a:p>
          <a:p>
            <a:pPr marL="0" indent="0">
              <a:buNone/>
            </a:pPr>
            <a:endParaRPr lang="en-US" sz="1600" dirty="0">
              <a:latin typeface="Times New Roman"/>
              <a:cs typeface="Times New Roman"/>
            </a:endParaRPr>
          </a:p>
          <a:p>
            <a:pPr>
              <a:buAutoNum type="arabicPeriod"/>
            </a:pPr>
            <a:r>
              <a:rPr lang="en-US" sz="1600" dirty="0">
                <a:latin typeface="Times New Roman"/>
                <a:cs typeface="Times New Roman"/>
              </a:rPr>
              <a:t>How similar are the values to each other?</a:t>
            </a:r>
          </a:p>
          <a:p>
            <a:pPr>
              <a:buAutoNum type="arabicPeriod"/>
            </a:pPr>
            <a:r>
              <a:rPr lang="en-US" sz="1600" dirty="0">
                <a:latin typeface="Times New Roman"/>
                <a:cs typeface="Times New Roman"/>
              </a:rPr>
              <a:t>How different are the values from each other?</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first question is answered with an understanding of the “central tendency” of the data.  How the values cluster around a common value is key to understanding the “similarity” property in the data.</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second question is answered with an understanding of the “spread” or “dispersion of the data. How much the values differ the “central tendency” value provides an understanding of the “difference” property in the data.</a:t>
            </a:r>
          </a:p>
          <a:p>
            <a:pPr marL="0" indent="0">
              <a:buNone/>
            </a:pPr>
            <a:r>
              <a:rPr lang="en-US" sz="1600" dirty="0">
                <a:latin typeface="Times New Roman"/>
                <a:cs typeface="Times New Roman"/>
              </a:rPr>
              <a:t>Common descriptive values calculated include </a:t>
            </a:r>
          </a:p>
          <a:p>
            <a:r>
              <a:rPr lang="en-CA" sz="1200" dirty="0">
                <a:latin typeface="Times" panose="02020603050405020304" pitchFamily="18" charset="0"/>
                <a:cs typeface="Times" panose="02020603050405020304" pitchFamily="18" charset="0"/>
              </a:rPr>
              <a:t>Center (central tendency)</a:t>
            </a:r>
          </a:p>
          <a:p>
            <a:r>
              <a:rPr lang="en-CA" sz="1200" dirty="0">
                <a:latin typeface="Times" panose="02020603050405020304" pitchFamily="18" charset="0"/>
                <a:cs typeface="Times" panose="02020603050405020304" pitchFamily="18" charset="0"/>
              </a:rPr>
              <a:t>Spread </a:t>
            </a:r>
          </a:p>
          <a:p>
            <a:r>
              <a:rPr lang="en-CA" sz="1200" dirty="0">
                <a:latin typeface="Times" panose="02020603050405020304" pitchFamily="18" charset="0"/>
                <a:cs typeface="Times" panose="02020603050405020304" pitchFamily="18" charset="0"/>
              </a:rPr>
              <a:t>Modality (number of peaks in the data)</a:t>
            </a:r>
          </a:p>
          <a:p>
            <a:r>
              <a:rPr lang="en-CA" sz="1200" dirty="0">
                <a:latin typeface="Times" panose="02020603050405020304" pitchFamily="18" charset="0"/>
                <a:cs typeface="Times" panose="02020603050405020304" pitchFamily="18" charset="0"/>
              </a:rPr>
              <a:t>Shape </a:t>
            </a:r>
          </a:p>
          <a:p>
            <a:r>
              <a:rPr lang="en-CA" sz="1200" dirty="0">
                <a:latin typeface="Times" panose="02020603050405020304" pitchFamily="18" charset="0"/>
                <a:cs typeface="Times" panose="02020603050405020304" pitchFamily="18" charset="0"/>
              </a:rPr>
              <a:t>Outliers.</a:t>
            </a:r>
            <a:endParaRPr lang="en-US" sz="1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8267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1 – Symmetrical Sample Distribution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12775"/>
            <a:ext cx="2446188" cy="37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92896"/>
            <a:ext cx="4449763"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8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2 – Symmetrical Distribution</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83876"/>
            <a:ext cx="4880479" cy="256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365104"/>
            <a:ext cx="64389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62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Day 2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were introduced last class.</a:t>
            </a:r>
          </a:p>
          <a:p>
            <a:r>
              <a:rPr lang="en-CA" sz="1800" dirty="0">
                <a:latin typeface="Times New Roman" panose="02020603050405020304" pitchFamily="18" charset="0"/>
                <a:cs typeface="Times New Roman" panose="02020603050405020304" pitchFamily="18" charset="0"/>
              </a:rPr>
              <a:t>Business Problem Definition</a:t>
            </a:r>
          </a:p>
          <a:p>
            <a:r>
              <a:rPr lang="en-CA" sz="1800" dirty="0">
                <a:latin typeface="Times New Roman" panose="02020603050405020304" pitchFamily="18" charset="0"/>
                <a:cs typeface="Times New Roman" panose="02020603050405020304" pitchFamily="18" charset="0"/>
              </a:rPr>
              <a:t>Analytics Problem Definition</a:t>
            </a:r>
          </a:p>
          <a:p>
            <a:r>
              <a:rPr lang="en-CA" sz="1800" dirty="0">
                <a:latin typeface="Times New Roman" panose="02020603050405020304" pitchFamily="18" charset="0"/>
                <a:cs typeface="Times New Roman" panose="02020603050405020304" pitchFamily="18" charset="0"/>
              </a:rPr>
              <a:t>Influence Diagramming </a:t>
            </a:r>
          </a:p>
          <a:p>
            <a:r>
              <a:rPr lang="en-CA" sz="1800" dirty="0">
                <a:latin typeface="Times New Roman" panose="02020603050405020304" pitchFamily="18" charset="0"/>
                <a:cs typeface="Times New Roman" panose="02020603050405020304" pitchFamily="18" charset="0"/>
              </a:rPr>
              <a:t>Stakeholder &amp; Analytics Teams</a:t>
            </a:r>
          </a:p>
          <a:p>
            <a:r>
              <a:rPr lang="en-CA" sz="1800" dirty="0">
                <a:latin typeface="Times New Roman" panose="02020603050405020304" pitchFamily="18" charset="0"/>
                <a:cs typeface="Times New Roman" panose="02020603050405020304" pitchFamily="18" charset="0"/>
              </a:rPr>
              <a:t>Data Characteristics</a:t>
            </a:r>
          </a:p>
          <a:p>
            <a:pPr lvl="1"/>
            <a:r>
              <a:rPr lang="en-CA" sz="1600" dirty="0">
                <a:latin typeface="Times New Roman" panose="02020603050405020304" pitchFamily="18" charset="0"/>
                <a:cs typeface="Times New Roman" panose="02020603050405020304" pitchFamily="18" charset="0"/>
              </a:rPr>
              <a:t>Data Structure</a:t>
            </a:r>
          </a:p>
          <a:p>
            <a:pPr lvl="1"/>
            <a:r>
              <a:rPr lang="en-CA" sz="1600" dirty="0">
                <a:latin typeface="Times New Roman" panose="02020603050405020304" pitchFamily="18" charset="0"/>
                <a:cs typeface="Times New Roman" panose="02020603050405020304" pitchFamily="18" charset="0"/>
              </a:rPr>
              <a:t>Data Format</a:t>
            </a:r>
          </a:p>
          <a:p>
            <a:pPr lvl="1"/>
            <a:r>
              <a:rPr lang="en-CA" sz="1600" dirty="0">
                <a:latin typeface="Times New Roman" panose="02020603050405020304" pitchFamily="18" charset="0"/>
                <a:cs typeface="Times New Roman" panose="02020603050405020304" pitchFamily="18" charset="0"/>
              </a:rPr>
              <a:t>Data Granularity</a:t>
            </a:r>
          </a:p>
          <a:p>
            <a:pPr lvl="1"/>
            <a:r>
              <a:rPr lang="en-CA" sz="1600" dirty="0">
                <a:latin typeface="Times New Roman" panose="02020603050405020304" pitchFamily="18" charset="0"/>
                <a:cs typeface="Times New Roman" panose="02020603050405020304" pitchFamily="18" charset="0"/>
              </a:rPr>
              <a:t>Data Latency</a:t>
            </a:r>
          </a:p>
          <a:p>
            <a:pPr lvl="1"/>
            <a:r>
              <a:rPr lang="en-CA" sz="1600" dirty="0">
                <a:latin typeface="Times New Roman" panose="02020603050405020304" pitchFamily="18" charset="0"/>
                <a:cs typeface="Times New Roman" panose="02020603050405020304" pitchFamily="18" charset="0"/>
              </a:rPr>
              <a:t>Data Security</a:t>
            </a:r>
          </a:p>
          <a:p>
            <a:r>
              <a:rPr lang="en-CA" sz="1800" dirty="0">
                <a:latin typeface="Times New Roman" panose="02020603050405020304" pitchFamily="18" charset="0"/>
                <a:cs typeface="Times New Roman" panose="02020603050405020304" pitchFamily="18" charset="0"/>
              </a:rPr>
              <a:t>Variable Types </a:t>
            </a:r>
          </a:p>
          <a:p>
            <a:r>
              <a:rPr lang="en-CA" sz="1800" dirty="0">
                <a:latin typeface="Times New Roman" panose="02020603050405020304" pitchFamily="18" charset="0"/>
                <a:cs typeface="Times New Roman" panose="02020603050405020304" pitchFamily="18" charset="0"/>
              </a:rPr>
              <a:t>SQL Concepts</a:t>
            </a:r>
          </a:p>
          <a:p>
            <a:r>
              <a:rPr lang="en-CA" sz="1800" dirty="0">
                <a:latin typeface="Times New Roman" panose="02020603050405020304" pitchFamily="18" charset="0"/>
                <a:cs typeface="Times New Roman" panose="02020603050405020304" pitchFamily="18" charset="0"/>
              </a:rPr>
              <a:t>Data Visualization Basics</a:t>
            </a:r>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Measurement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Properties of Measurement Data</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81503" y="1268760"/>
            <a:ext cx="8382000" cy="4343400"/>
          </a:xfrm>
        </p:spPr>
        <p:txBody>
          <a:bodyPr/>
          <a:lstStyle/>
          <a:p>
            <a:pPr marL="0" indent="0">
              <a:buNone/>
            </a:pPr>
            <a:r>
              <a:rPr lang="en-US" sz="1800" dirty="0">
                <a:latin typeface="Times New Roman"/>
                <a:cs typeface="Times New Roman"/>
              </a:rPr>
              <a:t>Overview</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Measurements are data elements that quantify a property of interest to us.</a:t>
            </a:r>
          </a:p>
          <a:p>
            <a:pPr marL="0" indent="0">
              <a:buNone/>
            </a:pPr>
            <a:endParaRPr lang="en-US" sz="1800" dirty="0">
              <a:latin typeface="Times New Roman"/>
              <a:cs typeface="Times New Roman"/>
            </a:endParaRPr>
          </a:p>
          <a:p>
            <a:pPr marL="0" indent="0">
              <a:buNone/>
            </a:pPr>
            <a:r>
              <a:rPr lang="en-US" sz="1800" dirty="0">
                <a:latin typeface="Times" panose="02020603050405020304" pitchFamily="18" charset="0"/>
                <a:ea typeface="Segoe UI Symbol" panose="020B0502040204020203" pitchFamily="34" charset="0"/>
                <a:cs typeface="Times" panose="02020603050405020304" pitchFamily="18" charset="0"/>
              </a:rPr>
              <a:t>The four types of measurement scales (and related variables) were introduced last Day.</a:t>
            </a: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p:txBody>
      </p:sp>
      <p:sp>
        <p:nvSpPr>
          <p:cNvPr id="37" name="Rectangle 36"/>
          <p:cNvSpPr/>
          <p:nvPr/>
        </p:nvSpPr>
        <p:spPr>
          <a:xfrm>
            <a:off x="381503" y="4457581"/>
            <a:ext cx="7231769" cy="584775"/>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http://stattrek.com/statistics/measurement-scales.aspx?Tutorial=AP</a:t>
            </a:r>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sz="1600" dirty="0"/>
          </a:p>
        </p:txBody>
      </p:sp>
      <p:sp>
        <p:nvSpPr>
          <p:cNvPr id="38" name="TextBox 37"/>
          <p:cNvSpPr txBox="1"/>
          <p:nvPr/>
        </p:nvSpPr>
        <p:spPr>
          <a:xfrm>
            <a:off x="381503" y="3302599"/>
            <a:ext cx="6984776" cy="923330"/>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link provides a tutorial on measurement scales. Watch the video and read the content on the website that describes the four measurement scales.</a:t>
            </a:r>
          </a:p>
        </p:txBody>
      </p:sp>
    </p:spTree>
    <p:extLst>
      <p:ext uri="{BB962C8B-B14F-4D97-AF65-F5344CB8AC3E}">
        <p14:creationId xmlns:p14="http://schemas.microsoft.com/office/powerpoint/2010/main" val="1270249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Ratio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ratio scale is meaningful and not arbitrary.  It means the “absence” of something.</a:t>
            </a:r>
          </a:p>
          <a:p>
            <a:pPr marL="0" indent="0">
              <a:buNone/>
            </a:pPr>
            <a:r>
              <a:rPr lang="en-US" sz="1800" dirty="0">
                <a:latin typeface="Times New Roman"/>
                <a:cs typeface="Times New Roman"/>
              </a:rPr>
              <a:t>Values plotted on a ratio scale are continuous and numerical.  The implication of this scale is that 2 properties can be determined.  </a:t>
            </a:r>
          </a:p>
          <a:p>
            <a:pPr marL="0" indent="0">
              <a:buNone/>
            </a:pPr>
            <a:r>
              <a:rPr lang="en-US" sz="1800" dirty="0">
                <a:latin typeface="Times New Roman"/>
                <a:cs typeface="Times New Roman"/>
              </a:rPr>
              <a:t>	</a:t>
            </a:r>
          </a:p>
          <a:p>
            <a:pPr marL="0" indent="0">
              <a:buNone/>
            </a:pPr>
            <a:r>
              <a:rPr lang="en-US" sz="1800" dirty="0">
                <a:latin typeface="Times New Roman"/>
                <a:cs typeface="Times New Roman"/>
              </a:rPr>
              <a:t>Proportion and 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conclusion 2–  b is 5.0 units greater than a</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364246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Interval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interval scale is not meaningful and is arbitrary.  It does not mean the “absence” of something.  An example is a temperature scale.  Zero on the Fahrenheit or Celsius scale does NOT mean the absence of energy.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interval scale are continuous and numerical.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it is incorrect to conclude anything about proportion on an interval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03891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Ordinal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ordinal scale is used to rank items in terms of some measured criteria.  An example is the five star hotel rating scheme.  The only conclusion that is valid relates to the order. Conclusions about difference or proportion are incorrect.</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ordinal scale are rank values, scores or counts.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Rank example:</a:t>
            </a:r>
          </a:p>
          <a:p>
            <a:r>
              <a:rPr lang="en-US" sz="1800" dirty="0">
                <a:latin typeface="Times New Roman"/>
                <a:cs typeface="Times New Roman"/>
              </a:rPr>
              <a:t>comparing a=5.0 and b=10.0 </a:t>
            </a:r>
          </a:p>
          <a:p>
            <a:r>
              <a:rPr lang="en-US" sz="1800" dirty="0">
                <a:latin typeface="Times New Roman"/>
                <a:cs typeface="Times New Roman"/>
              </a:rPr>
              <a:t>conclusion 1 – b is better than a</a:t>
            </a:r>
          </a:p>
          <a:p>
            <a:r>
              <a:rPr lang="en-US" sz="1800" dirty="0">
                <a:latin typeface="Times New Roman"/>
                <a:cs typeface="Times New Roman"/>
              </a:rPr>
              <a:t>it is incorrect to conclude anything about proportion or difference on an ordinal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656508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Nominal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nominal scale is used to count and aggregate items in defined categories.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nominal scale are whole to part measurements.  The only conclusion that is valid states how many items are in a defined category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Nominal example:</a:t>
            </a:r>
          </a:p>
          <a:p>
            <a:r>
              <a:rPr lang="en-US" sz="1800" dirty="0">
                <a:latin typeface="Times New Roman"/>
                <a:cs typeface="Times New Roman"/>
              </a:rPr>
              <a:t>comparing a=5.0 and b=10.0 </a:t>
            </a:r>
          </a:p>
          <a:p>
            <a:r>
              <a:rPr lang="en-US" sz="1800" dirty="0">
                <a:latin typeface="Times New Roman"/>
                <a:cs typeface="Times New Roman"/>
              </a:rPr>
              <a:t>conclusion 1 – b has 10 units and a has 5 units</a:t>
            </a:r>
          </a:p>
          <a:p>
            <a:r>
              <a:rPr lang="en-US" sz="1800" dirty="0">
                <a:latin typeface="Times New Roman"/>
                <a:cs typeface="Times New Roman"/>
              </a:rPr>
              <a:t>it is also correct to make conclusion about differences and proportions</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39827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Univariate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9912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Numerical Data</a:t>
            </a:r>
          </a:p>
          <a:p>
            <a:pPr marL="0" indent="0">
              <a:buNone/>
            </a:pPr>
            <a:endParaRPr lang="en-US" sz="1800" dirty="0">
              <a:latin typeface="Times New Roman"/>
              <a:cs typeface="Times New Roman"/>
            </a:endParaRPr>
          </a:p>
          <a:p>
            <a:r>
              <a:rPr lang="en-US" sz="1800" dirty="0">
                <a:latin typeface="Times New Roman"/>
                <a:cs typeface="Times New Roman"/>
              </a:rPr>
              <a:t>Variables that measure the properties of things</a:t>
            </a:r>
          </a:p>
          <a:p>
            <a:r>
              <a:rPr lang="en-US" sz="1800" dirty="0">
                <a:latin typeface="Times New Roman"/>
                <a:cs typeface="Times New Roman"/>
              </a:rPr>
              <a:t>Depending on the measurement technique, the can be based on ratio, interval, ordinal or nominal scales.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pPr marL="0" indent="0">
              <a:buNone/>
            </a:pPr>
            <a:endParaRPr lang="en-US" sz="1800" dirty="0">
              <a:latin typeface="Times New Roman"/>
              <a:cs typeface="Times New Roman"/>
            </a:endParaRPr>
          </a:p>
          <a:p>
            <a:r>
              <a:rPr lang="en-US" sz="1800" dirty="0">
                <a:latin typeface="Times New Roman"/>
                <a:cs typeface="Times New Roman"/>
              </a:rPr>
              <a:t>Variables that describe things </a:t>
            </a:r>
          </a:p>
          <a:p>
            <a:r>
              <a:rPr lang="en-US" sz="1800" dirty="0">
                <a:latin typeface="Times New Roman"/>
                <a:cs typeface="Times New Roman"/>
              </a:rPr>
              <a:t>Categorical data provides the grouping criteria used to create a nominal measurement.</a:t>
            </a:r>
          </a:p>
          <a:p>
            <a:r>
              <a:rPr lang="en-US" sz="1800" dirty="0">
                <a:latin typeface="Times New Roman"/>
                <a:cs typeface="Times New Roman"/>
              </a:rPr>
              <a:t>Also called dimensions</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35807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Types of Data Exploration Analysis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Numerical Data</a:t>
            </a:r>
          </a:p>
          <a:p>
            <a:r>
              <a:rPr lang="en-US" sz="1800" dirty="0">
                <a:latin typeface="Times New Roman"/>
                <a:cs typeface="Times New Roman"/>
              </a:rPr>
              <a:t>non-graphical</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r>
              <a:rPr lang="en-US" sz="1800" dirty="0">
                <a:latin typeface="Times New Roman"/>
                <a:cs typeface="Times New Roman"/>
              </a:rPr>
              <a:t>non-graphical counts</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444441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7357"/>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(non-graphical)</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27" y="2348879"/>
            <a:ext cx="6979938" cy="240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4804" y="5289687"/>
            <a:ext cx="4572000" cy="1169551"/>
          </a:xfrm>
          <a:prstGeom prst="rect">
            <a:avLst/>
          </a:prstGeom>
        </p:spPr>
        <p:txBody>
          <a:bodyPr>
            <a:spAutoFit/>
          </a:bodyPr>
          <a:lstStyle/>
          <a:p>
            <a:pPr marL="0" indent="0">
              <a:buNone/>
            </a:pPr>
            <a:r>
              <a:rPr lang="en-US" sz="14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400" dirty="0">
              <a:latin typeface="Times New Roman"/>
              <a:cs typeface="Times New Roman"/>
            </a:endParaRPr>
          </a:p>
          <a:p>
            <a:pPr marL="0" indent="0">
              <a:buNone/>
            </a:pPr>
            <a:r>
              <a:rPr lang="en-US" sz="1400" dirty="0">
                <a:latin typeface="Times New Roman"/>
                <a:cs typeface="Times New Roman"/>
                <a:hlinkClick r:id="rId3"/>
              </a:rPr>
              <a:t>https://en.wikipedia.org/wiki/Descriptive_statistics</a:t>
            </a:r>
            <a:endParaRPr lang="en-US" sz="1400" dirty="0">
              <a:latin typeface="Times New Roman"/>
              <a:cs typeface="Times New Roman"/>
            </a:endParaRPr>
          </a:p>
        </p:txBody>
      </p:sp>
      <p:cxnSp>
        <p:nvCxnSpPr>
          <p:cNvPr id="38" name="Straight Arrow Connector 37"/>
          <p:cNvCxnSpPr/>
          <p:nvPr/>
        </p:nvCxnSpPr>
        <p:spPr>
          <a:xfrm flipV="1">
            <a:off x="3491880" y="1988840"/>
            <a:ext cx="1368152" cy="79208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60032" y="1988840"/>
            <a:ext cx="144016" cy="1368152"/>
          </a:xfrm>
          <a:prstGeom prst="straightConnector1">
            <a:avLst/>
          </a:prstGeom>
          <a:ln w="31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347864" y="1988840"/>
            <a:ext cx="1512168" cy="187220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04048" y="1834951"/>
            <a:ext cx="1451231"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Central Tendency</a:t>
            </a:r>
          </a:p>
        </p:txBody>
      </p:sp>
      <p:sp>
        <p:nvSpPr>
          <p:cNvPr id="49" name="TextBox 48"/>
          <p:cNvSpPr txBox="1"/>
          <p:nvPr/>
        </p:nvSpPr>
        <p:spPr>
          <a:xfrm>
            <a:off x="6705034" y="4600797"/>
            <a:ext cx="683200"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Spread</a:t>
            </a:r>
          </a:p>
        </p:txBody>
      </p:sp>
      <p:cxnSp>
        <p:nvCxnSpPr>
          <p:cNvPr id="46" name="Straight Arrow Connector 45"/>
          <p:cNvCxnSpPr/>
          <p:nvPr/>
        </p:nvCxnSpPr>
        <p:spPr>
          <a:xfrm>
            <a:off x="5436096" y="3284984"/>
            <a:ext cx="1268938"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28184" y="3284984"/>
            <a:ext cx="476850"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705034" y="3551782"/>
            <a:ext cx="1107326" cy="1049015"/>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876256" y="18349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70422" y="1308091"/>
            <a:ext cx="976549"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Symmetry </a:t>
            </a:r>
          </a:p>
          <a:p>
            <a:pPr algn="ctr"/>
            <a:r>
              <a:rPr lang="en-CA" sz="1400" dirty="0">
                <a:latin typeface="Times" panose="02020603050405020304" pitchFamily="18" charset="0"/>
                <a:cs typeface="Times" panose="02020603050405020304" pitchFamily="18" charset="0"/>
              </a:rPr>
              <a:t>Shape</a:t>
            </a:r>
          </a:p>
        </p:txBody>
      </p:sp>
      <p:sp>
        <p:nvSpPr>
          <p:cNvPr id="59" name="TextBox 58"/>
          <p:cNvSpPr txBox="1"/>
          <p:nvPr/>
        </p:nvSpPr>
        <p:spPr>
          <a:xfrm>
            <a:off x="7950787" y="1333585"/>
            <a:ext cx="718466"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Height </a:t>
            </a:r>
          </a:p>
          <a:p>
            <a:pPr algn="ctr"/>
            <a:r>
              <a:rPr lang="en-CA" sz="1400" dirty="0">
                <a:latin typeface="Times" panose="02020603050405020304" pitchFamily="18" charset="0"/>
                <a:cs typeface="Times" panose="02020603050405020304" pitchFamily="18" charset="0"/>
              </a:rPr>
              <a:t>Shape</a:t>
            </a:r>
          </a:p>
        </p:txBody>
      </p:sp>
      <p:cxnSp>
        <p:nvCxnSpPr>
          <p:cNvPr id="60" name="Straight Arrow Connector 59"/>
          <p:cNvCxnSpPr/>
          <p:nvPr/>
        </p:nvCxnSpPr>
        <p:spPr>
          <a:xfrm flipV="1">
            <a:off x="7950787" y="19873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04804" y="4735690"/>
            <a:ext cx="6848350" cy="338554"/>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 </a:t>
            </a:r>
          </a:p>
        </p:txBody>
      </p:sp>
    </p:spTree>
    <p:extLst>
      <p:ext uri="{BB962C8B-B14F-4D97-AF65-F5344CB8AC3E}">
        <p14:creationId xmlns:p14="http://schemas.microsoft.com/office/powerpoint/2010/main" val="131318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 from Day 2</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You should be able to answer these questions from class 2</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are the main items found in a framed business problem?</a:t>
            </a:r>
          </a:p>
          <a:p>
            <a:r>
              <a:rPr lang="en-CA" sz="2000" dirty="0">
                <a:latin typeface="Times New Roman" panose="02020603050405020304" pitchFamily="18" charset="0"/>
                <a:cs typeface="Times New Roman" panose="02020603050405020304" pitchFamily="18" charset="0"/>
              </a:rPr>
              <a:t>What are the main items found in a defined analytics problem?</a:t>
            </a:r>
          </a:p>
          <a:p>
            <a:r>
              <a:rPr lang="en-CA" sz="2000" dirty="0">
                <a:latin typeface="Times New Roman" panose="02020603050405020304" pitchFamily="18" charset="0"/>
                <a:cs typeface="Times New Roman" panose="02020603050405020304" pitchFamily="18" charset="0"/>
              </a:rPr>
              <a:t>What is the purpose of an influence diagram?</a:t>
            </a:r>
          </a:p>
          <a:p>
            <a:r>
              <a:rPr lang="en-CA" sz="2000" dirty="0">
                <a:latin typeface="Times New Roman" panose="02020603050405020304" pitchFamily="18" charset="0"/>
                <a:cs typeface="Times New Roman" panose="02020603050405020304" pitchFamily="18" charset="0"/>
              </a:rPr>
              <a:t>What are the critical roles found in an analytics team?</a:t>
            </a:r>
          </a:p>
          <a:p>
            <a:r>
              <a:rPr lang="en-CA" sz="2000" dirty="0">
                <a:latin typeface="Times New Roman" panose="02020603050405020304" pitchFamily="18" charset="0"/>
                <a:cs typeface="Times New Roman" panose="02020603050405020304" pitchFamily="18" charset="0"/>
              </a:rPr>
              <a:t>What does data granularity refer to?</a:t>
            </a:r>
          </a:p>
          <a:p>
            <a:r>
              <a:rPr lang="en-CA" sz="2000" dirty="0">
                <a:latin typeface="Times New Roman" panose="02020603050405020304" pitchFamily="18" charset="0"/>
                <a:cs typeface="Times New Roman" panose="02020603050405020304" pitchFamily="18" charset="0"/>
              </a:rPr>
              <a:t>What are the different types of data latency?</a:t>
            </a:r>
          </a:p>
          <a:p>
            <a:r>
              <a:rPr lang="en-CA" sz="2000" dirty="0">
                <a:latin typeface="Times New Roman" panose="02020603050405020304" pitchFamily="18" charset="0"/>
                <a:cs typeface="Times New Roman" panose="02020603050405020304" pitchFamily="18" charset="0"/>
              </a:rPr>
              <a:t>What are some examples of ordinal data?</a:t>
            </a:r>
          </a:p>
          <a:p>
            <a:r>
              <a:rPr lang="en-CA" sz="2000" dirty="0">
                <a:latin typeface="Times New Roman" panose="02020603050405020304" pitchFamily="18" charset="0"/>
                <a:cs typeface="Times New Roman" panose="02020603050405020304" pitchFamily="18" charset="0"/>
              </a:rPr>
              <a:t>What are some restrictions placed on interval and ordinal data?</a:t>
            </a:r>
          </a:p>
          <a:p>
            <a:r>
              <a:rPr lang="en-CA" sz="2000" dirty="0">
                <a:latin typeface="Times New Roman" panose="02020603050405020304" pitchFamily="18" charset="0"/>
                <a:cs typeface="Times New Roman" panose="02020603050405020304" pitchFamily="18" charset="0"/>
              </a:rPr>
              <a:t>What criteria could you use when selecting a visualization?</a:t>
            </a:r>
          </a:p>
          <a:p>
            <a:r>
              <a:rPr lang="en-CA" sz="2000" dirty="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1198116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7988033" cy="204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67544" y="1844823"/>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1608759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450"/>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Frequency Histogram with an Overlay of a Symmetrical Distribution</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060848"/>
            <a:ext cx="6438900"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352550" y="5589240"/>
            <a:ext cx="5690982" cy="646331"/>
          </a:xfrm>
          <a:prstGeom prst="rect">
            <a:avLst/>
          </a:prstGeom>
          <a:noFill/>
        </p:spPr>
        <p:txBody>
          <a:bodyPr wrap="none" rtlCol="0">
            <a:spAutoFit/>
          </a:bodyPr>
          <a:lstStyle/>
          <a:p>
            <a:r>
              <a:rPr lang="en-CA" sz="1200" dirty="0"/>
              <a:t>The data describes elapsed times (min) of a sample of commercial airline flights.</a:t>
            </a:r>
          </a:p>
          <a:p>
            <a:endParaRPr lang="en-CA" sz="1200" dirty="0"/>
          </a:p>
          <a:p>
            <a:r>
              <a:rPr lang="en-CA" sz="1200" dirty="0">
                <a:hlinkClick r:id="rId3"/>
              </a:rPr>
              <a:t>https://www.kaggle.com/usdot/flight-delays</a:t>
            </a:r>
            <a:r>
              <a:rPr lang="en-CA" sz="1200" dirty="0"/>
              <a:t> </a:t>
            </a:r>
          </a:p>
        </p:txBody>
      </p:sp>
    </p:spTree>
    <p:extLst>
      <p:ext uri="{BB962C8B-B14F-4D97-AF65-F5344CB8AC3E}">
        <p14:creationId xmlns:p14="http://schemas.microsoft.com/office/powerpoint/2010/main" val="82064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24936" cy="4579912"/>
          </a:xfrm>
        </p:spPr>
        <p:txBody>
          <a:bodyPr/>
          <a:lstStyle/>
          <a:p>
            <a:pPr marL="0" indent="0">
              <a:buNone/>
            </a:pPr>
            <a:r>
              <a:rPr lang="en-US" sz="1800" dirty="0">
                <a:latin typeface="Times New Roman"/>
                <a:cs typeface="Times New Roman"/>
              </a:rPr>
              <a:t>Continuous Data – Frequency Histogram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535915" y="1772815"/>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2"/>
              </a:rPr>
              <a:t>https://www.kaggle.com/usdot/flight-delays</a:t>
            </a:r>
            <a:r>
              <a:rPr lang="en-CA" sz="1600" dirty="0">
                <a:latin typeface="Times" panose="02020603050405020304" pitchFamily="18" charset="0"/>
                <a:cs typeface="Times" panose="02020603050405020304" pitchFamily="18" charset="0"/>
              </a:rPr>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24943"/>
            <a:ext cx="6438900"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729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268760"/>
            <a:ext cx="8280920" cy="4608512"/>
          </a:xfrm>
        </p:spPr>
        <p:txBody>
          <a:bodyPr/>
          <a:lstStyle/>
          <a:p>
            <a:pPr marL="0" indent="0">
              <a:buNone/>
            </a:pPr>
            <a:r>
              <a:rPr lang="en-US" sz="1600" dirty="0">
                <a:latin typeface="Times New Roman"/>
                <a:cs typeface="Times New Roman"/>
              </a:rPr>
              <a:t>Box Plots also called Box-Whisker Plots are described in the following video. Please watch the video to gain an introduction to the technique.</a:t>
            </a:r>
          </a:p>
        </p:txBody>
      </p:sp>
      <p:sp>
        <p:nvSpPr>
          <p:cNvPr id="37" name="Rectangle 36"/>
          <p:cNvSpPr/>
          <p:nvPr/>
        </p:nvSpPr>
        <p:spPr>
          <a:xfrm>
            <a:off x="611560" y="2265525"/>
            <a:ext cx="7920880" cy="830997"/>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https://www.khanacademy.org/math/statistics-probability/summarizing-quantitative-data/box-whisker-plots/v/box-and-whisker-plot-exercise-example</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894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Box Plot Used to Describe Central Tendency and Spread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20888"/>
            <a:ext cx="64389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623432" y="5085184"/>
            <a:ext cx="6797054"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
        <p:nvSpPr>
          <p:cNvPr id="4" name="TextBox 3"/>
          <p:cNvSpPr txBox="1"/>
          <p:nvPr/>
        </p:nvSpPr>
        <p:spPr>
          <a:xfrm>
            <a:off x="6318504" y="4135480"/>
            <a:ext cx="827471"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Maximum</a:t>
            </a:r>
          </a:p>
        </p:txBody>
      </p:sp>
      <p:sp>
        <p:nvSpPr>
          <p:cNvPr id="40" name="TextBox 39"/>
          <p:cNvSpPr txBox="1"/>
          <p:nvPr/>
        </p:nvSpPr>
        <p:spPr>
          <a:xfrm>
            <a:off x="4526015" y="4260176"/>
            <a:ext cx="655949"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Median</a:t>
            </a:r>
          </a:p>
        </p:txBody>
      </p:sp>
      <p:sp>
        <p:nvSpPr>
          <p:cNvPr id="41" name="TextBox 40"/>
          <p:cNvSpPr txBox="1"/>
          <p:nvPr/>
        </p:nvSpPr>
        <p:spPr>
          <a:xfrm>
            <a:off x="1743373" y="4221349"/>
            <a:ext cx="801823"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Minimum</a:t>
            </a:r>
          </a:p>
        </p:txBody>
      </p:sp>
      <p:sp>
        <p:nvSpPr>
          <p:cNvPr id="42" name="TextBox 41"/>
          <p:cNvSpPr txBox="1"/>
          <p:nvPr/>
        </p:nvSpPr>
        <p:spPr>
          <a:xfrm>
            <a:off x="2987824" y="1708855"/>
            <a:ext cx="696023"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Q1</a:t>
            </a:r>
          </a:p>
          <a:p>
            <a:pPr algn="ctr"/>
            <a:r>
              <a:rPr lang="en-CA" sz="1200" dirty="0">
                <a:latin typeface="Times" panose="02020603050405020304" pitchFamily="18" charset="0"/>
                <a:cs typeface="Times" panose="02020603050405020304" pitchFamily="18" charset="0"/>
              </a:rPr>
              <a:t>first</a:t>
            </a:r>
          </a:p>
          <a:p>
            <a:pPr algn="ctr"/>
            <a:r>
              <a:rPr lang="en-CA" sz="1200" dirty="0">
                <a:latin typeface="Times" panose="02020603050405020304" pitchFamily="18" charset="0"/>
                <a:cs typeface="Times" panose="02020603050405020304" pitchFamily="18" charset="0"/>
              </a:rPr>
              <a:t> quartile</a:t>
            </a:r>
          </a:p>
        </p:txBody>
      </p:sp>
      <p:sp>
        <p:nvSpPr>
          <p:cNvPr id="44" name="TextBox 43"/>
          <p:cNvSpPr txBox="1"/>
          <p:nvPr/>
        </p:nvSpPr>
        <p:spPr>
          <a:xfrm>
            <a:off x="5823489" y="1507268"/>
            <a:ext cx="657551"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Q3</a:t>
            </a:r>
          </a:p>
          <a:p>
            <a:pPr algn="ctr"/>
            <a:r>
              <a:rPr lang="en-CA" sz="1200" dirty="0">
                <a:latin typeface="Times" panose="02020603050405020304" pitchFamily="18" charset="0"/>
                <a:cs typeface="Times" panose="02020603050405020304" pitchFamily="18" charset="0"/>
              </a:rPr>
              <a:t>third </a:t>
            </a:r>
          </a:p>
          <a:p>
            <a:pPr algn="ctr"/>
            <a:r>
              <a:rPr lang="en-CA" sz="1200" dirty="0">
                <a:latin typeface="Times" panose="02020603050405020304" pitchFamily="18" charset="0"/>
                <a:cs typeface="Times" panose="02020603050405020304" pitchFamily="18" charset="0"/>
              </a:rPr>
              <a:t>quartile</a:t>
            </a:r>
          </a:p>
        </p:txBody>
      </p:sp>
      <p:cxnSp>
        <p:nvCxnSpPr>
          <p:cNvPr id="45" name="Straight Arrow Connector 44"/>
          <p:cNvCxnSpPr/>
          <p:nvPr/>
        </p:nvCxnSpPr>
        <p:spPr>
          <a:xfrm flipV="1">
            <a:off x="2401180" y="3276449"/>
            <a:ext cx="288032" cy="85233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623098" y="3390741"/>
            <a:ext cx="308942" cy="83060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732240" y="3229548"/>
            <a:ext cx="483661" cy="7755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292080" y="2152782"/>
            <a:ext cx="504056" cy="412122"/>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3683847" y="2152782"/>
            <a:ext cx="338112" cy="395427"/>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838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513" y="-7346"/>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Continuous Data – Box Plot Example Used to Visualize Central Tendency &amp; Spread</a:t>
            </a:r>
          </a:p>
          <a:p>
            <a:pPr marL="0" indent="0">
              <a:buNone/>
            </a:pPr>
            <a:endParaRPr lang="en-US" sz="1800" dirty="0">
              <a:latin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429000"/>
            <a:ext cx="8343388" cy="18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395536" y="2039384"/>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66006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Probability Distributions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603202" y="2924944"/>
            <a:ext cx="7641206" cy="923330"/>
          </a:xfrm>
          <a:prstGeom prst="rect">
            <a:avLst/>
          </a:prstGeom>
        </p:spPr>
        <p:txBody>
          <a:bodyPr wrap="square">
            <a:spAutoFit/>
          </a:bodyPr>
          <a:lstStyle/>
          <a:p>
            <a:r>
              <a:rPr lang="en-CA" dirty="0">
                <a:latin typeface="Times" panose="02020603050405020304" pitchFamily="18" charset="0"/>
                <a:cs typeface="Times" panose="02020603050405020304" pitchFamily="18" charset="0"/>
                <a:hlinkClick r:id="rId2"/>
              </a:rPr>
              <a:t>https://www.khanacademy.org/math/statistics-probability/modeling-distributions-of-data/density-curve/v/density-curves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37" name="Rectangle 36"/>
          <p:cNvSpPr/>
          <p:nvPr/>
        </p:nvSpPr>
        <p:spPr>
          <a:xfrm>
            <a:off x="646942" y="1207377"/>
            <a:ext cx="7597466" cy="1477328"/>
          </a:xfrm>
          <a:prstGeom prst="rect">
            <a:avLst/>
          </a:prstGeom>
        </p:spPr>
        <p:txBody>
          <a:bodyPr wrap="square">
            <a:spAutoFit/>
          </a:bodyPr>
          <a:lstStyle/>
          <a:p>
            <a:pPr marL="0" indent="0">
              <a:buNone/>
            </a:pPr>
            <a:r>
              <a:rPr lang="en-US" dirty="0">
                <a:latin typeface="Times New Roman"/>
                <a:cs typeface="Times New Roman"/>
              </a:rPr>
              <a:t>Distribution functions are created from univariate analysis defined by shape, central tendency and spread.</a:t>
            </a:r>
          </a:p>
          <a:p>
            <a:pPr marL="0" indent="0">
              <a:buNone/>
            </a:pPr>
            <a:r>
              <a:rPr lang="en-US" dirty="0">
                <a:latin typeface="Times New Roman"/>
                <a:cs typeface="Times New Roman"/>
              </a:rPr>
              <a:t/>
            </a:r>
            <a:br>
              <a:rPr lang="en-US" dirty="0">
                <a:latin typeface="Times New Roman"/>
                <a:cs typeface="Times New Roman"/>
              </a:rPr>
            </a:br>
            <a:r>
              <a:rPr lang="en-US" dirty="0">
                <a:latin typeface="Times New Roman"/>
                <a:cs typeface="Times New Roman"/>
              </a:rPr>
              <a:t>Please watch the video in this link to gain an introduction to how distribution functions are used to model probabilities.</a:t>
            </a:r>
          </a:p>
        </p:txBody>
      </p:sp>
    </p:spTree>
    <p:extLst>
      <p:ext uri="{BB962C8B-B14F-4D97-AF65-F5344CB8AC3E}">
        <p14:creationId xmlns:p14="http://schemas.microsoft.com/office/powerpoint/2010/main" val="630042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Absolute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461" y="2780928"/>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395536" y="1772816"/>
            <a:ext cx="6716390"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949719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Relative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81"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644017"/>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95536" y="1772816"/>
            <a:ext cx="7437998"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relative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3844545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491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class.</a:t>
            </a:r>
          </a:p>
          <a:p>
            <a:pPr marL="0" indent="0">
              <a:buNone/>
            </a:pPr>
            <a:endParaRPr lang="en-CA" sz="2000" dirty="0"/>
          </a:p>
          <a:p>
            <a:pPr lvl="0"/>
            <a:r>
              <a:rPr lang="en-US" sz="1800" dirty="0">
                <a:latin typeface="Times" panose="02020603050405020304" pitchFamily="18" charset="0"/>
                <a:cs typeface="Times" panose="02020603050405020304" pitchFamily="18" charset="0"/>
              </a:rPr>
              <a:t>Data exploration </a:t>
            </a:r>
          </a:p>
          <a:p>
            <a:pPr lvl="0"/>
            <a:r>
              <a:rPr lang="en-US" sz="1800" dirty="0">
                <a:latin typeface="Times" panose="02020603050405020304" pitchFamily="18" charset="0"/>
                <a:cs typeface="Times" panose="02020603050405020304" pitchFamily="18" charset="0"/>
              </a:rPr>
              <a:t>Data discovery</a:t>
            </a:r>
          </a:p>
          <a:p>
            <a:r>
              <a:rPr lang="en-US" sz="1800" dirty="0">
                <a:latin typeface="Times" panose="02020603050405020304" pitchFamily="18" charset="0"/>
                <a:cs typeface="Times" panose="02020603050405020304" pitchFamily="18" charset="0"/>
              </a:rPr>
              <a:t>Measurement scales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Data shape</a:t>
            </a:r>
          </a:p>
          <a:p>
            <a:pPr lvl="0"/>
            <a:r>
              <a:rPr lang="en-US" sz="1800" dirty="0">
                <a:latin typeface="Times" panose="02020603050405020304" pitchFamily="18" charset="0"/>
                <a:cs typeface="Times" panose="02020603050405020304" pitchFamily="18" charset="0"/>
              </a:rPr>
              <a:t>Univariate data</a:t>
            </a:r>
          </a:p>
          <a:p>
            <a:pPr lvl="0"/>
            <a:r>
              <a:rPr lang="en-US" sz="1800" dirty="0">
                <a:latin typeface="Times" panose="02020603050405020304" pitchFamily="18" charset="0"/>
                <a:cs typeface="Times" panose="02020603050405020304" pitchFamily="18" charset="0"/>
              </a:rPr>
              <a:t>Bivariate data</a:t>
            </a:r>
          </a:p>
          <a:p>
            <a:pPr lvl="0"/>
            <a:r>
              <a:rPr lang="en-US" sz="1800" dirty="0">
                <a:latin typeface="Times" panose="02020603050405020304" pitchFamily="18" charset="0"/>
                <a:cs typeface="Times" panose="02020603050405020304" pitchFamily="18" charset="0"/>
              </a:rPr>
              <a:t>Descriptive statistics </a:t>
            </a:r>
          </a:p>
          <a:p>
            <a:pPr lvl="0"/>
            <a:r>
              <a:rPr lang="en-US" sz="1800" dirty="0">
                <a:latin typeface="Times" panose="02020603050405020304" pitchFamily="18" charset="0"/>
                <a:cs typeface="Times" panose="02020603050405020304" pitchFamily="18" charset="0"/>
              </a:rPr>
              <a:t>Correlation </a:t>
            </a:r>
          </a:p>
          <a:p>
            <a:pPr lvl="0"/>
            <a:r>
              <a:rPr lang="en-US" sz="1800" dirty="0">
                <a:latin typeface="Times" panose="02020603050405020304" pitchFamily="18" charset="0"/>
                <a:cs typeface="Times" panose="02020603050405020304" pitchFamily="18" charset="0"/>
              </a:rPr>
              <a:t>Linear relationships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Filtering techniques to query from multiple data tables from Pandas/Python</a:t>
            </a:r>
            <a:endParaRPr lang="en-CA" sz="1800" dirty="0">
              <a:latin typeface="Times" panose="02020603050405020304" pitchFamily="18" charset="0"/>
              <a:cs typeface="Times" panose="02020603050405020304" pitchFamily="18" charset="0"/>
            </a:endParaRPr>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 Scatter Plots &amp; Correlations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4" name="Rectangle 3"/>
          <p:cNvSpPr/>
          <p:nvPr/>
        </p:nvSpPr>
        <p:spPr>
          <a:xfrm>
            <a:off x="571356" y="2492896"/>
            <a:ext cx="6592931" cy="1077218"/>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https://www.khanacademy.org/math/statistics-probability/describing-relationships-quantitative-data/introduction-to-scatterplots/v/constructing-scatter-plot</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
        <p:nvSpPr>
          <p:cNvPr id="37" name="TextBox 36"/>
          <p:cNvSpPr txBox="1"/>
          <p:nvPr/>
        </p:nvSpPr>
        <p:spPr>
          <a:xfrm>
            <a:off x="571356" y="1337426"/>
            <a:ext cx="64390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Scatter plots are a useful method for starting your analysis of </a:t>
            </a:r>
            <a:r>
              <a:rPr lang="en-CA" sz="1600" dirty="0" err="1">
                <a:latin typeface="Times" panose="02020603050405020304" pitchFamily="18" charset="0"/>
                <a:cs typeface="Times" panose="02020603050405020304" pitchFamily="18" charset="0"/>
              </a:rPr>
              <a:t>bivariate</a:t>
            </a:r>
            <a:r>
              <a:rPr lang="en-CA" sz="1600" dirty="0">
                <a:latin typeface="Times" panose="02020603050405020304" pitchFamily="18" charset="0"/>
                <a:cs typeface="Times" panose="02020603050405020304" pitchFamily="18" charset="0"/>
              </a:rPr>
              <a:t> data.</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the technique.</a:t>
            </a:r>
          </a:p>
        </p:txBody>
      </p:sp>
      <p:sp>
        <p:nvSpPr>
          <p:cNvPr id="38" name="Rectangle 37"/>
          <p:cNvSpPr/>
          <p:nvPr/>
        </p:nvSpPr>
        <p:spPr>
          <a:xfrm>
            <a:off x="571356" y="4797152"/>
            <a:ext cx="6952971" cy="1107996"/>
          </a:xfrm>
          <a:prstGeom prst="rect">
            <a:avLst/>
          </a:prstGeom>
        </p:spPr>
        <p:txBody>
          <a:bodyPr wrap="square">
            <a:spAutoFit/>
          </a:bodyPr>
          <a:lstStyle/>
          <a:p>
            <a:r>
              <a:rPr lang="en-CA" sz="1600" dirty="0">
                <a:hlinkClick r:id="rId3"/>
              </a:rPr>
              <a:t>https://www.khanacademy.org/math/statistics-probability/describing-relationships-quantitative-data/scatterplots-and-correlation/v/correlation-coefficient-intuition-examples</a:t>
            </a:r>
            <a:endParaRPr lang="en-CA" sz="1600" dirty="0"/>
          </a:p>
          <a:p>
            <a:endParaRPr lang="en-CA" dirty="0"/>
          </a:p>
        </p:txBody>
      </p:sp>
      <p:sp>
        <p:nvSpPr>
          <p:cNvPr id="40" name="TextBox 39"/>
          <p:cNvSpPr txBox="1"/>
          <p:nvPr/>
        </p:nvSpPr>
        <p:spPr>
          <a:xfrm>
            <a:off x="571356" y="3570114"/>
            <a:ext cx="62104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Correlation coefficients measure dependencies between two variables.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correlations.</a:t>
            </a:r>
          </a:p>
        </p:txBody>
      </p:sp>
    </p:spTree>
    <p:extLst>
      <p:ext uri="{BB962C8B-B14F-4D97-AF65-F5344CB8AC3E}">
        <p14:creationId xmlns:p14="http://schemas.microsoft.com/office/powerpoint/2010/main" val="1392292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High Positive Correlation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573" y="1646490"/>
            <a:ext cx="4803626" cy="458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996952"/>
            <a:ext cx="30099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473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Low Correlation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196" y="1700808"/>
            <a:ext cx="4727269" cy="451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494413"/>
            <a:ext cx="30099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825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Day 3.</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is the scope of data exploration?</a:t>
            </a:r>
          </a:p>
          <a:p>
            <a:r>
              <a:rPr lang="en-CA" sz="2000" dirty="0">
                <a:latin typeface="Times New Roman" panose="02020603050405020304" pitchFamily="18" charset="0"/>
                <a:cs typeface="Times New Roman" panose="02020603050405020304" pitchFamily="18" charset="0"/>
              </a:rPr>
              <a:t>What properties of data are discovered using data exploration?</a:t>
            </a:r>
          </a:p>
          <a:p>
            <a:r>
              <a:rPr lang="en-CA" sz="2000" dirty="0">
                <a:latin typeface="Times New Roman" panose="02020603050405020304" pitchFamily="18" charset="0"/>
                <a:cs typeface="Times New Roman" panose="02020603050405020304" pitchFamily="18" charset="0"/>
              </a:rPr>
              <a:t>What conclusions can be made about two different measurements from a ratio scale?</a:t>
            </a:r>
          </a:p>
          <a:p>
            <a:r>
              <a:rPr lang="en-CA" sz="2000" dirty="0">
                <a:latin typeface="Times New Roman" panose="02020603050405020304" pitchFamily="18" charset="0"/>
                <a:cs typeface="Times New Roman" panose="02020603050405020304" pitchFamily="18" charset="0"/>
              </a:rPr>
              <a:t>What is an example of an invalid conclusion about two different measurements from an interval scale?</a:t>
            </a:r>
          </a:p>
          <a:p>
            <a:r>
              <a:rPr lang="en-CA" sz="2000" dirty="0">
                <a:latin typeface="Times New Roman" panose="02020603050405020304" pitchFamily="18" charset="0"/>
                <a:cs typeface="Times New Roman" panose="02020603050405020304" pitchFamily="18" charset="0"/>
              </a:rPr>
              <a:t>What descriptive statistics are used to describe the shape of data?</a:t>
            </a:r>
          </a:p>
          <a:p>
            <a:r>
              <a:rPr lang="en-CA" sz="2000" dirty="0">
                <a:latin typeface="Times New Roman" panose="02020603050405020304" pitchFamily="18" charset="0"/>
                <a:cs typeface="Times New Roman" panose="02020603050405020304" pitchFamily="18" charset="0"/>
              </a:rPr>
              <a:t>What property of univariate data describes similarity?</a:t>
            </a:r>
          </a:p>
          <a:p>
            <a:r>
              <a:rPr lang="en-CA" sz="2000" dirty="0">
                <a:latin typeface="Times New Roman" panose="02020603050405020304" pitchFamily="18" charset="0"/>
                <a:cs typeface="Times New Roman" panose="02020603050405020304" pitchFamily="18" charset="0"/>
              </a:rPr>
              <a:t>What property of bivariate data is used to describe dependencies?</a:t>
            </a:r>
          </a:p>
          <a:p>
            <a:r>
              <a:rPr lang="en-CA" sz="2000" dirty="0">
                <a:latin typeface="Times New Roman" panose="02020603050405020304" pitchFamily="18" charset="0"/>
                <a:cs typeface="Times New Roman" panose="02020603050405020304" pitchFamily="18" charset="0"/>
              </a:rPr>
              <a:t>What properties of univariate data is expressed in a box plot visual?</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Day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3</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3 you will learn</a:t>
            </a:r>
            <a:r>
              <a:rPr lang="en-US" sz="1600" dirty="0"/>
              <a:t> to:</a:t>
            </a:r>
          </a:p>
          <a:p>
            <a:r>
              <a:rPr lang="en-US" sz="1600" dirty="0">
                <a:latin typeface="Times" panose="02020603050405020304" pitchFamily="18" charset="0"/>
                <a:cs typeface="Times" panose="02020603050405020304" pitchFamily="18" charset="0"/>
              </a:rPr>
              <a:t>Describe and apply Exploratory Data Analysis</a:t>
            </a:r>
          </a:p>
          <a:p>
            <a:pPr lvl="1"/>
            <a:r>
              <a:rPr lang="en-US" sz="1400" dirty="0">
                <a:latin typeface="Times" panose="02020603050405020304" pitchFamily="18" charset="0"/>
                <a:cs typeface="Times" panose="02020603050405020304" pitchFamily="18" charset="0"/>
              </a:rPr>
              <a:t>Concepts, Purpose and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Describe properties of  measurement data</a:t>
            </a:r>
          </a:p>
          <a:p>
            <a:pPr lvl="1"/>
            <a:r>
              <a:rPr lang="en-US" sz="1400" dirty="0">
                <a:latin typeface="Times" panose="02020603050405020304" pitchFamily="18" charset="0"/>
                <a:cs typeface="Times" panose="02020603050405020304" pitchFamily="18" charset="0"/>
              </a:rPr>
              <a:t>By measurement scale</a:t>
            </a:r>
          </a:p>
          <a:p>
            <a:pPr lvl="1"/>
            <a:r>
              <a:rPr lang="en-US" sz="1400" dirty="0">
                <a:latin typeface="Times" panose="02020603050405020304" pitchFamily="18" charset="0"/>
                <a:cs typeface="Times" panose="02020603050405020304" pitchFamily="18" charset="0"/>
              </a:rPr>
              <a:t>By data type </a:t>
            </a:r>
          </a:p>
          <a:p>
            <a:pPr lvl="1"/>
            <a:r>
              <a:rPr lang="en-US" sz="1400" dirty="0">
                <a:latin typeface="Times" panose="02020603050405020304" pitchFamily="18" charset="0"/>
                <a:cs typeface="Times" panose="02020603050405020304" pitchFamily="18" charset="0"/>
              </a:rPr>
              <a:t>By measurement role</a:t>
            </a:r>
          </a:p>
          <a:p>
            <a:pPr lvl="1"/>
            <a:r>
              <a:rPr lang="en-US" sz="1400" dirty="0">
                <a:latin typeface="Times" panose="02020603050405020304" pitchFamily="18" charset="0"/>
                <a:cs typeface="Times" panose="02020603050405020304" pitchFamily="18" charset="0"/>
              </a:rPr>
              <a:t>By analytical application</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univariate data </a:t>
            </a:r>
          </a:p>
          <a:p>
            <a:pPr lvl="1"/>
            <a:r>
              <a:rPr lang="en-US" sz="1400" dirty="0">
                <a:latin typeface="Times" panose="02020603050405020304" pitchFamily="18" charset="0"/>
                <a:cs typeface="Times" panose="02020603050405020304" pitchFamily="18" charset="0"/>
              </a:rPr>
              <a:t>Descriptive statistics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bivariate data</a:t>
            </a:r>
            <a:endParaRPr lang="en-CA" sz="16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Discover different types of data relationships </a:t>
            </a:r>
          </a:p>
          <a:p>
            <a:pPr lvl="1"/>
            <a:r>
              <a:rPr lang="en-US" sz="1400" dirty="0">
                <a:latin typeface="Times" panose="02020603050405020304" pitchFamily="18" charset="0"/>
                <a:cs typeface="Times" panose="02020603050405020304" pitchFamily="18" charset="0"/>
              </a:rPr>
              <a:t>Linear correlations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Distributions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Apply filtering techniques and query multiple data tables from Pandas/Python</a:t>
            </a:r>
            <a:endParaRPr lang="en-CA" sz="1600" dirty="0">
              <a:latin typeface="Times" panose="02020603050405020304" pitchFamily="18" charset="0"/>
              <a:cs typeface="Times" panose="02020603050405020304" pitchFamily="18" charset="0"/>
            </a:endParaRPr>
          </a:p>
          <a:p>
            <a:pPr marL="0" indent="0">
              <a:buFont typeface="Arial" charset="0"/>
              <a:buNone/>
            </a:pPr>
            <a:endParaRPr lang="en-US"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Exploratory Data Analysis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It has been shown that statistical summaries of data may not always be reliable.</a:t>
            </a:r>
          </a:p>
          <a:p>
            <a:pPr marL="0" indent="0">
              <a:buNone/>
            </a:pPr>
            <a:r>
              <a:rPr lang="en-US" sz="1800" dirty="0">
                <a:latin typeface="Times New Roman"/>
                <a:cs typeface="Times New Roman"/>
              </a:rPr>
              <a:t>Visual inspection is recommended to avoid misinformation. This example is called </a:t>
            </a:r>
            <a:r>
              <a:rPr lang="en-US" sz="1800" dirty="0" err="1">
                <a:latin typeface="Times New Roman"/>
                <a:cs typeface="Times New Roman"/>
              </a:rPr>
              <a:t>Anscombe’s</a:t>
            </a:r>
            <a:r>
              <a:rPr lang="en-US" sz="1800" dirty="0">
                <a:latin typeface="Times New Roman"/>
                <a:cs typeface="Times New Roman"/>
              </a:rPr>
              <a:t> Quartet.   There are 4 data sets having the same statistics but visual inspection shows 4 distinct patterns</a:t>
            </a:r>
          </a:p>
          <a:p>
            <a:pPr marL="0" indent="0">
              <a:buNone/>
            </a:pPr>
            <a:r>
              <a:rPr lang="en-US" sz="1800" dirty="0">
                <a:latin typeface="Times New Roman"/>
                <a:cs typeface="Times New Roman"/>
              </a:rPr>
              <a:t>Review the following web site</a:t>
            </a:r>
          </a:p>
          <a:p>
            <a:pPr marL="0" indent="0">
              <a:buNone/>
            </a:pPr>
            <a:r>
              <a:rPr lang="en-US" sz="1800" dirty="0">
                <a:latin typeface="Times New Roman"/>
                <a:cs typeface="Times New Roman"/>
                <a:hlinkClick r:id="rId2"/>
              </a:rPr>
              <a:t>https://en.wikipedia.org/wiki/Anscombe%27s_quartet</a:t>
            </a: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248" y="3446041"/>
            <a:ext cx="3600400" cy="2019435"/>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865" y="3467179"/>
            <a:ext cx="2353360" cy="2231107"/>
          </a:xfrm>
          <a:prstGeom prst="rect">
            <a:avLst/>
          </a:prstGeom>
        </p:spPr>
      </p:pic>
      <p:sp>
        <p:nvSpPr>
          <p:cNvPr id="38" name="TextBox 37"/>
          <p:cNvSpPr txBox="1"/>
          <p:nvPr/>
        </p:nvSpPr>
        <p:spPr>
          <a:xfrm>
            <a:off x="1238950" y="5698286"/>
            <a:ext cx="7091493" cy="584775"/>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Four data sets with the same summary statistics but four distinctly different patterns</a:t>
            </a:r>
          </a:p>
          <a:p>
            <a:r>
              <a:rPr lang="en-CA" sz="1600" dirty="0">
                <a:latin typeface="Times" panose="02020603050405020304" pitchFamily="18" charset="0"/>
                <a:cs typeface="Times" panose="02020603050405020304" pitchFamily="18" charset="0"/>
              </a:rPr>
              <a:t>Visual exploration can find patterns hidden by the statistics</a:t>
            </a:r>
          </a:p>
        </p:txBody>
      </p:sp>
    </p:spTree>
    <p:extLst>
      <p:ext uri="{BB962C8B-B14F-4D97-AF65-F5344CB8AC3E}">
        <p14:creationId xmlns:p14="http://schemas.microsoft.com/office/powerpoint/2010/main" val="3970461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53205</TotalTime>
  <Words>2666</Words>
  <Application>Microsoft Office PowerPoint</Application>
  <PresentationFormat>On-screen Show (4:3)</PresentationFormat>
  <Paragraphs>524</Paragraphs>
  <Slides>55</Slides>
  <Notes>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70" baseType="lpstr">
      <vt:lpstr>MS PGothic</vt:lpstr>
      <vt:lpstr>MS PGothic</vt:lpstr>
      <vt:lpstr>Arial</vt:lpstr>
      <vt:lpstr>Calibri</vt:lpstr>
      <vt:lpstr>Courier New</vt:lpstr>
      <vt:lpstr>Garamond</vt:lpstr>
      <vt:lpstr>inherit</vt:lpstr>
      <vt:lpstr>Lucida Bright</vt:lpstr>
      <vt:lpstr>Segoe UI Symbol</vt:lpstr>
      <vt:lpstr>Symbol</vt:lpstr>
      <vt:lpstr>Times</vt:lpstr>
      <vt:lpstr>Times New Roman</vt:lpstr>
      <vt:lpstr>Wingdings</vt:lpstr>
      <vt:lpstr>York U 2015 PPT</vt:lpstr>
      <vt:lpstr>Equation</vt:lpstr>
      <vt:lpstr>Introduction to Big Data </vt:lpstr>
      <vt:lpstr>Review Previous Lesson </vt:lpstr>
      <vt:lpstr>Review Concepts from Day 2  </vt:lpstr>
      <vt:lpstr>Lesson Review from Day 2</vt:lpstr>
      <vt:lpstr>Day 3 – New Topics Introduced </vt:lpstr>
      <vt:lpstr>Learning Objectives for Day 3 </vt:lpstr>
      <vt:lpstr>Day 3 - Learning Objectives </vt:lpstr>
      <vt:lpstr>Exploratory Data Analysis</vt:lpstr>
      <vt:lpstr>Exploratory Data Analysis Purpose </vt:lpstr>
      <vt:lpstr>EDA and Visualization</vt:lpstr>
      <vt:lpstr>Data Visualization</vt:lpstr>
      <vt:lpstr>Exploratory Data Analysis (EDA)</vt:lpstr>
      <vt:lpstr>Exploratory Data Analysis Methods </vt:lpstr>
      <vt:lpstr>Exploratory Data Analysis Methods </vt:lpstr>
      <vt:lpstr>Summary Statistics</vt:lpstr>
      <vt:lpstr>Single Variable Visualization</vt:lpstr>
      <vt:lpstr>Issues with Histograms</vt:lpstr>
      <vt:lpstr>Smoothed Histograms - Density Estimates</vt:lpstr>
      <vt:lpstr>PowerPoint Presentation</vt:lpstr>
      <vt:lpstr>Boxplots</vt:lpstr>
      <vt:lpstr>Time Series</vt:lpstr>
      <vt:lpstr>Time-Series Example 3 </vt:lpstr>
      <vt:lpstr>Spatial Data</vt:lpstr>
      <vt:lpstr>Spatial data: choropleth Maps</vt:lpstr>
      <vt:lpstr>Two Continuous Variables</vt:lpstr>
      <vt:lpstr>2D Scatterplots</vt:lpstr>
      <vt:lpstr>Exploratory Data Analysis Methods </vt:lpstr>
      <vt:lpstr>Exploratory Data Analysis Examples </vt:lpstr>
      <vt:lpstr>Exploratory Data Analysis Examples </vt:lpstr>
      <vt:lpstr>Measurement Data</vt:lpstr>
      <vt:lpstr>Properties of Measurement Data </vt:lpstr>
      <vt:lpstr>Measurement Data Scales </vt:lpstr>
      <vt:lpstr>Measurement Data Scales </vt:lpstr>
      <vt:lpstr>Measurement Data Scales </vt:lpstr>
      <vt:lpstr>Measurement Data Scales </vt:lpstr>
      <vt:lpstr>Univariate Data</vt:lpstr>
      <vt:lpstr>Univariate Data Concepts </vt:lpstr>
      <vt:lpstr>Univariate Data Concepts </vt:lpstr>
      <vt:lpstr>Numerical Data – Non Graphical Technique</vt:lpstr>
      <vt:lpstr>Numerical Data – Non Graphical Methods </vt:lpstr>
      <vt:lpstr>Numerical Data – Graphical Technique</vt:lpstr>
      <vt:lpstr>Numerical Data – Graphical Technique </vt:lpstr>
      <vt:lpstr>Numerical Data – Box Plot Technique </vt:lpstr>
      <vt:lpstr>Numerical Data – Box Plot Example </vt:lpstr>
      <vt:lpstr>Numerical Data – Box Plot Example</vt:lpstr>
      <vt:lpstr>Numerical Data – Probability Distributions </vt:lpstr>
      <vt:lpstr>Categorical Data Exploration </vt:lpstr>
      <vt:lpstr>Categorical Data Exploration </vt:lpstr>
      <vt:lpstr>Bivariate Data</vt:lpstr>
      <vt:lpstr>Bivariate Data – Scatter Plots &amp; Correlations </vt:lpstr>
      <vt:lpstr>Bivariate Data Scatter Plot Example </vt:lpstr>
      <vt:lpstr>Bivariate Data Scatter Plot Example </vt:lpstr>
      <vt:lpstr>Lesson Review</vt:lpstr>
      <vt:lpstr>Lesson Summary </vt:lpstr>
      <vt:lpstr>Day 3 Lesson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Matthew Tenney</cp:lastModifiedBy>
  <cp:revision>1397</cp:revision>
  <dcterms:created xsi:type="dcterms:W3CDTF">2017-11-16T14:42:04Z</dcterms:created>
  <dcterms:modified xsi:type="dcterms:W3CDTF">2018-06-18T16:33:18Z</dcterms:modified>
</cp:coreProperties>
</file>