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95" r:id="rId3"/>
    <p:sldId id="257" r:id="rId4"/>
    <p:sldId id="302" r:id="rId5"/>
    <p:sldId id="304" r:id="rId6"/>
    <p:sldId id="260" r:id="rId7"/>
    <p:sldId id="270" r:id="rId8"/>
    <p:sldId id="258" r:id="rId9"/>
    <p:sldId id="296" r:id="rId10"/>
    <p:sldId id="297" r:id="rId11"/>
    <p:sldId id="262" r:id="rId12"/>
    <p:sldId id="298" r:id="rId13"/>
    <p:sldId id="301" r:id="rId14"/>
    <p:sldId id="268" r:id="rId15"/>
    <p:sldId id="259" r:id="rId16"/>
    <p:sldId id="307" r:id="rId17"/>
    <p:sldId id="303" r:id="rId18"/>
    <p:sldId id="305" r:id="rId19"/>
    <p:sldId id="308" r:id="rId20"/>
    <p:sldId id="306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Barlow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718" autoAdjust="0"/>
  </p:normalViewPr>
  <p:slideViewPr>
    <p:cSldViewPr>
      <p:cViewPr varScale="1">
        <p:scale>
          <a:sx n="92" d="100"/>
          <a:sy n="92" d="100"/>
        </p:scale>
        <p:origin x="75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F:\Facultad%20Ingenieria\Analisis%20Numerico\Docente\2021-2C\secante.mp4" TargetMode="External"/><Relationship Id="rId1" Type="http://schemas.microsoft.com/office/2007/relationships/media" Target="file:///F:\Facultad%20Ingenieria\Analisis%20Numerico\Docente\2021-2C\secante.mp4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AR" dirty="0" smtClean="0"/>
              <a:t>Búsqueda de Raíces</a:t>
            </a:r>
            <a:br>
              <a:rPr lang="es-AR" dirty="0" smtClean="0"/>
            </a:br>
            <a:r>
              <a:rPr lang="es-AR" dirty="0" smtClean="0"/>
              <a:t>Secante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2987824" y="3723878"/>
            <a:ext cx="288032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4" name="3 Rectángulo"/>
          <p:cNvSpPr/>
          <p:nvPr/>
        </p:nvSpPr>
        <p:spPr>
          <a:xfrm>
            <a:off x="1187624" y="483518"/>
            <a:ext cx="4966424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¿ Qué es una tolerancia de 0.1%?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707904" y="1059582"/>
            <a:ext cx="2090637" cy="1410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100 % -&gt; 1</a:t>
            </a:r>
            <a:b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10 %    -&gt; 0.1</a:t>
            </a:r>
            <a:b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1 %       -&gt; 0.01</a:t>
            </a:r>
          </a:p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18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0.1%    -&gt; 0.001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835696" y="2571750"/>
            <a:ext cx="5817618" cy="10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Esto </a:t>
            </a: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nos </a:t>
            </a: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indica que el método debe cortar cuando </a:t>
            </a:r>
            <a:b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el valor absoluto entre dos iteraciones consecutivas</a:t>
            </a:r>
            <a:b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sea menor que 0.001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203848" y="4155926"/>
            <a:ext cx="316835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</a:pPr>
            <a:r>
              <a:rPr lang="es-AR" sz="18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    | </a:t>
            </a:r>
            <a:r>
              <a:rPr lang="es-AR" sz="1800" b="1" kern="1200" dirty="0" err="1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x</a:t>
            </a:r>
            <a:r>
              <a:rPr lang="es-AR" sz="1200" b="1" kern="1200" dirty="0" err="1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n</a:t>
            </a:r>
            <a:r>
              <a:rPr lang="es-AR" sz="18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- x</a:t>
            </a:r>
            <a:r>
              <a:rPr lang="es-AR" sz="12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n-1</a:t>
            </a:r>
            <a:r>
              <a:rPr lang="es-AR" sz="18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| &lt; 0.001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915816" y="3723878"/>
            <a:ext cx="302433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18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Condición de corte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843558"/>
            <a:ext cx="648868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18 Rectángulo"/>
          <p:cNvSpPr/>
          <p:nvPr/>
        </p:nvSpPr>
        <p:spPr>
          <a:xfrm>
            <a:off x="1043608" y="339502"/>
            <a:ext cx="7143302" cy="479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¿Sobre qué intervalo podrían estar dichas raíces?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4" name="3 Rectángulo"/>
          <p:cNvSpPr/>
          <p:nvPr/>
        </p:nvSpPr>
        <p:spPr>
          <a:xfrm>
            <a:off x="1187624" y="483518"/>
            <a:ext cx="7645042" cy="329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Como vemos la funcion tiene 2 raíces 0 y 2.</a:t>
            </a:r>
          </a:p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Si elegimos un valores del  intervalo entre (-∞,1) </a:t>
            </a:r>
            <a:b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el método convergerá primero a la raíz nula. </a:t>
            </a:r>
          </a:p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Pero si elegimos valores del intervalo (1 ,∞) el método</a:t>
            </a:r>
            <a:b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convergerá a la raíz no nula.</a:t>
            </a:r>
          </a:p>
          <a:p>
            <a:pPr marL="457200" lvl="3" indent="-381000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ts val="2400"/>
              <a:buFont typeface="Barlow Light"/>
              <a:buChar char="▪"/>
            </a:pPr>
            <a:r>
              <a:rPr lang="es-AR" sz="2400" b="1" kern="1200" dirty="0" err="1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Tip</a:t>
            </a:r>
            <a:r>
              <a:rPr lang="es-AR" sz="2400" b="1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:</a:t>
            </a: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 La forma mas fácil de inferir  las semillas es</a:t>
            </a:r>
            <a:b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s-AR" sz="2400" kern="1200" dirty="0" smtClean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usando 2 valores que verifiquen Bolzano f(a)*f(b) &lt; 0</a:t>
            </a:r>
          </a:p>
        </p:txBody>
      </p:sp>
      <p:sp>
        <p:nvSpPr>
          <p:cNvPr id="11" name="5 Marcador de texto"/>
          <p:cNvSpPr txBox="1">
            <a:spLocks/>
          </p:cNvSpPr>
          <p:nvPr/>
        </p:nvSpPr>
        <p:spPr>
          <a:xfrm>
            <a:off x="2699792" y="4011910"/>
            <a:ext cx="6650700" cy="720080"/>
          </a:xfrm>
          <a:prstGeom prst="rect">
            <a:avLst/>
          </a:prstGeom>
        </p:spPr>
        <p:txBody>
          <a:bodyPr/>
          <a:lstStyle/>
          <a:p>
            <a:pPr marL="457200">
              <a:spcBef>
                <a:spcPts val="600"/>
              </a:spcBef>
              <a:buClr>
                <a:schemeClr val="accent1"/>
              </a:buClr>
              <a:buFont typeface="Barlow Light"/>
              <a:buChar char="▪"/>
            </a:pPr>
            <a:r>
              <a:rPr lang="es-AR" sz="24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</a:rPr>
              <a:t>¡Volvamos al problema!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004048" y="2499742"/>
            <a:ext cx="35283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Ejercicio 16 Guia II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1187624" y="2355726"/>
            <a:ext cx="3432326" cy="2134174"/>
          </a:xfrm>
        </p:spPr>
        <p:txBody>
          <a:bodyPr/>
          <a:lstStyle/>
          <a:p>
            <a:r>
              <a:rPr lang="es-AR" sz="1800" dirty="0" smtClean="0"/>
              <a:t>Supondremos dos semillas </a:t>
            </a:r>
            <a:br>
              <a:rPr lang="es-AR" sz="1800" dirty="0" smtClean="0"/>
            </a:br>
            <a:r>
              <a:rPr lang="es-AR" sz="1800" dirty="0" smtClean="0"/>
              <a:t>x</a:t>
            </a:r>
            <a:r>
              <a:rPr lang="es-AR" sz="1400" dirty="0" smtClean="0"/>
              <a:t>i-1</a:t>
            </a:r>
            <a:r>
              <a:rPr lang="es-AR" sz="1800" dirty="0" smtClean="0"/>
              <a:t> = 1.1   y  x</a:t>
            </a:r>
            <a:r>
              <a:rPr lang="es-AR" sz="1400" dirty="0" smtClean="0"/>
              <a:t>i</a:t>
            </a:r>
            <a:r>
              <a:rPr lang="es-AR" sz="1800" dirty="0" smtClean="0"/>
              <a:t>  =  3.5</a:t>
            </a:r>
          </a:p>
          <a:p>
            <a:r>
              <a:rPr lang="es-AR" sz="1800" dirty="0" smtClean="0"/>
              <a:t>Es conveniente armar una tabla dado que son varios valores</a:t>
            </a:r>
          </a:p>
          <a:p>
            <a:endParaRPr lang="es-AR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2"/>
          </p:nvPr>
        </p:nvSpPr>
        <p:spPr>
          <a:xfrm>
            <a:off x="5076056" y="2499742"/>
            <a:ext cx="3428132" cy="1990158"/>
          </a:xfrm>
        </p:spPr>
        <p:txBody>
          <a:bodyPr/>
          <a:lstStyle/>
          <a:p>
            <a:r>
              <a:rPr lang="es-AR" dirty="0" smtClean="0"/>
              <a:t>Formula de Secante</a:t>
            </a:r>
            <a:endParaRPr lang="es-AR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635645"/>
            <a:ext cx="8064896" cy="2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3003798"/>
            <a:ext cx="2857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7092280" y="3651870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5436096" y="365187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Armamos la tabla</a:t>
            </a:r>
            <a:endParaRPr dirty="0"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187624" y="1563638"/>
          <a:ext cx="7128791" cy="2599405"/>
        </p:xfrm>
        <a:graphic>
          <a:graphicData uri="http://schemas.openxmlformats.org/drawingml/2006/table">
            <a:tbl>
              <a:tblPr>
                <a:noFill/>
                <a:tableStyleId>{E960CA2F-AD4F-43A7-B7A6-27E5CA5AA7E8}</a:tableStyleId>
              </a:tblPr>
              <a:tblGrid>
                <a:gridCol w="29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8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 -1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i-1)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(X</a:t>
                      </a:r>
                      <a:r>
                        <a:rPr lang="es-AR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i)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Xi+1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Error = | Xi+1 – Xi|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6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-0,58870736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3,413283228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1,453048722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2,046951278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1,453048722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3,413283228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-0,465238109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1,698585529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0,245536806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1,453048722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1,698585529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-0,465238109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-0,270547866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2,039791424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0,341205896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08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1,698585529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2,039791424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-0,270547866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0,148164319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1,919053263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0,120738161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08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2,039791424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1,919053263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0,148164319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-0,019277621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1,93295387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0,013900607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328"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1,919053263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1,93295387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-0,019277621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-0,001056933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1,933760207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0,000806337</a:t>
                      </a:r>
                    </a:p>
                    <a:p>
                      <a:pPr algn="ctr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  <p:sp>
        <p:nvSpPr>
          <p:cNvPr id="7" name="6 CuadroTexto"/>
          <p:cNvSpPr txBox="1"/>
          <p:nvPr/>
        </p:nvSpPr>
        <p:spPr>
          <a:xfrm>
            <a:off x="1475656" y="4299942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Una respuesta es  1.934 +/- 0.001</a:t>
            </a:r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5436096" y="1563638"/>
            <a:ext cx="0" cy="2592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475656" y="4587974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Otra respuesta valida es  1.9338 +/- 0.0009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Ejercicio Parcial 10-03-2021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199775" y="2571750"/>
            <a:ext cx="6650700" cy="1913950"/>
          </a:xfrm>
        </p:spPr>
        <p:txBody>
          <a:bodyPr/>
          <a:lstStyle/>
          <a:p>
            <a:r>
              <a:rPr lang="es-AR" dirty="0" smtClean="0"/>
              <a:t>Esta vez ya nos dan las semillas… y la función f(x)  es una suma de funciones de clase C2  así que en principio no hay problemas. Vamos directo a la aplicar el método y la construcción de la tabla</a:t>
            </a:r>
            <a:endParaRPr lang="es-AR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563638"/>
            <a:ext cx="7485534" cy="89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267494"/>
            <a:ext cx="5760640" cy="39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4227934"/>
            <a:ext cx="6171977" cy="7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7092280" y="3291830"/>
            <a:ext cx="93610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5436096" y="329183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Armamos la tabla</a:t>
            </a:r>
            <a:endParaRPr dirty="0"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187625" y="1563638"/>
          <a:ext cx="7056782" cy="2088232"/>
        </p:xfrm>
        <a:graphic>
          <a:graphicData uri="http://schemas.openxmlformats.org/drawingml/2006/table">
            <a:tbl>
              <a:tblPr>
                <a:noFill/>
                <a:tableStyleId>{E960CA2F-AD4F-43A7-B7A6-27E5CA5AA7E8}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 -1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i-1)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(X</a:t>
                      </a:r>
                      <a:r>
                        <a:rPr lang="es-AR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i)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Xi+1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Error = | Xi+1 – Xi|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1117,042013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-1540,083928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8,420394832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0,579605168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8,420394832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-1540,083928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490,5472523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8,560412244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0,140017412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8,420394832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8,560412244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490,5472523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151,22182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8,622811598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0,062399354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8,560412244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8,622811598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151,22182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-26,63772578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8,613466152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0,009345447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7" name="6 CuadroTexto"/>
          <p:cNvSpPr txBox="1"/>
          <p:nvPr/>
        </p:nvSpPr>
        <p:spPr>
          <a:xfrm>
            <a:off x="1475656" y="4443958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La respuesta es </a:t>
            </a:r>
            <a:r>
              <a:rPr lang="es-AR" dirty="0" smtClean="0">
                <a:latin typeface="Calibri"/>
              </a:rPr>
              <a:t>8,61</a:t>
            </a:r>
            <a:r>
              <a:rPr lang="es-AR" dirty="0" smtClean="0"/>
              <a:t> +/- 0.01</a:t>
            </a:r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5436096" y="1563638"/>
            <a:ext cx="0" cy="2088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Ejercicio Parcial 17-02-2021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199775" y="2571750"/>
            <a:ext cx="6650700" cy="1913950"/>
          </a:xfrm>
        </p:spPr>
        <p:txBody>
          <a:bodyPr/>
          <a:lstStyle/>
          <a:p>
            <a:r>
              <a:rPr lang="es-AR" dirty="0" smtClean="0"/>
              <a:t>Esta vez también nos dan las semillas… y la funcion es polinómica así que en principio tampoco hay problemas. Vamos directo a la aplicar el método y la construcción de la tabla</a:t>
            </a:r>
            <a:endParaRPr lang="es-AR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563638"/>
            <a:ext cx="7848872" cy="7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0"/>
            <a:ext cx="5834379" cy="393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4011910"/>
            <a:ext cx="6392899" cy="91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s-AR" dirty="0" smtClean="0"/>
              <a:t>Introducción</a:t>
            </a:r>
            <a:r>
              <a:rPr lang="en" dirty="0" smtClean="0"/>
              <a:t> </a:t>
            </a:r>
            <a:r>
              <a:rPr lang="es-AR" dirty="0" smtClean="0"/>
              <a:t>Teórica</a:t>
            </a:r>
            <a:endParaRPr lang="es-AR"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Repasemos lo visto hasta ahora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7092280" y="3363838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5436096" y="329183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Armamos la tabla</a:t>
            </a:r>
            <a:endParaRPr dirty="0"/>
          </a:p>
        </p:txBody>
      </p:sp>
      <p:graphicFrame>
        <p:nvGraphicFramePr>
          <p:cNvPr id="628" name="Google Shape;628;p25"/>
          <p:cNvGraphicFramePr/>
          <p:nvPr/>
        </p:nvGraphicFramePr>
        <p:xfrm>
          <a:off x="1187624" y="1563638"/>
          <a:ext cx="7128791" cy="2088232"/>
        </p:xfrm>
        <a:graphic>
          <a:graphicData uri="http://schemas.openxmlformats.org/drawingml/2006/table">
            <a:tbl>
              <a:tblPr>
                <a:noFill/>
                <a:tableStyleId>{E960CA2F-AD4F-43A7-B7A6-27E5CA5AA7E8}</a:tableStyleId>
              </a:tblPr>
              <a:tblGrid>
                <a:gridCol w="29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4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 -1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</a:t>
                      </a:r>
                      <a:r>
                        <a:rPr lang="en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(X</a:t>
                      </a:r>
                      <a:r>
                        <a:rPr lang="en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i-1)</a:t>
                      </a:r>
                      <a:endParaRPr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F (X</a:t>
                      </a:r>
                      <a:r>
                        <a:rPr lang="es-AR" sz="1000" baseline="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i)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Xi+1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tx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Error = | Xi+1 – Xi|</a:t>
                      </a:r>
                      <a:endParaRPr lang="es-AR" sz="1000" dirty="0">
                        <a:solidFill>
                          <a:schemeClr val="tx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0,3408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1,17088175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0,02911825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1,17088175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0,3408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-0,103300683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1,177654843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0,006773093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4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1,17088175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1,177654843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-0,103300683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-0,003508941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1,177893002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0,00023816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9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1,177654843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1,177893002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-0,003508941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3,82E-05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1,177890438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0,00000256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5436096" y="1563638"/>
            <a:ext cx="0" cy="2088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629;p25"/>
          <p:cNvSpPr txBox="1">
            <a:spLocks/>
          </p:cNvSpPr>
          <p:nvPr/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13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259632" y="4155926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Una respuesta es </a:t>
            </a:r>
            <a:r>
              <a:rPr lang="es-AR" dirty="0" smtClean="0">
                <a:latin typeface="Calibri"/>
              </a:rPr>
              <a:t>1,1779</a:t>
            </a:r>
            <a:r>
              <a:rPr lang="es-AR" dirty="0" smtClean="0"/>
              <a:t> +/- 0.0002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75656" y="4587974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Otra respuesta valida es  </a:t>
            </a:r>
            <a:r>
              <a:rPr lang="es-AR" dirty="0" smtClean="0">
                <a:latin typeface="Calibri"/>
              </a:rPr>
              <a:t>1,177890</a:t>
            </a:r>
            <a:r>
              <a:rPr lang="es-AR" dirty="0" smtClean="0"/>
              <a:t> +/- 0.000003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Gracias!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71" name="Google Shape;771;p35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Alguna pregunta?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580112" y="2643758"/>
            <a:ext cx="25202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de la Secante</a:t>
            </a:r>
            <a:endParaRPr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600" dirty="0" smtClean="0"/>
              <a:t>Hasta ahora vimos varios métodos de búsqueda de raíces.</a:t>
            </a:r>
          </a:p>
          <a:p>
            <a:r>
              <a:rPr lang="es-AR" sz="1600" dirty="0" smtClean="0"/>
              <a:t>En particular analizamos el método de Newton-</a:t>
            </a:r>
            <a:r>
              <a:rPr lang="es-AR" sz="1600" dirty="0" err="1" smtClean="0"/>
              <a:t>Raphson</a:t>
            </a:r>
            <a:r>
              <a:rPr lang="es-AR" sz="1600" dirty="0" smtClean="0"/>
              <a:t>, el cual es muy poderoso en cuanto a la velocidad de convergencia.</a:t>
            </a:r>
          </a:p>
          <a:p>
            <a:r>
              <a:rPr lang="es-AR" sz="1600" dirty="0" smtClean="0"/>
              <a:t>Pero presenta un problema. </a:t>
            </a:r>
          </a:p>
          <a:p>
            <a:r>
              <a:rPr lang="es-AR" sz="1600" b="1" dirty="0" smtClean="0"/>
              <a:t>La derivada no siempre es fácil de obtener</a:t>
            </a:r>
            <a:endParaRPr lang="es-AR" sz="1600" b="1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AR" dirty="0" smtClean="0"/>
              <a:t>Formula del método de Newton – </a:t>
            </a:r>
            <a:r>
              <a:rPr lang="es-AR" dirty="0" err="1" smtClean="0"/>
              <a:t>Raphson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859782"/>
            <a:ext cx="1952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076056" y="4011910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Nota: tanto f(x) y f’(x) existen y son diferenciables y f’(x) </a:t>
            </a:r>
            <a:r>
              <a:rPr lang="es-AR" b="1" dirty="0" smtClean="0"/>
              <a:t>≠</a:t>
            </a:r>
            <a:r>
              <a:rPr lang="es-AR" dirty="0" smtClean="0"/>
              <a:t>  0 (f es de clase C2)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 Rectángulo"/>
          <p:cNvSpPr/>
          <p:nvPr/>
        </p:nvSpPr>
        <p:spPr>
          <a:xfrm>
            <a:off x="4902077" y="3732236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 de la Secante</a:t>
            </a:r>
            <a:endParaRPr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600" dirty="0" smtClean="0"/>
              <a:t>Para simplificar dicho problema se realiza una aproximación de la derivada a partir de la formula de cociente incremental</a:t>
            </a:r>
          </a:p>
          <a:p>
            <a:endParaRPr lang="es-AR" sz="1600" b="1" dirty="0" smtClean="0"/>
          </a:p>
          <a:p>
            <a:endParaRPr lang="es-AR" sz="1600" b="1" dirty="0" smtClean="0"/>
          </a:p>
          <a:p>
            <a:endParaRPr lang="es-AR" sz="1600" dirty="0" smtClean="0"/>
          </a:p>
          <a:p>
            <a:r>
              <a:rPr lang="es-AR" sz="1600" dirty="0" smtClean="0"/>
              <a:t>En vez de acercarnos según la tangente, nos acercamos según la secante dados dos puntos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idx="2"/>
          </p:nvPr>
        </p:nvSpPr>
        <p:spPr>
          <a:xfrm>
            <a:off x="4838452" y="1526112"/>
            <a:ext cx="3447300" cy="2890200"/>
          </a:xfrm>
        </p:spPr>
        <p:txBody>
          <a:bodyPr/>
          <a:lstStyle/>
          <a:p>
            <a:r>
              <a:rPr lang="es-AR" dirty="0" smtClean="0"/>
              <a:t>Formula del método de Secante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11 Rectángulo"/>
          <p:cNvSpPr/>
          <p:nvPr/>
        </p:nvSpPr>
        <p:spPr>
          <a:xfrm>
            <a:off x="4902077" y="2273961"/>
            <a:ext cx="34563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5692" y="2495062"/>
            <a:ext cx="2799184" cy="86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688" y="3003798"/>
            <a:ext cx="2362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297" y="4036768"/>
            <a:ext cx="285750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 de la Secante </a:t>
            </a:r>
            <a:r>
              <a:rPr lang="es-AR" dirty="0" smtClean="0"/>
              <a:t>– Ejemplito grafico</a:t>
            </a:r>
            <a:endParaRPr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sz="1600" dirty="0" smtClean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8" name="secant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83768" y="1635646"/>
            <a:ext cx="3828256" cy="2871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body" idx="1"/>
          </p:nvPr>
        </p:nvSpPr>
        <p:spPr>
          <a:xfrm>
            <a:off x="1699000" y="660474"/>
            <a:ext cx="5105248" cy="42155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 smtClean="0"/>
              <a:t>Ventajas: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 smtClean="0"/>
              <a:t>No se necesita calcular la derivada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 smtClean="0"/>
              <a:t>Sigue teniendo mejores rendimientos que métodos lineales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dirty="0" smtClean="0"/>
              <a:t>(</a:t>
            </a:r>
            <a:r>
              <a:rPr lang="es-AR" dirty="0" err="1" smtClean="0"/>
              <a:t>supralineal</a:t>
            </a:r>
            <a:r>
              <a:rPr lang="es-AR" dirty="0" smtClean="0"/>
              <a:t>)</a:t>
            </a:r>
            <a:endParaRPr dirty="0"/>
          </a:p>
        </p:txBody>
      </p:sp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1835696" y="699542"/>
            <a:ext cx="5904656" cy="388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3600" dirty="0" smtClean="0">
                <a:solidFill>
                  <a:schemeClr val="accent1"/>
                </a:solidFill>
              </a:rPr>
              <a:t>Desventajas:</a:t>
            </a:r>
            <a:br>
              <a:rPr lang="en" sz="3600" dirty="0" smtClean="0">
                <a:solidFill>
                  <a:schemeClr val="accent1"/>
                </a:solidFill>
              </a:rPr>
            </a:br>
            <a:r>
              <a:rPr lang="en" sz="3600" dirty="0" smtClean="0">
                <a:solidFill>
                  <a:schemeClr val="accent1"/>
                </a:solidFill>
              </a:rPr>
              <a:t>Se pierde la convergencia cuadratica.</a:t>
            </a:r>
            <a:br>
              <a:rPr lang="en" sz="3600" dirty="0" smtClean="0">
                <a:solidFill>
                  <a:schemeClr val="accent1"/>
                </a:solidFill>
              </a:rPr>
            </a:br>
            <a:r>
              <a:rPr lang="en" sz="3600" dirty="0" smtClean="0">
                <a:solidFill>
                  <a:schemeClr val="accent1"/>
                </a:solidFill>
              </a:rPr>
              <a:t>Se necesitan 2 semillas</a:t>
            </a:r>
            <a:br>
              <a:rPr lang="en" sz="3600" dirty="0" smtClean="0">
                <a:solidFill>
                  <a:schemeClr val="accent1"/>
                </a:solidFill>
              </a:rPr>
            </a:br>
            <a:r>
              <a:rPr lang="en" sz="3600" dirty="0" smtClean="0">
                <a:solidFill>
                  <a:schemeClr val="accent1"/>
                </a:solidFill>
              </a:rPr>
              <a:t>Al igual que el metodo de NR presenta problemas cuando la derivada es cero.</a:t>
            </a:r>
            <a:r>
              <a:rPr lang="en" sz="3200" dirty="0" smtClean="0">
                <a:solidFill>
                  <a:schemeClr val="accent1"/>
                </a:solidFill>
              </a:rPr>
              <a:t/>
            </a:r>
            <a:br>
              <a:rPr lang="en" sz="3200" dirty="0" smtClean="0">
                <a:solidFill>
                  <a:schemeClr val="accent1"/>
                </a:solidFill>
              </a:rPr>
            </a:b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Ejercicios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s-AR" dirty="0" smtClean="0"/>
              <a:t>Ejercicio 16  de la Guía II: Ecuaciones no lineales y Ejercicio s de parcial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Ejercicio 16 Guia II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1403648" y="2211710"/>
            <a:ext cx="6650700" cy="720080"/>
          </a:xfrm>
        </p:spPr>
        <p:txBody>
          <a:bodyPr/>
          <a:lstStyle/>
          <a:p>
            <a:pPr marL="457200" lvl="3">
              <a:spcBef>
                <a:spcPts val="600"/>
              </a:spcBef>
              <a:buClr>
                <a:schemeClr val="accent1"/>
              </a:buClr>
              <a:buFont typeface="Barlow Light"/>
              <a:buChar char="▪"/>
            </a:pPr>
            <a:r>
              <a:rPr lang="es-AR" dirty="0" smtClean="0"/>
              <a:t>¡</a:t>
            </a:r>
            <a:r>
              <a:rPr lang="es-AR" kern="1200" dirty="0" smtClean="0">
                <a:solidFill>
                  <a:schemeClr val="tx1"/>
                </a:solidFill>
              </a:rPr>
              <a:t>Analicemos el problema antes de arrancar!</a:t>
            </a:r>
          </a:p>
          <a:p>
            <a:endParaRPr lang="es-AR" dirty="0" smtClean="0"/>
          </a:p>
          <a:p>
            <a:r>
              <a:rPr lang="es-AR" dirty="0" smtClean="0"/>
              <a:t>¿ Qué es una tolerancia de 0.1%? ¿Sobre qué intervalo podrían estar dichas raíces?</a:t>
            </a:r>
          </a:p>
          <a:p>
            <a:endParaRPr lang="es-AR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635645"/>
            <a:ext cx="8064896" cy="28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617</Words>
  <Application>Microsoft Office PowerPoint</Application>
  <PresentationFormat>On-screen Show (16:9)</PresentationFormat>
  <Paragraphs>195</Paragraphs>
  <Slides>21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Barlow Light</vt:lpstr>
      <vt:lpstr>Arial</vt:lpstr>
      <vt:lpstr>Barlow SemiBold</vt:lpstr>
      <vt:lpstr>Lodovico template</vt:lpstr>
      <vt:lpstr>Búsqueda de Raíces Secante</vt:lpstr>
      <vt:lpstr>1. Introducción Teórica</vt:lpstr>
      <vt:lpstr>Método de la Secante</vt:lpstr>
      <vt:lpstr>Metodo de la Secante</vt:lpstr>
      <vt:lpstr>Metodo de la Secante – Ejemplito grafico</vt:lpstr>
      <vt:lpstr>PowerPoint Presentation</vt:lpstr>
      <vt:lpstr>Desventajas: Se pierde la convergencia cuadratica. Se necesitan 2 semillas Al igual que el metodo de NR presenta problemas cuando la derivada es cero. </vt:lpstr>
      <vt:lpstr>2. Ejercicios</vt:lpstr>
      <vt:lpstr>Ejercicio 16 Guia II</vt:lpstr>
      <vt:lpstr>PowerPoint Presentation</vt:lpstr>
      <vt:lpstr>PowerPoint Presentation</vt:lpstr>
      <vt:lpstr>PowerPoint Presentation</vt:lpstr>
      <vt:lpstr>Ejercicio 16 Guia II</vt:lpstr>
      <vt:lpstr>Armamos la tabla</vt:lpstr>
      <vt:lpstr>Ejercicio Parcial 10-03-2021</vt:lpstr>
      <vt:lpstr>PowerPoint Presentation</vt:lpstr>
      <vt:lpstr>Armamos la tabla</vt:lpstr>
      <vt:lpstr>Ejercicio Parcial 17-02-2021</vt:lpstr>
      <vt:lpstr>PowerPoint Presentation</vt:lpstr>
      <vt:lpstr>Armamos la tabla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Raíces Secante</dc:title>
  <dc:creator>Ramiro</dc:creator>
  <cp:lastModifiedBy>Ramiro</cp:lastModifiedBy>
  <cp:revision>40</cp:revision>
  <dcterms:modified xsi:type="dcterms:W3CDTF">2021-09-22T22:12:53Z</dcterms:modified>
</cp:coreProperties>
</file>