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B2020-6E28-4D44-9CA3-B0A5F096DCAF}">
  <a:tblStyle styleId="{800B2020-6E28-4D44-9CA3-B0A5F096D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4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6.xml"/><Relationship Id="rId66" Type="http://schemas.openxmlformats.org/officeDocument/2006/relationships/font" Target="fonts/Lato-boldItalic.fntdata"/><Relationship Id="rId21" Type="http://schemas.openxmlformats.org/officeDocument/2006/relationships/slide" Target="slides/slide15.xml"/><Relationship Id="rId65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05200a97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05200a97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05200a97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05200a97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05200a97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05200a97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05200a97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05200a97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05200a97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05200a97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05200a97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205200a97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05200a9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05200a9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05200a97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05200a97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05200a97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05200a97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05200a978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05200a978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5200a97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5200a97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205200a97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205200a97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05200a978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05200a97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05200a97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05200a97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205200a97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205200a97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05200a978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05200a978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205200a97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205200a97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05200a978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205200a978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205200a978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205200a978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205200a978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205200a978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f02ec4f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f02ec4f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5200a9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5200a9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f02ec4f7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f02ec4f7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1f02ec4f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1f02ec4f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1f02ec4f7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1f02ec4f7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1f6f1a2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1f6f1a2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1f6f1a25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1f6f1a25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1f6f1a25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1f6f1a25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1f6f1a25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1f6f1a25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11f6f1a25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11f6f1a25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f6f1a256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f6f1a25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1f6f1a256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1f6f1a256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05200a97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05200a97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1f6f1a25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1f6f1a25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f6f1a256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1f6f1a256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1f6f1a256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11f6f1a256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1f6f1a256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1f6f1a256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1f6f1a256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1f6f1a256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f6f1a256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f6f1a256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1f6f1a256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1f6f1a256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11f6f1a256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11f6f1a256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1f6f1a256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1f6f1a256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1f6f1a256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1f6f1a256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05200a97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05200a97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1f6f1a256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1f6f1a256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1f6f1a256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1f6f1a256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1f6f1a256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1f6f1a256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05200a97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05200a97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5200a97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5200a97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05200a97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05200a97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05200a97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05200a97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br>
              <a:rPr lang="en"/>
            </a:br>
            <a:r>
              <a:rPr lang="en"/>
              <a:t>(SVM)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258" name="Google Shape;258;p22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9" name="Google Shape;259;p22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2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22"/>
          <p:cNvCxnSpPr>
            <a:endCxn id="281" idx="4"/>
          </p:cNvCxnSpPr>
          <p:nvPr/>
        </p:nvCxnSpPr>
        <p:spPr>
          <a:xfrm flipH="1" rot="10800000">
            <a:off x="6495838" y="2360400"/>
            <a:ext cx="2385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2"/>
          <p:cNvSpPr txBox="1"/>
          <p:nvPr/>
        </p:nvSpPr>
        <p:spPr>
          <a:xfrm>
            <a:off x="5675975" y="3314100"/>
            <a:ext cx="16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6641338" y="217440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288" name="Google Shape;288;p23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89" name="Google Shape;289;p23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23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3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23"/>
          <p:cNvCxnSpPr>
            <a:endCxn id="311" idx="4"/>
          </p:cNvCxnSpPr>
          <p:nvPr/>
        </p:nvCxnSpPr>
        <p:spPr>
          <a:xfrm flipH="1" rot="10800000">
            <a:off x="6495838" y="2360400"/>
            <a:ext cx="238500" cy="9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3"/>
          <p:cNvSpPr txBox="1"/>
          <p:nvPr/>
        </p:nvSpPr>
        <p:spPr>
          <a:xfrm>
            <a:off x="6007450" y="3314100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Obeso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66413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4371488" y="217440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2644000" y="3393725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23"/>
          <p:cNvCxnSpPr>
            <a:stCxn id="314" idx="0"/>
            <a:endCxn id="313" idx="4"/>
          </p:cNvCxnSpPr>
          <p:nvPr/>
        </p:nvCxnSpPr>
        <p:spPr>
          <a:xfrm flipH="1" rot="10800000">
            <a:off x="3501250" y="2360525"/>
            <a:ext cx="963300" cy="10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321" name="Google Shape;321;p24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22" name="Google Shape;322;p24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3" name="Google Shape;323;p24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4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4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24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/>
          <p:nvPr/>
        </p:nvSpPr>
        <p:spPr>
          <a:xfrm>
            <a:off x="66413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/>
          <p:nvPr/>
        </p:nvSpPr>
        <p:spPr>
          <a:xfrm>
            <a:off x="43714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4314400" y="30339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¿Obeso?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6" name="Google Shape;346;p24"/>
          <p:cNvCxnSpPr>
            <a:stCxn id="345" idx="0"/>
            <a:endCxn id="344" idx="4"/>
          </p:cNvCxnSpPr>
          <p:nvPr/>
        </p:nvCxnSpPr>
        <p:spPr>
          <a:xfrm rot="10800000">
            <a:off x="4464550" y="2360400"/>
            <a:ext cx="341700" cy="6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4"/>
          <p:cNvSpPr/>
          <p:nvPr/>
        </p:nvSpPr>
        <p:spPr>
          <a:xfrm>
            <a:off x="2053175" y="2067300"/>
            <a:ext cx="2554200" cy="400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2024950" y="39017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Está mucho más cerca de los ratones no-obesos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9" name="Google Shape;349;p24"/>
          <p:cNvCxnSpPr>
            <a:stCxn id="348" idx="0"/>
          </p:cNvCxnSpPr>
          <p:nvPr/>
        </p:nvCxnSpPr>
        <p:spPr>
          <a:xfrm flipH="1" rot="10800000">
            <a:off x="4057000" y="2363625"/>
            <a:ext cx="395100" cy="15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355" name="Google Shape;355;p25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56" name="Google Shape;356;p25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7" name="Google Shape;357;p25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5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66413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/>
          <p:nvPr/>
        </p:nvSpPr>
        <p:spPr>
          <a:xfrm>
            <a:off x="43714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2610550" y="3702575"/>
            <a:ext cx="27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Este límite o umbral es malisimo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25"/>
          <p:cNvCxnSpPr/>
          <p:nvPr/>
        </p:nvCxnSpPr>
        <p:spPr>
          <a:xfrm flipH="1" rot="10800000">
            <a:off x="4183975" y="2559563"/>
            <a:ext cx="2328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5"/>
          <p:cNvSpPr txBox="1"/>
          <p:nvPr/>
        </p:nvSpPr>
        <p:spPr>
          <a:xfrm>
            <a:off x="2898700" y="4155725"/>
            <a:ext cx="299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¿Cómo podemos mejorarlo?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387" name="Google Shape;387;p26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88" name="Google Shape;388;p26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9" name="Google Shape;389;p26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6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6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6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26"/>
          <p:cNvCxnSpPr>
            <a:endCxn id="398" idx="4"/>
          </p:cNvCxnSpPr>
          <p:nvPr/>
        </p:nvCxnSpPr>
        <p:spPr>
          <a:xfrm rot="10800000">
            <a:off x="4221400" y="2360400"/>
            <a:ext cx="287100" cy="9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6"/>
          <p:cNvCxnSpPr>
            <a:endCxn id="408" idx="3"/>
          </p:cNvCxnSpPr>
          <p:nvPr/>
        </p:nvCxnSpPr>
        <p:spPr>
          <a:xfrm flipH="1" rot="10800000">
            <a:off x="4522452" y="2333161"/>
            <a:ext cx="1215300" cy="10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6"/>
          <p:cNvSpPr txBox="1"/>
          <p:nvPr/>
        </p:nvSpPr>
        <p:spPr>
          <a:xfrm>
            <a:off x="2260325" y="3358550"/>
            <a:ext cx="43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Observamos los ratones en los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límites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cada grupo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5418150" y="1386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Volvemos al conjunto original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416" name="Google Shape;416;p27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17" name="Google Shape;417;p27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27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7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7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7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7"/>
          <p:cNvCxnSpPr>
            <a:endCxn id="436" idx="2"/>
          </p:cNvCxnSpPr>
          <p:nvPr/>
        </p:nvCxnSpPr>
        <p:spPr>
          <a:xfrm flipH="1" rot="10800000">
            <a:off x="4212075" y="2559750"/>
            <a:ext cx="799800" cy="10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27"/>
          <p:cNvSpPr txBox="1"/>
          <p:nvPr/>
        </p:nvSpPr>
        <p:spPr>
          <a:xfrm>
            <a:off x="2260325" y="3358550"/>
            <a:ext cx="433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Ponemos el umbral en el punto medio entre ambos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5047875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445" name="Google Shape;445;p28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46" name="Google Shape;446;p28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7" name="Google Shape;447;p28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8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8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8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477200" y="217440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3706050" y="3019775"/>
            <a:ext cx="1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7" name="Google Shape;467;p28"/>
          <p:cNvCxnSpPr>
            <a:stCxn id="466" idx="0"/>
            <a:endCxn id="465" idx="4"/>
          </p:cNvCxnSpPr>
          <p:nvPr/>
        </p:nvCxnSpPr>
        <p:spPr>
          <a:xfrm rot="10800000">
            <a:off x="4570200" y="2360375"/>
            <a:ext cx="3600" cy="6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8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5047875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475" name="Google Shape;475;p29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476" name="Google Shape;476;p29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7" name="Google Shape;477;p29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9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9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9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44772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 txBox="1"/>
          <p:nvPr/>
        </p:nvSpPr>
        <p:spPr>
          <a:xfrm>
            <a:off x="3706050" y="3019775"/>
            <a:ext cx="1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obeso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7" name="Google Shape;497;p29"/>
          <p:cNvCxnSpPr>
            <a:stCxn id="496" idx="0"/>
          </p:cNvCxnSpPr>
          <p:nvPr/>
        </p:nvCxnSpPr>
        <p:spPr>
          <a:xfrm rot="10800000">
            <a:off x="4573800" y="2674175"/>
            <a:ext cx="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9"/>
          <p:cNvCxnSpPr/>
          <p:nvPr/>
        </p:nvCxnSpPr>
        <p:spPr>
          <a:xfrm>
            <a:off x="4206900" y="2467500"/>
            <a:ext cx="41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499" name="Google Shape;499;p29"/>
          <p:cNvSpPr txBox="1"/>
          <p:nvPr/>
        </p:nvSpPr>
        <p:spPr>
          <a:xfrm>
            <a:off x="1354600" y="3372550"/>
            <a:ext cx="27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 a estar más cerca de los ratones no-obesos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0" name="Google Shape;500;p29"/>
          <p:cNvCxnSpPr>
            <a:stCxn id="499" idx="0"/>
          </p:cNvCxnSpPr>
          <p:nvPr/>
        </p:nvCxnSpPr>
        <p:spPr>
          <a:xfrm flipH="1" rot="10800000">
            <a:off x="2741500" y="2497750"/>
            <a:ext cx="1632900" cy="874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29"/>
          <p:cNvCxnSpPr/>
          <p:nvPr/>
        </p:nvCxnSpPr>
        <p:spPr>
          <a:xfrm>
            <a:off x="4573800" y="1865550"/>
            <a:ext cx="1233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502" name="Google Shape;502;p29"/>
          <p:cNvSpPr txBox="1"/>
          <p:nvPr/>
        </p:nvSpPr>
        <p:spPr>
          <a:xfrm>
            <a:off x="3527775" y="38724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…de lo que puede estar de los ratones obesos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3" name="Google Shape;503;p29"/>
          <p:cNvCxnSpPr>
            <a:stCxn id="502" idx="0"/>
          </p:cNvCxnSpPr>
          <p:nvPr/>
        </p:nvCxnSpPr>
        <p:spPr>
          <a:xfrm flipH="1" rot="10800000">
            <a:off x="5559825" y="1855550"/>
            <a:ext cx="6900" cy="2016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29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5047875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511" name="Google Shape;511;p30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12" name="Google Shape;512;p30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3" name="Google Shape;513;p30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0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0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0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-5400000">
            <a:off x="4545975" y="24370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-5400000">
            <a:off x="5291775" y="24521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3814250" y="3010800"/>
            <a:ext cx="39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 distancia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mínima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entre cualquier observación y el umbral se llama: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margen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529175" y="3887600"/>
            <a:ext cx="75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Cómo pusimos el umbral en el medio de las dos observaciones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límite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margen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igual a ambos lados.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30"/>
          <p:cNvCxnSpPr>
            <a:endCxn id="530" idx="1"/>
          </p:cNvCxnSpPr>
          <p:nvPr/>
        </p:nvCxnSpPr>
        <p:spPr>
          <a:xfrm flipH="1" rot="10800000">
            <a:off x="825675" y="2267400"/>
            <a:ext cx="4150200" cy="16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0"/>
          <p:cNvSpPr txBox="1"/>
          <p:nvPr/>
        </p:nvSpPr>
        <p:spPr>
          <a:xfrm>
            <a:off x="5049000" y="4503200"/>
            <a:ext cx="372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El margen es el más grande posible.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543" name="Google Shape;543;p31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44" name="Google Shape;544;p31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5" name="Google Shape;545;p31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1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1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 txBox="1"/>
          <p:nvPr/>
        </p:nvSpPr>
        <p:spPr>
          <a:xfrm>
            <a:off x="1546100" y="3176750"/>
            <a:ext cx="643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Cómo el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margen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es el más grande posible nuestro clasificador es un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clasificador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llamado de Margen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Máximo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 (Maximal Margin Classifier)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1283"/>
          <a:stretch/>
        </p:blipFill>
        <p:spPr>
          <a:xfrm>
            <a:off x="781050" y="1853850"/>
            <a:ext cx="2789075" cy="25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924275" y="4557900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XOR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No 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linealmente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separable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500" y="1639725"/>
            <a:ext cx="3122135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2525" y="2006250"/>
            <a:ext cx="1879575" cy="22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570" name="Google Shape;570;p32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571" name="Google Shape;571;p32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2" name="Google Shape;572;p32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2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2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/>
          <p:cNvSpPr txBox="1"/>
          <p:nvPr/>
        </p:nvSpPr>
        <p:spPr>
          <a:xfrm>
            <a:off x="663225" y="2935100"/>
            <a:ext cx="53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¿Qué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pasaría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si en nuestro conjunto de datos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tuviésemos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algo así?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32"/>
          <p:cNvSpPr txBox="1"/>
          <p:nvPr/>
        </p:nvSpPr>
        <p:spPr>
          <a:xfrm>
            <a:off x="6210575" y="1523975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!OUTLIER!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2" name="Google Shape;592;p32"/>
          <p:cNvCxnSpPr>
            <a:stCxn id="591" idx="1"/>
            <a:endCxn id="589" idx="0"/>
          </p:cNvCxnSpPr>
          <p:nvPr/>
        </p:nvCxnSpPr>
        <p:spPr>
          <a:xfrm flipH="1">
            <a:off x="5518175" y="1724075"/>
            <a:ext cx="692400" cy="4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32"/>
          <p:cNvSpPr/>
          <p:nvPr/>
        </p:nvSpPr>
        <p:spPr>
          <a:xfrm>
            <a:off x="5624900" y="1924175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 txBox="1"/>
          <p:nvPr/>
        </p:nvSpPr>
        <p:spPr>
          <a:xfrm>
            <a:off x="783175" y="3534825"/>
            <a:ext cx="7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 modelo de clasificación de margen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máximo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nos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obligaría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 poner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aquí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el umbral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5" name="Google Shape;595;p32"/>
          <p:cNvCxnSpPr>
            <a:endCxn id="593" idx="2"/>
          </p:cNvCxnSpPr>
          <p:nvPr/>
        </p:nvCxnSpPr>
        <p:spPr>
          <a:xfrm rot="10800000">
            <a:off x="5660900" y="2508875"/>
            <a:ext cx="1133700" cy="11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601" name="Google Shape;601;p33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02" name="Google Shape;602;p33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3" name="Google Shape;603;p33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3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3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33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3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5624900" y="1924175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5710525" y="1924175"/>
            <a:ext cx="23682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5175263" y="217440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33"/>
          <p:cNvCxnSpPr>
            <a:stCxn id="625" idx="0"/>
            <a:endCxn id="623" idx="4"/>
          </p:cNvCxnSpPr>
          <p:nvPr/>
        </p:nvCxnSpPr>
        <p:spPr>
          <a:xfrm flipH="1" rot="10800000">
            <a:off x="5046325" y="2360400"/>
            <a:ext cx="222000" cy="8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33"/>
          <p:cNvSpPr txBox="1"/>
          <p:nvPr/>
        </p:nvSpPr>
        <p:spPr>
          <a:xfrm>
            <a:off x="4196125" y="3196200"/>
            <a:ext cx="17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631" name="Google Shape;631;p34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32" name="Google Shape;632;p34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3" name="Google Shape;633;p34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4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4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4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4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4"/>
          <p:cNvSpPr/>
          <p:nvPr/>
        </p:nvSpPr>
        <p:spPr>
          <a:xfrm>
            <a:off x="5624900" y="1924175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4"/>
          <p:cNvSpPr/>
          <p:nvPr/>
        </p:nvSpPr>
        <p:spPr>
          <a:xfrm>
            <a:off x="5710525" y="1924175"/>
            <a:ext cx="23682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517526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4226275" y="2525900"/>
            <a:ext cx="1044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655" name="Google Shape;655;p34"/>
          <p:cNvSpPr txBox="1"/>
          <p:nvPr/>
        </p:nvSpPr>
        <p:spPr>
          <a:xfrm>
            <a:off x="2448275" y="2977450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Está más lejos del resto de los ratones no-obesos que de los obesos (sin contar al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outlier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6" name="Google Shape;656;p34"/>
          <p:cNvCxnSpPr>
            <a:stCxn id="655" idx="0"/>
          </p:cNvCxnSpPr>
          <p:nvPr/>
        </p:nvCxnSpPr>
        <p:spPr>
          <a:xfrm flipH="1" rot="10800000">
            <a:off x="4480325" y="2582350"/>
            <a:ext cx="268200" cy="395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34"/>
          <p:cNvSpPr/>
          <p:nvPr/>
        </p:nvSpPr>
        <p:spPr>
          <a:xfrm>
            <a:off x="5087050" y="1806225"/>
            <a:ext cx="2321400" cy="8466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4"/>
          <p:cNvSpPr txBox="1"/>
          <p:nvPr/>
        </p:nvSpPr>
        <p:spPr>
          <a:xfrm>
            <a:off x="729450" y="3593050"/>
            <a:ext cx="7688700" cy="6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Los clasificadores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Maximal Margin Classifier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super sensibles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 los outliers. Y en este caso va a provocar muchas clasificaciones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erróneas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3353825" y="4473225"/>
            <a:ext cx="22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¿Cómo podemos mejorar?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665" name="Google Shape;665;p35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666" name="Google Shape;666;p35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7" name="Google Shape;667;p35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5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35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5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5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5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5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5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5"/>
          <p:cNvSpPr txBox="1"/>
          <p:nvPr/>
        </p:nvSpPr>
        <p:spPr>
          <a:xfrm>
            <a:off x="491050" y="4367400"/>
            <a:ext cx="51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Para mejorar tenemos que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permitir las clasificaciones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erróneas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5"/>
          <p:cNvSpPr txBox="1"/>
          <p:nvPr/>
        </p:nvSpPr>
        <p:spPr>
          <a:xfrm>
            <a:off x="491050" y="3163800"/>
            <a:ext cx="56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 ponemos el umbral entre estas dos clasificaciones (como antes).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9" name="Google Shape;689;p35"/>
          <p:cNvCxnSpPr>
            <a:endCxn id="676" idx="4"/>
          </p:cNvCxnSpPr>
          <p:nvPr/>
        </p:nvCxnSpPr>
        <p:spPr>
          <a:xfrm rot="10800000">
            <a:off x="4221400" y="2360400"/>
            <a:ext cx="6681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5"/>
          <p:cNvCxnSpPr/>
          <p:nvPr/>
        </p:nvCxnSpPr>
        <p:spPr>
          <a:xfrm flipH="1" rot="10800000">
            <a:off x="5157600" y="2377500"/>
            <a:ext cx="642000" cy="8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35"/>
          <p:cNvSpPr txBox="1"/>
          <p:nvPr/>
        </p:nvSpPr>
        <p:spPr>
          <a:xfrm>
            <a:off x="5963675" y="3344325"/>
            <a:ext cx="2196900" cy="61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de acá quedará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mal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clasificada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2" name="Google Shape;692;p35"/>
          <p:cNvCxnSpPr>
            <a:stCxn id="691" idx="0"/>
          </p:cNvCxnSpPr>
          <p:nvPr/>
        </p:nvCxnSpPr>
        <p:spPr>
          <a:xfrm rot="10800000">
            <a:off x="5552825" y="2363625"/>
            <a:ext cx="1509300" cy="980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3" name="Google Shape;693;p35"/>
          <p:cNvSpPr/>
          <p:nvPr/>
        </p:nvSpPr>
        <p:spPr>
          <a:xfrm>
            <a:off x="51752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5"/>
          <p:cNvSpPr txBox="1"/>
          <p:nvPr/>
        </p:nvSpPr>
        <p:spPr>
          <a:xfrm>
            <a:off x="5611150" y="4160500"/>
            <a:ext cx="3097500" cy="8313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Pero, cuando aparezca una nueva observación acá la clasificará como obesa. Y tiene sentido.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5" name="Google Shape;695;p35"/>
          <p:cNvCxnSpPr>
            <a:endCxn id="693" idx="4"/>
          </p:cNvCxnSpPr>
          <p:nvPr/>
        </p:nvCxnSpPr>
        <p:spPr>
          <a:xfrm rot="10800000">
            <a:off x="5268263" y="2360400"/>
            <a:ext cx="383100" cy="1795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35"/>
          <p:cNvSpPr/>
          <p:nvPr/>
        </p:nvSpPr>
        <p:spPr>
          <a:xfrm rot="5400000">
            <a:off x="6053850" y="995000"/>
            <a:ext cx="201900" cy="177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5"/>
          <p:cNvSpPr txBox="1"/>
          <p:nvPr/>
        </p:nvSpPr>
        <p:spPr>
          <a:xfrm>
            <a:off x="5552825" y="1386150"/>
            <a:ext cx="25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Está más cerca de las obesas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703" name="Google Shape;703;p36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04" name="Google Shape;704;p36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5" name="Google Shape;705;p36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6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6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36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6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6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6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6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6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51752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6" name="Google Shape;726;p36"/>
          <p:cNvCxnSpPr/>
          <p:nvPr/>
        </p:nvCxnSpPr>
        <p:spPr>
          <a:xfrm>
            <a:off x="1503750" y="3890175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27" name="Google Shape;727;p36"/>
          <p:cNvSpPr txBox="1"/>
          <p:nvPr/>
        </p:nvSpPr>
        <p:spPr>
          <a:xfrm>
            <a:off x="448700" y="3690075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8" name="Google Shape;728;p36"/>
          <p:cNvCxnSpPr/>
          <p:nvPr/>
        </p:nvCxnSpPr>
        <p:spPr>
          <a:xfrm>
            <a:off x="4783650" y="3784275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6"/>
          <p:cNvCxnSpPr/>
          <p:nvPr/>
        </p:nvCxnSpPr>
        <p:spPr>
          <a:xfrm>
            <a:off x="6925725" y="3784275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36"/>
          <p:cNvCxnSpPr/>
          <p:nvPr/>
        </p:nvCxnSpPr>
        <p:spPr>
          <a:xfrm>
            <a:off x="2760125" y="3784275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6"/>
          <p:cNvSpPr/>
          <p:nvPr/>
        </p:nvSpPr>
        <p:spPr>
          <a:xfrm>
            <a:off x="2031975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2537150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2760125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6"/>
          <p:cNvSpPr/>
          <p:nvPr/>
        </p:nvSpPr>
        <p:spPr>
          <a:xfrm>
            <a:off x="3131250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6"/>
          <p:cNvSpPr/>
          <p:nvPr/>
        </p:nvSpPr>
        <p:spPr>
          <a:xfrm>
            <a:off x="3213075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6"/>
          <p:cNvSpPr/>
          <p:nvPr/>
        </p:nvSpPr>
        <p:spPr>
          <a:xfrm>
            <a:off x="3771888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6"/>
          <p:cNvSpPr/>
          <p:nvPr/>
        </p:nvSpPr>
        <p:spPr>
          <a:xfrm>
            <a:off x="4086050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>
            <a:off x="5668163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6"/>
          <p:cNvSpPr/>
          <p:nvPr/>
        </p:nvSpPr>
        <p:spPr>
          <a:xfrm>
            <a:off x="6084175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6"/>
          <p:cNvSpPr/>
          <p:nvPr/>
        </p:nvSpPr>
        <p:spPr>
          <a:xfrm>
            <a:off x="6168225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6"/>
          <p:cNvSpPr/>
          <p:nvPr/>
        </p:nvSpPr>
        <p:spPr>
          <a:xfrm>
            <a:off x="6453438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6"/>
          <p:cNvSpPr/>
          <p:nvPr/>
        </p:nvSpPr>
        <p:spPr>
          <a:xfrm>
            <a:off x="6738663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6"/>
          <p:cNvSpPr/>
          <p:nvPr/>
        </p:nvSpPr>
        <p:spPr>
          <a:xfrm>
            <a:off x="6926763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6"/>
          <p:cNvSpPr/>
          <p:nvPr/>
        </p:nvSpPr>
        <p:spPr>
          <a:xfrm>
            <a:off x="7113813" y="3797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6"/>
          <p:cNvSpPr/>
          <p:nvPr/>
        </p:nvSpPr>
        <p:spPr>
          <a:xfrm>
            <a:off x="5382938" y="37971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6"/>
          <p:cNvSpPr/>
          <p:nvPr/>
        </p:nvSpPr>
        <p:spPr>
          <a:xfrm>
            <a:off x="5582550" y="35469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6"/>
          <p:cNvSpPr/>
          <p:nvPr/>
        </p:nvSpPr>
        <p:spPr>
          <a:xfrm>
            <a:off x="5668175" y="3546950"/>
            <a:ext cx="23682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6"/>
          <p:cNvSpPr/>
          <p:nvPr/>
        </p:nvSpPr>
        <p:spPr>
          <a:xfrm>
            <a:off x="5132913" y="3797175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"/>
          <p:cNvSpPr txBox="1"/>
          <p:nvPr/>
        </p:nvSpPr>
        <p:spPr>
          <a:xfrm>
            <a:off x="491050" y="4233350"/>
            <a:ext cx="49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Umbral muy sensible al conjunto de entrenamiento =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low bias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750;p36"/>
          <p:cNvSpPr txBox="1"/>
          <p:nvPr/>
        </p:nvSpPr>
        <p:spPr>
          <a:xfrm>
            <a:off x="491050" y="4598275"/>
            <a:ext cx="49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Desempeño pobre con nuevos datos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high variance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579950" y="2559750"/>
            <a:ext cx="54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Umbral poco sensible al conjunto de entrenamiento =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higher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bias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36"/>
          <p:cNvSpPr txBox="1"/>
          <p:nvPr/>
        </p:nvSpPr>
        <p:spPr>
          <a:xfrm>
            <a:off x="579950" y="2924675"/>
            <a:ext cx="49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Desempeño bueno con nuevos datos =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low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variance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3" name="Google Shape;753;p36"/>
          <p:cNvCxnSpPr/>
          <p:nvPr/>
        </p:nvCxnSpPr>
        <p:spPr>
          <a:xfrm>
            <a:off x="289275" y="3429000"/>
            <a:ext cx="859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759" name="Google Shape;759;p37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60" name="Google Shape;760;p37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1" name="Google Shape;761;p37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37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37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37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7"/>
          <p:cNvSpPr/>
          <p:nvPr/>
        </p:nvSpPr>
        <p:spPr>
          <a:xfrm rot="-5400000">
            <a:off x="4480800" y="24370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7"/>
          <p:cNvSpPr/>
          <p:nvPr/>
        </p:nvSpPr>
        <p:spPr>
          <a:xfrm rot="-5400000">
            <a:off x="5340425" y="24370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"/>
          <p:cNvSpPr txBox="1"/>
          <p:nvPr/>
        </p:nvSpPr>
        <p:spPr>
          <a:xfrm>
            <a:off x="4521425" y="292805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 margin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4" name="Google Shape;784;p37"/>
          <p:cNvSpPr txBox="1"/>
          <p:nvPr/>
        </p:nvSpPr>
        <p:spPr>
          <a:xfrm>
            <a:off x="543275" y="3584225"/>
            <a:ext cx="77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Cuando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 permitimos la clasificación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erróne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la distancia entre las observaciones u el umbral se llama: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 margin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790" name="Google Shape;790;p38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791" name="Google Shape;791;p38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2" name="Google Shape;792;p38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8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8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38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8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8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8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8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 rot="-5400000">
            <a:off x="4480800" y="24370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 rot="-5400000">
            <a:off x="5340425" y="2437050"/>
            <a:ext cx="186000" cy="67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8"/>
          <p:cNvSpPr txBox="1"/>
          <p:nvPr/>
        </p:nvSpPr>
        <p:spPr>
          <a:xfrm>
            <a:off x="4521425" y="292805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 margin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5" name="Google Shape;815;p38"/>
          <p:cNvSpPr/>
          <p:nvPr/>
        </p:nvSpPr>
        <p:spPr>
          <a:xfrm rot="-5400000">
            <a:off x="3926650" y="2393150"/>
            <a:ext cx="186000" cy="2056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8"/>
          <p:cNvSpPr/>
          <p:nvPr/>
        </p:nvSpPr>
        <p:spPr>
          <a:xfrm rot="-5400000">
            <a:off x="6031625" y="2393150"/>
            <a:ext cx="186000" cy="2056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"/>
          <p:cNvSpPr txBox="1"/>
          <p:nvPr/>
        </p:nvSpPr>
        <p:spPr>
          <a:xfrm>
            <a:off x="4521425" y="3660775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Soft margin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783175" y="4282750"/>
            <a:ext cx="79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¿Cómo sabemos que Soft margin tomar? ¿Por qué 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 margin 1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mejor que 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 margin 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824" name="Google Shape;824;p39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25" name="Google Shape;825;p39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6" name="Google Shape;826;p39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9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9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39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9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9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9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9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9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9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9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9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9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9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9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5049000" y="1982600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9"/>
          <p:cNvSpPr txBox="1"/>
          <p:nvPr/>
        </p:nvSpPr>
        <p:spPr>
          <a:xfrm>
            <a:off x="585600" y="2589400"/>
            <a:ext cx="745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Soft margin, será calculado por el algoritmo que usemos, utilizando validación cruzada.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Partirá el conjunto en dos (70% - 30%, o a veces en 10 subconjuntos)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Utilizará pares de observaciones similares para calcular la distancia media del umbral y validará la clasificación con el segundo conjunto.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Cómo sabe de antemano que va a soportar clasificaciones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erróneas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tendrá que definir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cuántas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soportará en su margen blando y cuantas observaciones.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852" name="Google Shape;852;p40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53" name="Google Shape;853;p40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54" name="Google Shape;854;p40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0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0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0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0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0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0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0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0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0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0"/>
          <p:cNvSpPr/>
          <p:nvPr/>
        </p:nvSpPr>
        <p:spPr>
          <a:xfrm>
            <a:off x="5049000" y="1985113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0"/>
          <p:cNvSpPr txBox="1"/>
          <p:nvPr/>
        </p:nvSpPr>
        <p:spPr>
          <a:xfrm>
            <a:off x="440375" y="3060500"/>
            <a:ext cx="34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Por ejemplo si el margen blando calculado como mejor, por el algoritmo es este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40"/>
          <p:cNvSpPr/>
          <p:nvPr/>
        </p:nvSpPr>
        <p:spPr>
          <a:xfrm rot="-5400000">
            <a:off x="4366150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0"/>
          <p:cNvSpPr/>
          <p:nvPr/>
        </p:nvSpPr>
        <p:spPr>
          <a:xfrm rot="-5400000">
            <a:off x="5588375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40"/>
          <p:cNvCxnSpPr/>
          <p:nvPr/>
        </p:nvCxnSpPr>
        <p:spPr>
          <a:xfrm>
            <a:off x="3883650" y="1927975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0"/>
          <p:cNvCxnSpPr/>
          <p:nvPr/>
        </p:nvCxnSpPr>
        <p:spPr>
          <a:xfrm>
            <a:off x="6217575" y="1893900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0"/>
          <p:cNvCxnSpPr/>
          <p:nvPr/>
        </p:nvCxnSpPr>
        <p:spPr>
          <a:xfrm>
            <a:off x="3912400" y="19332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880" name="Google Shape;880;p40"/>
          <p:cNvCxnSpPr/>
          <p:nvPr/>
        </p:nvCxnSpPr>
        <p:spPr>
          <a:xfrm>
            <a:off x="5047875" y="1937475"/>
            <a:ext cx="11682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881" name="Google Shape;881;p40"/>
          <p:cNvSpPr txBox="1"/>
          <p:nvPr/>
        </p:nvSpPr>
        <p:spPr>
          <a:xfrm>
            <a:off x="3555475" y="3871675"/>
            <a:ext cx="404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Entonces el clasificador permite: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clasificación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errónea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observaciones correctamente clasificadas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Dentro del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 Margin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2" name="Google Shape;882;p40"/>
          <p:cNvCxnSpPr>
            <a:stCxn id="881" idx="0"/>
          </p:cNvCxnSpPr>
          <p:nvPr/>
        </p:nvCxnSpPr>
        <p:spPr>
          <a:xfrm rot="10800000">
            <a:off x="5494825" y="2417275"/>
            <a:ext cx="84300" cy="145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3" name="Google Shape;883;p40"/>
          <p:cNvCxnSpPr>
            <a:stCxn id="881" idx="0"/>
            <a:endCxn id="863" idx="4"/>
          </p:cNvCxnSpPr>
          <p:nvPr/>
        </p:nvCxnSpPr>
        <p:spPr>
          <a:xfrm rot="10800000">
            <a:off x="4221325" y="2360275"/>
            <a:ext cx="1357800" cy="15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40"/>
          <p:cNvCxnSpPr>
            <a:stCxn id="881" idx="0"/>
          </p:cNvCxnSpPr>
          <p:nvPr/>
        </p:nvCxnSpPr>
        <p:spPr>
          <a:xfrm flipH="1" rot="10800000">
            <a:off x="5579125" y="2374975"/>
            <a:ext cx="252900" cy="14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890" name="Google Shape;890;p41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91" name="Google Shape;891;p41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2" name="Google Shape;892;p41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1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1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41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5049000" y="1985113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1"/>
          <p:cNvSpPr txBox="1"/>
          <p:nvPr/>
        </p:nvSpPr>
        <p:spPr>
          <a:xfrm>
            <a:off x="440375" y="3060500"/>
            <a:ext cx="83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Cuando usamos un margen blando (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Soft Margin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para determinar la ubicación del umbral. Estamos utilizando un: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Soft Margin Classifier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41"/>
          <p:cNvSpPr/>
          <p:nvPr/>
        </p:nvSpPr>
        <p:spPr>
          <a:xfrm rot="-5400000">
            <a:off x="4366150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1"/>
          <p:cNvSpPr/>
          <p:nvPr/>
        </p:nvSpPr>
        <p:spPr>
          <a:xfrm rot="-5400000">
            <a:off x="5588375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Google Shape;915;p41"/>
          <p:cNvCxnSpPr/>
          <p:nvPr/>
        </p:nvCxnSpPr>
        <p:spPr>
          <a:xfrm>
            <a:off x="3883650" y="1927975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41"/>
          <p:cNvCxnSpPr/>
          <p:nvPr/>
        </p:nvCxnSpPr>
        <p:spPr>
          <a:xfrm>
            <a:off x="6217575" y="1893900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1"/>
          <p:cNvCxnSpPr/>
          <p:nvPr/>
        </p:nvCxnSpPr>
        <p:spPr>
          <a:xfrm>
            <a:off x="3912400" y="19332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918" name="Google Shape;918;p41"/>
          <p:cNvCxnSpPr/>
          <p:nvPr/>
        </p:nvCxnSpPr>
        <p:spPr>
          <a:xfrm>
            <a:off x="5047875" y="1937475"/>
            <a:ext cx="11682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919" name="Google Shape;919;p41"/>
          <p:cNvSpPr txBox="1"/>
          <p:nvPr/>
        </p:nvSpPr>
        <p:spPr>
          <a:xfrm>
            <a:off x="1837150" y="3845300"/>
            <a:ext cx="5244000" cy="40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Tambien conocido como: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924275" y="4557900"/>
            <a:ext cx="2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XOR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Es linealmente separable 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0" y="461100"/>
            <a:ext cx="4824407" cy="4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925" name="Google Shape;925;p42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926" name="Google Shape;926;p42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7" name="Google Shape;927;p42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2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2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42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2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2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2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2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2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2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2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2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2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2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2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2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2"/>
          <p:cNvSpPr/>
          <p:nvPr/>
        </p:nvSpPr>
        <p:spPr>
          <a:xfrm>
            <a:off x="5049000" y="1985113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2"/>
          <p:cNvSpPr txBox="1"/>
          <p:nvPr/>
        </p:nvSpPr>
        <p:spPr>
          <a:xfrm>
            <a:off x="440375" y="3060500"/>
            <a:ext cx="83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Este nombre se debe a que las observaciones en los límites y dentro del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Soft Margin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se llaman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(o vectores suporte).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Son vectores ya que son puntos en un espacio de dimensión N, en este caso N=1. Y soportan (o definen) el area llamada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Soft Margin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42"/>
          <p:cNvSpPr/>
          <p:nvPr/>
        </p:nvSpPr>
        <p:spPr>
          <a:xfrm rot="-5400000">
            <a:off x="4366150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2"/>
          <p:cNvSpPr/>
          <p:nvPr/>
        </p:nvSpPr>
        <p:spPr>
          <a:xfrm rot="-5400000">
            <a:off x="5588375" y="2181250"/>
            <a:ext cx="186000" cy="105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" name="Google Shape;950;p42"/>
          <p:cNvCxnSpPr/>
          <p:nvPr/>
        </p:nvCxnSpPr>
        <p:spPr>
          <a:xfrm>
            <a:off x="3883650" y="1927975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2"/>
          <p:cNvCxnSpPr/>
          <p:nvPr/>
        </p:nvCxnSpPr>
        <p:spPr>
          <a:xfrm>
            <a:off x="6217575" y="1893900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2"/>
          <p:cNvCxnSpPr/>
          <p:nvPr/>
        </p:nvCxnSpPr>
        <p:spPr>
          <a:xfrm>
            <a:off x="3912400" y="19332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953" name="Google Shape;953;p42"/>
          <p:cNvCxnSpPr/>
          <p:nvPr/>
        </p:nvCxnSpPr>
        <p:spPr>
          <a:xfrm>
            <a:off x="5047875" y="1937475"/>
            <a:ext cx="11682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954" name="Google Shape;954;p42"/>
          <p:cNvSpPr/>
          <p:nvPr/>
        </p:nvSpPr>
        <p:spPr>
          <a:xfrm>
            <a:off x="3697100" y="2032000"/>
            <a:ext cx="804300" cy="43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2"/>
          <p:cNvSpPr/>
          <p:nvPr/>
        </p:nvSpPr>
        <p:spPr>
          <a:xfrm>
            <a:off x="5242625" y="2020400"/>
            <a:ext cx="1058400" cy="43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y altura de un puñado de ratones</a:t>
            </a:r>
            <a:endParaRPr/>
          </a:p>
        </p:txBody>
      </p:sp>
      <p:sp>
        <p:nvSpPr>
          <p:cNvPr id="961" name="Google Shape;961;p43"/>
          <p:cNvSpPr txBox="1"/>
          <p:nvPr/>
        </p:nvSpPr>
        <p:spPr>
          <a:xfrm>
            <a:off x="5858525" y="46919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43"/>
          <p:cNvSpPr txBox="1"/>
          <p:nvPr/>
        </p:nvSpPr>
        <p:spPr>
          <a:xfrm>
            <a:off x="1760650" y="20601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Altura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(cm)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3" name="Google Shape;9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250" y="1853850"/>
            <a:ext cx="293482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43"/>
          <p:cNvSpPr/>
          <p:nvPr/>
        </p:nvSpPr>
        <p:spPr>
          <a:xfrm>
            <a:off x="3390875" y="42557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3"/>
          <p:cNvSpPr/>
          <p:nvPr/>
        </p:nvSpPr>
        <p:spPr>
          <a:xfrm>
            <a:off x="3656175" y="41118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3"/>
          <p:cNvSpPr/>
          <p:nvPr/>
        </p:nvSpPr>
        <p:spPr>
          <a:xfrm>
            <a:off x="3893250" y="40032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3"/>
          <p:cNvSpPr/>
          <p:nvPr/>
        </p:nvSpPr>
        <p:spPr>
          <a:xfrm>
            <a:off x="4116200" y="3767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3"/>
          <p:cNvSpPr/>
          <p:nvPr/>
        </p:nvSpPr>
        <p:spPr>
          <a:xfrm>
            <a:off x="5089600" y="30980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3"/>
          <p:cNvSpPr/>
          <p:nvPr/>
        </p:nvSpPr>
        <p:spPr>
          <a:xfrm>
            <a:off x="5237750" y="2810688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3"/>
          <p:cNvSpPr/>
          <p:nvPr/>
        </p:nvSpPr>
        <p:spPr>
          <a:xfrm>
            <a:off x="5353225" y="26456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3"/>
          <p:cNvSpPr/>
          <p:nvPr/>
        </p:nvSpPr>
        <p:spPr>
          <a:xfrm>
            <a:off x="5501925" y="23154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3"/>
          <p:cNvSpPr/>
          <p:nvPr/>
        </p:nvSpPr>
        <p:spPr>
          <a:xfrm>
            <a:off x="4903600" y="42557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3"/>
          <p:cNvSpPr/>
          <p:nvPr/>
        </p:nvSpPr>
        <p:spPr>
          <a:xfrm>
            <a:off x="5089600" y="41118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3"/>
          <p:cNvSpPr/>
          <p:nvPr/>
        </p:nvSpPr>
        <p:spPr>
          <a:xfrm>
            <a:off x="5275600" y="3953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3"/>
          <p:cNvSpPr/>
          <p:nvPr/>
        </p:nvSpPr>
        <p:spPr>
          <a:xfrm>
            <a:off x="5461600" y="36233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3"/>
          <p:cNvSpPr/>
          <p:nvPr/>
        </p:nvSpPr>
        <p:spPr>
          <a:xfrm>
            <a:off x="5353225" y="38587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43"/>
          <p:cNvCxnSpPr/>
          <p:nvPr/>
        </p:nvCxnSpPr>
        <p:spPr>
          <a:xfrm flipH="1">
            <a:off x="3550225" y="241810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3"/>
          <p:cNvCxnSpPr/>
          <p:nvPr/>
        </p:nvCxnSpPr>
        <p:spPr>
          <a:xfrm flipH="1">
            <a:off x="3702625" y="257050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3"/>
          <p:cNvCxnSpPr/>
          <p:nvPr/>
        </p:nvCxnSpPr>
        <p:spPr>
          <a:xfrm flipH="1">
            <a:off x="3339975" y="228545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0" name="Google Shape;980;p43"/>
          <p:cNvSpPr/>
          <p:nvPr/>
        </p:nvSpPr>
        <p:spPr>
          <a:xfrm>
            <a:off x="5588600" y="32532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43"/>
          <p:cNvCxnSpPr>
            <a:stCxn id="975" idx="1"/>
          </p:cNvCxnSpPr>
          <p:nvPr/>
        </p:nvCxnSpPr>
        <p:spPr>
          <a:xfrm rot="10800000">
            <a:off x="5340939" y="3499689"/>
            <a:ext cx="1479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3"/>
          <p:cNvCxnSpPr/>
          <p:nvPr/>
        </p:nvCxnSpPr>
        <p:spPr>
          <a:xfrm rot="10800000">
            <a:off x="5256789" y="3269702"/>
            <a:ext cx="1479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3" name="Google Shape;983;p43"/>
          <p:cNvSpPr txBox="1"/>
          <p:nvPr/>
        </p:nvSpPr>
        <p:spPr>
          <a:xfrm>
            <a:off x="6984975" y="11706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2D, 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una línea.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4" name="Google Shape;984;p43"/>
          <p:cNvCxnSpPr>
            <a:stCxn id="983" idx="2"/>
          </p:cNvCxnSpPr>
          <p:nvPr/>
        </p:nvCxnSpPr>
        <p:spPr>
          <a:xfrm flipH="1">
            <a:off x="6603975" y="2001900"/>
            <a:ext cx="12489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5" name="Google Shape;985;p43"/>
          <p:cNvSpPr txBox="1"/>
          <p:nvPr/>
        </p:nvSpPr>
        <p:spPr>
          <a:xfrm>
            <a:off x="6348600" y="3897050"/>
            <a:ext cx="24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Soft Margin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está dado por estos 2 puntos.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6" name="Google Shape;986;p43"/>
          <p:cNvCxnSpPr>
            <a:stCxn id="985" idx="0"/>
            <a:endCxn id="975" idx="6"/>
          </p:cNvCxnSpPr>
          <p:nvPr/>
        </p:nvCxnSpPr>
        <p:spPr>
          <a:xfrm rot="10800000">
            <a:off x="5647500" y="3716450"/>
            <a:ext cx="1936500" cy="180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43"/>
          <p:cNvCxnSpPr>
            <a:stCxn id="985" idx="0"/>
            <a:endCxn id="968" idx="6"/>
          </p:cNvCxnSpPr>
          <p:nvPr/>
        </p:nvCxnSpPr>
        <p:spPr>
          <a:xfrm rot="10800000">
            <a:off x="5275500" y="3191150"/>
            <a:ext cx="2308500" cy="705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8" name="Google Shape;988;p43"/>
          <p:cNvSpPr/>
          <p:nvPr/>
        </p:nvSpPr>
        <p:spPr>
          <a:xfrm>
            <a:off x="4652400" y="4340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y altura de un puñado de ratones</a:t>
            </a:r>
            <a:endParaRPr/>
          </a:p>
        </p:txBody>
      </p:sp>
      <p:sp>
        <p:nvSpPr>
          <p:cNvPr id="994" name="Google Shape;994;p44"/>
          <p:cNvSpPr txBox="1"/>
          <p:nvPr/>
        </p:nvSpPr>
        <p:spPr>
          <a:xfrm>
            <a:off x="5858525" y="46919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44"/>
          <p:cNvSpPr txBox="1"/>
          <p:nvPr/>
        </p:nvSpPr>
        <p:spPr>
          <a:xfrm>
            <a:off x="1760650" y="20601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Altura (cm)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6" name="Google Shape;9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250" y="1853850"/>
            <a:ext cx="293482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44"/>
          <p:cNvSpPr/>
          <p:nvPr/>
        </p:nvSpPr>
        <p:spPr>
          <a:xfrm>
            <a:off x="3390875" y="42557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4"/>
          <p:cNvSpPr/>
          <p:nvPr/>
        </p:nvSpPr>
        <p:spPr>
          <a:xfrm>
            <a:off x="3656175" y="41118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4"/>
          <p:cNvSpPr/>
          <p:nvPr/>
        </p:nvSpPr>
        <p:spPr>
          <a:xfrm>
            <a:off x="3893250" y="40032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4"/>
          <p:cNvSpPr/>
          <p:nvPr/>
        </p:nvSpPr>
        <p:spPr>
          <a:xfrm>
            <a:off x="4116200" y="3767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4"/>
          <p:cNvSpPr/>
          <p:nvPr/>
        </p:nvSpPr>
        <p:spPr>
          <a:xfrm>
            <a:off x="5089600" y="30980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4"/>
          <p:cNvSpPr/>
          <p:nvPr/>
        </p:nvSpPr>
        <p:spPr>
          <a:xfrm>
            <a:off x="5237750" y="2810688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4"/>
          <p:cNvSpPr/>
          <p:nvPr/>
        </p:nvSpPr>
        <p:spPr>
          <a:xfrm>
            <a:off x="5353225" y="26456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4"/>
          <p:cNvSpPr/>
          <p:nvPr/>
        </p:nvSpPr>
        <p:spPr>
          <a:xfrm>
            <a:off x="5501925" y="23154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4"/>
          <p:cNvSpPr/>
          <p:nvPr/>
        </p:nvSpPr>
        <p:spPr>
          <a:xfrm>
            <a:off x="4652400" y="43401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4"/>
          <p:cNvSpPr/>
          <p:nvPr/>
        </p:nvSpPr>
        <p:spPr>
          <a:xfrm>
            <a:off x="4903600" y="425577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5089600" y="41118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5275600" y="3953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5461600" y="36233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4"/>
          <p:cNvSpPr/>
          <p:nvPr/>
        </p:nvSpPr>
        <p:spPr>
          <a:xfrm>
            <a:off x="5353225" y="38587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44"/>
          <p:cNvCxnSpPr/>
          <p:nvPr/>
        </p:nvCxnSpPr>
        <p:spPr>
          <a:xfrm flipH="1">
            <a:off x="3550225" y="241810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4"/>
          <p:cNvCxnSpPr/>
          <p:nvPr/>
        </p:nvCxnSpPr>
        <p:spPr>
          <a:xfrm flipH="1">
            <a:off x="3702625" y="257050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4"/>
          <p:cNvCxnSpPr/>
          <p:nvPr/>
        </p:nvCxnSpPr>
        <p:spPr>
          <a:xfrm flipH="1">
            <a:off x="3339975" y="2285450"/>
            <a:ext cx="3048000" cy="2596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4" name="Google Shape;1014;p44"/>
          <p:cNvSpPr/>
          <p:nvPr/>
        </p:nvSpPr>
        <p:spPr>
          <a:xfrm>
            <a:off x="5588600" y="325327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44"/>
          <p:cNvCxnSpPr>
            <a:stCxn id="1009" idx="1"/>
          </p:cNvCxnSpPr>
          <p:nvPr/>
        </p:nvCxnSpPr>
        <p:spPr>
          <a:xfrm rot="10800000">
            <a:off x="5340939" y="3499689"/>
            <a:ext cx="1479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44"/>
          <p:cNvCxnSpPr/>
          <p:nvPr/>
        </p:nvCxnSpPr>
        <p:spPr>
          <a:xfrm rot="10800000">
            <a:off x="5256789" y="3269702"/>
            <a:ext cx="1479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7" name="Google Shape;1017;p44"/>
          <p:cNvSpPr/>
          <p:nvPr/>
        </p:nvSpPr>
        <p:spPr>
          <a:xfrm rot="2984051">
            <a:off x="4886789" y="1762778"/>
            <a:ext cx="411242" cy="3845987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4"/>
          <p:cNvSpPr/>
          <p:nvPr/>
        </p:nvSpPr>
        <p:spPr>
          <a:xfrm>
            <a:off x="3253850" y="3551297"/>
            <a:ext cx="1287550" cy="1119300"/>
          </a:xfrm>
          <a:custGeom>
            <a:rect b="b" l="l" r="r" t="t"/>
            <a:pathLst>
              <a:path extrusionOk="0" h="44772" w="51502">
                <a:moveTo>
                  <a:pt x="8417" y="43086"/>
                </a:moveTo>
                <a:cubicBezTo>
                  <a:pt x="16460" y="38665"/>
                  <a:pt x="43506" y="19191"/>
                  <a:pt x="49339" y="12041"/>
                </a:cubicBezTo>
                <a:cubicBezTo>
                  <a:pt x="55172" y="4891"/>
                  <a:pt x="47693" y="941"/>
                  <a:pt x="43413" y="188"/>
                </a:cubicBezTo>
                <a:cubicBezTo>
                  <a:pt x="39133" y="-564"/>
                  <a:pt x="30478" y="3904"/>
                  <a:pt x="23657" y="7526"/>
                </a:cubicBezTo>
                <a:cubicBezTo>
                  <a:pt x="16837" y="11148"/>
                  <a:pt x="6253" y="16745"/>
                  <a:pt x="2490" y="21919"/>
                </a:cubicBezTo>
                <a:cubicBezTo>
                  <a:pt x="-1273" y="27093"/>
                  <a:pt x="91" y="35042"/>
                  <a:pt x="1079" y="38570"/>
                </a:cubicBezTo>
                <a:cubicBezTo>
                  <a:pt x="2067" y="42098"/>
                  <a:pt x="374" y="47508"/>
                  <a:pt x="8417" y="43086"/>
                </a:cubicBezTo>
                <a:close/>
              </a:path>
            </a:pathLst>
          </a:cu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19" name="Google Shape;1019;p44"/>
          <p:cNvSpPr/>
          <p:nvPr/>
        </p:nvSpPr>
        <p:spPr>
          <a:xfrm>
            <a:off x="5022668" y="2131691"/>
            <a:ext cx="1016550" cy="940850"/>
          </a:xfrm>
          <a:custGeom>
            <a:rect b="b" l="l" r="r" t="t"/>
            <a:pathLst>
              <a:path extrusionOk="0" h="37634" w="40662">
                <a:moveTo>
                  <a:pt x="17815" y="2221"/>
                </a:moveTo>
                <a:cubicBezTo>
                  <a:pt x="11089" y="6831"/>
                  <a:pt x="317" y="26116"/>
                  <a:pt x="35" y="31854"/>
                </a:cubicBezTo>
                <a:cubicBezTo>
                  <a:pt x="-247" y="37593"/>
                  <a:pt x="11371" y="38628"/>
                  <a:pt x="16122" y="36652"/>
                </a:cubicBezTo>
                <a:cubicBezTo>
                  <a:pt x="20873" y="34677"/>
                  <a:pt x="24495" y="25410"/>
                  <a:pt x="28540" y="20001"/>
                </a:cubicBezTo>
                <a:cubicBezTo>
                  <a:pt x="32585" y="14592"/>
                  <a:pt x="42181" y="7159"/>
                  <a:pt x="40393" y="4196"/>
                </a:cubicBezTo>
                <a:cubicBezTo>
                  <a:pt x="38606" y="1233"/>
                  <a:pt x="24541" y="-2389"/>
                  <a:pt x="17815" y="2221"/>
                </a:cubicBezTo>
                <a:close/>
              </a:path>
            </a:pathLst>
          </a:cu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0" name="Google Shape;1020;p44"/>
          <p:cNvSpPr/>
          <p:nvPr/>
        </p:nvSpPr>
        <p:spPr>
          <a:xfrm>
            <a:off x="4624627" y="3809635"/>
            <a:ext cx="1138125" cy="800950"/>
          </a:xfrm>
          <a:custGeom>
            <a:rect b="b" l="l" r="r" t="t"/>
            <a:pathLst>
              <a:path extrusionOk="0" h="32038" w="45525">
                <a:moveTo>
                  <a:pt x="45308" y="4248"/>
                </a:moveTo>
                <a:cubicBezTo>
                  <a:pt x="44132" y="673"/>
                  <a:pt x="35901" y="-1114"/>
                  <a:pt x="30633" y="862"/>
                </a:cubicBezTo>
                <a:cubicBezTo>
                  <a:pt x="25365" y="2838"/>
                  <a:pt x="17744" y="13045"/>
                  <a:pt x="13699" y="16102"/>
                </a:cubicBezTo>
                <a:cubicBezTo>
                  <a:pt x="9654" y="19159"/>
                  <a:pt x="8338" y="18312"/>
                  <a:pt x="6362" y="19206"/>
                </a:cubicBezTo>
                <a:cubicBezTo>
                  <a:pt x="4387" y="20100"/>
                  <a:pt x="2881" y="19771"/>
                  <a:pt x="1846" y="21464"/>
                </a:cubicBezTo>
                <a:cubicBezTo>
                  <a:pt x="811" y="23157"/>
                  <a:pt x="-364" y="27673"/>
                  <a:pt x="153" y="29366"/>
                </a:cubicBezTo>
                <a:cubicBezTo>
                  <a:pt x="671" y="31059"/>
                  <a:pt x="2458" y="31342"/>
                  <a:pt x="4951" y="31624"/>
                </a:cubicBezTo>
                <a:cubicBezTo>
                  <a:pt x="7444" y="31906"/>
                  <a:pt x="9655" y="32611"/>
                  <a:pt x="15111" y="31059"/>
                </a:cubicBezTo>
                <a:cubicBezTo>
                  <a:pt x="20567" y="29507"/>
                  <a:pt x="32655" y="26780"/>
                  <a:pt x="37688" y="22311"/>
                </a:cubicBezTo>
                <a:cubicBezTo>
                  <a:pt x="42721" y="17843"/>
                  <a:pt x="46484" y="7823"/>
                  <a:pt x="45308" y="4248"/>
                </a:cubicBezTo>
                <a:close/>
              </a:path>
            </a:pathLst>
          </a:custGeom>
          <a:noFill/>
          <a:ln cap="flat" cmpd="sng" w="19050">
            <a:solidFill>
              <a:srgbClr val="FF00F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21" name="Google Shape;1021;p44"/>
          <p:cNvSpPr txBox="1"/>
          <p:nvPr/>
        </p:nvSpPr>
        <p:spPr>
          <a:xfrm>
            <a:off x="394775" y="3496250"/>
            <a:ext cx="2406000" cy="615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Estas observaciones están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fuera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Soft Margin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2" name="Google Shape;1022;p44"/>
          <p:cNvSpPr txBox="1"/>
          <p:nvPr/>
        </p:nvSpPr>
        <p:spPr>
          <a:xfrm>
            <a:off x="6110550" y="3536075"/>
            <a:ext cx="24408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Esta observación está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u="sng">
                <a:latin typeface="Lato"/>
                <a:ea typeface="Lato"/>
                <a:cs typeface="Lato"/>
                <a:sym typeface="Lato"/>
              </a:rPr>
              <a:t>dentro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Soft Margin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clasificada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erróneamente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3" name="Google Shape;1023;p44"/>
          <p:cNvCxnSpPr>
            <a:stCxn id="1022" idx="0"/>
          </p:cNvCxnSpPr>
          <p:nvPr/>
        </p:nvCxnSpPr>
        <p:spPr>
          <a:xfrm rot="10800000">
            <a:off x="5750250" y="3358475"/>
            <a:ext cx="1580700" cy="1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Masa, altura y edad de un puñado de ratones</a:t>
            </a:r>
            <a:endParaRPr/>
          </a:p>
        </p:txBody>
      </p:sp>
      <p:sp>
        <p:nvSpPr>
          <p:cNvPr id="1029" name="Google Shape;1029;p45"/>
          <p:cNvSpPr txBox="1"/>
          <p:nvPr/>
        </p:nvSpPr>
        <p:spPr>
          <a:xfrm>
            <a:off x="6274800" y="46919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Masa (gr)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0" name="Google Shape;1030;p45"/>
          <p:cNvSpPr txBox="1"/>
          <p:nvPr/>
        </p:nvSpPr>
        <p:spPr>
          <a:xfrm>
            <a:off x="1760650" y="206017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Altura (cm)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1" name="Google Shape;10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275" y="1853850"/>
            <a:ext cx="3492525" cy="30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45"/>
          <p:cNvSpPr txBox="1"/>
          <p:nvPr/>
        </p:nvSpPr>
        <p:spPr>
          <a:xfrm>
            <a:off x="3829500" y="3302525"/>
            <a:ext cx="7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Edad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6499625" y="2418550"/>
            <a:ext cx="2494500" cy="6156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3D, 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es un plano.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4" name="Google Shape;1034;p45"/>
          <p:cNvCxnSpPr>
            <a:stCxn id="1033" idx="1"/>
          </p:cNvCxnSpPr>
          <p:nvPr/>
        </p:nvCxnSpPr>
        <p:spPr>
          <a:xfrm rot="10800000">
            <a:off x="5916425" y="2592850"/>
            <a:ext cx="583200" cy="1335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"/>
          <p:cNvSpPr txBox="1"/>
          <p:nvPr>
            <p:ph type="title"/>
          </p:nvPr>
        </p:nvSpPr>
        <p:spPr>
          <a:xfrm>
            <a:off x="729450" y="1318650"/>
            <a:ext cx="76887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Masa, altura, presión sanguínea y edad de un puñado de ratones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6"/>
          <p:cNvSpPr txBox="1"/>
          <p:nvPr/>
        </p:nvSpPr>
        <p:spPr>
          <a:xfrm>
            <a:off x="804325" y="2264825"/>
            <a:ext cx="150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4D: 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Graph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46"/>
          <p:cNvSpPr txBox="1"/>
          <p:nvPr/>
        </p:nvSpPr>
        <p:spPr>
          <a:xfrm>
            <a:off x="729450" y="3005675"/>
            <a:ext cx="40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es completamente imposible 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graficar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pero si es dificil de interpretar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2" name="Google Shape;10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400" y="1934113"/>
            <a:ext cx="2758725" cy="27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46"/>
          <p:cNvSpPr txBox="1"/>
          <p:nvPr/>
        </p:nvSpPr>
        <p:spPr>
          <a:xfrm>
            <a:off x="2815200" y="4292650"/>
            <a:ext cx="26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colores la cuarta dimensión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7"/>
          <p:cNvSpPr txBox="1"/>
          <p:nvPr>
            <p:ph type="title"/>
          </p:nvPr>
        </p:nvSpPr>
        <p:spPr>
          <a:xfrm>
            <a:off x="729450" y="1318650"/>
            <a:ext cx="7688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Observaciones N-dimensionales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9" name="Google Shape;1049;p47"/>
          <p:cNvGraphicFramePr/>
          <p:nvPr/>
        </p:nvGraphicFramePr>
        <p:xfrm>
          <a:off x="792950" y="19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{800B2020-6E28-4D44-9CA3-B0A5F096DCAF}</a:tableStyleId>
              </a:tblPr>
              <a:tblGrid>
                <a:gridCol w="2681100"/>
                <a:gridCol w="2144925"/>
                <a:gridCol w="2412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Dimensionalidad de datos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Support Vector Classifier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 0 dimensiones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punto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1 dimensión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línea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2 dimensiones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3 dimensiones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espacio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4 dimensiones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hiper-plano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N-1 dimensiones</a:t>
                      </a:r>
                      <a:endParaRPr b="1"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hiper-plano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8"/>
          <p:cNvSpPr/>
          <p:nvPr/>
        </p:nvSpPr>
        <p:spPr>
          <a:xfrm>
            <a:off x="5049000" y="1985113"/>
            <a:ext cx="29955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Classifier</a:t>
            </a:r>
            <a:endParaRPr/>
          </a:p>
        </p:txBody>
      </p:sp>
      <p:cxnSp>
        <p:nvCxnSpPr>
          <p:cNvPr id="1056" name="Google Shape;1056;p48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57" name="Google Shape;1057;p48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8" name="Google Shape;1058;p48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8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8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48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8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8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8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8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8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8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8"/>
          <p:cNvSpPr/>
          <p:nvPr/>
        </p:nvSpPr>
        <p:spPr>
          <a:xfrm>
            <a:off x="57105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8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8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8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8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8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8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8"/>
          <p:cNvSpPr/>
          <p:nvPr/>
        </p:nvSpPr>
        <p:spPr>
          <a:xfrm>
            <a:off x="542528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8"/>
          <p:cNvSpPr/>
          <p:nvPr/>
        </p:nvSpPr>
        <p:spPr>
          <a:xfrm>
            <a:off x="4975875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7" name="Google Shape;1077;p48"/>
          <p:cNvCxnSpPr/>
          <p:nvPr/>
        </p:nvCxnSpPr>
        <p:spPr>
          <a:xfrm>
            <a:off x="3883650" y="1927975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48"/>
          <p:cNvCxnSpPr/>
          <p:nvPr/>
        </p:nvCxnSpPr>
        <p:spPr>
          <a:xfrm>
            <a:off x="6217575" y="1893900"/>
            <a:ext cx="0" cy="10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48"/>
          <p:cNvCxnSpPr/>
          <p:nvPr/>
        </p:nvCxnSpPr>
        <p:spPr>
          <a:xfrm>
            <a:off x="3912400" y="1933225"/>
            <a:ext cx="1093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1080" name="Google Shape;1080;p48"/>
          <p:cNvCxnSpPr/>
          <p:nvPr/>
        </p:nvCxnSpPr>
        <p:spPr>
          <a:xfrm>
            <a:off x="5047875" y="1937475"/>
            <a:ext cx="11682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1081" name="Google Shape;1081;p48"/>
          <p:cNvSpPr txBox="1"/>
          <p:nvPr/>
        </p:nvSpPr>
        <p:spPr>
          <a:xfrm>
            <a:off x="529175" y="3302000"/>
            <a:ext cx="22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Pueden manejar: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outliers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2" name="Google Shape;1082;p48"/>
          <p:cNvCxnSpPr>
            <a:stCxn id="1081" idx="3"/>
          </p:cNvCxnSpPr>
          <p:nvPr/>
        </p:nvCxnSpPr>
        <p:spPr>
          <a:xfrm flipH="1" rot="10800000">
            <a:off x="2802575" y="2335400"/>
            <a:ext cx="2651400" cy="11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48"/>
          <p:cNvSpPr txBox="1"/>
          <p:nvPr/>
        </p:nvSpPr>
        <p:spPr>
          <a:xfrm>
            <a:off x="529175" y="3654775"/>
            <a:ext cx="7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pueden manejar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clasificaciones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erróneas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pueden manejar clasificaciones superpuestas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4" name="Google Shape;1084;p48"/>
          <p:cNvCxnSpPr>
            <a:stCxn id="1083" idx="0"/>
            <a:endCxn id="1067" idx="4"/>
          </p:cNvCxnSpPr>
          <p:nvPr/>
        </p:nvCxnSpPr>
        <p:spPr>
          <a:xfrm rot="10800000">
            <a:off x="4221425" y="2360275"/>
            <a:ext cx="96600" cy="129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48"/>
          <p:cNvCxnSpPr>
            <a:stCxn id="1083" idx="0"/>
          </p:cNvCxnSpPr>
          <p:nvPr/>
        </p:nvCxnSpPr>
        <p:spPr>
          <a:xfrm flipH="1" rot="10800000">
            <a:off x="4318025" y="2363575"/>
            <a:ext cx="1135800" cy="12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091" name="Google Shape;1091;p49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092" name="Google Shape;1092;p49"/>
          <p:cNvSpPr txBox="1"/>
          <p:nvPr/>
        </p:nvSpPr>
        <p:spPr>
          <a:xfrm>
            <a:off x="491050" y="2067300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49"/>
          <p:cNvSpPr/>
          <p:nvPr/>
        </p:nvSpPr>
        <p:spPr>
          <a:xfrm>
            <a:off x="18020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9"/>
          <p:cNvSpPr/>
          <p:nvPr/>
        </p:nvSpPr>
        <p:spPr>
          <a:xfrm>
            <a:off x="21308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9"/>
          <p:cNvSpPr/>
          <p:nvPr/>
        </p:nvSpPr>
        <p:spPr>
          <a:xfrm>
            <a:off x="25583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9"/>
          <p:cNvSpPr/>
          <p:nvPr/>
        </p:nvSpPr>
        <p:spPr>
          <a:xfrm>
            <a:off x="32611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9"/>
          <p:cNvSpPr/>
          <p:nvPr/>
        </p:nvSpPr>
        <p:spPr>
          <a:xfrm>
            <a:off x="75410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9"/>
          <p:cNvSpPr/>
          <p:nvPr/>
        </p:nvSpPr>
        <p:spPr>
          <a:xfrm>
            <a:off x="684675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9"/>
          <p:cNvSpPr/>
          <p:nvPr/>
        </p:nvSpPr>
        <p:spPr>
          <a:xfrm>
            <a:off x="63923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9"/>
          <p:cNvSpPr/>
          <p:nvPr/>
        </p:nvSpPr>
        <p:spPr>
          <a:xfrm>
            <a:off x="40971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9"/>
          <p:cNvSpPr/>
          <p:nvPr/>
        </p:nvSpPr>
        <p:spPr>
          <a:xfrm>
            <a:off x="43243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45515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48358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51202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9"/>
          <p:cNvSpPr/>
          <p:nvPr/>
        </p:nvSpPr>
        <p:spPr>
          <a:xfrm>
            <a:off x="49332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9"/>
          <p:cNvSpPr/>
          <p:nvPr/>
        </p:nvSpPr>
        <p:spPr>
          <a:xfrm>
            <a:off x="44665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54010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9"/>
          <p:cNvSpPr/>
          <p:nvPr/>
        </p:nvSpPr>
        <p:spPr>
          <a:xfrm>
            <a:off x="527333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9"/>
          <p:cNvSpPr txBox="1"/>
          <p:nvPr/>
        </p:nvSpPr>
        <p:spPr>
          <a:xfrm>
            <a:off x="592675" y="3831150"/>
            <a:ext cx="44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¿Pero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qué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pasa si tengo esta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distribución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datos?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49"/>
          <p:cNvSpPr/>
          <p:nvPr/>
        </p:nvSpPr>
        <p:spPr>
          <a:xfrm rot="-5400000">
            <a:off x="2506100" y="1867650"/>
            <a:ext cx="254100" cy="16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9"/>
          <p:cNvSpPr/>
          <p:nvPr/>
        </p:nvSpPr>
        <p:spPr>
          <a:xfrm rot="-5400000">
            <a:off x="6877725" y="1794275"/>
            <a:ext cx="254100" cy="16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9"/>
          <p:cNvSpPr txBox="1"/>
          <p:nvPr/>
        </p:nvSpPr>
        <p:spPr>
          <a:xfrm>
            <a:off x="1955900" y="2849175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No-curados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3" name="Google Shape;1113;p49"/>
          <p:cNvSpPr txBox="1"/>
          <p:nvPr/>
        </p:nvSpPr>
        <p:spPr>
          <a:xfrm>
            <a:off x="6427100" y="2752475"/>
            <a:ext cx="13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No-curados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4" name="Google Shape;1114;p49"/>
          <p:cNvSpPr txBox="1"/>
          <p:nvPr/>
        </p:nvSpPr>
        <p:spPr>
          <a:xfrm>
            <a:off x="4418600" y="2780700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curados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5" name="Google Shape;1115;p49"/>
          <p:cNvSpPr/>
          <p:nvPr/>
        </p:nvSpPr>
        <p:spPr>
          <a:xfrm rot="-5400000">
            <a:off x="4741700" y="1822500"/>
            <a:ext cx="254100" cy="166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>
            <a:off x="370635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7" name="Google Shape;1117;p49"/>
          <p:cNvCxnSpPr>
            <a:stCxn id="1118" idx="0"/>
            <a:endCxn id="1116" idx="2"/>
          </p:cNvCxnSpPr>
          <p:nvPr/>
        </p:nvCxnSpPr>
        <p:spPr>
          <a:xfrm rot="10800000">
            <a:off x="3742500" y="2559850"/>
            <a:ext cx="2942100" cy="984900"/>
          </a:xfrm>
          <a:prstGeom prst="straightConnector1">
            <a:avLst/>
          </a:prstGeom>
          <a:noFill/>
          <a:ln cap="flat" cmpd="sng" w="9525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4652550" y="3544750"/>
            <a:ext cx="40641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importa donde pongamos el umbral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Siempre tendremos errores groseros de clasificación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5900763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9"/>
          <p:cNvSpPr txBox="1"/>
          <p:nvPr/>
        </p:nvSpPr>
        <p:spPr>
          <a:xfrm>
            <a:off x="2612500" y="4607275"/>
            <a:ext cx="35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 un problema NO separable </a:t>
            </a:r>
            <a:r>
              <a:rPr b="1"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linealmente</a:t>
            </a:r>
            <a:endParaRPr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mejorar?</a:t>
            </a:r>
            <a:endParaRPr/>
          </a:p>
        </p:txBody>
      </p:sp>
      <p:sp>
        <p:nvSpPr>
          <p:cNvPr id="1126" name="Google Shape;1126;p50"/>
          <p:cNvSpPr txBox="1"/>
          <p:nvPr>
            <p:ph idx="1" type="body"/>
          </p:nvPr>
        </p:nvSpPr>
        <p:spPr>
          <a:xfrm>
            <a:off x="729450" y="2078875"/>
            <a:ext cx="76887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Los </a:t>
            </a:r>
            <a:r>
              <a:rPr b="1" i="1" lang="en" sz="1500"/>
              <a:t>Maximal Margin Classifiers </a:t>
            </a:r>
            <a:r>
              <a:rPr lang="en" sz="1500"/>
              <a:t>y los </a:t>
            </a:r>
            <a:r>
              <a:rPr b="1" i="1" lang="en" sz="1500"/>
              <a:t>Support Vector Classifiers</a:t>
            </a:r>
            <a:r>
              <a:rPr lang="en" sz="1500"/>
              <a:t> (clasificadores de </a:t>
            </a:r>
            <a:r>
              <a:rPr lang="en" sz="1500"/>
              <a:t>márgenes</a:t>
            </a:r>
            <a:r>
              <a:rPr lang="en" sz="1500"/>
              <a:t> blandos) no pueden clasificar problemas que no son </a:t>
            </a:r>
            <a:r>
              <a:rPr lang="en" sz="1500"/>
              <a:t>linealmente</a:t>
            </a:r>
            <a:r>
              <a:rPr lang="en" sz="1500"/>
              <a:t> separables.</a:t>
            </a:r>
            <a:endParaRPr sz="1500"/>
          </a:p>
        </p:txBody>
      </p:sp>
      <p:sp>
        <p:nvSpPr>
          <p:cNvPr id="1127" name="Google Shape;1127;p50"/>
          <p:cNvSpPr txBox="1"/>
          <p:nvPr/>
        </p:nvSpPr>
        <p:spPr>
          <a:xfrm>
            <a:off x="3545400" y="2997800"/>
            <a:ext cx="20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¿Cómo mejorar?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Clasificadores basados en el </a:t>
            </a:r>
            <a:r>
              <a:rPr lang="en"/>
              <a:t>margen</a:t>
            </a:r>
            <a:r>
              <a:rPr lang="en"/>
              <a:t>, respecto del umbral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2"/>
          <p:cNvSpPr txBox="1"/>
          <p:nvPr>
            <p:ph type="title"/>
          </p:nvPr>
        </p:nvSpPr>
        <p:spPr>
          <a:xfrm>
            <a:off x="828225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138" name="Google Shape;1138;p52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39" name="Google Shape;1139;p52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52"/>
          <p:cNvSpPr/>
          <p:nvPr/>
        </p:nvSpPr>
        <p:spPr>
          <a:xfrm>
            <a:off x="16256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52"/>
          <p:cNvSpPr/>
          <p:nvPr/>
        </p:nvSpPr>
        <p:spPr>
          <a:xfrm>
            <a:off x="19544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52"/>
          <p:cNvSpPr/>
          <p:nvPr/>
        </p:nvSpPr>
        <p:spPr>
          <a:xfrm>
            <a:off x="238197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2"/>
          <p:cNvSpPr/>
          <p:nvPr/>
        </p:nvSpPr>
        <p:spPr>
          <a:xfrm>
            <a:off x="27732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52"/>
          <p:cNvSpPr/>
          <p:nvPr/>
        </p:nvSpPr>
        <p:spPr>
          <a:xfrm>
            <a:off x="632042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2"/>
          <p:cNvSpPr/>
          <p:nvPr/>
        </p:nvSpPr>
        <p:spPr>
          <a:xfrm>
            <a:off x="57694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2"/>
          <p:cNvSpPr/>
          <p:nvPr/>
        </p:nvSpPr>
        <p:spPr>
          <a:xfrm>
            <a:off x="535485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2"/>
          <p:cNvSpPr/>
          <p:nvPr/>
        </p:nvSpPr>
        <p:spPr>
          <a:xfrm>
            <a:off x="33281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2"/>
          <p:cNvSpPr/>
          <p:nvPr/>
        </p:nvSpPr>
        <p:spPr>
          <a:xfrm>
            <a:off x="3555313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52"/>
          <p:cNvSpPr/>
          <p:nvPr/>
        </p:nvSpPr>
        <p:spPr>
          <a:xfrm>
            <a:off x="3782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2"/>
          <p:cNvSpPr/>
          <p:nvPr/>
        </p:nvSpPr>
        <p:spPr>
          <a:xfrm>
            <a:off x="40668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52"/>
          <p:cNvSpPr/>
          <p:nvPr/>
        </p:nvSpPr>
        <p:spPr>
          <a:xfrm>
            <a:off x="43511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2"/>
          <p:cNvSpPr/>
          <p:nvPr/>
        </p:nvSpPr>
        <p:spPr>
          <a:xfrm>
            <a:off x="41642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52"/>
          <p:cNvSpPr/>
          <p:nvPr/>
        </p:nvSpPr>
        <p:spPr>
          <a:xfrm>
            <a:off x="3697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46319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45042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6" name="Google Shape;1156;p52"/>
          <p:cNvCxnSpPr/>
          <p:nvPr/>
        </p:nvCxnSpPr>
        <p:spPr>
          <a:xfrm rot="10800000">
            <a:off x="1482800" y="1312450"/>
            <a:ext cx="0" cy="353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57" name="Google Shape;1157;p52"/>
          <p:cNvSpPr txBox="1"/>
          <p:nvPr/>
        </p:nvSpPr>
        <p:spPr>
          <a:xfrm>
            <a:off x="769150" y="13476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eje-y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8" name="Google Shape;1158;p52"/>
          <p:cNvSpPr txBox="1"/>
          <p:nvPr/>
        </p:nvSpPr>
        <p:spPr>
          <a:xfrm>
            <a:off x="6766150" y="1277050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 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3"/>
          <p:cNvSpPr txBox="1"/>
          <p:nvPr>
            <p:ph type="title"/>
          </p:nvPr>
        </p:nvSpPr>
        <p:spPr>
          <a:xfrm>
            <a:off x="828225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164" name="Google Shape;1164;p53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65" name="Google Shape;1165;p53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6" name="Google Shape;1166;p53"/>
          <p:cNvCxnSpPr/>
          <p:nvPr/>
        </p:nvCxnSpPr>
        <p:spPr>
          <a:xfrm rot="10800000">
            <a:off x="1482800" y="1312450"/>
            <a:ext cx="0" cy="353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67" name="Google Shape;1167;p53"/>
          <p:cNvSpPr txBox="1"/>
          <p:nvPr/>
        </p:nvSpPr>
        <p:spPr>
          <a:xfrm>
            <a:off x="769150" y="13476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eje-y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53"/>
          <p:cNvSpPr txBox="1"/>
          <p:nvPr/>
        </p:nvSpPr>
        <p:spPr>
          <a:xfrm>
            <a:off x="6766150" y="1277050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 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53"/>
          <p:cNvSpPr/>
          <p:nvPr/>
        </p:nvSpPr>
        <p:spPr>
          <a:xfrm>
            <a:off x="1625600" y="45668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3"/>
          <p:cNvSpPr/>
          <p:nvPr/>
        </p:nvSpPr>
        <p:spPr>
          <a:xfrm>
            <a:off x="1963925" y="45261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3"/>
          <p:cNvSpPr/>
          <p:nvPr/>
        </p:nvSpPr>
        <p:spPr>
          <a:xfrm>
            <a:off x="2368563" y="44619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3"/>
          <p:cNvSpPr/>
          <p:nvPr/>
        </p:nvSpPr>
        <p:spPr>
          <a:xfrm>
            <a:off x="2773200" y="44154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3"/>
          <p:cNvSpPr/>
          <p:nvPr/>
        </p:nvSpPr>
        <p:spPr>
          <a:xfrm>
            <a:off x="6320425" y="5990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3"/>
          <p:cNvSpPr/>
          <p:nvPr/>
        </p:nvSpPr>
        <p:spPr>
          <a:xfrm>
            <a:off x="5769400" y="20137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3"/>
          <p:cNvSpPr/>
          <p:nvPr/>
        </p:nvSpPr>
        <p:spPr>
          <a:xfrm>
            <a:off x="5354850" y="27183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3"/>
          <p:cNvSpPr/>
          <p:nvPr/>
        </p:nvSpPr>
        <p:spPr>
          <a:xfrm>
            <a:off x="3328138" y="4275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3"/>
          <p:cNvSpPr/>
          <p:nvPr/>
        </p:nvSpPr>
        <p:spPr>
          <a:xfrm>
            <a:off x="3514138" y="42000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3"/>
          <p:cNvSpPr/>
          <p:nvPr/>
        </p:nvSpPr>
        <p:spPr>
          <a:xfrm>
            <a:off x="3782488" y="4089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3"/>
          <p:cNvSpPr/>
          <p:nvPr/>
        </p:nvSpPr>
        <p:spPr>
          <a:xfrm>
            <a:off x="4066838" y="3936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3"/>
          <p:cNvSpPr/>
          <p:nvPr/>
        </p:nvSpPr>
        <p:spPr>
          <a:xfrm>
            <a:off x="4351188" y="3750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3"/>
          <p:cNvSpPr/>
          <p:nvPr/>
        </p:nvSpPr>
        <p:spPr>
          <a:xfrm>
            <a:off x="4164238" y="38741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3"/>
          <p:cNvSpPr/>
          <p:nvPr/>
        </p:nvSpPr>
        <p:spPr>
          <a:xfrm>
            <a:off x="3697488" y="4122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3"/>
          <p:cNvSpPr/>
          <p:nvPr/>
        </p:nvSpPr>
        <p:spPr>
          <a:xfrm>
            <a:off x="4690288" y="35105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3"/>
          <p:cNvSpPr/>
          <p:nvPr/>
        </p:nvSpPr>
        <p:spPr>
          <a:xfrm>
            <a:off x="4504288" y="36646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5" name="Google Shape;1185;p53"/>
          <p:cNvCxnSpPr/>
          <p:nvPr/>
        </p:nvCxnSpPr>
        <p:spPr>
          <a:xfrm flipH="1">
            <a:off x="2067350" y="1933225"/>
            <a:ext cx="5037600" cy="3203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86" name="Google Shape;1186;p53"/>
          <p:cNvSpPr txBox="1"/>
          <p:nvPr/>
        </p:nvSpPr>
        <p:spPr>
          <a:xfrm>
            <a:off x="6392850" y="2878750"/>
            <a:ext cx="2193900" cy="400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7" name="Google Shape;1187;p53"/>
          <p:cNvCxnSpPr>
            <a:stCxn id="1186" idx="0"/>
          </p:cNvCxnSpPr>
          <p:nvPr/>
        </p:nvCxnSpPr>
        <p:spPr>
          <a:xfrm rot="10800000">
            <a:off x="6745200" y="2229550"/>
            <a:ext cx="744600" cy="649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4"/>
          <p:cNvSpPr txBox="1"/>
          <p:nvPr>
            <p:ph type="title"/>
          </p:nvPr>
        </p:nvSpPr>
        <p:spPr>
          <a:xfrm>
            <a:off x="828225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193" name="Google Shape;1193;p54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94" name="Google Shape;1194;p54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5" name="Google Shape;1195;p54"/>
          <p:cNvCxnSpPr/>
          <p:nvPr/>
        </p:nvCxnSpPr>
        <p:spPr>
          <a:xfrm rot="10800000">
            <a:off x="1482800" y="1312450"/>
            <a:ext cx="0" cy="353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96" name="Google Shape;1196;p54"/>
          <p:cNvSpPr txBox="1"/>
          <p:nvPr/>
        </p:nvSpPr>
        <p:spPr>
          <a:xfrm>
            <a:off x="769150" y="13476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eje-y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54"/>
          <p:cNvSpPr txBox="1"/>
          <p:nvPr/>
        </p:nvSpPr>
        <p:spPr>
          <a:xfrm>
            <a:off x="6766150" y="1277050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 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8" name="Google Shape;1198;p54"/>
          <p:cNvSpPr/>
          <p:nvPr/>
        </p:nvSpPr>
        <p:spPr>
          <a:xfrm>
            <a:off x="1625600" y="45668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4"/>
          <p:cNvSpPr/>
          <p:nvPr/>
        </p:nvSpPr>
        <p:spPr>
          <a:xfrm>
            <a:off x="1963925" y="45261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4"/>
          <p:cNvSpPr/>
          <p:nvPr/>
        </p:nvSpPr>
        <p:spPr>
          <a:xfrm>
            <a:off x="2368563" y="44619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4"/>
          <p:cNvSpPr/>
          <p:nvPr/>
        </p:nvSpPr>
        <p:spPr>
          <a:xfrm>
            <a:off x="2773200" y="44154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4"/>
          <p:cNvSpPr/>
          <p:nvPr/>
        </p:nvSpPr>
        <p:spPr>
          <a:xfrm>
            <a:off x="6320425" y="5990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4"/>
          <p:cNvSpPr/>
          <p:nvPr/>
        </p:nvSpPr>
        <p:spPr>
          <a:xfrm>
            <a:off x="5769400" y="20137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4"/>
          <p:cNvSpPr/>
          <p:nvPr/>
        </p:nvSpPr>
        <p:spPr>
          <a:xfrm>
            <a:off x="5354850" y="27183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4"/>
          <p:cNvSpPr/>
          <p:nvPr/>
        </p:nvSpPr>
        <p:spPr>
          <a:xfrm>
            <a:off x="3328138" y="4275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4"/>
          <p:cNvSpPr/>
          <p:nvPr/>
        </p:nvSpPr>
        <p:spPr>
          <a:xfrm>
            <a:off x="3514138" y="42000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4"/>
          <p:cNvSpPr/>
          <p:nvPr/>
        </p:nvSpPr>
        <p:spPr>
          <a:xfrm>
            <a:off x="3782488" y="4089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4"/>
          <p:cNvSpPr/>
          <p:nvPr/>
        </p:nvSpPr>
        <p:spPr>
          <a:xfrm>
            <a:off x="4066838" y="3936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4"/>
          <p:cNvSpPr/>
          <p:nvPr/>
        </p:nvSpPr>
        <p:spPr>
          <a:xfrm>
            <a:off x="4351188" y="3750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4"/>
          <p:cNvSpPr/>
          <p:nvPr/>
        </p:nvSpPr>
        <p:spPr>
          <a:xfrm>
            <a:off x="4164238" y="38741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4"/>
          <p:cNvSpPr/>
          <p:nvPr/>
        </p:nvSpPr>
        <p:spPr>
          <a:xfrm>
            <a:off x="3697488" y="4122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54"/>
          <p:cNvSpPr/>
          <p:nvPr/>
        </p:nvSpPr>
        <p:spPr>
          <a:xfrm>
            <a:off x="4690288" y="35105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4"/>
          <p:cNvSpPr/>
          <p:nvPr/>
        </p:nvSpPr>
        <p:spPr>
          <a:xfrm>
            <a:off x="4504288" y="36646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4" name="Google Shape;1214;p54"/>
          <p:cNvCxnSpPr/>
          <p:nvPr/>
        </p:nvCxnSpPr>
        <p:spPr>
          <a:xfrm flipH="1">
            <a:off x="2067350" y="1933225"/>
            <a:ext cx="5037600" cy="3203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15" name="Google Shape;1215;p54"/>
          <p:cNvSpPr/>
          <p:nvPr/>
        </p:nvSpPr>
        <p:spPr>
          <a:xfrm>
            <a:off x="6092850" y="4601525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/>
          <p:cNvSpPr txBox="1"/>
          <p:nvPr/>
        </p:nvSpPr>
        <p:spPr>
          <a:xfrm>
            <a:off x="7034400" y="3048000"/>
            <a:ext cx="17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17" name="Google Shape;1217;p54"/>
          <p:cNvCxnSpPr>
            <a:stCxn id="1216" idx="2"/>
            <a:endCxn id="1215" idx="7"/>
          </p:cNvCxnSpPr>
          <p:nvPr/>
        </p:nvCxnSpPr>
        <p:spPr>
          <a:xfrm flipH="1">
            <a:off x="6251550" y="3663600"/>
            <a:ext cx="1636500" cy="9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54"/>
          <p:cNvSpPr/>
          <p:nvPr/>
        </p:nvSpPr>
        <p:spPr>
          <a:xfrm>
            <a:off x="6092850" y="149125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9" name="Google Shape;1219;p54"/>
          <p:cNvCxnSpPr/>
          <p:nvPr/>
        </p:nvCxnSpPr>
        <p:spPr>
          <a:xfrm flipH="1">
            <a:off x="6182400" y="1635350"/>
            <a:ext cx="6900" cy="30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5"/>
          <p:cNvSpPr txBox="1"/>
          <p:nvPr>
            <p:ph type="title"/>
          </p:nvPr>
        </p:nvSpPr>
        <p:spPr>
          <a:xfrm>
            <a:off x="828225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225" name="Google Shape;1225;p55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26" name="Google Shape;1226;p55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7" name="Google Shape;1227;p55"/>
          <p:cNvCxnSpPr/>
          <p:nvPr/>
        </p:nvCxnSpPr>
        <p:spPr>
          <a:xfrm rot="10800000">
            <a:off x="1482800" y="1312450"/>
            <a:ext cx="0" cy="353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28" name="Google Shape;1228;p55"/>
          <p:cNvSpPr txBox="1"/>
          <p:nvPr/>
        </p:nvSpPr>
        <p:spPr>
          <a:xfrm>
            <a:off x="769150" y="1347600"/>
            <a:ext cx="5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eje-y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9" name="Google Shape;1229;p55"/>
          <p:cNvSpPr txBox="1"/>
          <p:nvPr/>
        </p:nvSpPr>
        <p:spPr>
          <a:xfrm>
            <a:off x="6766150" y="1277050"/>
            <a:ext cx="9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y= 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0" name="Google Shape;1230;p55"/>
          <p:cNvSpPr/>
          <p:nvPr/>
        </p:nvSpPr>
        <p:spPr>
          <a:xfrm>
            <a:off x="1625600" y="45668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5"/>
          <p:cNvSpPr/>
          <p:nvPr/>
        </p:nvSpPr>
        <p:spPr>
          <a:xfrm>
            <a:off x="1963925" y="45261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5"/>
          <p:cNvSpPr/>
          <p:nvPr/>
        </p:nvSpPr>
        <p:spPr>
          <a:xfrm>
            <a:off x="2368563" y="44619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5"/>
          <p:cNvSpPr/>
          <p:nvPr/>
        </p:nvSpPr>
        <p:spPr>
          <a:xfrm>
            <a:off x="2773200" y="44154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55"/>
          <p:cNvSpPr/>
          <p:nvPr/>
        </p:nvSpPr>
        <p:spPr>
          <a:xfrm>
            <a:off x="6320425" y="5990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5"/>
          <p:cNvSpPr/>
          <p:nvPr/>
        </p:nvSpPr>
        <p:spPr>
          <a:xfrm>
            <a:off x="5769400" y="20137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5"/>
          <p:cNvSpPr/>
          <p:nvPr/>
        </p:nvSpPr>
        <p:spPr>
          <a:xfrm>
            <a:off x="5354850" y="27183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55"/>
          <p:cNvSpPr/>
          <p:nvPr/>
        </p:nvSpPr>
        <p:spPr>
          <a:xfrm>
            <a:off x="3328138" y="4275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5"/>
          <p:cNvSpPr/>
          <p:nvPr/>
        </p:nvSpPr>
        <p:spPr>
          <a:xfrm>
            <a:off x="3514138" y="42000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5"/>
          <p:cNvSpPr/>
          <p:nvPr/>
        </p:nvSpPr>
        <p:spPr>
          <a:xfrm>
            <a:off x="3782488" y="40899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5"/>
          <p:cNvSpPr/>
          <p:nvPr/>
        </p:nvSpPr>
        <p:spPr>
          <a:xfrm>
            <a:off x="4066838" y="3936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5"/>
          <p:cNvSpPr/>
          <p:nvPr/>
        </p:nvSpPr>
        <p:spPr>
          <a:xfrm>
            <a:off x="4351188" y="3750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5"/>
          <p:cNvSpPr/>
          <p:nvPr/>
        </p:nvSpPr>
        <p:spPr>
          <a:xfrm>
            <a:off x="4164238" y="38741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55"/>
          <p:cNvSpPr/>
          <p:nvPr/>
        </p:nvSpPr>
        <p:spPr>
          <a:xfrm>
            <a:off x="3697488" y="41224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5"/>
          <p:cNvSpPr/>
          <p:nvPr/>
        </p:nvSpPr>
        <p:spPr>
          <a:xfrm>
            <a:off x="4690288" y="351055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55"/>
          <p:cNvSpPr/>
          <p:nvPr/>
        </p:nvSpPr>
        <p:spPr>
          <a:xfrm>
            <a:off x="4504288" y="36646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6" name="Google Shape;1246;p55"/>
          <p:cNvCxnSpPr/>
          <p:nvPr/>
        </p:nvCxnSpPr>
        <p:spPr>
          <a:xfrm flipH="1">
            <a:off x="2067350" y="1933225"/>
            <a:ext cx="5037600" cy="3203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7" name="Google Shape;1247;p55"/>
          <p:cNvSpPr/>
          <p:nvPr/>
        </p:nvSpPr>
        <p:spPr>
          <a:xfrm>
            <a:off x="6092850" y="149125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5"/>
          <p:cNvSpPr txBox="1"/>
          <p:nvPr/>
        </p:nvSpPr>
        <p:spPr>
          <a:xfrm>
            <a:off x="1862675" y="1580450"/>
            <a:ext cx="2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Idea principal de los SVM: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9" name="Google Shape;1249;p55"/>
          <p:cNvSpPr txBox="1"/>
          <p:nvPr/>
        </p:nvSpPr>
        <p:spPr>
          <a:xfrm>
            <a:off x="1742250" y="2134513"/>
            <a:ext cx="37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Empezar con observaciones en una dimensión relativamente baja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0" name="Google Shape;1250;p55"/>
          <p:cNvSpPr txBox="1"/>
          <p:nvPr/>
        </p:nvSpPr>
        <p:spPr>
          <a:xfrm>
            <a:off x="1770475" y="2899575"/>
            <a:ext cx="38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	Llevar los datos a una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dimensión mayor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1" name="Google Shape;1251;p55"/>
          <p:cNvSpPr txBox="1"/>
          <p:nvPr/>
        </p:nvSpPr>
        <p:spPr>
          <a:xfrm>
            <a:off x="5291400" y="3305325"/>
            <a:ext cx="38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	Encontrar un clasificador de tipo Support 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 	Vector que separe los datos en la alta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dimensión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 2 grupos.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6"/>
          <p:cNvSpPr txBox="1"/>
          <p:nvPr>
            <p:ph type="title"/>
          </p:nvPr>
        </p:nvSpPr>
        <p:spPr>
          <a:xfrm>
            <a:off x="828225" y="59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Dosis de una droga</a:t>
            </a:r>
            <a:endParaRPr/>
          </a:p>
        </p:txBody>
      </p:sp>
      <p:cxnSp>
        <p:nvCxnSpPr>
          <p:cNvPr id="1257" name="Google Shape;1257;p56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58" name="Google Shape;1258;p56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9" name="Google Shape;1259;p56"/>
          <p:cNvSpPr/>
          <p:nvPr/>
        </p:nvSpPr>
        <p:spPr>
          <a:xfrm>
            <a:off x="16256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6"/>
          <p:cNvSpPr/>
          <p:nvPr/>
        </p:nvSpPr>
        <p:spPr>
          <a:xfrm>
            <a:off x="19544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6"/>
          <p:cNvSpPr/>
          <p:nvPr/>
        </p:nvSpPr>
        <p:spPr>
          <a:xfrm>
            <a:off x="238197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6"/>
          <p:cNvSpPr/>
          <p:nvPr/>
        </p:nvSpPr>
        <p:spPr>
          <a:xfrm>
            <a:off x="27732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6"/>
          <p:cNvSpPr/>
          <p:nvPr/>
        </p:nvSpPr>
        <p:spPr>
          <a:xfrm>
            <a:off x="632042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6"/>
          <p:cNvSpPr/>
          <p:nvPr/>
        </p:nvSpPr>
        <p:spPr>
          <a:xfrm>
            <a:off x="57694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6"/>
          <p:cNvSpPr/>
          <p:nvPr/>
        </p:nvSpPr>
        <p:spPr>
          <a:xfrm>
            <a:off x="535485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6"/>
          <p:cNvSpPr/>
          <p:nvPr/>
        </p:nvSpPr>
        <p:spPr>
          <a:xfrm>
            <a:off x="33281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6"/>
          <p:cNvSpPr/>
          <p:nvPr/>
        </p:nvSpPr>
        <p:spPr>
          <a:xfrm>
            <a:off x="3555313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6"/>
          <p:cNvSpPr/>
          <p:nvPr/>
        </p:nvSpPr>
        <p:spPr>
          <a:xfrm>
            <a:off x="3782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56"/>
          <p:cNvSpPr/>
          <p:nvPr/>
        </p:nvSpPr>
        <p:spPr>
          <a:xfrm>
            <a:off x="40668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6"/>
          <p:cNvSpPr/>
          <p:nvPr/>
        </p:nvSpPr>
        <p:spPr>
          <a:xfrm>
            <a:off x="43511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6"/>
          <p:cNvSpPr/>
          <p:nvPr/>
        </p:nvSpPr>
        <p:spPr>
          <a:xfrm>
            <a:off x="41642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6"/>
          <p:cNvSpPr/>
          <p:nvPr/>
        </p:nvSpPr>
        <p:spPr>
          <a:xfrm>
            <a:off x="3697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6"/>
          <p:cNvSpPr/>
          <p:nvPr/>
        </p:nvSpPr>
        <p:spPr>
          <a:xfrm>
            <a:off x="46319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6"/>
          <p:cNvSpPr/>
          <p:nvPr/>
        </p:nvSpPr>
        <p:spPr>
          <a:xfrm>
            <a:off x="45042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6"/>
          <p:cNvSpPr txBox="1"/>
          <p:nvPr/>
        </p:nvSpPr>
        <p:spPr>
          <a:xfrm>
            <a:off x="3136300" y="1481675"/>
            <a:ext cx="224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¿Por qué elegimos y= x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6" name="Google Shape;1276;p56"/>
          <p:cNvSpPr txBox="1"/>
          <p:nvPr/>
        </p:nvSpPr>
        <p:spPr>
          <a:xfrm>
            <a:off x="472725" y="2286000"/>
            <a:ext cx="820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algoritmo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detrás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 Machines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usa algo llamado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Funciones Kernel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que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sistemáticamente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buscan clasificadores de tipo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 Classifiers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 dimensiones más altas.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7" name="Google Shape;1277;p56"/>
          <p:cNvSpPr txBox="1"/>
          <p:nvPr/>
        </p:nvSpPr>
        <p:spPr>
          <a:xfrm>
            <a:off x="528300" y="3040950"/>
            <a:ext cx="78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el ejemplo anterior usamos un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Kernel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de tipo </a:t>
            </a:r>
            <a:r>
              <a:rPr lang="en" u="sng">
                <a:latin typeface="Lato"/>
                <a:ea typeface="Lato"/>
                <a:cs typeface="Lato"/>
                <a:sym typeface="Lato"/>
              </a:rPr>
              <a:t>Polinómico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el cual toma un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parámetro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para el grado del polinomio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polinomico</a:t>
            </a:r>
            <a:endParaRPr/>
          </a:p>
        </p:txBody>
      </p:sp>
      <p:sp>
        <p:nvSpPr>
          <p:cNvPr id="1283" name="Google Shape;1283;p57"/>
          <p:cNvSpPr txBox="1"/>
          <p:nvPr>
            <p:ph idx="1" type="body"/>
          </p:nvPr>
        </p:nvSpPr>
        <p:spPr>
          <a:xfrm>
            <a:off x="729450" y="2078875"/>
            <a:ext cx="900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d=1</a:t>
            </a:r>
            <a:endParaRPr b="1" sz="1600"/>
          </a:p>
        </p:txBody>
      </p:sp>
      <p:cxnSp>
        <p:nvCxnSpPr>
          <p:cNvPr id="1284" name="Google Shape;1284;p57"/>
          <p:cNvCxnSpPr/>
          <p:nvPr/>
        </p:nvCxnSpPr>
        <p:spPr>
          <a:xfrm flipH="1" rot="10800000">
            <a:off x="13406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285" name="Google Shape;1285;p57"/>
          <p:cNvSpPr txBox="1"/>
          <p:nvPr/>
        </p:nvSpPr>
        <p:spPr>
          <a:xfrm>
            <a:off x="3146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6" name="Google Shape;1286;p57"/>
          <p:cNvSpPr/>
          <p:nvPr/>
        </p:nvSpPr>
        <p:spPr>
          <a:xfrm>
            <a:off x="16256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57"/>
          <p:cNvSpPr/>
          <p:nvPr/>
        </p:nvSpPr>
        <p:spPr>
          <a:xfrm>
            <a:off x="19544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57"/>
          <p:cNvSpPr/>
          <p:nvPr/>
        </p:nvSpPr>
        <p:spPr>
          <a:xfrm>
            <a:off x="238197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7"/>
          <p:cNvSpPr/>
          <p:nvPr/>
        </p:nvSpPr>
        <p:spPr>
          <a:xfrm>
            <a:off x="27732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7"/>
          <p:cNvSpPr/>
          <p:nvPr/>
        </p:nvSpPr>
        <p:spPr>
          <a:xfrm>
            <a:off x="33281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7"/>
          <p:cNvSpPr/>
          <p:nvPr/>
        </p:nvSpPr>
        <p:spPr>
          <a:xfrm>
            <a:off x="3555313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7"/>
          <p:cNvSpPr/>
          <p:nvPr/>
        </p:nvSpPr>
        <p:spPr>
          <a:xfrm>
            <a:off x="3782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57"/>
          <p:cNvSpPr/>
          <p:nvPr/>
        </p:nvSpPr>
        <p:spPr>
          <a:xfrm>
            <a:off x="40668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57"/>
          <p:cNvSpPr/>
          <p:nvPr/>
        </p:nvSpPr>
        <p:spPr>
          <a:xfrm>
            <a:off x="43511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57"/>
          <p:cNvSpPr/>
          <p:nvPr/>
        </p:nvSpPr>
        <p:spPr>
          <a:xfrm>
            <a:off x="41642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7"/>
          <p:cNvSpPr/>
          <p:nvPr/>
        </p:nvSpPr>
        <p:spPr>
          <a:xfrm>
            <a:off x="36974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57"/>
          <p:cNvSpPr/>
          <p:nvPr/>
        </p:nvSpPr>
        <p:spPr>
          <a:xfrm>
            <a:off x="46319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7"/>
          <p:cNvSpPr/>
          <p:nvPr/>
        </p:nvSpPr>
        <p:spPr>
          <a:xfrm>
            <a:off x="45042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57"/>
          <p:cNvCxnSpPr>
            <a:stCxn id="1286" idx="0"/>
            <a:endCxn id="1287" idx="0"/>
          </p:cNvCxnSpPr>
          <p:nvPr/>
        </p:nvCxnSpPr>
        <p:spPr>
          <a:xfrm flipH="1" rot="-5400000">
            <a:off x="1882700" y="4437425"/>
            <a:ext cx="600" cy="3288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1300" name="Google Shape;1300;p57"/>
          <p:cNvCxnSpPr>
            <a:endCxn id="1288" idx="0"/>
          </p:cNvCxnSpPr>
          <p:nvPr/>
        </p:nvCxnSpPr>
        <p:spPr>
          <a:xfrm>
            <a:off x="1898075" y="4367525"/>
            <a:ext cx="576900" cy="23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01" name="Google Shape;1301;p57"/>
          <p:cNvCxnSpPr>
            <a:endCxn id="1289" idx="0"/>
          </p:cNvCxnSpPr>
          <p:nvPr/>
        </p:nvCxnSpPr>
        <p:spPr>
          <a:xfrm>
            <a:off x="1911900" y="4360325"/>
            <a:ext cx="954300" cy="24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02" name="Google Shape;1302;p57"/>
          <p:cNvCxnSpPr>
            <a:endCxn id="1290" idx="0"/>
          </p:cNvCxnSpPr>
          <p:nvPr/>
        </p:nvCxnSpPr>
        <p:spPr>
          <a:xfrm>
            <a:off x="1919038" y="4360325"/>
            <a:ext cx="1502100" cy="241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03" name="Google Shape;1303;p57"/>
          <p:cNvCxnSpPr>
            <a:endCxn id="1291" idx="0"/>
          </p:cNvCxnSpPr>
          <p:nvPr/>
        </p:nvCxnSpPr>
        <p:spPr>
          <a:xfrm>
            <a:off x="1940413" y="4367525"/>
            <a:ext cx="1707900" cy="23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04" name="Google Shape;1304;p57"/>
          <p:cNvCxnSpPr>
            <a:endCxn id="1296" idx="7"/>
          </p:cNvCxnSpPr>
          <p:nvPr/>
        </p:nvCxnSpPr>
        <p:spPr>
          <a:xfrm>
            <a:off x="1933248" y="4374364"/>
            <a:ext cx="1923000" cy="254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05" name="Google Shape;1305;p57"/>
          <p:cNvSpPr txBox="1"/>
          <p:nvPr/>
        </p:nvSpPr>
        <p:spPr>
          <a:xfrm>
            <a:off x="3995100" y="409422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57"/>
          <p:cNvSpPr txBox="1"/>
          <p:nvPr/>
        </p:nvSpPr>
        <p:spPr>
          <a:xfrm>
            <a:off x="4818000" y="4094225"/>
            <a:ext cx="5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57"/>
          <p:cNvSpPr txBox="1"/>
          <p:nvPr/>
        </p:nvSpPr>
        <p:spPr>
          <a:xfrm>
            <a:off x="673800" y="2476500"/>
            <a:ext cx="77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1 dimensión computa la relación entre cada para de observaciones, para encontrar….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57"/>
          <p:cNvSpPr/>
          <p:nvPr/>
        </p:nvSpPr>
        <p:spPr>
          <a:xfrm>
            <a:off x="3107675" y="4309925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57"/>
          <p:cNvSpPr txBox="1"/>
          <p:nvPr/>
        </p:nvSpPr>
        <p:spPr>
          <a:xfrm>
            <a:off x="1765900" y="2881788"/>
            <a:ext cx="42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 utilizan para encontrar el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0" name="Google Shape;1310;p57"/>
          <p:cNvCxnSpPr>
            <a:stCxn id="1309" idx="2"/>
            <a:endCxn id="1308" idx="0"/>
          </p:cNvCxnSpPr>
          <p:nvPr/>
        </p:nvCxnSpPr>
        <p:spPr>
          <a:xfrm flipH="1">
            <a:off x="3143800" y="3281988"/>
            <a:ext cx="731700" cy="10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polinomico</a:t>
            </a:r>
            <a:endParaRPr/>
          </a:p>
        </p:txBody>
      </p:sp>
      <p:sp>
        <p:nvSpPr>
          <p:cNvPr id="1316" name="Google Shape;1316;p58"/>
          <p:cNvSpPr txBox="1"/>
          <p:nvPr>
            <p:ph idx="1" type="body"/>
          </p:nvPr>
        </p:nvSpPr>
        <p:spPr>
          <a:xfrm>
            <a:off x="729450" y="2078875"/>
            <a:ext cx="900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d=2</a:t>
            </a:r>
            <a:endParaRPr b="1" sz="1600"/>
          </a:p>
        </p:txBody>
      </p:sp>
      <p:sp>
        <p:nvSpPr>
          <p:cNvPr id="1317" name="Google Shape;1317;p58"/>
          <p:cNvSpPr txBox="1"/>
          <p:nvPr/>
        </p:nvSpPr>
        <p:spPr>
          <a:xfrm>
            <a:off x="673800" y="2476500"/>
            <a:ext cx="30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 d=2 obtiene una segunda dimensión elevando al cuadrado las observaciones.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8" name="Google Shape;1318;p58"/>
          <p:cNvSpPr txBox="1"/>
          <p:nvPr/>
        </p:nvSpPr>
        <p:spPr>
          <a:xfrm>
            <a:off x="976400" y="3433250"/>
            <a:ext cx="232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 luego computa la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relación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entre cada par de observaciones….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9" name="Google Shape;13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75" y="1853850"/>
            <a:ext cx="4561354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polinomico</a:t>
            </a:r>
            <a:endParaRPr/>
          </a:p>
        </p:txBody>
      </p:sp>
      <p:sp>
        <p:nvSpPr>
          <p:cNvPr id="1325" name="Google Shape;1325;p59"/>
          <p:cNvSpPr txBox="1"/>
          <p:nvPr>
            <p:ph idx="1" type="body"/>
          </p:nvPr>
        </p:nvSpPr>
        <p:spPr>
          <a:xfrm>
            <a:off x="729450" y="2078875"/>
            <a:ext cx="900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d=2</a:t>
            </a:r>
            <a:endParaRPr b="1" sz="1600"/>
          </a:p>
        </p:txBody>
      </p:sp>
      <p:sp>
        <p:nvSpPr>
          <p:cNvPr id="1326" name="Google Shape;1326;p59"/>
          <p:cNvSpPr txBox="1"/>
          <p:nvPr/>
        </p:nvSpPr>
        <p:spPr>
          <a:xfrm>
            <a:off x="673800" y="2476500"/>
            <a:ext cx="306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Utilizando las relaciones calculadas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 el clasificador: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Support Vector Classifier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7" name="Google Shape;13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50" y="1853850"/>
            <a:ext cx="5097900" cy="278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polinomico</a:t>
            </a:r>
            <a:endParaRPr/>
          </a:p>
        </p:txBody>
      </p:sp>
      <p:sp>
        <p:nvSpPr>
          <p:cNvPr id="1333" name="Google Shape;1333;p60"/>
          <p:cNvSpPr txBox="1"/>
          <p:nvPr>
            <p:ph idx="1" type="body"/>
          </p:nvPr>
        </p:nvSpPr>
        <p:spPr>
          <a:xfrm>
            <a:off x="729450" y="2078875"/>
            <a:ext cx="9003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d=3</a:t>
            </a:r>
            <a:endParaRPr b="1" sz="1600"/>
          </a:p>
        </p:txBody>
      </p:sp>
      <p:sp>
        <p:nvSpPr>
          <p:cNvPr id="1334" name="Google Shape;1334;p60"/>
          <p:cNvSpPr txBox="1"/>
          <p:nvPr/>
        </p:nvSpPr>
        <p:spPr>
          <a:xfrm>
            <a:off x="673800" y="2476500"/>
            <a:ext cx="30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Agregamos a la que ya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teníamos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una nueva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dimensión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basada en x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3</a:t>
            </a:r>
            <a:endParaRPr b="1" baseline="30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5" name="Google Shape;13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25" y="1853850"/>
            <a:ext cx="3492525" cy="30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60"/>
          <p:cNvSpPr txBox="1"/>
          <p:nvPr/>
        </p:nvSpPr>
        <p:spPr>
          <a:xfrm>
            <a:off x="7612925" y="4381500"/>
            <a:ext cx="6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60"/>
          <p:cNvSpPr txBox="1"/>
          <p:nvPr/>
        </p:nvSpPr>
        <p:spPr>
          <a:xfrm>
            <a:off x="4127500" y="2008000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8" name="Google Shape;1338;p60"/>
          <p:cNvSpPr txBox="1"/>
          <p:nvPr/>
        </p:nvSpPr>
        <p:spPr>
          <a:xfrm>
            <a:off x="6587075" y="3395125"/>
            <a:ext cx="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3</a:t>
            </a:r>
            <a:endParaRPr baseline="30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9" name="Google Shape;1339;p60"/>
          <p:cNvSpPr txBox="1"/>
          <p:nvPr/>
        </p:nvSpPr>
        <p:spPr>
          <a:xfrm>
            <a:off x="673800" y="3179575"/>
            <a:ext cx="40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 el algoritmo nuevamente las relaciones entre todas las observaciones y busca un plano que parta el conjunto en 2.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polinomico</a:t>
            </a:r>
            <a:endParaRPr/>
          </a:p>
        </p:txBody>
      </p:sp>
      <p:sp>
        <p:nvSpPr>
          <p:cNvPr id="1345" name="Google Shape;1345;p61"/>
          <p:cNvSpPr txBox="1"/>
          <p:nvPr>
            <p:ph idx="1" type="body"/>
          </p:nvPr>
        </p:nvSpPr>
        <p:spPr>
          <a:xfrm>
            <a:off x="729450" y="2078875"/>
            <a:ext cx="82734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91"/>
              <a:t>Con d=4, repite el proceso agregando una dimensión adicional. Lo mismo para cualquier d=n.</a:t>
            </a:r>
            <a:endParaRPr sz="18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91"/>
              <a:t>En resumen: </a:t>
            </a:r>
            <a:endParaRPr b="1" sz="1891"/>
          </a:p>
          <a:p>
            <a:pPr indent="-321704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91"/>
              <a:t>El Kernel </a:t>
            </a:r>
            <a:r>
              <a:rPr lang="en" sz="1891"/>
              <a:t>Polinómico</a:t>
            </a:r>
            <a:r>
              <a:rPr lang="en" sz="1891"/>
              <a:t> de SVM </a:t>
            </a:r>
            <a:r>
              <a:rPr lang="en" sz="1891"/>
              <a:t>sistemáticamente</a:t>
            </a:r>
            <a:r>
              <a:rPr lang="en" sz="1891"/>
              <a:t> incrementa las </a:t>
            </a:r>
            <a:r>
              <a:rPr lang="en" sz="1891"/>
              <a:t>dimensiones</a:t>
            </a:r>
            <a:r>
              <a:rPr lang="en" sz="1891"/>
              <a:t> seteando d, desde 1 (o el valor base de las observaciones) hasta el valor del </a:t>
            </a:r>
            <a:r>
              <a:rPr lang="en" sz="1891"/>
              <a:t>parámetro</a:t>
            </a:r>
            <a:r>
              <a:rPr lang="en" sz="1891"/>
              <a:t>.</a:t>
            </a:r>
            <a:endParaRPr sz="1891"/>
          </a:p>
          <a:p>
            <a:pPr indent="-32170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91"/>
              <a:t>Calcula en cada caso las relaciones entre las observaciones para encontrar un </a:t>
            </a:r>
            <a:r>
              <a:rPr i="1" lang="en" sz="1891"/>
              <a:t>hiper-plano</a:t>
            </a:r>
            <a:r>
              <a:rPr lang="en" sz="1891"/>
              <a:t> que parta el conjunto en 2. </a:t>
            </a:r>
            <a:endParaRPr sz="1891"/>
          </a:p>
          <a:p>
            <a:pPr indent="-321704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91"/>
              <a:t>Usando </a:t>
            </a:r>
            <a:r>
              <a:rPr b="1" lang="en" sz="1891"/>
              <a:t>validación cruzada</a:t>
            </a:r>
            <a:r>
              <a:rPr lang="en" sz="1891"/>
              <a:t>, en cada caso calcula el error y se queda con el mejor </a:t>
            </a:r>
            <a:r>
              <a:rPr b="1" lang="en" sz="1891"/>
              <a:t>d</a:t>
            </a:r>
            <a:r>
              <a:rPr lang="en" sz="1891"/>
              <a:t>.</a:t>
            </a:r>
            <a:endParaRPr sz="18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15" name="Google Shape;115;p17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Radial (Radial Basis Function Kernel)</a:t>
            </a:r>
            <a:endParaRPr/>
          </a:p>
        </p:txBody>
      </p:sp>
      <p:sp>
        <p:nvSpPr>
          <p:cNvPr id="1351" name="Google Shape;1351;p62"/>
          <p:cNvSpPr txBox="1"/>
          <p:nvPr>
            <p:ph idx="1" type="body"/>
          </p:nvPr>
        </p:nvSpPr>
        <p:spPr>
          <a:xfrm>
            <a:off x="729450" y="2078875"/>
            <a:ext cx="666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91"/>
              <a:t>Soporta </a:t>
            </a:r>
            <a:r>
              <a:rPr b="1" lang="en" sz="1891"/>
              <a:t>Support Vector Classifiers</a:t>
            </a:r>
            <a:r>
              <a:rPr lang="en" sz="1891"/>
              <a:t> en infinitas dimensiones</a:t>
            </a:r>
            <a:endParaRPr/>
          </a:p>
        </p:txBody>
      </p:sp>
      <p:cxnSp>
        <p:nvCxnSpPr>
          <p:cNvPr id="1352" name="Google Shape;1352;p62"/>
          <p:cNvCxnSpPr/>
          <p:nvPr/>
        </p:nvCxnSpPr>
        <p:spPr>
          <a:xfrm flipH="1" rot="10800000">
            <a:off x="23722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53" name="Google Shape;1353;p62"/>
          <p:cNvSpPr txBox="1"/>
          <p:nvPr/>
        </p:nvSpPr>
        <p:spPr>
          <a:xfrm>
            <a:off x="13462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4" name="Google Shape;1354;p62"/>
          <p:cNvSpPr/>
          <p:nvPr/>
        </p:nvSpPr>
        <p:spPr>
          <a:xfrm>
            <a:off x="26572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2"/>
          <p:cNvSpPr/>
          <p:nvPr/>
        </p:nvSpPr>
        <p:spPr>
          <a:xfrm>
            <a:off x="29860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2"/>
          <p:cNvSpPr/>
          <p:nvPr/>
        </p:nvSpPr>
        <p:spPr>
          <a:xfrm>
            <a:off x="341357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2"/>
          <p:cNvSpPr/>
          <p:nvPr/>
        </p:nvSpPr>
        <p:spPr>
          <a:xfrm>
            <a:off x="38048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2"/>
          <p:cNvSpPr/>
          <p:nvPr/>
        </p:nvSpPr>
        <p:spPr>
          <a:xfrm>
            <a:off x="735202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2"/>
          <p:cNvSpPr/>
          <p:nvPr/>
        </p:nvSpPr>
        <p:spPr>
          <a:xfrm>
            <a:off x="68010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2"/>
          <p:cNvSpPr/>
          <p:nvPr/>
        </p:nvSpPr>
        <p:spPr>
          <a:xfrm>
            <a:off x="638645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2"/>
          <p:cNvSpPr/>
          <p:nvPr/>
        </p:nvSpPr>
        <p:spPr>
          <a:xfrm>
            <a:off x="43597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2"/>
          <p:cNvSpPr/>
          <p:nvPr/>
        </p:nvSpPr>
        <p:spPr>
          <a:xfrm>
            <a:off x="4586913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62"/>
          <p:cNvSpPr/>
          <p:nvPr/>
        </p:nvSpPr>
        <p:spPr>
          <a:xfrm>
            <a:off x="48140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62"/>
          <p:cNvSpPr/>
          <p:nvPr/>
        </p:nvSpPr>
        <p:spPr>
          <a:xfrm>
            <a:off x="50984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62"/>
          <p:cNvSpPr/>
          <p:nvPr/>
        </p:nvSpPr>
        <p:spPr>
          <a:xfrm>
            <a:off x="53827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62"/>
          <p:cNvSpPr/>
          <p:nvPr/>
        </p:nvSpPr>
        <p:spPr>
          <a:xfrm>
            <a:off x="51958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2"/>
          <p:cNvSpPr/>
          <p:nvPr/>
        </p:nvSpPr>
        <p:spPr>
          <a:xfrm>
            <a:off x="47290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62"/>
          <p:cNvSpPr/>
          <p:nvPr/>
        </p:nvSpPr>
        <p:spPr>
          <a:xfrm>
            <a:off x="56635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62"/>
          <p:cNvSpPr/>
          <p:nvPr/>
        </p:nvSpPr>
        <p:spPr>
          <a:xfrm>
            <a:off x="55358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62"/>
          <p:cNvSpPr/>
          <p:nvPr/>
        </p:nvSpPr>
        <p:spPr>
          <a:xfrm>
            <a:off x="3609188" y="4600175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2"/>
          <p:cNvSpPr txBox="1"/>
          <p:nvPr/>
        </p:nvSpPr>
        <p:spPr>
          <a:xfrm>
            <a:off x="395100" y="2794000"/>
            <a:ext cx="117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2" name="Google Shape;1372;p62"/>
          <p:cNvCxnSpPr>
            <a:stCxn id="1371" idx="3"/>
            <a:endCxn id="1370" idx="0"/>
          </p:cNvCxnSpPr>
          <p:nvPr/>
        </p:nvCxnSpPr>
        <p:spPr>
          <a:xfrm>
            <a:off x="1573200" y="3101800"/>
            <a:ext cx="2129100" cy="14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62"/>
          <p:cNvSpPr txBox="1"/>
          <p:nvPr/>
        </p:nvSpPr>
        <p:spPr>
          <a:xfrm>
            <a:off x="4134550" y="2723450"/>
            <a:ext cx="44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Simplificando: RBFK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funciona como un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Nearest Neighbo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 model, (vecinos más cercanos) ponderado.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62"/>
          <p:cNvSpPr txBox="1"/>
          <p:nvPr/>
        </p:nvSpPr>
        <p:spPr>
          <a:xfrm>
            <a:off x="4064000" y="3520700"/>
            <a:ext cx="4064100" cy="61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Utiliza a las observaciones más cercanas (vecinas), para clasificar la 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5" name="Google Shape;1375;p62"/>
          <p:cNvCxnSpPr>
            <a:stCxn id="1374" idx="1"/>
            <a:endCxn id="1356" idx="0"/>
          </p:cNvCxnSpPr>
          <p:nvPr/>
        </p:nvCxnSpPr>
        <p:spPr>
          <a:xfrm flipH="1">
            <a:off x="3506600" y="3828500"/>
            <a:ext cx="557400" cy="773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62"/>
          <p:cNvCxnSpPr>
            <a:stCxn id="1374" idx="1"/>
            <a:endCxn id="1357" idx="0"/>
          </p:cNvCxnSpPr>
          <p:nvPr/>
        </p:nvCxnSpPr>
        <p:spPr>
          <a:xfrm flipH="1">
            <a:off x="3897800" y="3828500"/>
            <a:ext cx="166200" cy="773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7" name="Google Shape;13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025" y="1853850"/>
            <a:ext cx="846075" cy="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Kernel Radial (Radial Basis Function Kernel)</a:t>
            </a:r>
            <a:endParaRPr/>
          </a:p>
        </p:txBody>
      </p:sp>
      <p:sp>
        <p:nvSpPr>
          <p:cNvPr id="1383" name="Google Shape;1383;p63"/>
          <p:cNvSpPr txBox="1"/>
          <p:nvPr>
            <p:ph idx="1" type="body"/>
          </p:nvPr>
        </p:nvSpPr>
        <p:spPr>
          <a:xfrm>
            <a:off x="729450" y="2078875"/>
            <a:ext cx="666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91"/>
              <a:t>Soporta </a:t>
            </a:r>
            <a:r>
              <a:rPr b="1" lang="en" sz="1891"/>
              <a:t>Support Vector Classifiers</a:t>
            </a:r>
            <a:r>
              <a:rPr lang="en" sz="1891"/>
              <a:t> en infinitas dimensiones</a:t>
            </a:r>
            <a:endParaRPr/>
          </a:p>
        </p:txBody>
      </p:sp>
      <p:cxnSp>
        <p:nvCxnSpPr>
          <p:cNvPr id="1384" name="Google Shape;1384;p63"/>
          <p:cNvCxnSpPr/>
          <p:nvPr/>
        </p:nvCxnSpPr>
        <p:spPr>
          <a:xfrm flipH="1" rot="10800000">
            <a:off x="2372250" y="4691825"/>
            <a:ext cx="5425500" cy="2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85" name="Google Shape;1385;p63"/>
          <p:cNvSpPr txBox="1"/>
          <p:nvPr/>
        </p:nvSpPr>
        <p:spPr>
          <a:xfrm>
            <a:off x="1346250" y="4494425"/>
            <a:ext cx="1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Dosis (mg)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6" name="Google Shape;1386;p63"/>
          <p:cNvSpPr/>
          <p:nvPr/>
        </p:nvSpPr>
        <p:spPr>
          <a:xfrm>
            <a:off x="26572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3"/>
          <p:cNvSpPr/>
          <p:nvPr/>
        </p:nvSpPr>
        <p:spPr>
          <a:xfrm>
            <a:off x="29860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3"/>
          <p:cNvSpPr/>
          <p:nvPr/>
        </p:nvSpPr>
        <p:spPr>
          <a:xfrm>
            <a:off x="341357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63"/>
          <p:cNvSpPr/>
          <p:nvPr/>
        </p:nvSpPr>
        <p:spPr>
          <a:xfrm>
            <a:off x="38048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3"/>
          <p:cNvSpPr/>
          <p:nvPr/>
        </p:nvSpPr>
        <p:spPr>
          <a:xfrm>
            <a:off x="7352025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3"/>
          <p:cNvSpPr/>
          <p:nvPr/>
        </p:nvSpPr>
        <p:spPr>
          <a:xfrm>
            <a:off x="680100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3"/>
          <p:cNvSpPr/>
          <p:nvPr/>
        </p:nvSpPr>
        <p:spPr>
          <a:xfrm>
            <a:off x="6386450" y="4601525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63"/>
          <p:cNvSpPr/>
          <p:nvPr/>
        </p:nvSpPr>
        <p:spPr>
          <a:xfrm>
            <a:off x="43597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3"/>
          <p:cNvSpPr/>
          <p:nvPr/>
        </p:nvSpPr>
        <p:spPr>
          <a:xfrm>
            <a:off x="4586913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3"/>
          <p:cNvSpPr/>
          <p:nvPr/>
        </p:nvSpPr>
        <p:spPr>
          <a:xfrm>
            <a:off x="48140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3"/>
          <p:cNvSpPr/>
          <p:nvPr/>
        </p:nvSpPr>
        <p:spPr>
          <a:xfrm>
            <a:off x="50984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3"/>
          <p:cNvSpPr/>
          <p:nvPr/>
        </p:nvSpPr>
        <p:spPr>
          <a:xfrm>
            <a:off x="53827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3"/>
          <p:cNvSpPr/>
          <p:nvPr/>
        </p:nvSpPr>
        <p:spPr>
          <a:xfrm>
            <a:off x="519583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3"/>
          <p:cNvSpPr/>
          <p:nvPr/>
        </p:nvSpPr>
        <p:spPr>
          <a:xfrm>
            <a:off x="47290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3"/>
          <p:cNvSpPr/>
          <p:nvPr/>
        </p:nvSpPr>
        <p:spPr>
          <a:xfrm>
            <a:off x="56635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3"/>
          <p:cNvSpPr/>
          <p:nvPr/>
        </p:nvSpPr>
        <p:spPr>
          <a:xfrm>
            <a:off x="5535888" y="4601525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3"/>
          <p:cNvSpPr/>
          <p:nvPr/>
        </p:nvSpPr>
        <p:spPr>
          <a:xfrm>
            <a:off x="3609188" y="4600175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3"/>
          <p:cNvSpPr txBox="1"/>
          <p:nvPr/>
        </p:nvSpPr>
        <p:spPr>
          <a:xfrm>
            <a:off x="134075" y="3097400"/>
            <a:ext cx="25230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Kernel Radial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usa la clasificación de las cercanas para la nueva 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4" name="Google Shape;1404;p63"/>
          <p:cNvCxnSpPr>
            <a:stCxn id="1403" idx="3"/>
            <a:endCxn id="1388" idx="0"/>
          </p:cNvCxnSpPr>
          <p:nvPr/>
        </p:nvCxnSpPr>
        <p:spPr>
          <a:xfrm>
            <a:off x="2657075" y="3513050"/>
            <a:ext cx="849600" cy="108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5" name="Google Shape;1405;p63"/>
          <p:cNvCxnSpPr>
            <a:stCxn id="1403" idx="3"/>
            <a:endCxn id="1389" idx="0"/>
          </p:cNvCxnSpPr>
          <p:nvPr/>
        </p:nvCxnSpPr>
        <p:spPr>
          <a:xfrm>
            <a:off x="2657075" y="3513050"/>
            <a:ext cx="1240800" cy="108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63"/>
          <p:cNvSpPr/>
          <p:nvPr/>
        </p:nvSpPr>
        <p:spPr>
          <a:xfrm>
            <a:off x="4303900" y="4318000"/>
            <a:ext cx="3323100" cy="63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63"/>
          <p:cNvSpPr txBox="1"/>
          <p:nvPr/>
        </p:nvSpPr>
        <p:spPr>
          <a:xfrm>
            <a:off x="4871250" y="3237300"/>
            <a:ext cx="2523000" cy="831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Las clasificaciones más lejanas tienen poca influencia en la nueva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The Kernel Trick </a:t>
            </a:r>
            <a:endParaRPr/>
          </a:p>
        </p:txBody>
      </p:sp>
      <p:sp>
        <p:nvSpPr>
          <p:cNvPr id="1413" name="Google Shape;1413;p64"/>
          <p:cNvSpPr txBox="1"/>
          <p:nvPr>
            <p:ph idx="1" type="body"/>
          </p:nvPr>
        </p:nvSpPr>
        <p:spPr>
          <a:xfrm>
            <a:off x="729450" y="2078875"/>
            <a:ext cx="76887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Las </a:t>
            </a:r>
            <a:r>
              <a:rPr b="1" i="1" lang="en" sz="1600"/>
              <a:t>Kernel Functions</a:t>
            </a:r>
            <a:r>
              <a:rPr lang="en" sz="1600"/>
              <a:t>, </a:t>
            </a:r>
            <a:r>
              <a:rPr lang="en" sz="1600"/>
              <a:t>sólo</a:t>
            </a:r>
            <a:r>
              <a:rPr lang="en" sz="1600"/>
              <a:t> calculan la relación entre pares de observaciones </a:t>
            </a:r>
            <a:r>
              <a:rPr lang="en" sz="1600" u="sng"/>
              <a:t>como si estuviesen</a:t>
            </a:r>
            <a:r>
              <a:rPr lang="en" sz="1600"/>
              <a:t> en otra </a:t>
            </a:r>
            <a:r>
              <a:rPr lang="en" sz="1600"/>
              <a:t>dimensión</a:t>
            </a:r>
            <a:r>
              <a:rPr lang="en" sz="1600"/>
              <a:t>, pero no realizan una verdadera transformación del espacio.</a:t>
            </a:r>
            <a:endParaRPr sz="1600"/>
          </a:p>
        </p:txBody>
      </p:sp>
      <p:sp>
        <p:nvSpPr>
          <p:cNvPr id="1414" name="Google Shape;1414;p64"/>
          <p:cNvSpPr txBox="1"/>
          <p:nvPr/>
        </p:nvSpPr>
        <p:spPr>
          <a:xfrm>
            <a:off x="729450" y="3309025"/>
            <a:ext cx="72249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Este truco del Kernel, reduce la cantidad de tiempo de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cómputo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necesario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ya que evita toda la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matemática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relacionada a la transformación del espacio.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Además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permite que se realicen los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cálculos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del Kernel Radial en infinitas dimensiones.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39" name="Google Shape;139;p18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8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 flipH="1">
            <a:off x="1171150" y="3210300"/>
            <a:ext cx="23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Ratones NO obesos</a:t>
            </a:r>
            <a:endParaRPr b="1"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18"/>
          <p:cNvCxnSpPr>
            <a:stCxn id="157" idx="0"/>
            <a:endCxn id="143" idx="4"/>
          </p:cNvCxnSpPr>
          <p:nvPr/>
        </p:nvCxnSpPr>
        <p:spPr>
          <a:xfrm rot="10800000">
            <a:off x="2167450" y="2360400"/>
            <a:ext cx="1926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7" idx="0"/>
            <a:endCxn id="149" idx="4"/>
          </p:cNvCxnSpPr>
          <p:nvPr/>
        </p:nvCxnSpPr>
        <p:spPr>
          <a:xfrm flipH="1" rot="10800000">
            <a:off x="2360050" y="2360400"/>
            <a:ext cx="18615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stCxn id="157" idx="0"/>
            <a:endCxn id="146" idx="3"/>
          </p:cNvCxnSpPr>
          <p:nvPr/>
        </p:nvCxnSpPr>
        <p:spPr>
          <a:xfrm flipH="1" rot="10800000">
            <a:off x="2360050" y="2333100"/>
            <a:ext cx="8409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67" name="Google Shape;167;p19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 flipH="1">
            <a:off x="1171150" y="3210300"/>
            <a:ext cx="23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Ratones NO obesos</a:t>
            </a:r>
            <a:endParaRPr b="1"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9"/>
          <p:cNvCxnSpPr>
            <a:stCxn id="185" idx="0"/>
            <a:endCxn id="171" idx="4"/>
          </p:cNvCxnSpPr>
          <p:nvPr/>
        </p:nvCxnSpPr>
        <p:spPr>
          <a:xfrm rot="10800000">
            <a:off x="2167450" y="2360400"/>
            <a:ext cx="1926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85" idx="0"/>
            <a:endCxn id="177" idx="4"/>
          </p:cNvCxnSpPr>
          <p:nvPr/>
        </p:nvCxnSpPr>
        <p:spPr>
          <a:xfrm flipH="1" rot="10800000">
            <a:off x="2360050" y="2360400"/>
            <a:ext cx="18615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85" idx="0"/>
            <a:endCxn id="174" idx="3"/>
          </p:cNvCxnSpPr>
          <p:nvPr/>
        </p:nvCxnSpPr>
        <p:spPr>
          <a:xfrm flipH="1" rot="10800000">
            <a:off x="2360050" y="2333100"/>
            <a:ext cx="8409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6396575" y="3210300"/>
            <a:ext cx="176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Ratones obesos</a:t>
            </a:r>
            <a:endParaRPr>
              <a:solidFill>
                <a:srgbClr val="6AA84F"/>
              </a:solidFill>
            </a:endParaRPr>
          </a:p>
        </p:txBody>
      </p:sp>
      <p:cxnSp>
        <p:nvCxnSpPr>
          <p:cNvPr id="190" name="Google Shape;190;p19"/>
          <p:cNvCxnSpPr>
            <a:stCxn id="189" idx="0"/>
            <a:endCxn id="178" idx="4"/>
          </p:cNvCxnSpPr>
          <p:nvPr/>
        </p:nvCxnSpPr>
        <p:spPr>
          <a:xfrm rot="10800000">
            <a:off x="6116525" y="2360400"/>
            <a:ext cx="1163400" cy="8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>
            <a:stCxn id="189" idx="0"/>
            <a:endCxn id="184" idx="5"/>
          </p:cNvCxnSpPr>
          <p:nvPr/>
        </p:nvCxnSpPr>
        <p:spPr>
          <a:xfrm flipH="1" rot="10800000">
            <a:off x="7279925" y="2333100"/>
            <a:ext cx="351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>
            <a:stCxn id="189" idx="0"/>
            <a:endCxn id="182" idx="3"/>
          </p:cNvCxnSpPr>
          <p:nvPr/>
        </p:nvCxnSpPr>
        <p:spPr>
          <a:xfrm rot="10800000">
            <a:off x="6808325" y="2333100"/>
            <a:ext cx="4716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9" name="Google Shape;199;p20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0"/>
          <p:cNvCxnSpPr/>
          <p:nvPr/>
        </p:nvCxnSpPr>
        <p:spPr>
          <a:xfrm rot="10800000">
            <a:off x="4388575" y="2589275"/>
            <a:ext cx="1347600" cy="8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0"/>
          <p:cNvSpPr txBox="1"/>
          <p:nvPr/>
        </p:nvSpPr>
        <p:spPr>
          <a:xfrm>
            <a:off x="5736175" y="3400775"/>
            <a:ext cx="1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Umbral aleatorio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0"/>
          <p:cNvCxnSpPr>
            <a:stCxn id="223" idx="0"/>
            <a:endCxn id="221" idx="4"/>
          </p:cNvCxnSpPr>
          <p:nvPr/>
        </p:nvCxnSpPr>
        <p:spPr>
          <a:xfrm rot="10800000">
            <a:off x="2419800" y="2360400"/>
            <a:ext cx="1872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0"/>
          <p:cNvSpPr txBox="1"/>
          <p:nvPr/>
        </p:nvSpPr>
        <p:spPr>
          <a:xfrm>
            <a:off x="1693350" y="2913900"/>
            <a:ext cx="18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Nueva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observación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Masa de un puñado de ratones</a:t>
            </a: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1546100" y="2267400"/>
            <a:ext cx="664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0" name="Google Shape;230;p21"/>
          <p:cNvSpPr txBox="1"/>
          <p:nvPr/>
        </p:nvSpPr>
        <p:spPr>
          <a:xfrm>
            <a:off x="491050" y="206730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Masa (g)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1"/>
          <p:cNvCxnSpPr/>
          <p:nvPr/>
        </p:nvCxnSpPr>
        <p:spPr>
          <a:xfrm>
            <a:off x="4826000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69680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2802475" y="2161500"/>
            <a:ext cx="0" cy="21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/>
          <p:nvPr/>
        </p:nvSpPr>
        <p:spPr>
          <a:xfrm>
            <a:off x="20743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5795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80247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1736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255425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3814238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4128400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023500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612652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210575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495788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67810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696911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156163" y="2174400"/>
            <a:ext cx="186000" cy="186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4358500" y="1975050"/>
            <a:ext cx="72000" cy="584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416775" y="1982600"/>
            <a:ext cx="3626700" cy="584700"/>
          </a:xfrm>
          <a:prstGeom prst="rect">
            <a:avLst/>
          </a:prstGeom>
          <a:solidFill>
            <a:srgbClr val="FFF2CC">
              <a:alpha val="37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2326913" y="2174400"/>
            <a:ext cx="186000" cy="186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1"/>
          <p:cNvCxnSpPr>
            <a:stCxn id="252" idx="0"/>
            <a:endCxn id="250" idx="4"/>
          </p:cNvCxnSpPr>
          <p:nvPr/>
        </p:nvCxnSpPr>
        <p:spPr>
          <a:xfrm flipH="1" rot="10800000">
            <a:off x="2211900" y="2360400"/>
            <a:ext cx="2079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1"/>
          <p:cNvSpPr txBox="1"/>
          <p:nvPr/>
        </p:nvSpPr>
        <p:spPr>
          <a:xfrm>
            <a:off x="1693350" y="2913900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obeso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