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Raleway"/>
      <p:regular r:id="rId38"/>
      <p:bold r:id="rId39"/>
      <p:italic r:id="rId40"/>
      <p:boldItalic r:id="rId41"/>
    </p:embeddedFont>
    <p:embeddedFont>
      <p:font typeface="Lat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6" roundtripDataSignature="AMtx7mgNseHuGS96Bu11hTYG5BAzWwM3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2C2E011-0826-4C13-B8D6-DEDEFB08001C}">
  <a:tblStyle styleId="{D2C2E011-0826-4C13-B8D6-DEDEFB08001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italic.fntdata"/><Relationship Id="rId20" Type="http://schemas.openxmlformats.org/officeDocument/2006/relationships/slide" Target="slides/slide14.xml"/><Relationship Id="rId42" Type="http://schemas.openxmlformats.org/officeDocument/2006/relationships/font" Target="fonts/Lato-regular.fntdata"/><Relationship Id="rId41" Type="http://schemas.openxmlformats.org/officeDocument/2006/relationships/font" Target="fonts/Raleway-boldItalic.fntdata"/><Relationship Id="rId22" Type="http://schemas.openxmlformats.org/officeDocument/2006/relationships/slide" Target="slides/slide16.xml"/><Relationship Id="rId44" Type="http://schemas.openxmlformats.org/officeDocument/2006/relationships/font" Target="fonts/Lato-italic.fntdata"/><Relationship Id="rId21" Type="http://schemas.openxmlformats.org/officeDocument/2006/relationships/slide" Target="slides/slide15.xml"/><Relationship Id="rId43" Type="http://schemas.openxmlformats.org/officeDocument/2006/relationships/font" Target="fonts/Lato-bold.fntdata"/><Relationship Id="rId24" Type="http://schemas.openxmlformats.org/officeDocument/2006/relationships/slide" Target="slides/slide18.xml"/><Relationship Id="rId46" Type="http://customschemas.google.com/relationships/presentationmetadata" Target="metadata"/><Relationship Id="rId23" Type="http://schemas.openxmlformats.org/officeDocument/2006/relationships/slide" Target="slides/slide17.xml"/><Relationship Id="rId45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Raleway-bold.fntdata"/><Relationship Id="rId16" Type="http://schemas.openxmlformats.org/officeDocument/2006/relationships/slide" Target="slides/slide10.xml"/><Relationship Id="rId38" Type="http://schemas.openxmlformats.org/officeDocument/2006/relationships/font" Target="fonts/Raleway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3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3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3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3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4" name="Google Shape;74;p4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4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7" name="Google Shape;77;p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79;p4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4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4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" name="Google Shape;23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3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9" name="Google Shape;29;p3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Google Shape;31;p3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" name="Google Shape;35;p3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6" name="Google Shape;36;p3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3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3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9" name="Google Shape;39;p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" name="Google Shape;40;p3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1" name="Google Shape;41;p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" name="Google Shape;44;p3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3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3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3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8" name="Google Shape;48;p3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3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3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3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3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5" name="Google Shape;55;p3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4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9" name="Google Shape;59;p4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4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4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4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4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6" name="Google Shape;66;p4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4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9" name="Google Shape;69;p4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0" name="Google Shape;70;p4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1" name="Google Shape;71;p4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5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5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5" Type="http://schemas.openxmlformats.org/officeDocument/2006/relationships/image" Target="../media/image3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5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26.png"/><Relationship Id="rId5" Type="http://schemas.openxmlformats.org/officeDocument/2006/relationships/image" Target="../media/image18.png"/><Relationship Id="rId6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31.png"/><Relationship Id="rId5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image" Target="../media/image32.png"/><Relationship Id="rId5" Type="http://schemas.openxmlformats.org/officeDocument/2006/relationships/image" Target="../media/image34.png"/><Relationship Id="rId6" Type="http://schemas.openxmlformats.org/officeDocument/2006/relationships/image" Target="../media/image27.png"/><Relationship Id="rId7" Type="http://schemas.openxmlformats.org/officeDocument/2006/relationships/image" Target="../media/image4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Relationship Id="rId4" Type="http://schemas.openxmlformats.org/officeDocument/2006/relationships/image" Target="../media/image32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Relationship Id="rId4" Type="http://schemas.openxmlformats.org/officeDocument/2006/relationships/image" Target="../media/image32.png"/><Relationship Id="rId5" Type="http://schemas.openxmlformats.org/officeDocument/2006/relationships/image" Target="../media/image34.png"/><Relationship Id="rId6" Type="http://schemas.openxmlformats.org/officeDocument/2006/relationships/image" Target="../media/image40.png"/><Relationship Id="rId7" Type="http://schemas.openxmlformats.org/officeDocument/2006/relationships/image" Target="../media/image3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Relationship Id="rId4" Type="http://schemas.openxmlformats.org/officeDocument/2006/relationships/image" Target="../media/image32.png"/><Relationship Id="rId5" Type="http://schemas.openxmlformats.org/officeDocument/2006/relationships/image" Target="../media/image44.png"/><Relationship Id="rId6" Type="http://schemas.openxmlformats.org/officeDocument/2006/relationships/image" Target="../media/image43.png"/><Relationship Id="rId7" Type="http://schemas.openxmlformats.org/officeDocument/2006/relationships/image" Target="../media/image5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Relationship Id="rId4" Type="http://schemas.openxmlformats.org/officeDocument/2006/relationships/image" Target="../media/image3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Relationship Id="rId4" Type="http://schemas.openxmlformats.org/officeDocument/2006/relationships/image" Target="../media/image41.png"/><Relationship Id="rId5" Type="http://schemas.openxmlformats.org/officeDocument/2006/relationships/image" Target="../media/image51.png"/><Relationship Id="rId6" Type="http://schemas.openxmlformats.org/officeDocument/2006/relationships/image" Target="../media/image4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Relationship Id="rId4" Type="http://schemas.openxmlformats.org/officeDocument/2006/relationships/image" Target="../media/image47.png"/><Relationship Id="rId5" Type="http://schemas.openxmlformats.org/officeDocument/2006/relationships/image" Target="../media/image5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Relationship Id="rId4" Type="http://schemas.openxmlformats.org/officeDocument/2006/relationships/image" Target="../media/image31.png"/><Relationship Id="rId5" Type="http://schemas.openxmlformats.org/officeDocument/2006/relationships/image" Target="../media/image5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Relationship Id="rId4" Type="http://schemas.openxmlformats.org/officeDocument/2006/relationships/image" Target="../media/image49.png"/><Relationship Id="rId5" Type="http://schemas.openxmlformats.org/officeDocument/2006/relationships/image" Target="../media/image4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Relationship Id="rId4" Type="http://schemas.openxmlformats.org/officeDocument/2006/relationships/image" Target="../media/image48.png"/><Relationship Id="rId5" Type="http://schemas.openxmlformats.org/officeDocument/2006/relationships/image" Target="../media/image52.png"/><Relationship Id="rId6" Type="http://schemas.openxmlformats.org/officeDocument/2006/relationships/image" Target="../media/image5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Backpropagation: paso a paso</a:t>
            </a:r>
            <a:endParaRPr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Ing. Juan M. Rodríguez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"/>
          <p:cNvSpPr txBox="1"/>
          <p:nvPr>
            <p:ph idx="4294967295" type="title"/>
          </p:nvPr>
        </p:nvSpPr>
        <p:spPr>
          <a:xfrm>
            <a:off x="304800" y="745325"/>
            <a:ext cx="8112900" cy="14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dk1"/>
                </a:solidFill>
              </a:rPr>
              <a:t>Aplicamos Backpropagation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0" name="Google Shape;17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30963"/>
            <a:ext cx="8839198" cy="738618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0"/>
          <p:cNvSpPr txBox="1"/>
          <p:nvPr/>
        </p:nvSpPr>
        <p:spPr>
          <a:xfrm>
            <a:off x="2434200" y="3238475"/>
            <a:ext cx="3774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¿Hacia dónde decrece el error?</a:t>
            </a:r>
            <a:endParaRPr b="0" i="0" sz="21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Hacia allá vamos</a:t>
            </a:r>
            <a:endParaRPr b="0" i="0" sz="21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>
            <p:ph idx="4294967295" type="title"/>
          </p:nvPr>
        </p:nvSpPr>
        <p:spPr>
          <a:xfrm>
            <a:off x="304800" y="745325"/>
            <a:ext cx="8112900" cy="14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dk1"/>
                </a:solidFill>
              </a:rPr>
              <a:t>Aplicamos Backpropagation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7" name="Google Shape;17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30963"/>
            <a:ext cx="8839198" cy="738618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1"/>
          <p:cNvSpPr/>
          <p:nvPr/>
        </p:nvSpPr>
        <p:spPr>
          <a:xfrm>
            <a:off x="5094100" y="1439325"/>
            <a:ext cx="1037100" cy="1002000"/>
          </a:xfrm>
          <a:prstGeom prst="ellipse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9" name="Google Shape;179;p11"/>
          <p:cNvCxnSpPr>
            <a:stCxn id="178" idx="3"/>
            <a:endCxn id="180" idx="0"/>
          </p:cNvCxnSpPr>
          <p:nvPr/>
        </p:nvCxnSpPr>
        <p:spPr>
          <a:xfrm flipH="1">
            <a:off x="2159580" y="2294585"/>
            <a:ext cx="3086400" cy="573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0" name="Google Shape;180;p11"/>
          <p:cNvSpPr txBox="1"/>
          <p:nvPr/>
        </p:nvSpPr>
        <p:spPr>
          <a:xfrm>
            <a:off x="304800" y="2868275"/>
            <a:ext cx="3709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Empecemos por calcular uno de estos valores.</a:t>
            </a:r>
            <a:endParaRPr b="0" i="0" sz="1400" u="none" cap="none" strike="noStrik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Es el primero de los pesos, en la última capa de la red.</a:t>
            </a:r>
            <a:endParaRPr b="0" i="0" sz="1400" u="none" cap="none" strike="noStrik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1" name="Google Shape;18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3851975"/>
            <a:ext cx="8839198" cy="511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"/>
          <p:cNvSpPr txBox="1"/>
          <p:nvPr>
            <p:ph type="title"/>
          </p:nvPr>
        </p:nvSpPr>
        <p:spPr>
          <a:xfrm>
            <a:off x="225225" y="619625"/>
            <a:ext cx="82776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Backpropagation</a:t>
            </a:r>
            <a:endParaRPr/>
          </a:p>
        </p:txBody>
      </p:sp>
      <p:pic>
        <p:nvPicPr>
          <p:cNvPr id="187" name="Google Shape;18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550" y="1227488"/>
            <a:ext cx="3314701" cy="2705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8" name="Google Shape;188;p12"/>
          <p:cNvGraphicFramePr/>
          <p:nvPr/>
        </p:nvGraphicFramePr>
        <p:xfrm>
          <a:off x="225225" y="400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{D2C2E011-0826-4C13-B8D6-DEDEFB08001C}</a:tableStyleId>
              </a:tblPr>
              <a:tblGrid>
                <a:gridCol w="578975"/>
                <a:gridCol w="656025"/>
                <a:gridCol w="656025"/>
                <a:gridCol w="787200"/>
                <a:gridCol w="685150"/>
                <a:gridCol w="716250"/>
                <a:gridCol w="697900"/>
                <a:gridCol w="856150"/>
                <a:gridCol w="856150"/>
                <a:gridCol w="856150"/>
                <a:gridCol w="856150"/>
              </a:tblGrid>
              <a:tr h="3258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Entrada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Salida - esperada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Salida - real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Errores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 hMerge="1"/>
                <a:tc hMerge="1"/>
              </a:tr>
              <a:tr h="32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i1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i2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h1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h2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total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32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0.05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0.10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0.01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0.99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0.59327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0.59688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0.75137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0.7729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0.274811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0.02356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0.29837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9" name="Google Shape;189;p12"/>
          <p:cNvSpPr txBox="1"/>
          <p:nvPr/>
        </p:nvSpPr>
        <p:spPr>
          <a:xfrm>
            <a:off x="4092225" y="931325"/>
            <a:ext cx="40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Utilizando la regla de la cadena: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0" name="Google Shape;19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92225" y="1392225"/>
            <a:ext cx="3657400" cy="68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/>
          <p:nvPr>
            <p:ph type="title"/>
          </p:nvPr>
        </p:nvSpPr>
        <p:spPr>
          <a:xfrm>
            <a:off x="225225" y="619625"/>
            <a:ext cx="82776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Backpropagation</a:t>
            </a:r>
            <a:endParaRPr/>
          </a:p>
        </p:txBody>
      </p:sp>
      <p:pic>
        <p:nvPicPr>
          <p:cNvPr id="196" name="Google Shape;19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550" y="1227488"/>
            <a:ext cx="3314701" cy="2705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7" name="Google Shape;197;p13"/>
          <p:cNvGraphicFramePr/>
          <p:nvPr/>
        </p:nvGraphicFramePr>
        <p:xfrm>
          <a:off x="225225" y="400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{D2C2E011-0826-4C13-B8D6-DEDEFB08001C}</a:tableStyleId>
              </a:tblPr>
              <a:tblGrid>
                <a:gridCol w="578975"/>
                <a:gridCol w="656025"/>
                <a:gridCol w="656025"/>
                <a:gridCol w="787200"/>
                <a:gridCol w="685150"/>
                <a:gridCol w="716250"/>
                <a:gridCol w="697900"/>
                <a:gridCol w="856150"/>
                <a:gridCol w="856150"/>
                <a:gridCol w="856150"/>
                <a:gridCol w="856150"/>
              </a:tblGrid>
              <a:tr h="3258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Entrada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Salida - esperada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Salida - real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Errores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 hMerge="1"/>
                <a:tc hMerge="1"/>
              </a:tr>
              <a:tr h="32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i1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i2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h1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h2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total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32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0.05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0.10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0.01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0.99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0.59327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0.59688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0.75137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0.7729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0.274811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0.02356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0.29837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98" name="Google Shape;19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53550" y="719650"/>
            <a:ext cx="5182725" cy="285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3"/>
          <p:cNvSpPr/>
          <p:nvPr/>
        </p:nvSpPr>
        <p:spPr>
          <a:xfrm>
            <a:off x="2645825" y="1354675"/>
            <a:ext cx="684300" cy="6984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0" name="Google Shape;200;p13"/>
          <p:cNvCxnSpPr>
            <a:stCxn id="199" idx="6"/>
            <a:endCxn id="201" idx="2"/>
          </p:cNvCxnSpPr>
          <p:nvPr/>
        </p:nvCxnSpPr>
        <p:spPr>
          <a:xfrm>
            <a:off x="3330125" y="1703875"/>
            <a:ext cx="262200" cy="3951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1" name="Google Shape;201;p13"/>
          <p:cNvSpPr/>
          <p:nvPr/>
        </p:nvSpPr>
        <p:spPr>
          <a:xfrm>
            <a:off x="3592250" y="0"/>
            <a:ext cx="5348100" cy="4198200"/>
          </a:xfrm>
          <a:prstGeom prst="ellipse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 txBox="1"/>
          <p:nvPr>
            <p:ph type="title"/>
          </p:nvPr>
        </p:nvSpPr>
        <p:spPr>
          <a:xfrm>
            <a:off x="225225" y="619625"/>
            <a:ext cx="82776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Backpropagation</a:t>
            </a:r>
            <a:endParaRPr/>
          </a:p>
        </p:txBody>
      </p:sp>
      <p:pic>
        <p:nvPicPr>
          <p:cNvPr id="207" name="Google Shape;20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550" y="1227488"/>
            <a:ext cx="3314701" cy="2705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8" name="Google Shape;208;p14"/>
          <p:cNvGraphicFramePr/>
          <p:nvPr/>
        </p:nvGraphicFramePr>
        <p:xfrm>
          <a:off x="225225" y="400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{D2C2E011-0826-4C13-B8D6-DEDEFB08001C}</a:tableStyleId>
              </a:tblPr>
              <a:tblGrid>
                <a:gridCol w="578975"/>
                <a:gridCol w="656025"/>
                <a:gridCol w="656025"/>
                <a:gridCol w="787200"/>
                <a:gridCol w="685150"/>
                <a:gridCol w="716250"/>
                <a:gridCol w="697900"/>
                <a:gridCol w="856150"/>
                <a:gridCol w="856150"/>
                <a:gridCol w="856150"/>
                <a:gridCol w="856150"/>
              </a:tblGrid>
              <a:tr h="3258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Entrada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Salida - esperada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Salida - real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Errores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 hMerge="1"/>
                <a:tc hMerge="1"/>
              </a:tr>
              <a:tr h="32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i1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i2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h1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h2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total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32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0.05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0.10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0.01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0.99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0.59327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0.59688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0.75137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0.7729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0.274811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0.02356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0.29837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9" name="Google Shape;209;p14"/>
          <p:cNvSpPr txBox="1"/>
          <p:nvPr/>
        </p:nvSpPr>
        <p:spPr>
          <a:xfrm>
            <a:off x="4092225" y="931325"/>
            <a:ext cx="40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Utilizando la regla de la cadena: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0" name="Google Shape;21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92225" y="1392225"/>
            <a:ext cx="2840267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83150" y="2229550"/>
            <a:ext cx="5732625" cy="15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4"/>
          <p:cNvSpPr/>
          <p:nvPr/>
        </p:nvSpPr>
        <p:spPr>
          <a:xfrm>
            <a:off x="5919600" y="2180175"/>
            <a:ext cx="1651500" cy="6843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3" name="Google Shape;213;p14"/>
          <p:cNvCxnSpPr>
            <a:stCxn id="212" idx="0"/>
          </p:cNvCxnSpPr>
          <p:nvPr/>
        </p:nvCxnSpPr>
        <p:spPr>
          <a:xfrm flipH="1" rot="10800000">
            <a:off x="6745350" y="2003775"/>
            <a:ext cx="687600" cy="176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4" name="Google Shape;214;p14"/>
          <p:cNvSpPr txBox="1"/>
          <p:nvPr/>
        </p:nvSpPr>
        <p:spPr>
          <a:xfrm>
            <a:off x="7365975" y="1779975"/>
            <a:ext cx="11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Es constante</a:t>
            </a:r>
            <a:endParaRPr b="0" i="0" sz="1400" u="none" cap="none" strike="noStrik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"/>
          <p:cNvSpPr txBox="1"/>
          <p:nvPr>
            <p:ph type="title"/>
          </p:nvPr>
        </p:nvSpPr>
        <p:spPr>
          <a:xfrm>
            <a:off x="225225" y="619625"/>
            <a:ext cx="82776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Backpropagation</a:t>
            </a:r>
            <a:endParaRPr/>
          </a:p>
        </p:txBody>
      </p:sp>
      <p:pic>
        <p:nvPicPr>
          <p:cNvPr id="220" name="Google Shape;22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550" y="1227488"/>
            <a:ext cx="3314701" cy="2705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1" name="Google Shape;221;p15"/>
          <p:cNvGraphicFramePr/>
          <p:nvPr/>
        </p:nvGraphicFramePr>
        <p:xfrm>
          <a:off x="225225" y="400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{D2C2E011-0826-4C13-B8D6-DEDEFB08001C}</a:tableStyleId>
              </a:tblPr>
              <a:tblGrid>
                <a:gridCol w="578975"/>
                <a:gridCol w="656025"/>
                <a:gridCol w="656025"/>
                <a:gridCol w="787200"/>
                <a:gridCol w="685150"/>
                <a:gridCol w="716250"/>
                <a:gridCol w="697900"/>
                <a:gridCol w="856150"/>
                <a:gridCol w="856150"/>
                <a:gridCol w="856150"/>
                <a:gridCol w="856150"/>
              </a:tblGrid>
              <a:tr h="3258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Entrada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Salida - esperada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Salida - real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Errores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 hMerge="1"/>
                <a:tc hMerge="1"/>
              </a:tr>
              <a:tr h="32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i1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i2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h1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h2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total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32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0.05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0.10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0.01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0.99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0.59327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0.59688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0.75137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0.7729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0.274811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0.02356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0.29837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2" name="Google Shape;222;p15"/>
          <p:cNvSpPr txBox="1"/>
          <p:nvPr/>
        </p:nvSpPr>
        <p:spPr>
          <a:xfrm>
            <a:off x="4092225" y="931325"/>
            <a:ext cx="40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Utilizando la regla de la cadena: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3" name="Google Shape;22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92225" y="1392225"/>
            <a:ext cx="2840267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86200" y="2314600"/>
            <a:ext cx="5390900" cy="122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"/>
          <p:cNvSpPr txBox="1"/>
          <p:nvPr>
            <p:ph type="title"/>
          </p:nvPr>
        </p:nvSpPr>
        <p:spPr>
          <a:xfrm>
            <a:off x="225225" y="619625"/>
            <a:ext cx="82776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Backpropagation</a:t>
            </a:r>
            <a:endParaRPr/>
          </a:p>
        </p:txBody>
      </p:sp>
      <p:pic>
        <p:nvPicPr>
          <p:cNvPr id="230" name="Google Shape;23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550" y="1227488"/>
            <a:ext cx="3314701" cy="2705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1" name="Google Shape;231;p16"/>
          <p:cNvGraphicFramePr/>
          <p:nvPr/>
        </p:nvGraphicFramePr>
        <p:xfrm>
          <a:off x="225225" y="400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{D2C2E011-0826-4C13-B8D6-DEDEFB08001C}</a:tableStyleId>
              </a:tblPr>
              <a:tblGrid>
                <a:gridCol w="578975"/>
                <a:gridCol w="656025"/>
                <a:gridCol w="656025"/>
                <a:gridCol w="787200"/>
                <a:gridCol w="685150"/>
                <a:gridCol w="716250"/>
                <a:gridCol w="697900"/>
                <a:gridCol w="856150"/>
                <a:gridCol w="856150"/>
                <a:gridCol w="856150"/>
                <a:gridCol w="856150"/>
              </a:tblGrid>
              <a:tr h="3258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Entrada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Salida - esperada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Salida - real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Errores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 hMerge="1"/>
                <a:tc hMerge="1"/>
              </a:tr>
              <a:tr h="32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i1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i2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h1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h2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total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32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0.05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0.10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0.01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0.99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0.59327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0.59688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0.75137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0.7729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0.274811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0.02356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0.29837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2" name="Google Shape;232;p16"/>
          <p:cNvSpPr txBox="1"/>
          <p:nvPr/>
        </p:nvSpPr>
        <p:spPr>
          <a:xfrm>
            <a:off x="4092225" y="931325"/>
            <a:ext cx="40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Utilizando la regla de la cadena: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3" name="Google Shape;23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92225" y="1392225"/>
            <a:ext cx="2840267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92250" y="2369425"/>
            <a:ext cx="5256375" cy="12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"/>
          <p:cNvSpPr txBox="1"/>
          <p:nvPr>
            <p:ph type="title"/>
          </p:nvPr>
        </p:nvSpPr>
        <p:spPr>
          <a:xfrm>
            <a:off x="225225" y="619625"/>
            <a:ext cx="82776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Backpropagation</a:t>
            </a:r>
            <a:endParaRPr/>
          </a:p>
        </p:txBody>
      </p:sp>
      <p:pic>
        <p:nvPicPr>
          <p:cNvPr id="240" name="Google Shape;24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550" y="1227488"/>
            <a:ext cx="3314701" cy="2705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1" name="Google Shape;241;p17"/>
          <p:cNvGraphicFramePr/>
          <p:nvPr/>
        </p:nvGraphicFramePr>
        <p:xfrm>
          <a:off x="225225" y="400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{D2C2E011-0826-4C13-B8D6-DEDEFB08001C}</a:tableStyleId>
              </a:tblPr>
              <a:tblGrid>
                <a:gridCol w="578975"/>
                <a:gridCol w="656025"/>
                <a:gridCol w="656025"/>
                <a:gridCol w="787200"/>
                <a:gridCol w="685150"/>
                <a:gridCol w="716250"/>
                <a:gridCol w="697900"/>
                <a:gridCol w="856150"/>
                <a:gridCol w="856150"/>
                <a:gridCol w="856150"/>
                <a:gridCol w="856150"/>
              </a:tblGrid>
              <a:tr h="3258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Entrada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Salida - esperada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Salida - real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Errores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 hMerge="1"/>
                <a:tc hMerge="1"/>
              </a:tr>
              <a:tr h="32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i1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i2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h1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h2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total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32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0.05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0.10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0.01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0.99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0.59327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0.59688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0.75137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0.7729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0.274811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0.02356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0.29837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2" name="Google Shape;242;p17"/>
          <p:cNvSpPr txBox="1"/>
          <p:nvPr/>
        </p:nvSpPr>
        <p:spPr>
          <a:xfrm>
            <a:off x="4092225" y="931325"/>
            <a:ext cx="40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Utilizando la regla de la cadena: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3" name="Google Shape;24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92225" y="1392225"/>
            <a:ext cx="2840267" cy="5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7"/>
          <p:cNvSpPr txBox="1"/>
          <p:nvPr/>
        </p:nvSpPr>
        <p:spPr>
          <a:xfrm>
            <a:off x="3620550" y="2379938"/>
            <a:ext cx="110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Todo junto: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5" name="Google Shape;245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20550" y="2853975"/>
            <a:ext cx="5290625" cy="6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8"/>
          <p:cNvSpPr txBox="1"/>
          <p:nvPr>
            <p:ph type="title"/>
          </p:nvPr>
        </p:nvSpPr>
        <p:spPr>
          <a:xfrm>
            <a:off x="225225" y="619625"/>
            <a:ext cx="82776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Backpropagation</a:t>
            </a:r>
            <a:endParaRPr/>
          </a:p>
        </p:txBody>
      </p:sp>
      <p:pic>
        <p:nvPicPr>
          <p:cNvPr id="251" name="Google Shape;25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550" y="1227488"/>
            <a:ext cx="3314701" cy="2705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2" name="Google Shape;252;p18"/>
          <p:cNvGraphicFramePr/>
          <p:nvPr/>
        </p:nvGraphicFramePr>
        <p:xfrm>
          <a:off x="225225" y="400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{D2C2E011-0826-4C13-B8D6-DEDEFB08001C}</a:tableStyleId>
              </a:tblPr>
              <a:tblGrid>
                <a:gridCol w="578975"/>
                <a:gridCol w="656025"/>
                <a:gridCol w="656025"/>
                <a:gridCol w="787200"/>
                <a:gridCol w="685150"/>
                <a:gridCol w="716250"/>
                <a:gridCol w="697900"/>
                <a:gridCol w="856150"/>
                <a:gridCol w="856150"/>
                <a:gridCol w="856150"/>
                <a:gridCol w="856150"/>
              </a:tblGrid>
              <a:tr h="3258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Entrada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Salida - esperada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Salida - real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Errores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 hMerge="1"/>
                <a:tc hMerge="1"/>
              </a:tr>
              <a:tr h="32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i1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i2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h1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h2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total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32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0.05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0.10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0.01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0.99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0.59327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0.59688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0.75137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0.7729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0.274811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0.02356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0.29837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3" name="Google Shape;253;p18"/>
          <p:cNvSpPr txBox="1"/>
          <p:nvPr/>
        </p:nvSpPr>
        <p:spPr>
          <a:xfrm>
            <a:off x="3711200" y="1638700"/>
            <a:ext cx="40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Calculando el nuevo peso w5 o w5’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4" name="Google Shape;25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72175" y="2135000"/>
            <a:ext cx="5680247" cy="31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8"/>
          <p:cNvSpPr/>
          <p:nvPr/>
        </p:nvSpPr>
        <p:spPr>
          <a:xfrm>
            <a:off x="4790725" y="2173100"/>
            <a:ext cx="324600" cy="3147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6" name="Google Shape;256;p18"/>
          <p:cNvCxnSpPr>
            <a:stCxn id="255" idx="4"/>
            <a:endCxn id="257" idx="1"/>
          </p:cNvCxnSpPr>
          <p:nvPr/>
        </p:nvCxnSpPr>
        <p:spPr>
          <a:xfrm>
            <a:off x="4953025" y="2487800"/>
            <a:ext cx="430500" cy="771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7" name="Google Shape;257;p18"/>
          <p:cNvSpPr txBox="1"/>
          <p:nvPr/>
        </p:nvSpPr>
        <p:spPr>
          <a:xfrm>
            <a:off x="5383400" y="2843400"/>
            <a:ext cx="2589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Tasa de aprendizaje</a:t>
            </a:r>
            <a:endParaRPr b="0" i="0" sz="1400" u="none" cap="none" strike="noStrik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(learning rate)</a:t>
            </a:r>
            <a:endParaRPr b="0" i="1" sz="1400" u="none" cap="none" strike="noStrik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 = 0.5 en este ejemplo</a:t>
            </a:r>
            <a:endParaRPr b="0" i="1" sz="1400" u="none" cap="none" strike="noStrik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9"/>
          <p:cNvSpPr txBox="1"/>
          <p:nvPr>
            <p:ph type="title"/>
          </p:nvPr>
        </p:nvSpPr>
        <p:spPr>
          <a:xfrm>
            <a:off x="225225" y="619625"/>
            <a:ext cx="82776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Backpropagation</a:t>
            </a:r>
            <a:endParaRPr/>
          </a:p>
        </p:txBody>
      </p:sp>
      <p:pic>
        <p:nvPicPr>
          <p:cNvPr id="263" name="Google Shape;26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550" y="1227488"/>
            <a:ext cx="3314701" cy="2705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4" name="Google Shape;264;p19"/>
          <p:cNvGraphicFramePr/>
          <p:nvPr/>
        </p:nvGraphicFramePr>
        <p:xfrm>
          <a:off x="225225" y="400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{D2C2E011-0826-4C13-B8D6-DEDEFB08001C}</a:tableStyleId>
              </a:tblPr>
              <a:tblGrid>
                <a:gridCol w="578975"/>
                <a:gridCol w="656025"/>
                <a:gridCol w="656025"/>
                <a:gridCol w="787200"/>
                <a:gridCol w="685150"/>
                <a:gridCol w="716250"/>
                <a:gridCol w="697900"/>
                <a:gridCol w="856150"/>
                <a:gridCol w="856150"/>
                <a:gridCol w="856150"/>
                <a:gridCol w="856150"/>
              </a:tblGrid>
              <a:tr h="3258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Entrada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Salida - esperada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Salida - real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Errores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 hMerge="1"/>
                <a:tc hMerge="1"/>
              </a:tr>
              <a:tr h="32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i1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i2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h1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h2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total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32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0.05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0.10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0.01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0.99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0.59327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0.59688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0.75137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0.7729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0.274811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0.02356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0.29837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65" name="Google Shape;265;p19"/>
          <p:cNvSpPr txBox="1"/>
          <p:nvPr/>
        </p:nvSpPr>
        <p:spPr>
          <a:xfrm>
            <a:off x="3715975" y="1525800"/>
            <a:ext cx="322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Repetimos para los otros pesos: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6" name="Google Shape;26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06451" y="2728225"/>
            <a:ext cx="2447925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11201" y="2326775"/>
            <a:ext cx="2447925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15963" y="3129675"/>
            <a:ext cx="2438400" cy="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Perceptrón multicapa (fully connected)</a:t>
            </a:r>
            <a:endParaRPr/>
          </a:p>
        </p:txBody>
      </p:sp>
      <p:pic>
        <p:nvPicPr>
          <p:cNvPr id="93" name="Google Shape;9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8175" y="1853850"/>
            <a:ext cx="4012421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"/>
          <p:cNvSpPr txBox="1"/>
          <p:nvPr/>
        </p:nvSpPr>
        <p:spPr>
          <a:xfrm>
            <a:off x="5684100" y="2266600"/>
            <a:ext cx="3064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                       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 :  entradas (inputs)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 : neuronas primera capa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 : neuronas de salida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b1 y b2 : Umbrales (bias)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0"/>
          <p:cNvSpPr txBox="1"/>
          <p:nvPr>
            <p:ph type="title"/>
          </p:nvPr>
        </p:nvSpPr>
        <p:spPr>
          <a:xfrm>
            <a:off x="225225" y="619625"/>
            <a:ext cx="82776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Backpropagation - capa anterior, oculta</a:t>
            </a:r>
            <a:endParaRPr/>
          </a:p>
        </p:txBody>
      </p:sp>
      <p:pic>
        <p:nvPicPr>
          <p:cNvPr id="274" name="Google Shape;27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550" y="1227488"/>
            <a:ext cx="3314701" cy="2705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5" name="Google Shape;275;p20"/>
          <p:cNvGraphicFramePr/>
          <p:nvPr/>
        </p:nvGraphicFramePr>
        <p:xfrm>
          <a:off x="225225" y="400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{D2C2E011-0826-4C13-B8D6-DEDEFB08001C}</a:tableStyleId>
              </a:tblPr>
              <a:tblGrid>
                <a:gridCol w="578975"/>
                <a:gridCol w="656025"/>
                <a:gridCol w="656025"/>
                <a:gridCol w="787200"/>
                <a:gridCol w="685150"/>
                <a:gridCol w="716250"/>
                <a:gridCol w="697900"/>
                <a:gridCol w="856150"/>
                <a:gridCol w="856150"/>
                <a:gridCol w="856150"/>
                <a:gridCol w="856150"/>
              </a:tblGrid>
              <a:tr h="3258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Entrada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Salida - esperada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Salida - real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Errores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 hMerge="1"/>
                <a:tc hMerge="1"/>
              </a:tr>
              <a:tr h="32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i1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i2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h1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h2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total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32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0.05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0.10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0.01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0.99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0.59327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0.59688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0.75137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0.7729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0.274811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0.02356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0.29837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6" name="Google Shape;276;p20"/>
          <p:cNvSpPr/>
          <p:nvPr/>
        </p:nvSpPr>
        <p:spPr>
          <a:xfrm>
            <a:off x="1030100" y="1446400"/>
            <a:ext cx="352800" cy="3105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7" name="Google Shape;27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46500" y="1446400"/>
            <a:ext cx="4936050" cy="89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24425" y="2833575"/>
            <a:ext cx="3670749" cy="92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0"/>
          <p:cNvSpPr/>
          <p:nvPr/>
        </p:nvSpPr>
        <p:spPr>
          <a:xfrm>
            <a:off x="4953000" y="1227500"/>
            <a:ext cx="1347600" cy="13902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0" name="Google Shape;280;p20"/>
          <p:cNvCxnSpPr>
            <a:stCxn id="279" idx="3"/>
          </p:cNvCxnSpPr>
          <p:nvPr/>
        </p:nvCxnSpPr>
        <p:spPr>
          <a:xfrm flipH="1">
            <a:off x="4832951" y="2414110"/>
            <a:ext cx="317400" cy="3588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/>
          <p:nvPr>
            <p:ph type="title"/>
          </p:nvPr>
        </p:nvSpPr>
        <p:spPr>
          <a:xfrm>
            <a:off x="225225" y="619625"/>
            <a:ext cx="82776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Backpropagation - capa anterior, oculta</a:t>
            </a:r>
            <a:endParaRPr/>
          </a:p>
        </p:txBody>
      </p:sp>
      <p:pic>
        <p:nvPicPr>
          <p:cNvPr id="286" name="Google Shape;28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3925" y="1154825"/>
            <a:ext cx="4630300" cy="373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2"/>
          <p:cNvSpPr txBox="1"/>
          <p:nvPr>
            <p:ph type="title"/>
          </p:nvPr>
        </p:nvSpPr>
        <p:spPr>
          <a:xfrm>
            <a:off x="225225" y="619625"/>
            <a:ext cx="82776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Backpropagation</a:t>
            </a:r>
            <a:endParaRPr/>
          </a:p>
        </p:txBody>
      </p:sp>
      <p:pic>
        <p:nvPicPr>
          <p:cNvPr id="292" name="Google Shape;29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550" y="1227488"/>
            <a:ext cx="3314701" cy="2705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3" name="Google Shape;293;p22"/>
          <p:cNvGraphicFramePr/>
          <p:nvPr/>
        </p:nvGraphicFramePr>
        <p:xfrm>
          <a:off x="225225" y="400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{D2C2E011-0826-4C13-B8D6-DEDEFB08001C}</a:tableStyleId>
              </a:tblPr>
              <a:tblGrid>
                <a:gridCol w="578975"/>
                <a:gridCol w="656025"/>
                <a:gridCol w="656025"/>
                <a:gridCol w="787200"/>
                <a:gridCol w="685150"/>
                <a:gridCol w="716250"/>
                <a:gridCol w="697900"/>
                <a:gridCol w="856150"/>
                <a:gridCol w="856150"/>
                <a:gridCol w="856150"/>
                <a:gridCol w="856150"/>
              </a:tblGrid>
              <a:tr h="3258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Entrada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Salida - esperada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Salida - real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Errores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 hMerge="1"/>
                <a:tc hMerge="1"/>
              </a:tr>
              <a:tr h="32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i1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i2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h1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h2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total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32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0.05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0.10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0.01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0.99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0.59327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0.59688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0.75137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0.7729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0.274811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0.02356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0.29837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4" name="Google Shape;294;p22"/>
          <p:cNvSpPr txBox="1"/>
          <p:nvPr/>
        </p:nvSpPr>
        <p:spPr>
          <a:xfrm>
            <a:off x="3592250" y="1624575"/>
            <a:ext cx="33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Empezaremos por el primer término: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5" name="Google Shape;29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71176" y="970675"/>
            <a:ext cx="3000375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92251" y="2099550"/>
            <a:ext cx="2847975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47101" y="2753600"/>
            <a:ext cx="66675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2"/>
          <p:cNvSpPr txBox="1"/>
          <p:nvPr/>
        </p:nvSpPr>
        <p:spPr>
          <a:xfrm>
            <a:off x="4304850" y="2767825"/>
            <a:ext cx="270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Ya fue calculado anteriormente: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9" name="Google Shape;299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643000" y="3482425"/>
            <a:ext cx="6394445" cy="31482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2"/>
          <p:cNvSpPr/>
          <p:nvPr/>
        </p:nvSpPr>
        <p:spPr>
          <a:xfrm>
            <a:off x="4741325" y="733775"/>
            <a:ext cx="1016100" cy="8256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2"/>
          <p:cNvSpPr/>
          <p:nvPr/>
        </p:nvSpPr>
        <p:spPr>
          <a:xfrm>
            <a:off x="4656675" y="1912050"/>
            <a:ext cx="846600" cy="7947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3"/>
          <p:cNvSpPr txBox="1"/>
          <p:nvPr>
            <p:ph type="title"/>
          </p:nvPr>
        </p:nvSpPr>
        <p:spPr>
          <a:xfrm>
            <a:off x="225225" y="619625"/>
            <a:ext cx="82776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Backpropagation</a:t>
            </a:r>
            <a:endParaRPr/>
          </a:p>
        </p:txBody>
      </p:sp>
      <p:pic>
        <p:nvPicPr>
          <p:cNvPr id="307" name="Google Shape;30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550" y="1227488"/>
            <a:ext cx="3314701" cy="2705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8" name="Google Shape;308;p23"/>
          <p:cNvGraphicFramePr/>
          <p:nvPr/>
        </p:nvGraphicFramePr>
        <p:xfrm>
          <a:off x="225225" y="400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{D2C2E011-0826-4C13-B8D6-DEDEFB08001C}</a:tableStyleId>
              </a:tblPr>
              <a:tblGrid>
                <a:gridCol w="578975"/>
                <a:gridCol w="656025"/>
                <a:gridCol w="656025"/>
                <a:gridCol w="787200"/>
                <a:gridCol w="685150"/>
                <a:gridCol w="716250"/>
                <a:gridCol w="697900"/>
                <a:gridCol w="856150"/>
                <a:gridCol w="856150"/>
                <a:gridCol w="856150"/>
                <a:gridCol w="856150"/>
              </a:tblGrid>
              <a:tr h="3258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Entrada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Salida - esperada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Salida - real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Errores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 hMerge="1"/>
                <a:tc hMerge="1"/>
              </a:tr>
              <a:tr h="32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i1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i2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h1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h2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total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32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0.05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0.10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0.01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0.99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0.59327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0.59688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0.75137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0.7729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0.274811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0.02356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0.29837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09" name="Google Shape;309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71176" y="970675"/>
            <a:ext cx="3000375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47376" y="1612700"/>
            <a:ext cx="2847975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23"/>
          <p:cNvSpPr/>
          <p:nvPr/>
        </p:nvSpPr>
        <p:spPr>
          <a:xfrm>
            <a:off x="4790725" y="684400"/>
            <a:ext cx="903000" cy="8820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3"/>
          <p:cNvSpPr/>
          <p:nvPr/>
        </p:nvSpPr>
        <p:spPr>
          <a:xfrm>
            <a:off x="5827900" y="1488725"/>
            <a:ext cx="903000" cy="6915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3" name="Google Shape;313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24701" y="2353800"/>
            <a:ext cx="521970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671176" y="2808975"/>
            <a:ext cx="2419350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4"/>
          <p:cNvSpPr txBox="1"/>
          <p:nvPr>
            <p:ph type="title"/>
          </p:nvPr>
        </p:nvSpPr>
        <p:spPr>
          <a:xfrm>
            <a:off x="225225" y="619625"/>
            <a:ext cx="82776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Backpropagation</a:t>
            </a:r>
            <a:endParaRPr/>
          </a:p>
        </p:txBody>
      </p:sp>
      <p:pic>
        <p:nvPicPr>
          <p:cNvPr id="320" name="Google Shape;32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550" y="1227488"/>
            <a:ext cx="3314701" cy="2705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1" name="Google Shape;321;p24"/>
          <p:cNvGraphicFramePr/>
          <p:nvPr/>
        </p:nvGraphicFramePr>
        <p:xfrm>
          <a:off x="225225" y="400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{D2C2E011-0826-4C13-B8D6-DEDEFB08001C}</a:tableStyleId>
              </a:tblPr>
              <a:tblGrid>
                <a:gridCol w="578975"/>
                <a:gridCol w="656025"/>
                <a:gridCol w="656025"/>
                <a:gridCol w="787200"/>
                <a:gridCol w="685150"/>
                <a:gridCol w="716250"/>
                <a:gridCol w="697900"/>
                <a:gridCol w="856150"/>
                <a:gridCol w="856150"/>
                <a:gridCol w="856150"/>
                <a:gridCol w="856150"/>
              </a:tblGrid>
              <a:tr h="3258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Entrada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Salida - esperada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Salida - real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Errores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 hMerge="1"/>
                <a:tc hMerge="1"/>
              </a:tr>
              <a:tr h="32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i1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i2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h1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h2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total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32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0.05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0.10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0.01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0.99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0.59327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0.59688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0.75137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0.7729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0.274811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0.02356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0.29837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22" name="Google Shape;32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71176" y="970675"/>
            <a:ext cx="3000375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47376" y="1612700"/>
            <a:ext cx="2847975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4"/>
          <p:cNvSpPr/>
          <p:nvPr/>
        </p:nvSpPr>
        <p:spPr>
          <a:xfrm>
            <a:off x="4790725" y="684400"/>
            <a:ext cx="903000" cy="8820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92250" y="2254724"/>
            <a:ext cx="5321800" cy="8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91951" y="2944100"/>
            <a:ext cx="1804262" cy="795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5"/>
          <p:cNvSpPr txBox="1"/>
          <p:nvPr>
            <p:ph type="title"/>
          </p:nvPr>
        </p:nvSpPr>
        <p:spPr>
          <a:xfrm>
            <a:off x="225225" y="619625"/>
            <a:ext cx="82776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Backpropagation</a:t>
            </a:r>
            <a:endParaRPr/>
          </a:p>
        </p:txBody>
      </p:sp>
      <p:pic>
        <p:nvPicPr>
          <p:cNvPr id="332" name="Google Shape;33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550" y="1227488"/>
            <a:ext cx="3314701" cy="2705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3" name="Google Shape;333;p25"/>
          <p:cNvGraphicFramePr/>
          <p:nvPr/>
        </p:nvGraphicFramePr>
        <p:xfrm>
          <a:off x="225225" y="400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{D2C2E011-0826-4C13-B8D6-DEDEFB08001C}</a:tableStyleId>
              </a:tblPr>
              <a:tblGrid>
                <a:gridCol w="578975"/>
                <a:gridCol w="656025"/>
                <a:gridCol w="656025"/>
                <a:gridCol w="787200"/>
                <a:gridCol w="685150"/>
                <a:gridCol w="716250"/>
                <a:gridCol w="697900"/>
                <a:gridCol w="856150"/>
                <a:gridCol w="856150"/>
                <a:gridCol w="856150"/>
                <a:gridCol w="856150"/>
              </a:tblGrid>
              <a:tr h="3258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Entrada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Salida - esperada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Salida - real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Errores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 hMerge="1"/>
                <a:tc hMerge="1"/>
              </a:tr>
              <a:tr h="32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i1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i2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h1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h2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total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32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0.05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0.10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0.01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0.99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0.59327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0.59688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0.75137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0.7729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0.274811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0.02356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0.29837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34" name="Google Shape;33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71176" y="970675"/>
            <a:ext cx="3000375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5"/>
          <p:cNvSpPr/>
          <p:nvPr/>
        </p:nvSpPr>
        <p:spPr>
          <a:xfrm>
            <a:off x="5898450" y="684400"/>
            <a:ext cx="903000" cy="8820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6" name="Google Shape;336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92251" y="1694438"/>
            <a:ext cx="2981325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03923" y="2260625"/>
            <a:ext cx="5395275" cy="83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898450" y="3020425"/>
            <a:ext cx="1543847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6"/>
          <p:cNvSpPr txBox="1"/>
          <p:nvPr>
            <p:ph type="title"/>
          </p:nvPr>
        </p:nvSpPr>
        <p:spPr>
          <a:xfrm>
            <a:off x="225225" y="619625"/>
            <a:ext cx="82776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Backpropagation - capa anterior, oculta</a:t>
            </a:r>
            <a:endParaRPr/>
          </a:p>
        </p:txBody>
      </p:sp>
      <p:pic>
        <p:nvPicPr>
          <p:cNvPr id="344" name="Google Shape;34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550" y="1227488"/>
            <a:ext cx="3314701" cy="2705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5" name="Google Shape;345;p26"/>
          <p:cNvGraphicFramePr/>
          <p:nvPr/>
        </p:nvGraphicFramePr>
        <p:xfrm>
          <a:off x="225225" y="400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{D2C2E011-0826-4C13-B8D6-DEDEFB08001C}</a:tableStyleId>
              </a:tblPr>
              <a:tblGrid>
                <a:gridCol w="578975"/>
                <a:gridCol w="656025"/>
                <a:gridCol w="656025"/>
                <a:gridCol w="787200"/>
                <a:gridCol w="685150"/>
                <a:gridCol w="716250"/>
                <a:gridCol w="697900"/>
                <a:gridCol w="856150"/>
                <a:gridCol w="856150"/>
                <a:gridCol w="856150"/>
                <a:gridCol w="856150"/>
              </a:tblGrid>
              <a:tr h="3258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Entrada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Salida - esperada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Salida - real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Errores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 hMerge="1"/>
                <a:tc hMerge="1"/>
              </a:tr>
              <a:tr h="32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i1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i2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h1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h2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total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32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0.05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0.10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0.01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0.99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0.59327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0.59688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0.75137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0.7729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0.274811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0.02356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0.29837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46" name="Google Shape;34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46500" y="1446400"/>
            <a:ext cx="4936050" cy="896125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26"/>
          <p:cNvSpPr/>
          <p:nvPr/>
        </p:nvSpPr>
        <p:spPr>
          <a:xfrm>
            <a:off x="6342950" y="1220600"/>
            <a:ext cx="2412900" cy="1291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8" name="Google Shape;348;p26"/>
          <p:cNvCxnSpPr>
            <a:stCxn id="347" idx="2"/>
            <a:endCxn id="349" idx="0"/>
          </p:cNvCxnSpPr>
          <p:nvPr/>
        </p:nvCxnSpPr>
        <p:spPr>
          <a:xfrm flipH="1">
            <a:off x="5051000" y="2511800"/>
            <a:ext cx="2498400" cy="768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9" name="Google Shape;349;p26"/>
          <p:cNvSpPr txBox="1"/>
          <p:nvPr/>
        </p:nvSpPr>
        <p:spPr>
          <a:xfrm>
            <a:off x="3393725" y="3280825"/>
            <a:ext cx="331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Aún hay que calcular estos dos términos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7"/>
          <p:cNvSpPr txBox="1"/>
          <p:nvPr>
            <p:ph type="title"/>
          </p:nvPr>
        </p:nvSpPr>
        <p:spPr>
          <a:xfrm>
            <a:off x="225225" y="619625"/>
            <a:ext cx="82776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Backpropagation - capa anterior, oculta</a:t>
            </a:r>
            <a:endParaRPr/>
          </a:p>
        </p:txBody>
      </p:sp>
      <p:pic>
        <p:nvPicPr>
          <p:cNvPr id="355" name="Google Shape;35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550" y="1227488"/>
            <a:ext cx="3314701" cy="2705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6" name="Google Shape;356;p27"/>
          <p:cNvGraphicFramePr/>
          <p:nvPr/>
        </p:nvGraphicFramePr>
        <p:xfrm>
          <a:off x="225225" y="400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{D2C2E011-0826-4C13-B8D6-DEDEFB08001C}</a:tableStyleId>
              </a:tblPr>
              <a:tblGrid>
                <a:gridCol w="578975"/>
                <a:gridCol w="656025"/>
                <a:gridCol w="656025"/>
                <a:gridCol w="787200"/>
                <a:gridCol w="685150"/>
                <a:gridCol w="716250"/>
                <a:gridCol w="697900"/>
                <a:gridCol w="856150"/>
                <a:gridCol w="856150"/>
                <a:gridCol w="856150"/>
                <a:gridCol w="856150"/>
              </a:tblGrid>
              <a:tr h="3258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Entrada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Salida - esperada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Salida - real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Errores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 hMerge="1"/>
                <a:tc hMerge="1"/>
              </a:tr>
              <a:tr h="32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i1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i2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h1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h2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total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32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0.05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0.10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0.01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0.99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0.59327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0.59688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0.75137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0.7729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0.274811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0.02356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0.29837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57" name="Google Shape;35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16426" y="1401625"/>
            <a:ext cx="220980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33600" y="2004300"/>
            <a:ext cx="5281600" cy="81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44750" y="2671375"/>
            <a:ext cx="1702250" cy="57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8"/>
          <p:cNvSpPr txBox="1"/>
          <p:nvPr>
            <p:ph type="title"/>
          </p:nvPr>
        </p:nvSpPr>
        <p:spPr>
          <a:xfrm>
            <a:off x="225225" y="619625"/>
            <a:ext cx="82776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Backpropagation - capa anterior, oculta</a:t>
            </a:r>
            <a:endParaRPr/>
          </a:p>
        </p:txBody>
      </p:sp>
      <p:pic>
        <p:nvPicPr>
          <p:cNvPr id="365" name="Google Shape;36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550" y="1227488"/>
            <a:ext cx="3314701" cy="2705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6" name="Google Shape;366;p28"/>
          <p:cNvGraphicFramePr/>
          <p:nvPr/>
        </p:nvGraphicFramePr>
        <p:xfrm>
          <a:off x="225225" y="400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{D2C2E011-0826-4C13-B8D6-DEDEFB08001C}</a:tableStyleId>
              </a:tblPr>
              <a:tblGrid>
                <a:gridCol w="578975"/>
                <a:gridCol w="656025"/>
                <a:gridCol w="656025"/>
                <a:gridCol w="787200"/>
                <a:gridCol w="685150"/>
                <a:gridCol w="716250"/>
                <a:gridCol w="697900"/>
                <a:gridCol w="856150"/>
                <a:gridCol w="856150"/>
                <a:gridCol w="856150"/>
                <a:gridCol w="856150"/>
              </a:tblGrid>
              <a:tr h="3258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Entrada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Salida - esperada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Salida - real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Errores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 hMerge="1"/>
                <a:tc hMerge="1"/>
              </a:tr>
              <a:tr h="32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i1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i2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h1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h2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total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32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0.05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0.10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0.01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0.99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0.59327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0.59688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0.75137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0.7729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0.274811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0.02356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0.29837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67" name="Google Shape;36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38696" y="1495775"/>
            <a:ext cx="4688654" cy="31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38700" y="2069925"/>
            <a:ext cx="2878162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9"/>
          <p:cNvSpPr txBox="1"/>
          <p:nvPr>
            <p:ph type="title"/>
          </p:nvPr>
        </p:nvSpPr>
        <p:spPr>
          <a:xfrm>
            <a:off x="225225" y="619625"/>
            <a:ext cx="82776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Backpropagation - capa anterior, oculta</a:t>
            </a:r>
            <a:endParaRPr/>
          </a:p>
        </p:txBody>
      </p:sp>
      <p:pic>
        <p:nvPicPr>
          <p:cNvPr id="374" name="Google Shape;37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550" y="1227488"/>
            <a:ext cx="3314701" cy="2705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75" name="Google Shape;375;p29"/>
          <p:cNvGraphicFramePr/>
          <p:nvPr/>
        </p:nvGraphicFramePr>
        <p:xfrm>
          <a:off x="225225" y="400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{D2C2E011-0826-4C13-B8D6-DEDEFB08001C}</a:tableStyleId>
              </a:tblPr>
              <a:tblGrid>
                <a:gridCol w="578975"/>
                <a:gridCol w="656025"/>
                <a:gridCol w="656025"/>
                <a:gridCol w="787200"/>
                <a:gridCol w="685150"/>
                <a:gridCol w="716250"/>
                <a:gridCol w="697900"/>
                <a:gridCol w="856150"/>
                <a:gridCol w="856150"/>
                <a:gridCol w="856150"/>
                <a:gridCol w="856150"/>
              </a:tblGrid>
              <a:tr h="3258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Entrada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Salida - esperada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Salida - real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Errores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 hMerge="1"/>
                <a:tc hMerge="1"/>
              </a:tr>
              <a:tr h="32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i1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i2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h1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h2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total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32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0.05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0.10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0.01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0.99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0.59327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0.59688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0.75137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0.7729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0.274811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0.02356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0.29837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76" name="Google Shape;37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92250" y="1425250"/>
            <a:ext cx="4936050" cy="89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35175" y="2694175"/>
            <a:ext cx="5267898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Perceptrón multicapa (fully connected)</a:t>
            </a:r>
            <a:endParaRPr/>
          </a:p>
        </p:txBody>
      </p:sp>
      <p:sp>
        <p:nvSpPr>
          <p:cNvPr id="100" name="Google Shape;100;p3"/>
          <p:cNvSpPr txBox="1"/>
          <p:nvPr/>
        </p:nvSpPr>
        <p:spPr>
          <a:xfrm>
            <a:off x="5684100" y="2266600"/>
            <a:ext cx="3064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                       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 :  entradas (inputs)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 : neuronas primera capa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 : neuronas de salida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b1 y b2 : Umbrales (bias)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1" name="Google Shape;10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450" y="1970950"/>
            <a:ext cx="3314701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"/>
          <p:cNvSpPr txBox="1"/>
          <p:nvPr/>
        </p:nvSpPr>
        <p:spPr>
          <a:xfrm>
            <a:off x="4695575" y="3855275"/>
            <a:ext cx="36072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inicializa con pesos aleatorios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0"/>
          <p:cNvSpPr txBox="1"/>
          <p:nvPr>
            <p:ph type="title"/>
          </p:nvPr>
        </p:nvSpPr>
        <p:spPr>
          <a:xfrm>
            <a:off x="225225" y="619625"/>
            <a:ext cx="82776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Backpropagation - capa anterior, oculta</a:t>
            </a:r>
            <a:endParaRPr/>
          </a:p>
        </p:txBody>
      </p:sp>
      <p:pic>
        <p:nvPicPr>
          <p:cNvPr id="383" name="Google Shape;38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550" y="1227488"/>
            <a:ext cx="3314701" cy="2705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4" name="Google Shape;384;p30"/>
          <p:cNvGraphicFramePr/>
          <p:nvPr/>
        </p:nvGraphicFramePr>
        <p:xfrm>
          <a:off x="225225" y="400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{D2C2E011-0826-4C13-B8D6-DEDEFB08001C}</a:tableStyleId>
              </a:tblPr>
              <a:tblGrid>
                <a:gridCol w="578975"/>
                <a:gridCol w="656025"/>
                <a:gridCol w="656025"/>
                <a:gridCol w="787200"/>
                <a:gridCol w="685150"/>
                <a:gridCol w="716250"/>
                <a:gridCol w="697900"/>
                <a:gridCol w="856150"/>
                <a:gridCol w="856150"/>
                <a:gridCol w="856150"/>
                <a:gridCol w="856150"/>
              </a:tblGrid>
              <a:tr h="3258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Entrada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Salida - esperada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Salida - real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Errores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 hMerge="1"/>
                <a:tc hMerge="1"/>
              </a:tr>
              <a:tr h="32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i1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i2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h1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h2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total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32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0.05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0.10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0.01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0.99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0.59327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0.59688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0.75137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0.7729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0.274811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0.02356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0.29837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85" name="Google Shape;385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1900" y="1448325"/>
            <a:ext cx="2629588" cy="6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41900" y="2212275"/>
            <a:ext cx="5360450" cy="57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1"/>
          <p:cNvSpPr txBox="1"/>
          <p:nvPr>
            <p:ph type="title"/>
          </p:nvPr>
        </p:nvSpPr>
        <p:spPr>
          <a:xfrm>
            <a:off x="225225" y="619625"/>
            <a:ext cx="82776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Backpropagation - capa anterior, oculta</a:t>
            </a:r>
            <a:endParaRPr/>
          </a:p>
        </p:txBody>
      </p:sp>
      <p:pic>
        <p:nvPicPr>
          <p:cNvPr id="392" name="Google Shape;39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550" y="1227488"/>
            <a:ext cx="3314701" cy="2705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93" name="Google Shape;393;p31"/>
          <p:cNvGraphicFramePr/>
          <p:nvPr/>
        </p:nvGraphicFramePr>
        <p:xfrm>
          <a:off x="225225" y="400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{D2C2E011-0826-4C13-B8D6-DEDEFB08001C}</a:tableStyleId>
              </a:tblPr>
              <a:tblGrid>
                <a:gridCol w="578975"/>
                <a:gridCol w="656025"/>
                <a:gridCol w="656025"/>
                <a:gridCol w="787200"/>
                <a:gridCol w="685150"/>
                <a:gridCol w="716250"/>
                <a:gridCol w="697900"/>
                <a:gridCol w="856150"/>
                <a:gridCol w="856150"/>
                <a:gridCol w="856150"/>
                <a:gridCol w="856150"/>
              </a:tblGrid>
              <a:tr h="3258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Entrada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Salida - esperada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Salida - real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Errores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 hMerge="1"/>
                <a:tc hMerge="1"/>
              </a:tr>
              <a:tr h="32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i1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i2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h1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h2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total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32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0.05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0.10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0.01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0.99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0.59327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0.59688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0.75137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0.7729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0.274811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0.02356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0.29837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94" name="Google Shape;394;p31"/>
          <p:cNvSpPr txBox="1"/>
          <p:nvPr/>
        </p:nvSpPr>
        <p:spPr>
          <a:xfrm>
            <a:off x="3824100" y="1262950"/>
            <a:ext cx="249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Repetimos para w2, w3 y  w4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95" name="Google Shape;395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44651" y="1815550"/>
            <a:ext cx="2295525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44651" y="2310850"/>
            <a:ext cx="230505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44650" y="2806150"/>
            <a:ext cx="2295525" cy="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title"/>
          </p:nvPr>
        </p:nvSpPr>
        <p:spPr>
          <a:xfrm>
            <a:off x="814200" y="6196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Perceptrón multicapa (fully connected)</a:t>
            </a:r>
            <a:endParaRPr/>
          </a:p>
        </p:txBody>
      </p:sp>
      <p:pic>
        <p:nvPicPr>
          <p:cNvPr id="108" name="Google Shape;10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550" y="1227488"/>
            <a:ext cx="3314701" cy="2705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9" name="Google Shape;109;p4"/>
          <p:cNvGraphicFramePr/>
          <p:nvPr/>
        </p:nvGraphicFramePr>
        <p:xfrm>
          <a:off x="225225" y="400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{D2C2E011-0826-4C13-B8D6-DEDEFB08001C}</a:tableStyleId>
              </a:tblPr>
              <a:tblGrid>
                <a:gridCol w="529950"/>
                <a:gridCol w="600550"/>
                <a:gridCol w="600550"/>
                <a:gridCol w="720625"/>
              </a:tblGrid>
              <a:tr h="3258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Entrada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Salida - esperada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 hMerge="1"/>
              </a:tr>
              <a:tr h="32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i1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i2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32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0.05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0.10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0.01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0.99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10" name="Google Shape;11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45425" y="1227500"/>
            <a:ext cx="2338369" cy="100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4"/>
          <p:cNvSpPr txBox="1"/>
          <p:nvPr/>
        </p:nvSpPr>
        <p:spPr>
          <a:xfrm>
            <a:off x="3698538" y="1493925"/>
            <a:ext cx="204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Función de activación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4"/>
          <p:cNvSpPr txBox="1"/>
          <p:nvPr/>
        </p:nvSpPr>
        <p:spPr>
          <a:xfrm>
            <a:off x="3869425" y="2571738"/>
            <a:ext cx="26478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8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" sz="125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Calculamos la entrada para </a:t>
            </a:r>
            <a:r>
              <a:rPr b="1" i="0" lang="en" sz="125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h1</a:t>
            </a:r>
            <a:endParaRPr b="1" i="0" sz="15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3" name="Google Shape;113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75343" y="3036599"/>
            <a:ext cx="4828519" cy="61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4"/>
          <p:cNvSpPr txBox="1"/>
          <p:nvPr/>
        </p:nvSpPr>
        <p:spPr>
          <a:xfrm>
            <a:off x="3869425" y="3739950"/>
            <a:ext cx="4648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8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" sz="125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Calculamos la salida para </a:t>
            </a:r>
            <a:r>
              <a:rPr b="1" i="0" lang="en" sz="125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h1</a:t>
            </a:r>
            <a:r>
              <a:rPr b="0" i="0" lang="en" sz="125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, usando la activación sigmoide</a:t>
            </a:r>
            <a:endParaRPr b="0" i="0" sz="15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5" name="Google Shape;115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04778" y="4117050"/>
            <a:ext cx="4056222" cy="87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/>
          <p:nvPr>
            <p:ph type="title"/>
          </p:nvPr>
        </p:nvSpPr>
        <p:spPr>
          <a:xfrm>
            <a:off x="814200" y="6196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Perceptrón multicapa (fully connected)</a:t>
            </a:r>
            <a:endParaRPr/>
          </a:p>
        </p:txBody>
      </p:sp>
      <p:pic>
        <p:nvPicPr>
          <p:cNvPr id="121" name="Google Shape;12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550" y="1227488"/>
            <a:ext cx="3314701" cy="2705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2" name="Google Shape;122;p5"/>
          <p:cNvGraphicFramePr/>
          <p:nvPr/>
        </p:nvGraphicFramePr>
        <p:xfrm>
          <a:off x="225225" y="400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{D2C2E011-0826-4C13-B8D6-DEDEFB08001C}</a:tableStyleId>
              </a:tblPr>
              <a:tblGrid>
                <a:gridCol w="591750"/>
                <a:gridCol w="670550"/>
                <a:gridCol w="670550"/>
                <a:gridCol w="804650"/>
                <a:gridCol w="903500"/>
                <a:gridCol w="705800"/>
              </a:tblGrid>
              <a:tr h="3258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Entrada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Salida - esperada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Salida - real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 hMerge="1"/>
              </a:tr>
              <a:tr h="32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i1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i2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h1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h2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32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0.05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0.10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0.01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0.99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0.59327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0.59688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3" name="Google Shape;123;p5"/>
          <p:cNvSpPr txBox="1"/>
          <p:nvPr/>
        </p:nvSpPr>
        <p:spPr>
          <a:xfrm>
            <a:off x="4074200" y="1496925"/>
            <a:ext cx="406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 igual forma se calcula la salida de la neurona </a:t>
            </a:r>
            <a:r>
              <a:rPr b="1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h2</a:t>
            </a:r>
            <a:endParaRPr b="1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4" name="Google Shape;12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03075" y="1897125"/>
            <a:ext cx="1821100" cy="32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/>
          <p:nvPr>
            <p:ph type="title"/>
          </p:nvPr>
        </p:nvSpPr>
        <p:spPr>
          <a:xfrm>
            <a:off x="814200" y="6196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Perceptrón multicapa (fully connected)</a:t>
            </a:r>
            <a:endParaRPr/>
          </a:p>
        </p:txBody>
      </p:sp>
      <p:pic>
        <p:nvPicPr>
          <p:cNvPr id="130" name="Google Shape;13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550" y="1227488"/>
            <a:ext cx="3314701" cy="2705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1" name="Google Shape;131;p6"/>
          <p:cNvGraphicFramePr/>
          <p:nvPr/>
        </p:nvGraphicFramePr>
        <p:xfrm>
          <a:off x="225225" y="400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{D2C2E011-0826-4C13-B8D6-DEDEFB08001C}</a:tableStyleId>
              </a:tblPr>
              <a:tblGrid>
                <a:gridCol w="591750"/>
                <a:gridCol w="670550"/>
                <a:gridCol w="670550"/>
                <a:gridCol w="804650"/>
                <a:gridCol w="903500"/>
                <a:gridCol w="705800"/>
              </a:tblGrid>
              <a:tr h="3258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Entrada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Salida - esperada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Salida - real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 hMerge="1"/>
              </a:tr>
              <a:tr h="32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i1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i2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h1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h2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32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0.05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0.10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0.01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0.99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0.59327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0.59688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2" name="Google Shape;132;p6"/>
          <p:cNvSpPr txBox="1"/>
          <p:nvPr/>
        </p:nvSpPr>
        <p:spPr>
          <a:xfrm>
            <a:off x="3866225" y="1227500"/>
            <a:ext cx="4500900" cy="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" sz="1350" u="none" cap="none" strike="noStrike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Repetimos los mismos pasos para calcular la salida de las neuronas de salida, usando como entrada las salidas de las neuronas </a:t>
            </a:r>
            <a:r>
              <a:rPr b="1" i="0" lang="en" sz="1350" u="none" cap="none" strike="noStrike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i="0" lang="en" sz="1350" u="none" cap="none" strike="noStrike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6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6"/>
          <p:cNvSpPr txBox="1"/>
          <p:nvPr/>
        </p:nvSpPr>
        <p:spPr>
          <a:xfrm>
            <a:off x="3906200" y="2083025"/>
            <a:ext cx="331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Calculo la entrada para </a:t>
            </a:r>
            <a:r>
              <a:rPr b="1" i="0" lang="en" sz="12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o1</a:t>
            </a:r>
            <a:r>
              <a:rPr b="0" i="0" lang="en" sz="12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74191" y="2535213"/>
            <a:ext cx="4821259" cy="5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6"/>
          <p:cNvSpPr txBox="1"/>
          <p:nvPr/>
        </p:nvSpPr>
        <p:spPr>
          <a:xfrm>
            <a:off x="3975350" y="3153325"/>
            <a:ext cx="317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Calculo la salida para </a:t>
            </a:r>
            <a:r>
              <a:rPr b="1" i="0" lang="en" sz="12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o1</a:t>
            </a:r>
            <a:r>
              <a:rPr b="0" i="0" lang="en" sz="12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6775" y="3605520"/>
            <a:ext cx="3067818" cy="100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/>
          <p:nvPr>
            <p:ph type="title"/>
          </p:nvPr>
        </p:nvSpPr>
        <p:spPr>
          <a:xfrm>
            <a:off x="814200" y="6196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Perceptrón multicapa (fully connected)</a:t>
            </a:r>
            <a:endParaRPr/>
          </a:p>
        </p:txBody>
      </p:sp>
      <p:pic>
        <p:nvPicPr>
          <p:cNvPr id="142" name="Google Shape;14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550" y="1227488"/>
            <a:ext cx="3314701" cy="2705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3" name="Google Shape;143;p7"/>
          <p:cNvGraphicFramePr/>
          <p:nvPr/>
        </p:nvGraphicFramePr>
        <p:xfrm>
          <a:off x="225225" y="400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{D2C2E011-0826-4C13-B8D6-DEDEFB08001C}</a:tableStyleId>
              </a:tblPr>
              <a:tblGrid>
                <a:gridCol w="616850"/>
                <a:gridCol w="699000"/>
                <a:gridCol w="699000"/>
                <a:gridCol w="838775"/>
                <a:gridCol w="730025"/>
                <a:gridCol w="763125"/>
                <a:gridCol w="743600"/>
                <a:gridCol w="912250"/>
              </a:tblGrid>
              <a:tr h="3258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Entrada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Salida - esperada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Salida - real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 hMerge="1"/>
                <a:tc hMerge="1"/>
                <a:tc hMerge="1"/>
              </a:tr>
              <a:tr h="32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i1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i2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h1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h2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32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0.05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0.10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0.01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0.99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0.59327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0.59688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0.75137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0.7729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4" name="Google Shape;144;p7"/>
          <p:cNvSpPr txBox="1"/>
          <p:nvPr/>
        </p:nvSpPr>
        <p:spPr>
          <a:xfrm>
            <a:off x="3866225" y="1190350"/>
            <a:ext cx="469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Calculamos la salida para </a:t>
            </a:r>
            <a:r>
              <a:rPr b="1" i="0" lang="en" sz="12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o2</a:t>
            </a:r>
            <a:r>
              <a:rPr b="0" i="0" lang="en" sz="12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de igual forma que para o1: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18325" y="1595175"/>
            <a:ext cx="2117675" cy="41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 txBox="1"/>
          <p:nvPr>
            <p:ph type="title"/>
          </p:nvPr>
        </p:nvSpPr>
        <p:spPr>
          <a:xfrm>
            <a:off x="814200" y="6196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Perceptrón multicapa (fully connected)</a:t>
            </a:r>
            <a:endParaRPr/>
          </a:p>
        </p:txBody>
      </p:sp>
      <p:pic>
        <p:nvPicPr>
          <p:cNvPr id="151" name="Google Shape;15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550" y="1227488"/>
            <a:ext cx="3314701" cy="2705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2" name="Google Shape;152;p8"/>
          <p:cNvGraphicFramePr/>
          <p:nvPr/>
        </p:nvGraphicFramePr>
        <p:xfrm>
          <a:off x="225225" y="400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{D2C2E011-0826-4C13-B8D6-DEDEFB08001C}</a:tableStyleId>
              </a:tblPr>
              <a:tblGrid>
                <a:gridCol w="616850"/>
                <a:gridCol w="699000"/>
                <a:gridCol w="699000"/>
                <a:gridCol w="838775"/>
                <a:gridCol w="730025"/>
                <a:gridCol w="763125"/>
                <a:gridCol w="743600"/>
                <a:gridCol w="912250"/>
              </a:tblGrid>
              <a:tr h="3258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Entrada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Salida - esperada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Salida - real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 hMerge="1"/>
                <a:tc hMerge="1"/>
                <a:tc hMerge="1"/>
              </a:tr>
              <a:tr h="32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i1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i2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h1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h2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32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0.05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0.10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0.01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0.99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0.59327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0.59688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0.75137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0.7729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3" name="Google Shape;153;p8"/>
          <p:cNvSpPr txBox="1"/>
          <p:nvPr/>
        </p:nvSpPr>
        <p:spPr>
          <a:xfrm>
            <a:off x="3866225" y="1190350"/>
            <a:ext cx="469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Calculamos el error cuadrático medio de cada neurona de salida, con la siguiente fórmula: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33825" y="1882375"/>
            <a:ext cx="2663325" cy="50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25013" y="3115300"/>
            <a:ext cx="5581327" cy="75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"/>
          <p:cNvSpPr txBox="1"/>
          <p:nvPr>
            <p:ph type="title"/>
          </p:nvPr>
        </p:nvSpPr>
        <p:spPr>
          <a:xfrm>
            <a:off x="814200" y="6196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Perceptrón multicapa (fully connected)</a:t>
            </a:r>
            <a:endParaRPr/>
          </a:p>
        </p:txBody>
      </p:sp>
      <p:pic>
        <p:nvPicPr>
          <p:cNvPr id="161" name="Google Shape;16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550" y="1227488"/>
            <a:ext cx="3314701" cy="2705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2" name="Google Shape;162;p9"/>
          <p:cNvGraphicFramePr/>
          <p:nvPr/>
        </p:nvGraphicFramePr>
        <p:xfrm>
          <a:off x="225225" y="400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{D2C2E011-0826-4C13-B8D6-DEDEFB08001C}</a:tableStyleId>
              </a:tblPr>
              <a:tblGrid>
                <a:gridCol w="571575"/>
                <a:gridCol w="647675"/>
                <a:gridCol w="647675"/>
                <a:gridCol w="777175"/>
                <a:gridCol w="676425"/>
                <a:gridCol w="707125"/>
                <a:gridCol w="689025"/>
                <a:gridCol w="845250"/>
                <a:gridCol w="845250"/>
                <a:gridCol w="845250"/>
              </a:tblGrid>
              <a:tr h="3258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Entrada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Salida - esperada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Salida - real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Errores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 hMerge="1"/>
              </a:tr>
              <a:tr h="32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i1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i2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h1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h2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o1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o2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32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0.05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0.10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0.01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0.99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0.59327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0.59688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0.75137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0.7729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0.274811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0.02356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3" name="Google Shape;163;p9"/>
          <p:cNvSpPr txBox="1"/>
          <p:nvPr/>
        </p:nvSpPr>
        <p:spPr>
          <a:xfrm>
            <a:off x="3866225" y="1190350"/>
            <a:ext cx="469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Calculamos el error total, como la suma de todos los errores: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14225" y="1811725"/>
            <a:ext cx="5202897" cy="3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