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Lora"/>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bold.fntdata"/><Relationship Id="rId50" Type="http://schemas.openxmlformats.org/officeDocument/2006/relationships/font" Target="fonts/Lora-regular.fntdata"/><Relationship Id="rId53" Type="http://schemas.openxmlformats.org/officeDocument/2006/relationships/font" Target="fonts/Lora-boldItalic.fntdata"/><Relationship Id="rId52" Type="http://schemas.openxmlformats.org/officeDocument/2006/relationships/font" Target="fonts/Lora-italic.fntdata"/><Relationship Id="rId11" Type="http://schemas.openxmlformats.org/officeDocument/2006/relationships/slide" Target="slides/slide6.xml"/><Relationship Id="rId55" Type="http://schemas.openxmlformats.org/officeDocument/2006/relationships/font" Target="fonts/OpenSans-bold.fntdata"/><Relationship Id="rId10" Type="http://schemas.openxmlformats.org/officeDocument/2006/relationships/slide" Target="slides/slide5.xml"/><Relationship Id="rId54" Type="http://schemas.openxmlformats.org/officeDocument/2006/relationships/font" Target="fonts/OpenSans-regular.fntdata"/><Relationship Id="rId13" Type="http://schemas.openxmlformats.org/officeDocument/2006/relationships/slide" Target="slides/slide8.xml"/><Relationship Id="rId57" Type="http://schemas.openxmlformats.org/officeDocument/2006/relationships/font" Target="fonts/OpenSans-boldItalic.fntdata"/><Relationship Id="rId12" Type="http://schemas.openxmlformats.org/officeDocument/2006/relationships/slide" Target="slides/slide7.xml"/><Relationship Id="rId56"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2bd1adc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2bd1ad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aee8635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2aee8635f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aee8635f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2aee8635f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aee863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2aee8635f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aee8635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2aee8635fd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aee8635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2aee8635fd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aee8635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2aee8635fd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aee8635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2aee8635fd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aee8635f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2aee8635fd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aee8635f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2aee8635fd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aee8635f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2aee8635fd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aee8635f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2aee8635fd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aee8635f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12aee8635fd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aee8635f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2aee8635fd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b36df7d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2b36df7d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b36df7d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2b36df7d9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b36df7d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2b36df7d9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b36df7d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12b36df7d9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b36df7d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2b36df7d9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be7f55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12be7f55ae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be7f55ae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12be7f55aed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be7f55ae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12be7f55aed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22bd1adc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122bd1adcc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2bd1adc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122bd1adcc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2bd1adc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122bd1adcc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c92cd11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11c92cd113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c92cd11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1c92cd113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c92cd11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11c92cd1132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c92cd1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1c92cd113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subTitle"/>
          </p:nvPr>
        </p:nvSpPr>
        <p:spPr>
          <a:xfrm>
            <a:off x="0" y="926280"/>
            <a:ext cx="9123480" cy="42166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0" y="926280"/>
            <a:ext cx="912348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0" y="3129120"/>
            <a:ext cx="912348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496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496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0" y="92628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084840" y="92628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169680" y="92628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0" y="312912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084840" y="312912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169680" y="312912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 type="subTitle"/>
          </p:nvPr>
        </p:nvSpPr>
        <p:spPr>
          <a:xfrm>
            <a:off x="0" y="926280"/>
            <a:ext cx="9123480" cy="42166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17"/>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 type="body"/>
          </p:nvPr>
        </p:nvSpPr>
        <p:spPr>
          <a:xfrm>
            <a:off x="0" y="926280"/>
            <a:ext cx="912348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1" name="Shape 71"/>
        <p:cNvGrpSpPr/>
        <p:nvPr/>
      </p:nvGrpSpPr>
      <p:grpSpPr>
        <a:xfrm>
          <a:off x="0" y="0"/>
          <a:ext cx="0" cy="0"/>
          <a:chOff x="0" y="0"/>
          <a:chExt cx="0" cy="0"/>
        </a:xfrm>
      </p:grpSpPr>
      <p:sp>
        <p:nvSpPr>
          <p:cNvPr id="72" name="Google Shape;72;p18"/>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 type="body"/>
          </p:nvPr>
        </p:nvSpPr>
        <p:spPr>
          <a:xfrm>
            <a:off x="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8"/>
          <p:cNvSpPr txBox="1"/>
          <p:nvPr>
            <p:ph idx="2" type="body"/>
          </p:nvPr>
        </p:nvSpPr>
        <p:spPr>
          <a:xfrm>
            <a:off x="467496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9"/>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20"/>
          <p:cNvSpPr txBox="1"/>
          <p:nvPr>
            <p:ph idx="1" type="subTitle"/>
          </p:nvPr>
        </p:nvSpPr>
        <p:spPr>
          <a:xfrm>
            <a:off x="0" y="0"/>
            <a:ext cx="8118720" cy="42933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21"/>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 type="body"/>
          </p:nvPr>
        </p:nvSpPr>
        <p:spPr>
          <a:xfrm>
            <a:off x="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2" type="body"/>
          </p:nvPr>
        </p:nvSpPr>
        <p:spPr>
          <a:xfrm>
            <a:off x="467496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1"/>
          <p:cNvSpPr txBox="1"/>
          <p:nvPr>
            <p:ph idx="3" type="body"/>
          </p:nvPr>
        </p:nvSpPr>
        <p:spPr>
          <a:xfrm>
            <a:off x="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22"/>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 type="body"/>
          </p:nvPr>
        </p:nvSpPr>
        <p:spPr>
          <a:xfrm>
            <a:off x="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2" type="body"/>
          </p:nvPr>
        </p:nvSpPr>
        <p:spPr>
          <a:xfrm>
            <a:off x="467496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2"/>
          <p:cNvSpPr txBox="1"/>
          <p:nvPr>
            <p:ph idx="3" type="body"/>
          </p:nvPr>
        </p:nvSpPr>
        <p:spPr>
          <a:xfrm>
            <a:off x="467496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23"/>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 type="body"/>
          </p:nvPr>
        </p:nvSpPr>
        <p:spPr>
          <a:xfrm>
            <a:off x="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2" type="body"/>
          </p:nvPr>
        </p:nvSpPr>
        <p:spPr>
          <a:xfrm>
            <a:off x="467496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3"/>
          <p:cNvSpPr txBox="1"/>
          <p:nvPr>
            <p:ph idx="3" type="body"/>
          </p:nvPr>
        </p:nvSpPr>
        <p:spPr>
          <a:xfrm>
            <a:off x="0" y="3129120"/>
            <a:ext cx="912348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24"/>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 type="body"/>
          </p:nvPr>
        </p:nvSpPr>
        <p:spPr>
          <a:xfrm>
            <a:off x="0" y="926280"/>
            <a:ext cx="912348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4"/>
          <p:cNvSpPr txBox="1"/>
          <p:nvPr>
            <p:ph idx="2" type="body"/>
          </p:nvPr>
        </p:nvSpPr>
        <p:spPr>
          <a:xfrm>
            <a:off x="0" y="3129120"/>
            <a:ext cx="912348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25"/>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 type="body"/>
          </p:nvPr>
        </p:nvSpPr>
        <p:spPr>
          <a:xfrm>
            <a:off x="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2" type="body"/>
          </p:nvPr>
        </p:nvSpPr>
        <p:spPr>
          <a:xfrm>
            <a:off x="467496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3" type="body"/>
          </p:nvPr>
        </p:nvSpPr>
        <p:spPr>
          <a:xfrm>
            <a:off x="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4" type="body"/>
          </p:nvPr>
        </p:nvSpPr>
        <p:spPr>
          <a:xfrm>
            <a:off x="467496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26"/>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 type="body"/>
          </p:nvPr>
        </p:nvSpPr>
        <p:spPr>
          <a:xfrm>
            <a:off x="0" y="92628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2" type="body"/>
          </p:nvPr>
        </p:nvSpPr>
        <p:spPr>
          <a:xfrm>
            <a:off x="3084840" y="92628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3" type="body"/>
          </p:nvPr>
        </p:nvSpPr>
        <p:spPr>
          <a:xfrm>
            <a:off x="6169680" y="92628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4" type="body"/>
          </p:nvPr>
        </p:nvSpPr>
        <p:spPr>
          <a:xfrm>
            <a:off x="0" y="312912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5" type="body"/>
          </p:nvPr>
        </p:nvSpPr>
        <p:spPr>
          <a:xfrm>
            <a:off x="3084840" y="312912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6" type="body"/>
          </p:nvPr>
        </p:nvSpPr>
        <p:spPr>
          <a:xfrm>
            <a:off x="6169680" y="3129120"/>
            <a:ext cx="293760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body"/>
          </p:nvPr>
        </p:nvSpPr>
        <p:spPr>
          <a:xfrm>
            <a:off x="0" y="926280"/>
            <a:ext cx="912348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496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0" y="0"/>
            <a:ext cx="8118720" cy="42933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496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0" y="926280"/>
            <a:ext cx="4452120" cy="4216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496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4960" y="312912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4960" y="926280"/>
            <a:ext cx="445212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0" y="3129120"/>
            <a:ext cx="9123480" cy="201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solidFill>
                <a:srgbClr val="000000"/>
              </a:solidFill>
              <a:latin typeface="Times New Roman"/>
              <a:ea typeface="Times New Roman"/>
              <a:cs typeface="Times New Roman"/>
              <a:sym typeface="Times New Roman"/>
            </a:endParaRPr>
          </a:p>
        </p:txBody>
      </p:sp>
      <p:pic>
        <p:nvPicPr>
          <p:cNvPr id="7" name="Google Shape;7;p1"/>
          <p:cNvPicPr preferRelativeResize="0"/>
          <p:nvPr/>
        </p:nvPicPr>
        <p:blipFill rotWithShape="1">
          <a:blip r:embed="rId1">
            <a:alphaModFix/>
          </a:blip>
          <a:srcRect b="0" l="0" r="0" t="0"/>
          <a:stretch/>
        </p:blipFill>
        <p:spPr>
          <a:xfrm>
            <a:off x="8308080" y="0"/>
            <a:ext cx="835560" cy="835560"/>
          </a:xfrm>
          <a:prstGeom prst="rect">
            <a:avLst/>
          </a:prstGeom>
          <a:noFill/>
          <a:ln>
            <a:noFill/>
          </a:ln>
        </p:spPr>
      </p:pic>
      <p:sp>
        <p:nvSpPr>
          <p:cNvPr id="8" name="Google Shape;8;p1"/>
          <p:cNvSpPr txBox="1"/>
          <p:nvPr>
            <p:ph type="title"/>
          </p:nvPr>
        </p:nvSpPr>
        <p:spPr>
          <a:xfrm>
            <a:off x="191520" y="1107720"/>
            <a:ext cx="8829720" cy="19533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8122680" y="0"/>
            <a:ext cx="1006920" cy="92592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0" y="926280"/>
            <a:ext cx="9123480" cy="42166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1" name="Google Shape;61;p14"/>
          <p:cNvSpPr txBox="1"/>
          <p:nvPr>
            <p:ph type="title"/>
          </p:nvPr>
        </p:nvSpPr>
        <p:spPr>
          <a:xfrm>
            <a:off x="0" y="0"/>
            <a:ext cx="8118720" cy="925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solidFill>
                <a:srgbClr val="000000"/>
              </a:solidFill>
              <a:latin typeface="Times New Roman"/>
              <a:ea typeface="Times New Roman"/>
              <a:cs typeface="Times New Roman"/>
              <a:sym typeface="Times New Roman"/>
            </a:endParaRPr>
          </a:p>
        </p:txBody>
      </p:sp>
      <p:pic>
        <p:nvPicPr>
          <p:cNvPr id="63" name="Google Shape;63;p14"/>
          <p:cNvPicPr preferRelativeResize="0"/>
          <p:nvPr/>
        </p:nvPicPr>
        <p:blipFill rotWithShape="1">
          <a:blip r:embed="rId1">
            <a:alphaModFix/>
          </a:blip>
          <a:srcRect b="0" l="0" r="0" t="0"/>
          <a:stretch/>
        </p:blipFill>
        <p:spPr>
          <a:xfrm>
            <a:off x="8159400" y="-2520"/>
            <a:ext cx="964080" cy="9259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5.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6.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4.gif"/><Relationship Id="rId4" Type="http://schemas.openxmlformats.org/officeDocument/2006/relationships/hyperlink" Target="https://velascoluis.medium.com/optimizadores-en-redes-neuronales-profundas-un-enfoque-pr%C3%A1ctico-819b39a3eb5"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playground.tensorflow.org/#activation=sigmoid&amp;regularization=L2&amp;batchSize=30&amp;dataset=xor&amp;regDataset=reg-plane&amp;learningRate=0.1&amp;regularizationRate=0.003&amp;noise=10&amp;networkShape=4&amp;seed=0.76427&amp;showTestData=true&amp;discretize=false&amp;percTrainData=80&amp;x=true&amp;y=true&amp;xTimesY=false&amp;xSquared=false&amp;ySquared=false&amp;cosX=false&amp;sinX=false&amp;cosY=false&amp;sinY=false&amp;collectStats=false&amp;problem=classification&amp;initZero=false&amp;hideText=false&amp;showTestData_hide=false" TargetMode="External"/><Relationship Id="rId4" Type="http://schemas.openxmlformats.org/officeDocument/2006/relationships/hyperlink" Target="https://playground.tensorflow.org/#activation=sigmoid&amp;regularization=L2&amp;batchSize=30&amp;dataset=circle&amp;regDataset=reg-plane&amp;learningRate=0.1&amp;regularizationRate=0.003&amp;noise=20&amp;networkShape=4,3&amp;seed=0.14921&amp;showTestData=true&amp;discretize=false&amp;percTrainData=80&amp;x=true&amp;y=true&amp;xTimesY=false&amp;xSquared=false&amp;ySquared=false&amp;cosX=false&amp;sinX=false&amp;cosY=false&amp;sinY=false&amp;collectStats=false&amp;problem=classification&amp;initZero=false&amp;hideText=false&amp;showTestData_hide=fal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nvSpPr>
        <p:spPr>
          <a:xfrm>
            <a:off x="191520" y="1107720"/>
            <a:ext cx="8829720" cy="19533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419" sz="5000">
                <a:solidFill>
                  <a:srgbClr val="CC0000"/>
                </a:solidFill>
                <a:latin typeface="Open Sans"/>
                <a:ea typeface="Open Sans"/>
                <a:cs typeface="Open Sans"/>
                <a:sym typeface="Open Sans"/>
              </a:rPr>
              <a:t>Implementación de Redes Neuronales</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Método de regularización que evita codependencias en las conexiones de la red. La idea es “apagar” activaciones aleatoriamente durante el entrenamiento. Esto hace que el buen funcionamiento de la red no dependa de unas pocas neuronas.</a:t>
            </a:r>
            <a:endParaRPr b="0" i="0" sz="2800" u="none" cap="none" strike="noStrike">
              <a:solidFill>
                <a:srgbClr val="000000"/>
              </a:solidFill>
              <a:latin typeface="Arial"/>
              <a:ea typeface="Arial"/>
              <a:cs typeface="Arial"/>
              <a:sym typeface="Arial"/>
            </a:endParaRPr>
          </a:p>
        </p:txBody>
      </p:sp>
      <p:sp>
        <p:nvSpPr>
          <p:cNvPr id="172" name="Google Shape;172;p36"/>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Dropout</a:t>
            </a:r>
            <a:endParaRPr b="0" i="0" sz="3000" u="none" cap="none" strike="noStrike">
              <a:solidFill>
                <a:srgbClr val="000000"/>
              </a:solidFill>
              <a:latin typeface="Arial"/>
              <a:ea typeface="Arial"/>
              <a:cs typeface="Arial"/>
              <a:sym typeface="Arial"/>
            </a:endParaRPr>
          </a:p>
        </p:txBody>
      </p:sp>
      <p:pic>
        <p:nvPicPr>
          <p:cNvPr id="173" name="Google Shape;173;p36"/>
          <p:cNvPicPr preferRelativeResize="0"/>
          <p:nvPr/>
        </p:nvPicPr>
        <p:blipFill rotWithShape="1">
          <a:blip r:embed="rId3">
            <a:alphaModFix/>
          </a:blip>
          <a:srcRect b="9323" l="0" r="0" t="0"/>
          <a:stretch/>
        </p:blipFill>
        <p:spPr>
          <a:xfrm>
            <a:off x="3243600" y="3428640"/>
            <a:ext cx="3511440" cy="17146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nvSpPr>
        <p:spPr>
          <a:xfrm>
            <a:off x="0" y="926280"/>
            <a:ext cx="9123480" cy="16448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La idea es evitar el sobreajuste parando el entrenamiento antes de que el error del set validación empieza aumentar.</a:t>
            </a:r>
            <a:endParaRPr b="0" i="0" sz="2800" u="none" cap="none" strike="noStrike">
              <a:solidFill>
                <a:srgbClr val="000000"/>
              </a:solidFill>
              <a:latin typeface="Arial"/>
              <a:ea typeface="Arial"/>
              <a:cs typeface="Arial"/>
              <a:sym typeface="Arial"/>
            </a:endParaRPr>
          </a:p>
        </p:txBody>
      </p:sp>
      <p:sp>
        <p:nvSpPr>
          <p:cNvPr id="179" name="Google Shape;179;p37"/>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1" lang="es-419" sz="3000" u="none" cap="none" strike="noStrike">
                <a:solidFill>
                  <a:srgbClr val="CC0000"/>
                </a:solidFill>
                <a:latin typeface="Open Sans"/>
                <a:ea typeface="Open Sans"/>
                <a:cs typeface="Open Sans"/>
                <a:sym typeface="Open Sans"/>
              </a:rPr>
              <a:t>Early stopping </a:t>
            </a:r>
            <a:endParaRPr b="0" i="1" sz="3000" u="none" cap="none" strike="noStrike">
              <a:solidFill>
                <a:srgbClr val="000000"/>
              </a:solidFill>
              <a:latin typeface="Arial"/>
              <a:ea typeface="Arial"/>
              <a:cs typeface="Arial"/>
              <a:sym typeface="Arial"/>
            </a:endParaRPr>
          </a:p>
        </p:txBody>
      </p:sp>
      <p:pic>
        <p:nvPicPr>
          <p:cNvPr id="180" name="Google Shape;180;p37"/>
          <p:cNvPicPr preferRelativeResize="0"/>
          <p:nvPr/>
        </p:nvPicPr>
        <p:blipFill rotWithShape="1">
          <a:blip r:embed="rId3">
            <a:alphaModFix/>
          </a:blip>
          <a:srcRect b="8112" l="0" r="13831" t="0"/>
          <a:stretch/>
        </p:blipFill>
        <p:spPr>
          <a:xfrm>
            <a:off x="4264560" y="2777760"/>
            <a:ext cx="3594240" cy="2091240"/>
          </a:xfrm>
          <a:prstGeom prst="rect">
            <a:avLst/>
          </a:prstGeom>
          <a:noFill/>
          <a:ln>
            <a:noFill/>
          </a:ln>
        </p:spPr>
      </p:pic>
      <p:sp>
        <p:nvSpPr>
          <p:cNvPr id="181" name="Google Shape;181;p37"/>
          <p:cNvSpPr/>
          <p:nvPr/>
        </p:nvSpPr>
        <p:spPr>
          <a:xfrm>
            <a:off x="43200" y="2571480"/>
            <a:ext cx="3961440" cy="25034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Este método busca entonces quedarse con los pesos en la instancia óptima.</a:t>
            </a:r>
            <a:endParaRPr b="0" i="0" sz="2800" u="none" cap="none" strike="noStrike">
              <a:latin typeface="Arial"/>
              <a:ea typeface="Arial"/>
              <a:cs typeface="Arial"/>
              <a:sym typeface="Arial"/>
            </a:endParaRPr>
          </a:p>
        </p:txBody>
      </p:sp>
      <p:sp>
        <p:nvSpPr>
          <p:cNvPr id="182" name="Google Shape;182;p37"/>
          <p:cNvSpPr/>
          <p:nvPr/>
        </p:nvSpPr>
        <p:spPr>
          <a:xfrm>
            <a:off x="7437240" y="4700160"/>
            <a:ext cx="1093320" cy="66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419" sz="1000" u="none" cap="none" strike="noStrike">
                <a:solidFill>
                  <a:srgbClr val="000000"/>
                </a:solidFill>
                <a:latin typeface="Open Sans"/>
                <a:ea typeface="Open Sans"/>
                <a:cs typeface="Open Sans"/>
                <a:sym typeface="Open Sans"/>
              </a:rPr>
              <a:t>Epoc</a:t>
            </a:r>
            <a:endParaRPr b="0" i="0" sz="1000" u="none" cap="none" strike="noStrike">
              <a:latin typeface="Arial"/>
              <a:ea typeface="Arial"/>
              <a:cs typeface="Arial"/>
              <a:sym typeface="Arial"/>
            </a:endParaRPr>
          </a:p>
        </p:txBody>
      </p:sp>
      <p:sp>
        <p:nvSpPr>
          <p:cNvPr id="183" name="Google Shape;183;p37"/>
          <p:cNvSpPr/>
          <p:nvPr/>
        </p:nvSpPr>
        <p:spPr>
          <a:xfrm>
            <a:off x="3754080" y="2704320"/>
            <a:ext cx="817560" cy="3049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419" sz="1200" u="none" cap="none" strike="noStrike">
                <a:solidFill>
                  <a:srgbClr val="000000"/>
                </a:solidFill>
                <a:latin typeface="Open Sans"/>
                <a:ea typeface="Open Sans"/>
                <a:cs typeface="Open Sans"/>
                <a:sym typeface="Open Sans"/>
              </a:rPr>
              <a:t>Error</a:t>
            </a:r>
            <a:endParaRPr b="0" i="0" sz="12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nvSpPr>
        <p:spPr>
          <a:xfrm>
            <a:off x="0" y="926280"/>
            <a:ext cx="9123480" cy="212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La idea es agregar datos usando los datos que se tienen y aplicarles transformaciones que los conviertan en nuevos datos, de manera que sean verosímiles. Ej: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89" name="Google Shape;189;p38"/>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Data Augmentation</a:t>
            </a:r>
            <a:endParaRPr b="0" i="0" sz="3000" u="none" cap="none" strike="noStrike">
              <a:solidFill>
                <a:srgbClr val="000000"/>
              </a:solidFill>
              <a:latin typeface="Arial"/>
              <a:ea typeface="Arial"/>
              <a:cs typeface="Arial"/>
              <a:sym typeface="Arial"/>
            </a:endParaRPr>
          </a:p>
        </p:txBody>
      </p:sp>
      <p:pic>
        <p:nvPicPr>
          <p:cNvPr id="190" name="Google Shape;190;p38"/>
          <p:cNvPicPr preferRelativeResize="0"/>
          <p:nvPr/>
        </p:nvPicPr>
        <p:blipFill rotWithShape="1">
          <a:blip r:embed="rId3">
            <a:alphaModFix/>
          </a:blip>
          <a:srcRect b="0" l="0" r="0" t="0"/>
          <a:stretch/>
        </p:blipFill>
        <p:spPr>
          <a:xfrm>
            <a:off x="2923560" y="2450520"/>
            <a:ext cx="2708640" cy="1153800"/>
          </a:xfrm>
          <a:prstGeom prst="rect">
            <a:avLst/>
          </a:prstGeom>
          <a:noFill/>
          <a:ln>
            <a:noFill/>
          </a:ln>
        </p:spPr>
      </p:pic>
      <p:sp>
        <p:nvSpPr>
          <p:cNvPr id="191" name="Google Shape;191;p38"/>
          <p:cNvSpPr/>
          <p:nvPr/>
        </p:nvSpPr>
        <p:spPr>
          <a:xfrm>
            <a:off x="108720" y="3467520"/>
            <a:ext cx="9078120" cy="21034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Es especialmente útil cuando se trabaja con imágenes. En general es difícil encontrar las transformaciones a aplicar.</a:t>
            </a:r>
            <a:endParaRPr b="0" i="0" sz="28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0" y="0"/>
            <a:ext cx="8118600" cy="9258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r>
              <a:t/>
            </a:r>
            <a:endParaRPr sz="3000"/>
          </a:p>
          <a:p>
            <a:pPr indent="0" lvl="0" marL="0" rtl="0" algn="l">
              <a:spcBef>
                <a:spcPts val="0"/>
              </a:spcBef>
              <a:spcAft>
                <a:spcPts val="0"/>
              </a:spcAft>
              <a:buClr>
                <a:schemeClr val="dk1"/>
              </a:buClr>
              <a:buFont typeface="Arial"/>
              <a:buNone/>
            </a:pPr>
            <a:r>
              <a:t/>
            </a:r>
            <a:endParaRPr/>
          </a:p>
        </p:txBody>
      </p:sp>
      <p:sp>
        <p:nvSpPr>
          <p:cNvPr id="197" name="Google Shape;197;p39"/>
          <p:cNvSpPr txBox="1"/>
          <p:nvPr>
            <p:ph idx="1" type="subTitle"/>
          </p:nvPr>
        </p:nvSpPr>
        <p:spPr>
          <a:xfrm>
            <a:off x="10200" y="925800"/>
            <a:ext cx="9123600" cy="4217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419"/>
              <a:t>Un optimizador es una implementación concreta del algoritmo de </a:t>
            </a:r>
            <a:r>
              <a:rPr b="1" i="1" lang="es-419"/>
              <a:t>backpropagation</a:t>
            </a:r>
            <a:endParaRPr b="1" i="1"/>
          </a:p>
        </p:txBody>
      </p:sp>
      <p:sp>
        <p:nvSpPr>
          <p:cNvPr id="198" name="Google Shape;198;p39"/>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endParaRPr b="0" i="0" sz="3000" u="none" cap="none" strike="noStrike">
              <a:solidFill>
                <a:srgbClr val="000000"/>
              </a:solidFill>
              <a:latin typeface="Arial"/>
              <a:ea typeface="Arial"/>
              <a:cs typeface="Arial"/>
              <a:sym typeface="Arial"/>
            </a:endParaRPr>
          </a:p>
        </p:txBody>
      </p:sp>
      <p:pic>
        <p:nvPicPr>
          <p:cNvPr id="199" name="Google Shape;199;p39"/>
          <p:cNvPicPr preferRelativeResize="0"/>
          <p:nvPr/>
        </p:nvPicPr>
        <p:blipFill>
          <a:blip r:embed="rId3">
            <a:alphaModFix/>
          </a:blip>
          <a:stretch>
            <a:fillRect/>
          </a:stretch>
        </p:blipFill>
        <p:spPr>
          <a:xfrm>
            <a:off x="218487" y="1404800"/>
            <a:ext cx="8707025" cy="365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Los optimizadores más utilizados son:</a:t>
            </a:r>
            <a:endParaRPr b="0" i="0" sz="2800" u="none" cap="none" strike="noStrike">
              <a:solidFill>
                <a:srgbClr val="000000"/>
              </a:solidFill>
              <a:latin typeface="Arial"/>
              <a:ea typeface="Arial"/>
              <a:cs typeface="Arial"/>
              <a:sym typeface="Arial"/>
            </a:endParaRPr>
          </a:p>
          <a:p>
            <a:pPr indent="-406079" lvl="0" marL="457200" marR="0" rtl="0" algn="l">
              <a:lnSpc>
                <a:spcPct val="100000"/>
              </a:lnSpc>
              <a:spcBef>
                <a:spcPts val="1599"/>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SGD: </a:t>
            </a:r>
            <a:r>
              <a:rPr b="0" i="1" lang="es-419" sz="2800" u="none" cap="none" strike="noStrike">
                <a:solidFill>
                  <a:srgbClr val="000000"/>
                </a:solidFill>
                <a:latin typeface="Open Sans"/>
                <a:ea typeface="Open Sans"/>
                <a:cs typeface="Open Sans"/>
                <a:sym typeface="Open Sans"/>
              </a:rPr>
              <a:t>stochastic gradient descen</a:t>
            </a:r>
            <a:r>
              <a:rPr b="0" i="0" lang="es-419" sz="2800" u="none" cap="none" strike="noStrike">
                <a:solidFill>
                  <a:srgbClr val="000000"/>
                </a:solidFill>
                <a:latin typeface="Open Sans"/>
                <a:ea typeface="Open Sans"/>
                <a:cs typeface="Open Sans"/>
                <a:sym typeface="Open Sans"/>
              </a:rPr>
              <a:t>t</a:t>
            </a:r>
            <a:endParaRPr sz="2800">
              <a:latin typeface="Open Sans"/>
              <a:ea typeface="Open Sans"/>
              <a:cs typeface="Open Sans"/>
              <a:sym typeface="Open Sans"/>
            </a:endParaRPr>
          </a:p>
          <a:p>
            <a:pPr indent="-406079" lvl="0" marL="457200" marR="0" rtl="0" algn="l">
              <a:lnSpc>
                <a:spcPct val="100000"/>
              </a:lnSpc>
              <a:spcBef>
                <a:spcPts val="1599"/>
              </a:spcBef>
              <a:spcAft>
                <a:spcPts val="0"/>
              </a:spcAft>
              <a:buClr>
                <a:srgbClr val="000000"/>
              </a:buClr>
              <a:buSzPts val="2800"/>
              <a:buFont typeface="Open Sans"/>
              <a:buChar char="●"/>
            </a:pPr>
            <a:r>
              <a:rPr lang="es-419" sz="2800">
                <a:latin typeface="Open Sans"/>
                <a:ea typeface="Open Sans"/>
                <a:cs typeface="Open Sans"/>
                <a:sym typeface="Open Sans"/>
              </a:rPr>
              <a:t>Momentum</a:t>
            </a:r>
            <a:endParaRPr sz="2800">
              <a:latin typeface="Open Sans"/>
              <a:ea typeface="Open Sans"/>
              <a:cs typeface="Open Sans"/>
              <a:sym typeface="Open Sans"/>
            </a:endParaRPr>
          </a:p>
          <a:p>
            <a:pPr indent="-406400" lvl="0" marL="457200" rtl="0" algn="l">
              <a:lnSpc>
                <a:spcPct val="100000"/>
              </a:lnSpc>
              <a:spcBef>
                <a:spcPts val="0"/>
              </a:spcBef>
              <a:spcAft>
                <a:spcPts val="0"/>
              </a:spcAft>
              <a:buSzPts val="2800"/>
              <a:buFont typeface="Open Sans"/>
              <a:buChar char="●"/>
            </a:pPr>
            <a:r>
              <a:rPr lang="es-419" sz="2800">
                <a:solidFill>
                  <a:schemeClr val="dk1"/>
                </a:solidFill>
              </a:rPr>
              <a:t>Nesterov</a:t>
            </a:r>
            <a:endParaRPr sz="2800">
              <a:latin typeface="Open Sans"/>
              <a:ea typeface="Open Sans"/>
              <a:cs typeface="Open Sans"/>
              <a:sym typeface="Open Sans"/>
            </a:endParaRPr>
          </a:p>
          <a:p>
            <a:pPr indent="-406080" lvl="0" marL="457200" marR="0" rtl="0" algn="l">
              <a:lnSpc>
                <a:spcPct val="100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RMSprop</a:t>
            </a:r>
            <a:endParaRPr b="0" i="0" sz="2800" u="none" cap="none" strike="noStrike">
              <a:solidFill>
                <a:srgbClr val="000000"/>
              </a:solidFill>
              <a:latin typeface="Arial"/>
              <a:ea typeface="Arial"/>
              <a:cs typeface="Arial"/>
              <a:sym typeface="Arial"/>
            </a:endParaRPr>
          </a:p>
          <a:p>
            <a:pPr indent="-406079" lvl="0" marL="457200" marR="0" rtl="0" algn="l">
              <a:lnSpc>
                <a:spcPct val="100000"/>
              </a:lnSpc>
              <a:spcBef>
                <a:spcPts val="0"/>
              </a:spcBef>
              <a:spcAft>
                <a:spcPts val="0"/>
              </a:spcAft>
              <a:buClr>
                <a:srgbClr val="000000"/>
              </a:buClr>
              <a:buSzPts val="2800"/>
              <a:buFont typeface="Open Sans"/>
              <a:buChar char="●"/>
            </a:pPr>
            <a:r>
              <a:rPr lang="es-419" sz="2800">
                <a:latin typeface="Open Sans"/>
                <a:ea typeface="Open Sans"/>
                <a:cs typeface="Open Sans"/>
                <a:sym typeface="Open Sans"/>
              </a:rPr>
              <a:t>AdaGrad</a:t>
            </a:r>
            <a:endParaRPr sz="2800">
              <a:latin typeface="Open Sans"/>
              <a:ea typeface="Open Sans"/>
              <a:cs typeface="Open Sans"/>
              <a:sym typeface="Open Sans"/>
            </a:endParaRPr>
          </a:p>
          <a:p>
            <a:pPr indent="-406080" lvl="0" marL="457200" marR="0" rtl="0" algn="l">
              <a:lnSpc>
                <a:spcPct val="100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Adam</a:t>
            </a:r>
            <a:endParaRPr b="0" i="0" sz="2800" u="none" cap="none" strike="noStrike">
              <a:solidFill>
                <a:srgbClr val="000000"/>
              </a:solidFill>
              <a:latin typeface="Arial"/>
              <a:ea typeface="Arial"/>
              <a:cs typeface="Arial"/>
              <a:sym typeface="Arial"/>
            </a:endParaRPr>
          </a:p>
          <a:p>
            <a:pPr indent="-406080" lvl="0" marL="457200" marR="0" rtl="0" algn="l">
              <a:lnSpc>
                <a:spcPct val="100000"/>
              </a:lnSpc>
              <a:spcBef>
                <a:spcPts val="0"/>
              </a:spcBef>
              <a:spcAft>
                <a:spcPts val="0"/>
              </a:spcAft>
              <a:buClr>
                <a:srgbClr val="000000"/>
              </a:buClr>
              <a:buSzPts val="2800"/>
              <a:buFont typeface="Open Sans"/>
              <a:buChar char="●"/>
            </a:pPr>
            <a:r>
              <a:rPr lang="es-419" sz="2800">
                <a:latin typeface="Open Sans"/>
                <a:ea typeface="Open Sans"/>
                <a:cs typeface="Open Sans"/>
                <a:sym typeface="Open Sans"/>
              </a:rPr>
              <a:t>Nadam</a:t>
            </a:r>
            <a:endParaRPr b="0" i="0" sz="2800" u="none" cap="none" strike="noStrike">
              <a:solidFill>
                <a:srgbClr val="000000"/>
              </a:solidFill>
              <a:latin typeface="Arial"/>
              <a:ea typeface="Arial"/>
              <a:cs typeface="Arial"/>
              <a:sym typeface="Arial"/>
            </a:endParaRPr>
          </a:p>
        </p:txBody>
      </p:sp>
      <p:sp>
        <p:nvSpPr>
          <p:cNvPr id="205" name="Google Shape;205;p40"/>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endParaRPr b="0" i="0" sz="3000" u="none" cap="none" strike="noStrike">
              <a:solidFill>
                <a:srgbClr val="000000"/>
              </a:solidFill>
              <a:latin typeface="Arial"/>
              <a:ea typeface="Arial"/>
              <a:cs typeface="Arial"/>
              <a:sym typeface="Arial"/>
            </a:endParaRPr>
          </a:p>
        </p:txBody>
      </p:sp>
      <p:sp>
        <p:nvSpPr>
          <p:cNvPr id="206" name="Google Shape;206;p40"/>
          <p:cNvSpPr/>
          <p:nvPr/>
        </p:nvSpPr>
        <p:spPr>
          <a:xfrm>
            <a:off x="3862349" y="2538525"/>
            <a:ext cx="5145900" cy="2468100"/>
          </a:xfrm>
          <a:prstGeom prst="rect">
            <a:avLst/>
          </a:prstGeom>
          <a:noFill/>
          <a:ln>
            <a:noFill/>
          </a:ln>
        </p:spPr>
        <p:txBody>
          <a:bodyPr anchorCtr="0" anchor="t" bIns="91425" lIns="91425" spcFirstLastPara="1" rIns="91425" wrap="square" tIns="91425">
            <a:noAutofit/>
          </a:bodyPr>
          <a:lstStyle/>
          <a:p>
            <a:pPr indent="-444240" lvl="0" marL="457200" marR="0" rtl="0" algn="l">
              <a:lnSpc>
                <a:spcPct val="100000"/>
              </a:lnSpc>
              <a:spcBef>
                <a:spcPts val="0"/>
              </a:spcBef>
              <a:spcAft>
                <a:spcPts val="0"/>
              </a:spcAft>
              <a:buClr>
                <a:srgbClr val="000000"/>
              </a:buClr>
              <a:buSzPts val="3200"/>
              <a:buFont typeface="Open Sans"/>
              <a:buChar char="+"/>
            </a:pPr>
            <a:r>
              <a:rPr b="0" i="0" lang="es-419" sz="3200" u="none" cap="none" strike="noStrike">
                <a:solidFill>
                  <a:srgbClr val="000000"/>
                </a:solidFill>
                <a:latin typeface="Open Sans"/>
                <a:ea typeface="Open Sans"/>
                <a:cs typeface="Open Sans"/>
                <a:sym typeface="Open Sans"/>
              </a:rPr>
              <a:t>sofisticados</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Utilizan otra información además del gradiente para modificar los pesos, como derivadas segundas.</a:t>
            </a:r>
            <a:endParaRPr b="0" i="0" sz="2800" u="none" cap="none" strike="noStrike">
              <a:latin typeface="Arial"/>
              <a:ea typeface="Arial"/>
              <a:cs typeface="Arial"/>
              <a:sym typeface="Arial"/>
            </a:endParaRPr>
          </a:p>
        </p:txBody>
      </p:sp>
      <p:pic>
        <p:nvPicPr>
          <p:cNvPr id="207" name="Google Shape;207;p40"/>
          <p:cNvPicPr preferRelativeResize="0"/>
          <p:nvPr/>
        </p:nvPicPr>
        <p:blipFill rotWithShape="1">
          <a:blip r:embed="rId3">
            <a:alphaModFix/>
          </a:blip>
          <a:srcRect b="0" l="0" r="0" t="0"/>
          <a:stretch/>
        </p:blipFill>
        <p:spPr>
          <a:xfrm>
            <a:off x="2800355" y="3546975"/>
            <a:ext cx="1062001" cy="1062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s-419" sz="2200">
                <a:latin typeface="Open Sans"/>
                <a:ea typeface="Open Sans"/>
                <a:cs typeface="Open Sans"/>
                <a:sym typeface="Open Sans"/>
              </a:rPr>
              <a:t>SGD</a:t>
            </a:r>
            <a:r>
              <a:rPr lang="es-419" sz="2200">
                <a:latin typeface="Open Sans"/>
                <a:ea typeface="Open Sans"/>
                <a:cs typeface="Open Sans"/>
                <a:sym typeface="Open Sans"/>
              </a:rPr>
              <a:t>: </a:t>
            </a:r>
            <a:r>
              <a:rPr i="1" lang="es-419" sz="2200">
                <a:latin typeface="Open Sans"/>
                <a:ea typeface="Open Sans"/>
                <a:cs typeface="Open Sans"/>
                <a:sym typeface="Open Sans"/>
              </a:rPr>
              <a:t>Stochastic Gradient Descent (SGD)</a:t>
            </a:r>
            <a:endParaRPr i="1" sz="22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2200">
              <a:latin typeface="Open Sans"/>
              <a:ea typeface="Open Sans"/>
              <a:cs typeface="Open Sans"/>
              <a:sym typeface="Open Sans"/>
            </a:endParaRPr>
          </a:p>
          <a:p>
            <a:pPr indent="0" lvl="0" marL="0" marR="0" rtl="0" algn="l">
              <a:lnSpc>
                <a:spcPct val="115000"/>
              </a:lnSpc>
              <a:spcBef>
                <a:spcPts val="0"/>
              </a:spcBef>
              <a:spcAft>
                <a:spcPts val="0"/>
              </a:spcAft>
              <a:buNone/>
            </a:pPr>
            <a:r>
              <a:rPr b="1" i="1" lang="es-419" sz="2200">
                <a:latin typeface="Open Sans"/>
                <a:ea typeface="Open Sans"/>
                <a:cs typeface="Open Sans"/>
                <a:sym typeface="Open Sans"/>
              </a:rPr>
              <a:t>Backpropagation</a:t>
            </a:r>
            <a:r>
              <a:rPr lang="es-419" sz="2200">
                <a:latin typeface="Open Sans"/>
                <a:ea typeface="Open Sans"/>
                <a:cs typeface="Open Sans"/>
                <a:sym typeface="Open Sans"/>
              </a:rPr>
              <a:t> simple, sin </a:t>
            </a:r>
            <a:r>
              <a:rPr lang="es-419" sz="2200">
                <a:latin typeface="Open Sans"/>
                <a:ea typeface="Open Sans"/>
                <a:cs typeface="Open Sans"/>
                <a:sym typeface="Open Sans"/>
              </a:rPr>
              <a:t>ningún</a:t>
            </a:r>
            <a:r>
              <a:rPr lang="es-419" sz="2200">
                <a:latin typeface="Open Sans"/>
                <a:ea typeface="Open Sans"/>
                <a:cs typeface="Open Sans"/>
                <a:sym typeface="Open Sans"/>
              </a:rPr>
              <a:t> tipo de </a:t>
            </a:r>
            <a:r>
              <a:rPr lang="es-419" sz="2200">
                <a:latin typeface="Open Sans"/>
                <a:ea typeface="Open Sans"/>
                <a:cs typeface="Open Sans"/>
                <a:sym typeface="Open Sans"/>
              </a:rPr>
              <a:t>optimización, tal y como lo vimos en clase. Algoritmo de la década de 1960.</a:t>
            </a:r>
            <a:endParaRPr sz="22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22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s-419" sz="2200">
                <a:solidFill>
                  <a:schemeClr val="dk1"/>
                </a:solidFill>
              </a:rPr>
              <a:t>Para implementar </a:t>
            </a:r>
            <a:r>
              <a:rPr i="1" lang="es-419" sz="2200">
                <a:solidFill>
                  <a:schemeClr val="dk1"/>
                </a:solidFill>
                <a:latin typeface="Open Sans"/>
                <a:ea typeface="Open Sans"/>
                <a:cs typeface="Open Sans"/>
                <a:sym typeface="Open Sans"/>
              </a:rPr>
              <a:t>SGD</a:t>
            </a:r>
            <a:r>
              <a:rPr lang="es-419" sz="2200">
                <a:solidFill>
                  <a:schemeClr val="dk1"/>
                </a:solidFill>
              </a:rPr>
              <a:t>, en Keras, tenemos que usar el optimizador SGD.</a:t>
            </a:r>
            <a:br>
              <a:rPr lang="es-419" sz="2000">
                <a:solidFill>
                  <a:schemeClr val="dk1"/>
                </a:solidFill>
              </a:rPr>
            </a:b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2000">
                <a:solidFill>
                  <a:schemeClr val="dk1"/>
                </a:solidFill>
                <a:latin typeface="Courier New"/>
                <a:ea typeface="Courier New"/>
                <a:cs typeface="Courier New"/>
                <a:sym typeface="Courier New"/>
              </a:rPr>
              <a:t>optimizer = keras.optimizers.SGD(lr=0.001)</a:t>
            </a:r>
            <a:endParaRPr sz="28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2800">
              <a:latin typeface="Open Sans"/>
              <a:ea typeface="Open Sans"/>
              <a:cs typeface="Open Sans"/>
              <a:sym typeface="Open Sans"/>
            </a:endParaRPr>
          </a:p>
        </p:txBody>
      </p:sp>
      <p:sp>
        <p:nvSpPr>
          <p:cNvPr id="213" name="Google Shape;213;p41"/>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SGD</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10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1000"/>
                                        <p:tgtEl>
                                          <p:spTgt spid="2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19" name="Google Shape;219;p42"/>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Momentum</a:t>
            </a:r>
            <a:r>
              <a:rPr b="1" i="0" lang="es-419" sz="3000" u="none" cap="none" strike="noStrike">
                <a:solidFill>
                  <a:srgbClr val="CC0000"/>
                </a:solidFill>
                <a:latin typeface="Open Sans"/>
                <a:ea typeface="Open Sans"/>
                <a:cs typeface="Open Sans"/>
                <a:sym typeface="Open Sans"/>
              </a:rPr>
              <a:t> </a:t>
            </a:r>
            <a:endParaRPr b="0" i="0" sz="3000" u="none" cap="none" strike="noStrike">
              <a:solidFill>
                <a:srgbClr val="000000"/>
              </a:solidFill>
              <a:latin typeface="Arial"/>
              <a:ea typeface="Arial"/>
              <a:cs typeface="Arial"/>
              <a:sym typeface="Arial"/>
            </a:endParaRPr>
          </a:p>
        </p:txBody>
      </p:sp>
      <p:pic>
        <p:nvPicPr>
          <p:cNvPr id="220" name="Google Shape;220;p42"/>
          <p:cNvPicPr preferRelativeResize="0"/>
          <p:nvPr/>
        </p:nvPicPr>
        <p:blipFill>
          <a:blip r:embed="rId3">
            <a:alphaModFix/>
          </a:blip>
          <a:stretch>
            <a:fillRect/>
          </a:stretch>
        </p:blipFill>
        <p:spPr>
          <a:xfrm>
            <a:off x="107063" y="3207125"/>
            <a:ext cx="2466975" cy="1847850"/>
          </a:xfrm>
          <a:prstGeom prst="rect">
            <a:avLst/>
          </a:prstGeom>
          <a:noFill/>
          <a:ln>
            <a:noFill/>
          </a:ln>
        </p:spPr>
      </p:pic>
      <p:sp>
        <p:nvSpPr>
          <p:cNvPr id="221" name="Google Shape;221;p42"/>
          <p:cNvSpPr txBox="1"/>
          <p:nvPr/>
        </p:nvSpPr>
        <p:spPr>
          <a:xfrm>
            <a:off x="84675" y="1008950"/>
            <a:ext cx="8480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200"/>
              <a:t>Propuesto por Boris Polyak en 1964</a:t>
            </a:r>
            <a:endParaRPr sz="2200"/>
          </a:p>
          <a:p>
            <a:pPr indent="0" lvl="0" marL="0" rtl="0" algn="l">
              <a:spcBef>
                <a:spcPts val="0"/>
              </a:spcBef>
              <a:spcAft>
                <a:spcPts val="0"/>
              </a:spcAft>
              <a:buNone/>
            </a:pPr>
            <a:r>
              <a:rPr b="1" lang="es-419" sz="2200"/>
              <a:t>Idea principal</a:t>
            </a:r>
            <a:r>
              <a:rPr lang="es-419" sz="2200"/>
              <a:t>: Imaginemos una pelota rodando por una colina…</a:t>
            </a:r>
            <a:endParaRPr sz="2200"/>
          </a:p>
        </p:txBody>
      </p:sp>
      <p:sp>
        <p:nvSpPr>
          <p:cNvPr id="222" name="Google Shape;222;p42"/>
          <p:cNvSpPr txBox="1"/>
          <p:nvPr/>
        </p:nvSpPr>
        <p:spPr>
          <a:xfrm>
            <a:off x="3040950" y="1954000"/>
            <a:ext cx="5940600" cy="25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00"/>
              <a:t>Primero irá despacio, luego irá cada vez más </a:t>
            </a:r>
            <a:r>
              <a:rPr lang="es-419" sz="2100"/>
              <a:t>rápido</a:t>
            </a:r>
            <a:r>
              <a:rPr lang="es-419" sz="2100"/>
              <a:t> hasta alcanzar una velocidad final constante.</a:t>
            </a:r>
            <a:endParaRPr sz="2100"/>
          </a:p>
          <a:p>
            <a:pPr indent="0" lvl="0" marL="0" rtl="0" algn="l">
              <a:spcBef>
                <a:spcPts val="0"/>
              </a:spcBef>
              <a:spcAft>
                <a:spcPts val="0"/>
              </a:spcAft>
              <a:buNone/>
            </a:pPr>
            <a:r>
              <a:t/>
            </a:r>
            <a:endParaRPr sz="2100"/>
          </a:p>
          <a:p>
            <a:pPr indent="0" lvl="0" marL="0" rtl="0" algn="l">
              <a:lnSpc>
                <a:spcPct val="115000"/>
              </a:lnSpc>
              <a:spcBef>
                <a:spcPts val="0"/>
              </a:spcBef>
              <a:spcAft>
                <a:spcPts val="0"/>
              </a:spcAft>
              <a:buClr>
                <a:schemeClr val="dk1"/>
              </a:buClr>
              <a:buSzPts val="1100"/>
              <a:buFont typeface="Arial"/>
              <a:buNone/>
            </a:pPr>
            <a:r>
              <a:rPr lang="es-419" sz="2100">
                <a:solidFill>
                  <a:schemeClr val="dk1"/>
                </a:solidFill>
              </a:rPr>
              <a:t>A diferencia del </a:t>
            </a:r>
            <a:r>
              <a:rPr b="1" i="1" lang="es-419" sz="2100">
                <a:solidFill>
                  <a:schemeClr val="dk1"/>
                </a:solidFill>
              </a:rPr>
              <a:t>backpropagation</a:t>
            </a:r>
            <a:r>
              <a:rPr lang="es-419" sz="2100">
                <a:solidFill>
                  <a:schemeClr val="dk1"/>
                </a:solidFill>
              </a:rPr>
              <a:t> tradicional, en donde los pasos son regulares aquí son cada vez más rápidos. </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nvSpPr>
        <p:spPr>
          <a:xfrm>
            <a:off x="0" y="926275"/>
            <a:ext cx="4214100" cy="379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419" sz="2800"/>
              <a:t>El gradiente se </a:t>
            </a:r>
            <a:r>
              <a:rPr lang="es-419" sz="2800"/>
              <a:t>utiliza</a:t>
            </a:r>
            <a:r>
              <a:rPr lang="es-419" sz="2800"/>
              <a:t> para la </a:t>
            </a:r>
            <a:r>
              <a:rPr lang="es-419" sz="2800"/>
              <a:t>aceleración</a:t>
            </a:r>
            <a:r>
              <a:rPr lang="es-419" sz="2800"/>
              <a:t> y no para la velocidad.</a:t>
            </a:r>
            <a:endParaRPr sz="2800"/>
          </a:p>
        </p:txBody>
      </p:sp>
      <p:sp>
        <p:nvSpPr>
          <p:cNvPr id="228" name="Google Shape;228;p43"/>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i="1" lang="es-419" sz="3000" u="none" cap="none" strike="noStrike">
                <a:solidFill>
                  <a:srgbClr val="CC0000"/>
                </a:solidFill>
                <a:latin typeface="Open Sans"/>
                <a:ea typeface="Open Sans"/>
                <a:cs typeface="Open Sans"/>
                <a:sym typeface="Open Sans"/>
              </a:rPr>
              <a:t>Momentum</a:t>
            </a:r>
            <a:endParaRPr b="0" i="1" sz="3000" u="none" cap="none" strike="noStrike">
              <a:solidFill>
                <a:srgbClr val="000000"/>
              </a:solidFill>
              <a:latin typeface="Arial"/>
              <a:ea typeface="Arial"/>
              <a:cs typeface="Arial"/>
              <a:sym typeface="Arial"/>
            </a:endParaRPr>
          </a:p>
        </p:txBody>
      </p:sp>
      <p:pic>
        <p:nvPicPr>
          <p:cNvPr id="229" name="Google Shape;229;p43"/>
          <p:cNvPicPr preferRelativeResize="0"/>
          <p:nvPr/>
        </p:nvPicPr>
        <p:blipFill>
          <a:blip r:embed="rId3">
            <a:alphaModFix/>
          </a:blip>
          <a:stretch>
            <a:fillRect/>
          </a:stretch>
        </p:blipFill>
        <p:spPr>
          <a:xfrm>
            <a:off x="4751125" y="1046475"/>
            <a:ext cx="4213950" cy="1436850"/>
          </a:xfrm>
          <a:prstGeom prst="rect">
            <a:avLst/>
          </a:prstGeom>
          <a:noFill/>
          <a:ln>
            <a:noFill/>
          </a:ln>
        </p:spPr>
      </p:pic>
      <p:sp>
        <p:nvSpPr>
          <p:cNvPr id="230" name="Google Shape;230;p43"/>
          <p:cNvSpPr/>
          <p:nvPr/>
        </p:nvSpPr>
        <p:spPr>
          <a:xfrm>
            <a:off x="5602100" y="1834425"/>
            <a:ext cx="423300" cy="402000"/>
          </a:xfrm>
          <a:prstGeom prst="ellipse">
            <a:avLst/>
          </a:prstGeom>
          <a:noFill/>
          <a:ln cap="flat" cmpd="sng" w="19050">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43"/>
          <p:cNvCxnSpPr>
            <a:stCxn id="230" idx="3"/>
            <a:endCxn id="232" idx="0"/>
          </p:cNvCxnSpPr>
          <p:nvPr/>
        </p:nvCxnSpPr>
        <p:spPr>
          <a:xfrm flipH="1">
            <a:off x="5000191" y="2177553"/>
            <a:ext cx="663900" cy="595200"/>
          </a:xfrm>
          <a:prstGeom prst="straightConnector1">
            <a:avLst/>
          </a:prstGeom>
          <a:noFill/>
          <a:ln cap="flat" cmpd="sng" w="19050">
            <a:solidFill>
              <a:srgbClr val="FF0000"/>
            </a:solidFill>
            <a:prstDash val="solid"/>
            <a:round/>
            <a:headEnd len="med" w="med" type="none"/>
            <a:tailEnd len="med" w="med" type="triangle"/>
          </a:ln>
        </p:spPr>
      </p:cxnSp>
      <p:sp>
        <p:nvSpPr>
          <p:cNvPr id="233" name="Google Shape;233;p43"/>
          <p:cNvSpPr/>
          <p:nvPr/>
        </p:nvSpPr>
        <p:spPr>
          <a:xfrm>
            <a:off x="6844050" y="1869700"/>
            <a:ext cx="423300" cy="402000"/>
          </a:xfrm>
          <a:prstGeom prst="ellipse">
            <a:avLst/>
          </a:prstGeom>
          <a:noFill/>
          <a:ln cap="flat" cmpd="sng" w="19050">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43"/>
          <p:cNvCxnSpPr>
            <a:stCxn id="233" idx="4"/>
            <a:endCxn id="235" idx="0"/>
          </p:cNvCxnSpPr>
          <p:nvPr/>
        </p:nvCxnSpPr>
        <p:spPr>
          <a:xfrm flipH="1">
            <a:off x="6708600" y="2271700"/>
            <a:ext cx="347100" cy="571500"/>
          </a:xfrm>
          <a:prstGeom prst="straightConnector1">
            <a:avLst/>
          </a:prstGeom>
          <a:noFill/>
          <a:ln cap="flat" cmpd="sng" w="19050">
            <a:solidFill>
              <a:srgbClr val="0000FF"/>
            </a:solidFill>
            <a:prstDash val="solid"/>
            <a:round/>
            <a:headEnd len="med" w="med" type="none"/>
            <a:tailEnd len="med" w="med" type="triangle"/>
          </a:ln>
        </p:spPr>
      </p:cxnSp>
      <p:sp>
        <p:nvSpPr>
          <p:cNvPr id="236" name="Google Shape;236;p43"/>
          <p:cNvSpPr/>
          <p:nvPr/>
        </p:nvSpPr>
        <p:spPr>
          <a:xfrm>
            <a:off x="6378275" y="1295738"/>
            <a:ext cx="423300" cy="402000"/>
          </a:xfrm>
          <a:prstGeom prst="ellipse">
            <a:avLst/>
          </a:prstGeom>
          <a:noFill/>
          <a:ln cap="flat" cmpd="sng" w="19050">
            <a:solidFill>
              <a:srgbClr val="99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43"/>
          <p:cNvCxnSpPr>
            <a:stCxn id="236" idx="3"/>
            <a:endCxn id="238" idx="0"/>
          </p:cNvCxnSpPr>
          <p:nvPr/>
        </p:nvCxnSpPr>
        <p:spPr>
          <a:xfrm flipH="1">
            <a:off x="5566666" y="1638866"/>
            <a:ext cx="873600" cy="2202300"/>
          </a:xfrm>
          <a:prstGeom prst="straightConnector1">
            <a:avLst/>
          </a:prstGeom>
          <a:noFill/>
          <a:ln cap="flat" cmpd="sng" w="19050">
            <a:solidFill>
              <a:srgbClr val="9900FF"/>
            </a:solidFill>
            <a:prstDash val="solid"/>
            <a:round/>
            <a:headEnd len="med" w="med" type="none"/>
            <a:tailEnd len="med" w="med" type="triangle"/>
          </a:ln>
        </p:spPr>
      </p:cxnSp>
      <p:sp>
        <p:nvSpPr>
          <p:cNvPr id="239" name="Google Shape;239;p43"/>
          <p:cNvSpPr/>
          <p:nvPr/>
        </p:nvSpPr>
        <p:spPr>
          <a:xfrm>
            <a:off x="7196775" y="1333375"/>
            <a:ext cx="423300" cy="402000"/>
          </a:xfrm>
          <a:prstGeom prst="ellipse">
            <a:avLst/>
          </a:prstGeom>
          <a:noFill/>
          <a:ln cap="flat" cmpd="sng" w="19050">
            <a:solidFill>
              <a:srgbClr val="6AA84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43"/>
          <p:cNvCxnSpPr>
            <a:stCxn id="239" idx="4"/>
          </p:cNvCxnSpPr>
          <p:nvPr/>
        </p:nvCxnSpPr>
        <p:spPr>
          <a:xfrm>
            <a:off x="7408425" y="1735375"/>
            <a:ext cx="155100" cy="2667300"/>
          </a:xfrm>
          <a:prstGeom prst="straightConnector1">
            <a:avLst/>
          </a:prstGeom>
          <a:noFill/>
          <a:ln cap="flat" cmpd="sng" w="19050">
            <a:solidFill>
              <a:srgbClr val="6AA84F"/>
            </a:solidFill>
            <a:prstDash val="solid"/>
            <a:round/>
            <a:headEnd len="med" w="med" type="none"/>
            <a:tailEnd len="med" w="med" type="triangle"/>
          </a:ln>
        </p:spPr>
      </p:cxnSp>
      <p:sp>
        <p:nvSpPr>
          <p:cNvPr id="241" name="Google Shape;241;p43"/>
          <p:cNvSpPr/>
          <p:nvPr/>
        </p:nvSpPr>
        <p:spPr>
          <a:xfrm>
            <a:off x="7836000" y="1236775"/>
            <a:ext cx="658800" cy="595200"/>
          </a:xfrm>
          <a:prstGeom prst="ellipse">
            <a:avLst/>
          </a:prstGeom>
          <a:noFill/>
          <a:ln cap="flat" cmpd="sng" w="19050">
            <a:solidFill>
              <a:srgbClr val="FF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43"/>
          <p:cNvCxnSpPr>
            <a:stCxn id="241" idx="4"/>
            <a:endCxn id="243" idx="0"/>
          </p:cNvCxnSpPr>
          <p:nvPr/>
        </p:nvCxnSpPr>
        <p:spPr>
          <a:xfrm>
            <a:off x="8165400" y="1831975"/>
            <a:ext cx="251400" cy="1738200"/>
          </a:xfrm>
          <a:prstGeom prst="straightConnector1">
            <a:avLst/>
          </a:prstGeom>
          <a:noFill/>
          <a:ln cap="flat" cmpd="sng" w="19050">
            <a:solidFill>
              <a:srgbClr val="FF00FF"/>
            </a:solidFill>
            <a:prstDash val="solid"/>
            <a:round/>
            <a:headEnd len="med" w="med" type="none"/>
            <a:tailEnd len="med" w="med" type="triangle"/>
          </a:ln>
        </p:spPr>
      </p:cxnSp>
      <p:sp>
        <p:nvSpPr>
          <p:cNvPr id="232" name="Google Shape;232;p43"/>
          <p:cNvSpPr txBox="1"/>
          <p:nvPr/>
        </p:nvSpPr>
        <p:spPr>
          <a:xfrm>
            <a:off x="4336300" y="2772750"/>
            <a:ext cx="13278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Vector de pesos</a:t>
            </a:r>
            <a:endParaRPr/>
          </a:p>
        </p:txBody>
      </p:sp>
      <p:sp>
        <p:nvSpPr>
          <p:cNvPr id="238" name="Google Shape;238;p43"/>
          <p:cNvSpPr txBox="1"/>
          <p:nvPr/>
        </p:nvSpPr>
        <p:spPr>
          <a:xfrm>
            <a:off x="4336300" y="3841075"/>
            <a:ext cx="2460900" cy="12621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Hiperparámetro: </a:t>
            </a:r>
            <a:r>
              <a:rPr i="1" lang="es-419"/>
              <a:t>momentum</a:t>
            </a:r>
            <a:r>
              <a:rPr lang="es-419"/>
              <a:t>, entre 0 y 1.</a:t>
            </a:r>
            <a:endParaRPr/>
          </a:p>
          <a:p>
            <a:pPr indent="0" lvl="0" marL="0" rtl="0" algn="l">
              <a:spcBef>
                <a:spcPts val="0"/>
              </a:spcBef>
              <a:spcAft>
                <a:spcPts val="0"/>
              </a:spcAft>
              <a:buNone/>
            </a:pPr>
            <a:r>
              <a:rPr lang="es-419"/>
              <a:t>0: mucha fricción</a:t>
            </a:r>
            <a:endParaRPr/>
          </a:p>
          <a:p>
            <a:pPr indent="0" lvl="0" marL="0" rtl="0" algn="l">
              <a:spcBef>
                <a:spcPts val="0"/>
              </a:spcBef>
              <a:spcAft>
                <a:spcPts val="0"/>
              </a:spcAft>
              <a:buNone/>
            </a:pPr>
            <a:r>
              <a:rPr lang="es-419"/>
              <a:t>1: nada de fricción</a:t>
            </a:r>
            <a:endParaRPr/>
          </a:p>
          <a:p>
            <a:pPr indent="0" lvl="0" marL="0" rtl="0" algn="l">
              <a:spcBef>
                <a:spcPts val="0"/>
              </a:spcBef>
              <a:spcAft>
                <a:spcPts val="0"/>
              </a:spcAft>
              <a:buNone/>
            </a:pPr>
            <a:r>
              <a:rPr lang="es-419"/>
              <a:t>Estabiliza la velocidad final</a:t>
            </a:r>
            <a:endParaRPr/>
          </a:p>
        </p:txBody>
      </p:sp>
      <p:sp>
        <p:nvSpPr>
          <p:cNvPr id="235" name="Google Shape;235;p43"/>
          <p:cNvSpPr txBox="1"/>
          <p:nvPr/>
        </p:nvSpPr>
        <p:spPr>
          <a:xfrm>
            <a:off x="6011700" y="2843300"/>
            <a:ext cx="1393500" cy="831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Gradiente local del vector momento</a:t>
            </a:r>
            <a:endParaRPr/>
          </a:p>
        </p:txBody>
      </p:sp>
      <p:sp>
        <p:nvSpPr>
          <p:cNvPr id="243" name="Google Shape;243;p43"/>
          <p:cNvSpPr txBox="1"/>
          <p:nvPr/>
        </p:nvSpPr>
        <p:spPr>
          <a:xfrm>
            <a:off x="7752800" y="3570175"/>
            <a:ext cx="1327800" cy="615600"/>
          </a:xfrm>
          <a:prstGeom prst="rect">
            <a:avLst/>
          </a:prstGeom>
          <a:noFill/>
          <a:ln cap="flat" cmpd="sng" w="952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Función de error</a:t>
            </a:r>
            <a:endParaRPr/>
          </a:p>
        </p:txBody>
      </p:sp>
      <p:sp>
        <p:nvSpPr>
          <p:cNvPr id="244" name="Google Shape;244;p43"/>
          <p:cNvSpPr txBox="1"/>
          <p:nvPr/>
        </p:nvSpPr>
        <p:spPr>
          <a:xfrm>
            <a:off x="7453650" y="4402675"/>
            <a:ext cx="1327800" cy="615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tasa de aprendizaje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nvSpPr>
        <p:spPr>
          <a:xfrm>
            <a:off x="0" y="883955"/>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419" sz="2800"/>
              <a:t>Para implementar </a:t>
            </a:r>
            <a:r>
              <a:rPr i="1" lang="es-419" sz="2800"/>
              <a:t>Momentum</a:t>
            </a:r>
            <a:r>
              <a:rPr lang="es-419" sz="2800"/>
              <a:t>, en Keras, tenemos que usar el optimizador SGD, con el hiperparámetro: </a:t>
            </a:r>
            <a:r>
              <a:rPr i="1" lang="es-419" sz="2800"/>
              <a:t>momentum</a:t>
            </a:r>
            <a:r>
              <a:rPr lang="es-419" sz="2800"/>
              <a:t> distinto de cero.</a:t>
            </a:r>
            <a:endParaRPr sz="2800"/>
          </a:p>
          <a:p>
            <a:pPr indent="0" lvl="0" marL="0" marR="0" rtl="0" algn="l">
              <a:lnSpc>
                <a:spcPct val="115000"/>
              </a:lnSpc>
              <a:spcBef>
                <a:spcPts val="0"/>
              </a:spcBef>
              <a:spcAft>
                <a:spcPts val="0"/>
              </a:spcAft>
              <a:buNone/>
            </a:pPr>
            <a:r>
              <a:t/>
            </a:r>
            <a:endParaRPr sz="2800"/>
          </a:p>
          <a:p>
            <a:pPr indent="0" lvl="0" marL="0" marR="0" rtl="0" algn="l">
              <a:lnSpc>
                <a:spcPct val="115000"/>
              </a:lnSpc>
              <a:spcBef>
                <a:spcPts val="0"/>
              </a:spcBef>
              <a:spcAft>
                <a:spcPts val="0"/>
              </a:spcAft>
              <a:buNone/>
            </a:pPr>
            <a:r>
              <a:rPr lang="es-419" sz="2000">
                <a:latin typeface="Courier New"/>
                <a:ea typeface="Courier New"/>
                <a:cs typeface="Courier New"/>
                <a:sym typeface="Courier New"/>
              </a:rPr>
              <a:t>optimizer = keras.optimizers.SGD(lr=0.001, momentum=0.9)</a:t>
            </a:r>
            <a:endParaRPr sz="2000">
              <a:latin typeface="Courier New"/>
              <a:ea typeface="Courier New"/>
              <a:cs typeface="Courier New"/>
              <a:sym typeface="Courier New"/>
            </a:endParaRPr>
          </a:p>
        </p:txBody>
      </p:sp>
      <p:sp>
        <p:nvSpPr>
          <p:cNvPr id="250" name="Google Shape;250;p44"/>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Momentum</a:t>
            </a:r>
            <a:endParaRPr b="1" sz="3000">
              <a:solidFill>
                <a:srgbClr val="CC0000"/>
              </a:solidFill>
              <a:latin typeface="Open Sans"/>
              <a:ea typeface="Open Sans"/>
              <a:cs typeface="Open Sans"/>
              <a:sym typeface="Open Sans"/>
            </a:endParaRPr>
          </a:p>
        </p:txBody>
      </p:sp>
      <p:sp>
        <p:nvSpPr>
          <p:cNvPr id="251" name="Google Shape;251;p44"/>
          <p:cNvSpPr txBox="1"/>
          <p:nvPr/>
        </p:nvSpPr>
        <p:spPr>
          <a:xfrm>
            <a:off x="49425" y="3407800"/>
            <a:ext cx="76131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900">
                <a:solidFill>
                  <a:schemeClr val="accent2"/>
                </a:solidFill>
              </a:rPr>
              <a:t>Lo malo es que añade un nuevo </a:t>
            </a:r>
            <a:r>
              <a:rPr lang="es-419" sz="1900">
                <a:solidFill>
                  <a:schemeClr val="accent2"/>
                </a:solidFill>
              </a:rPr>
              <a:t>hiperparámetro que ajustar.</a:t>
            </a:r>
            <a:endParaRPr sz="1900">
              <a:solidFill>
                <a:schemeClr val="accent2"/>
              </a:solidFill>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solidFill>
                <a:srgbClr val="0000FF"/>
              </a:solidFill>
            </a:endParaRPr>
          </a:p>
          <a:p>
            <a:pPr indent="0" lvl="0" marL="0" rtl="0" algn="l">
              <a:spcBef>
                <a:spcPts val="0"/>
              </a:spcBef>
              <a:spcAft>
                <a:spcPts val="0"/>
              </a:spcAft>
              <a:buNone/>
            </a:pPr>
            <a:r>
              <a:rPr lang="es-419" sz="1900">
                <a:solidFill>
                  <a:srgbClr val="3C78D8"/>
                </a:solidFill>
              </a:rPr>
              <a:t>Lo bueno es que 0.9 suele funcionar bien en la mayoría de los casos, mejorando a Backpropagation tradicional</a:t>
            </a:r>
            <a:r>
              <a:rPr lang="es-419" sz="1900">
                <a:solidFill>
                  <a:srgbClr val="3C78D8"/>
                </a:solidFill>
              </a:rPr>
              <a:t> </a:t>
            </a:r>
            <a:endParaRPr sz="1900">
              <a:solidFill>
                <a:srgbClr val="3C78D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nvSpPr>
        <p:spPr>
          <a:xfrm>
            <a:off x="0" y="883955"/>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419" sz="2800"/>
              <a:t>Propuesta por Yurii Nesterov en 1983</a:t>
            </a:r>
            <a:endParaRPr sz="2800"/>
          </a:p>
          <a:p>
            <a:pPr indent="0" lvl="0" marL="0" marR="0" rtl="0" algn="l">
              <a:lnSpc>
                <a:spcPct val="115000"/>
              </a:lnSpc>
              <a:spcBef>
                <a:spcPts val="0"/>
              </a:spcBef>
              <a:spcAft>
                <a:spcPts val="0"/>
              </a:spcAft>
              <a:buNone/>
            </a:pPr>
            <a:r>
              <a:rPr lang="es-419" sz="2800"/>
              <a:t>Variante de </a:t>
            </a:r>
            <a:r>
              <a:rPr i="1" lang="es-419" sz="2800"/>
              <a:t>Momentum</a:t>
            </a:r>
            <a:r>
              <a:rPr lang="es-419" sz="2800"/>
              <a:t>, en vez de calcular el gradiente del error en el punto actual, lo calcula un poco más adelante (en la dirección del </a:t>
            </a:r>
            <a:r>
              <a:rPr b="1" lang="es-419" sz="2800"/>
              <a:t>momento</a:t>
            </a:r>
            <a:r>
              <a:rPr lang="es-419" sz="2800"/>
              <a:t>): θ + 𝛃m</a:t>
            </a:r>
            <a:endParaRPr sz="2000">
              <a:latin typeface="Courier New"/>
              <a:ea typeface="Courier New"/>
              <a:cs typeface="Courier New"/>
              <a:sym typeface="Courier New"/>
            </a:endParaRPr>
          </a:p>
        </p:txBody>
      </p:sp>
      <p:sp>
        <p:nvSpPr>
          <p:cNvPr id="257" name="Google Shape;257;p45"/>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Nesterov</a:t>
            </a:r>
            <a:endParaRPr b="1" sz="3000">
              <a:solidFill>
                <a:srgbClr val="CC0000"/>
              </a:solidFill>
              <a:latin typeface="Open Sans"/>
              <a:ea typeface="Open Sans"/>
              <a:cs typeface="Open Sans"/>
              <a:sym typeface="Open Sans"/>
            </a:endParaRPr>
          </a:p>
        </p:txBody>
      </p:sp>
      <p:pic>
        <p:nvPicPr>
          <p:cNvPr id="258" name="Google Shape;258;p45"/>
          <p:cNvPicPr preferRelativeResize="0"/>
          <p:nvPr/>
        </p:nvPicPr>
        <p:blipFill>
          <a:blip r:embed="rId3">
            <a:alphaModFix/>
          </a:blip>
          <a:stretch>
            <a:fillRect/>
          </a:stretch>
        </p:blipFill>
        <p:spPr>
          <a:xfrm>
            <a:off x="1823645" y="3402900"/>
            <a:ext cx="4471301" cy="124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419" sz="2800">
                <a:latin typeface="Open Sans"/>
                <a:ea typeface="Open Sans"/>
                <a:cs typeface="Open Sans"/>
                <a:sym typeface="Open Sans"/>
              </a:rPr>
              <a:t>¿</a:t>
            </a:r>
            <a:r>
              <a:rPr b="0" i="0" lang="es-419" sz="2800" u="none" cap="none" strike="noStrike">
                <a:solidFill>
                  <a:srgbClr val="000000"/>
                </a:solidFill>
                <a:latin typeface="Open Sans"/>
                <a:ea typeface="Open Sans"/>
                <a:cs typeface="Open Sans"/>
                <a:sym typeface="Open Sans"/>
              </a:rPr>
              <a:t>Qu</a:t>
            </a:r>
            <a:r>
              <a:rPr lang="es-419" sz="2800">
                <a:latin typeface="Open Sans"/>
                <a:ea typeface="Open Sans"/>
                <a:cs typeface="Open Sans"/>
                <a:sym typeface="Open Sans"/>
              </a:rPr>
              <a:t>é</a:t>
            </a:r>
            <a:r>
              <a:rPr b="0" i="0" lang="es-419" sz="2800" u="none" cap="none" strike="noStrike">
                <a:solidFill>
                  <a:srgbClr val="000000"/>
                </a:solidFill>
                <a:latin typeface="Open Sans"/>
                <a:ea typeface="Open Sans"/>
                <a:cs typeface="Open Sans"/>
                <a:sym typeface="Open Sans"/>
              </a:rPr>
              <a:t> </a:t>
            </a:r>
            <a:r>
              <a:rPr lang="es-419" sz="2800">
                <a:latin typeface="Open Sans"/>
                <a:ea typeface="Open Sans"/>
                <a:cs typeface="Open Sans"/>
                <a:sym typeface="Open Sans"/>
              </a:rPr>
              <a:t>función</a:t>
            </a:r>
            <a:r>
              <a:rPr b="0" i="0" lang="es-419" sz="2800" u="none" cap="none" strike="noStrike">
                <a:solidFill>
                  <a:srgbClr val="000000"/>
                </a:solidFill>
                <a:latin typeface="Open Sans"/>
                <a:ea typeface="Open Sans"/>
                <a:cs typeface="Open Sans"/>
                <a:sym typeface="Open Sans"/>
              </a:rPr>
              <a:t> de </a:t>
            </a:r>
            <a:r>
              <a:rPr lang="es-419" sz="2800">
                <a:latin typeface="Open Sans"/>
                <a:ea typeface="Open Sans"/>
                <a:cs typeface="Open Sans"/>
                <a:sym typeface="Open Sans"/>
              </a:rPr>
              <a:t>activación</a:t>
            </a:r>
            <a:r>
              <a:rPr b="0" i="0" lang="es-419" sz="2800" u="none" cap="none" strike="noStrike">
                <a:solidFill>
                  <a:srgbClr val="000000"/>
                </a:solidFill>
                <a:latin typeface="Open Sans"/>
                <a:ea typeface="Open Sans"/>
                <a:cs typeface="Open Sans"/>
                <a:sym typeface="Open Sans"/>
              </a:rPr>
              <a:t> se usa en la </a:t>
            </a:r>
            <a:r>
              <a:rPr lang="es-419" sz="2800">
                <a:latin typeface="Open Sans"/>
                <a:ea typeface="Open Sans"/>
                <a:cs typeface="Open Sans"/>
                <a:sym typeface="Open Sans"/>
              </a:rPr>
              <a:t>última</a:t>
            </a:r>
            <a:r>
              <a:rPr b="0" i="0" lang="es-419" sz="2800" u="none" cap="none" strike="noStrike">
                <a:solidFill>
                  <a:srgbClr val="000000"/>
                </a:solidFill>
                <a:latin typeface="Open Sans"/>
                <a:ea typeface="Open Sans"/>
                <a:cs typeface="Open Sans"/>
                <a:sym typeface="Open Sans"/>
              </a:rPr>
              <a:t> capa cuando tengo una clasificación multi clase?</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1599"/>
              </a:spcBef>
              <a:spcAft>
                <a:spcPts val="0"/>
              </a:spcAft>
              <a:buClr>
                <a:srgbClr val="000000"/>
              </a:buClr>
              <a:buSzPts val="2800"/>
              <a:buFont typeface="Open Sans"/>
              <a:buChar char="●"/>
            </a:pPr>
            <a:r>
              <a:rPr lang="es-419" sz="2800">
                <a:latin typeface="Open Sans"/>
                <a:ea typeface="Open Sans"/>
                <a:cs typeface="Open Sans"/>
                <a:sym typeface="Open Sans"/>
              </a:rPr>
              <a:t>Regresión</a:t>
            </a:r>
            <a:r>
              <a:rPr b="0" i="0" lang="es-419" sz="2800" u="none" cap="none" strike="noStrike">
                <a:solidFill>
                  <a:srgbClr val="000000"/>
                </a:solidFill>
                <a:latin typeface="Open Sans"/>
                <a:ea typeface="Open Sans"/>
                <a:cs typeface="Open Sans"/>
                <a:sym typeface="Open Sans"/>
              </a:rPr>
              <a:t> -&gt; sigmoidea , lineal, ReLu, etc</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0"/>
              </a:spcBef>
              <a:spcAft>
                <a:spcPts val="0"/>
              </a:spcAft>
              <a:buClr>
                <a:srgbClr val="000000"/>
              </a:buClr>
              <a:buSzPts val="2800"/>
              <a:buFont typeface="Open Sans"/>
              <a:buChar char="●"/>
            </a:pPr>
            <a:r>
              <a:rPr lang="es-419" sz="2800">
                <a:latin typeface="Open Sans"/>
                <a:ea typeface="Open Sans"/>
                <a:cs typeface="Open Sans"/>
                <a:sym typeface="Open Sans"/>
              </a:rPr>
              <a:t>Clasificación</a:t>
            </a:r>
            <a:r>
              <a:rPr b="0" i="0" lang="es-419" sz="2800" u="none" cap="none" strike="noStrike">
                <a:solidFill>
                  <a:srgbClr val="000000"/>
                </a:solidFill>
                <a:latin typeface="Open Sans"/>
                <a:ea typeface="Open Sans"/>
                <a:cs typeface="Open Sans"/>
                <a:sym typeface="Open Sans"/>
              </a:rPr>
              <a:t> </a:t>
            </a:r>
            <a:r>
              <a:rPr lang="es-419" sz="2800">
                <a:latin typeface="Open Sans"/>
                <a:ea typeface="Open Sans"/>
                <a:cs typeface="Open Sans"/>
                <a:sym typeface="Open Sans"/>
              </a:rPr>
              <a:t>de clases excluyentes</a:t>
            </a:r>
            <a:r>
              <a:rPr b="0" i="0" lang="es-419" sz="2800" u="none" cap="none" strike="noStrike">
                <a:solidFill>
                  <a:srgbClr val="000000"/>
                </a:solidFill>
                <a:latin typeface="Open Sans"/>
                <a:ea typeface="Open Sans"/>
                <a:cs typeface="Open Sans"/>
                <a:sym typeface="Open Sans"/>
              </a:rPr>
              <a:t> -&gt; sigmoidea</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0"/>
              </a:spcBef>
              <a:spcAft>
                <a:spcPts val="0"/>
              </a:spcAft>
              <a:buClr>
                <a:srgbClr val="000000"/>
              </a:buClr>
              <a:buSzPts val="2800"/>
              <a:buFont typeface="Open Sans"/>
              <a:buChar char="●"/>
            </a:pPr>
            <a:r>
              <a:rPr lang="es-419" sz="2800">
                <a:latin typeface="Open Sans"/>
                <a:ea typeface="Open Sans"/>
                <a:cs typeface="Open Sans"/>
                <a:sym typeface="Open Sans"/>
              </a:rPr>
              <a:t>Clasificación</a:t>
            </a:r>
            <a:r>
              <a:rPr b="0" i="0" lang="es-419" sz="2800" u="none" cap="none" strike="noStrike">
                <a:solidFill>
                  <a:srgbClr val="000000"/>
                </a:solidFill>
                <a:latin typeface="Open Sans"/>
                <a:ea typeface="Open Sans"/>
                <a:cs typeface="Open Sans"/>
                <a:sym typeface="Open Sans"/>
              </a:rPr>
              <a:t> N clases </a:t>
            </a:r>
            <a:r>
              <a:rPr lang="es-419" sz="2800">
                <a:latin typeface="Open Sans"/>
                <a:ea typeface="Open Sans"/>
                <a:cs typeface="Open Sans"/>
                <a:sym typeface="Open Sans"/>
              </a:rPr>
              <a:t>simultaneas</a:t>
            </a:r>
            <a:r>
              <a:rPr b="0" i="0" lang="es-419" sz="2800" u="none" cap="none" strike="noStrike">
                <a:solidFill>
                  <a:srgbClr val="000000"/>
                </a:solidFill>
                <a:latin typeface="Open Sans"/>
                <a:ea typeface="Open Sans"/>
                <a:cs typeface="Open Sans"/>
                <a:sym typeface="Open Sans"/>
              </a:rPr>
              <a:t> -&gt;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22" name="Google Shape;122;p28"/>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Redes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Nesterov</a:t>
            </a:r>
            <a:endParaRPr b="1" sz="3000">
              <a:solidFill>
                <a:srgbClr val="CC0000"/>
              </a:solidFill>
              <a:latin typeface="Open Sans"/>
              <a:ea typeface="Open Sans"/>
              <a:cs typeface="Open Sans"/>
              <a:sym typeface="Open Sans"/>
            </a:endParaRPr>
          </a:p>
        </p:txBody>
      </p:sp>
      <p:pic>
        <p:nvPicPr>
          <p:cNvPr id="264" name="Google Shape;264;p46"/>
          <p:cNvPicPr preferRelativeResize="0"/>
          <p:nvPr/>
        </p:nvPicPr>
        <p:blipFill>
          <a:blip r:embed="rId3">
            <a:alphaModFix/>
          </a:blip>
          <a:stretch>
            <a:fillRect/>
          </a:stretch>
        </p:blipFill>
        <p:spPr>
          <a:xfrm>
            <a:off x="152400" y="1078200"/>
            <a:ext cx="8793940" cy="391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nvSpPr>
        <p:spPr>
          <a:xfrm>
            <a:off x="0" y="883955"/>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419" sz="2800"/>
              <a:t>Para implementar </a:t>
            </a:r>
            <a:r>
              <a:rPr i="1" lang="es-419" sz="2800"/>
              <a:t>Nesterov</a:t>
            </a:r>
            <a:r>
              <a:rPr lang="es-419" sz="2800"/>
              <a:t>, en Keras, tenemos que usar el optimizador SGD, pero con la opción </a:t>
            </a:r>
            <a:r>
              <a:rPr b="1" lang="es-419" sz="2800"/>
              <a:t>nesterov</a:t>
            </a:r>
            <a:r>
              <a:rPr lang="es-419" sz="2800"/>
              <a:t> en </a:t>
            </a:r>
            <a:r>
              <a:rPr b="1" i="1" lang="es-419" sz="2800"/>
              <a:t>True</a:t>
            </a:r>
            <a:r>
              <a:rPr lang="es-419" sz="2800"/>
              <a:t>:</a:t>
            </a:r>
            <a:endParaRPr sz="2800"/>
          </a:p>
          <a:p>
            <a:pPr indent="0" lvl="0" marL="0" marR="0" rtl="0" algn="l">
              <a:lnSpc>
                <a:spcPct val="115000"/>
              </a:lnSpc>
              <a:spcBef>
                <a:spcPts val="0"/>
              </a:spcBef>
              <a:spcAft>
                <a:spcPts val="0"/>
              </a:spcAft>
              <a:buNone/>
            </a:pPr>
            <a:r>
              <a:t/>
            </a:r>
            <a:endParaRPr sz="2800"/>
          </a:p>
          <a:p>
            <a:pPr indent="0" lvl="0" marL="0" marR="0" rtl="0" algn="l">
              <a:lnSpc>
                <a:spcPct val="115000"/>
              </a:lnSpc>
              <a:spcBef>
                <a:spcPts val="0"/>
              </a:spcBef>
              <a:spcAft>
                <a:spcPts val="0"/>
              </a:spcAft>
              <a:buNone/>
            </a:pPr>
            <a:r>
              <a:rPr lang="es-419" sz="2000">
                <a:latin typeface="Courier New"/>
                <a:ea typeface="Courier New"/>
                <a:cs typeface="Courier New"/>
                <a:sym typeface="Courier New"/>
              </a:rPr>
              <a:t>optimizer = keras.optimizers.SGD(lr=0.001, momentum=0.9, </a:t>
            </a:r>
            <a:endParaRPr sz="2000">
              <a:latin typeface="Courier New"/>
              <a:ea typeface="Courier New"/>
              <a:cs typeface="Courier New"/>
              <a:sym typeface="Courier New"/>
            </a:endParaRPr>
          </a:p>
          <a:p>
            <a:pPr indent="0" lvl="0" marL="0" marR="0" rtl="0" algn="l">
              <a:lnSpc>
                <a:spcPct val="115000"/>
              </a:lnSpc>
              <a:spcBef>
                <a:spcPts val="0"/>
              </a:spcBef>
              <a:spcAft>
                <a:spcPts val="0"/>
              </a:spcAft>
              <a:buNone/>
            </a:pPr>
            <a:r>
              <a:rPr lang="es-419" sz="2000">
                <a:latin typeface="Courier New"/>
                <a:ea typeface="Courier New"/>
                <a:cs typeface="Courier New"/>
                <a:sym typeface="Courier New"/>
              </a:rPr>
              <a:t>            </a:t>
            </a:r>
            <a:r>
              <a:rPr b="1" lang="es-419" sz="2000">
                <a:latin typeface="Courier New"/>
                <a:ea typeface="Courier New"/>
                <a:cs typeface="Courier New"/>
                <a:sym typeface="Courier New"/>
              </a:rPr>
              <a:t>nesterov=True</a:t>
            </a:r>
            <a:r>
              <a:rPr lang="es-419" sz="2000">
                <a:latin typeface="Courier New"/>
                <a:ea typeface="Courier New"/>
                <a:cs typeface="Courier New"/>
                <a:sym typeface="Courier New"/>
              </a:rPr>
              <a:t>)</a:t>
            </a:r>
            <a:endParaRPr sz="2000">
              <a:latin typeface="Courier New"/>
              <a:ea typeface="Courier New"/>
              <a:cs typeface="Courier New"/>
              <a:sym typeface="Courier New"/>
            </a:endParaRPr>
          </a:p>
        </p:txBody>
      </p:sp>
      <p:sp>
        <p:nvSpPr>
          <p:cNvPr id="270" name="Google Shape;270;p47"/>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Nesterov</a:t>
            </a:r>
            <a:endParaRPr b="1" sz="3000">
              <a:solidFill>
                <a:srgbClr val="CC0000"/>
              </a:solidFill>
              <a:latin typeface="Open Sans"/>
              <a:ea typeface="Open Sans"/>
              <a:cs typeface="Open Sans"/>
              <a:sym typeface="Open Sans"/>
            </a:endParaRPr>
          </a:p>
        </p:txBody>
      </p:sp>
      <p:sp>
        <p:nvSpPr>
          <p:cNvPr id="271" name="Google Shape;271;p47"/>
          <p:cNvSpPr txBox="1"/>
          <p:nvPr/>
        </p:nvSpPr>
        <p:spPr>
          <a:xfrm>
            <a:off x="127000" y="3746500"/>
            <a:ext cx="7613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accent2"/>
              </a:solidFill>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solidFill>
                <a:srgbClr val="0000FF"/>
              </a:solidFill>
            </a:endParaRPr>
          </a:p>
          <a:p>
            <a:pPr indent="0" lvl="0" marL="0" rtl="0" algn="l">
              <a:spcBef>
                <a:spcPts val="0"/>
              </a:spcBef>
              <a:spcAft>
                <a:spcPts val="0"/>
              </a:spcAft>
              <a:buNone/>
            </a:pPr>
            <a:r>
              <a:rPr lang="es-419" sz="1900">
                <a:solidFill>
                  <a:srgbClr val="3C78D8"/>
                </a:solidFill>
              </a:rPr>
              <a:t>Suele ser más rápido que Momentum</a:t>
            </a:r>
            <a:endParaRPr sz="1900">
              <a:solidFill>
                <a:srgbClr val="3C78D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nvSpPr>
        <p:spPr>
          <a:xfrm>
            <a:off x="3711200" y="1045675"/>
            <a:ext cx="5362800" cy="377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419" sz="2000"/>
              <a:t>Presentado por John Duchi y otros en 2011</a:t>
            </a:r>
            <a:endParaRPr sz="2000"/>
          </a:p>
          <a:p>
            <a:pPr indent="0" lvl="0" marL="0" marR="0" rtl="0" algn="l">
              <a:lnSpc>
                <a:spcPct val="115000"/>
              </a:lnSpc>
              <a:spcBef>
                <a:spcPts val="0"/>
              </a:spcBef>
              <a:spcAft>
                <a:spcPts val="0"/>
              </a:spcAft>
              <a:buNone/>
            </a:pPr>
            <a:r>
              <a:t/>
            </a:r>
            <a:endParaRPr sz="2000"/>
          </a:p>
          <a:p>
            <a:pPr indent="0" lvl="0" marL="0" marR="0" rtl="0" algn="l">
              <a:lnSpc>
                <a:spcPct val="115000"/>
              </a:lnSpc>
              <a:spcBef>
                <a:spcPts val="0"/>
              </a:spcBef>
              <a:spcAft>
                <a:spcPts val="0"/>
              </a:spcAft>
              <a:buNone/>
            </a:pPr>
            <a:r>
              <a:rPr lang="es-419" sz="2000"/>
              <a:t>Uno de los problemas de los otros métodos es que en N dimensiones,el error descenderá por la dimensión con la pendiente más empinada, que no necesariamente será que conduzca al </a:t>
            </a:r>
            <a:r>
              <a:rPr lang="es-419" sz="2000"/>
              <a:t>mínimo</a:t>
            </a:r>
            <a:r>
              <a:rPr lang="es-419" sz="2000"/>
              <a:t> global.</a:t>
            </a:r>
            <a:endParaRPr sz="2000"/>
          </a:p>
          <a:p>
            <a:pPr indent="0" lvl="0" marL="0" marR="0" rtl="0" algn="l">
              <a:lnSpc>
                <a:spcPct val="115000"/>
              </a:lnSpc>
              <a:spcBef>
                <a:spcPts val="0"/>
              </a:spcBef>
              <a:spcAft>
                <a:spcPts val="0"/>
              </a:spcAft>
              <a:buNone/>
            </a:pPr>
            <a:r>
              <a:rPr lang="es-419" sz="2000"/>
              <a:t>Esto </a:t>
            </a:r>
            <a:r>
              <a:rPr lang="es-419" sz="2000"/>
              <a:t>implica</a:t>
            </a:r>
            <a:r>
              <a:rPr lang="es-419" sz="2000"/>
              <a:t> que </a:t>
            </a:r>
            <a:r>
              <a:rPr lang="es-419" sz="2000"/>
              <a:t>hallará</a:t>
            </a:r>
            <a:r>
              <a:rPr lang="es-419" sz="2000"/>
              <a:t> primero el mínimo local (más empinado) y luego irá lentamente hacia el </a:t>
            </a:r>
            <a:r>
              <a:rPr lang="es-419" sz="2000"/>
              <a:t>mínimo</a:t>
            </a:r>
            <a:r>
              <a:rPr lang="es-419" sz="2000"/>
              <a:t> global.</a:t>
            </a:r>
            <a:endParaRPr sz="2000"/>
          </a:p>
        </p:txBody>
      </p:sp>
      <p:sp>
        <p:nvSpPr>
          <p:cNvPr id="277" name="Google Shape;277;p48"/>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AdaGrad</a:t>
            </a:r>
            <a:endParaRPr b="1" sz="3000">
              <a:solidFill>
                <a:srgbClr val="CC0000"/>
              </a:solidFill>
              <a:latin typeface="Open Sans"/>
              <a:ea typeface="Open Sans"/>
              <a:cs typeface="Open Sans"/>
              <a:sym typeface="Open Sans"/>
            </a:endParaRPr>
          </a:p>
        </p:txBody>
      </p:sp>
      <p:cxnSp>
        <p:nvCxnSpPr>
          <p:cNvPr id="278" name="Google Shape;278;p48"/>
          <p:cNvCxnSpPr/>
          <p:nvPr/>
        </p:nvCxnSpPr>
        <p:spPr>
          <a:xfrm>
            <a:off x="1855600" y="1340550"/>
            <a:ext cx="0" cy="1432200"/>
          </a:xfrm>
          <a:prstGeom prst="straightConnector1">
            <a:avLst/>
          </a:prstGeom>
          <a:noFill/>
          <a:ln cap="flat" cmpd="sng" w="9525">
            <a:solidFill>
              <a:schemeClr val="dk2"/>
            </a:solidFill>
            <a:prstDash val="solid"/>
            <a:round/>
            <a:headEnd len="med" w="med" type="stealth"/>
            <a:tailEnd len="med" w="med" type="none"/>
          </a:ln>
        </p:spPr>
      </p:cxnSp>
      <p:cxnSp>
        <p:nvCxnSpPr>
          <p:cNvPr id="279" name="Google Shape;279;p48"/>
          <p:cNvCxnSpPr/>
          <p:nvPr/>
        </p:nvCxnSpPr>
        <p:spPr>
          <a:xfrm flipH="1">
            <a:off x="806800" y="2772825"/>
            <a:ext cx="1048800" cy="605700"/>
          </a:xfrm>
          <a:prstGeom prst="straightConnector1">
            <a:avLst/>
          </a:prstGeom>
          <a:noFill/>
          <a:ln cap="flat" cmpd="sng" w="9525">
            <a:solidFill>
              <a:schemeClr val="dk2"/>
            </a:solidFill>
            <a:prstDash val="solid"/>
            <a:round/>
            <a:headEnd len="med" w="med" type="none"/>
            <a:tailEnd len="med" w="med" type="stealth"/>
          </a:ln>
        </p:spPr>
      </p:cxnSp>
      <p:cxnSp>
        <p:nvCxnSpPr>
          <p:cNvPr id="280" name="Google Shape;280;p48"/>
          <p:cNvCxnSpPr/>
          <p:nvPr/>
        </p:nvCxnSpPr>
        <p:spPr>
          <a:xfrm>
            <a:off x="1869725" y="2772825"/>
            <a:ext cx="1601700" cy="0"/>
          </a:xfrm>
          <a:prstGeom prst="straightConnector1">
            <a:avLst/>
          </a:prstGeom>
          <a:noFill/>
          <a:ln cap="flat" cmpd="sng" w="9525">
            <a:solidFill>
              <a:schemeClr val="dk2"/>
            </a:solidFill>
            <a:prstDash val="solid"/>
            <a:round/>
            <a:headEnd len="med" w="med" type="none"/>
            <a:tailEnd len="med" w="med" type="stealth"/>
          </a:ln>
        </p:spPr>
      </p:cxnSp>
      <p:sp>
        <p:nvSpPr>
          <p:cNvPr id="281" name="Google Shape;281;p48"/>
          <p:cNvSpPr/>
          <p:nvPr/>
        </p:nvSpPr>
        <p:spPr>
          <a:xfrm>
            <a:off x="1869725" y="1903725"/>
            <a:ext cx="1446300" cy="869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8"/>
          <p:cNvSpPr/>
          <p:nvPr/>
        </p:nvSpPr>
        <p:spPr>
          <a:xfrm>
            <a:off x="754950" y="1912050"/>
            <a:ext cx="1128875" cy="1411125"/>
          </a:xfrm>
          <a:custGeom>
            <a:rect b="b" l="l" r="r" t="t"/>
            <a:pathLst>
              <a:path extrusionOk="0" h="56445" w="45155">
                <a:moveTo>
                  <a:pt x="44309" y="0"/>
                </a:moveTo>
                <a:lnTo>
                  <a:pt x="40922" y="23707"/>
                </a:lnTo>
                <a:lnTo>
                  <a:pt x="18626" y="33020"/>
                </a:lnTo>
                <a:lnTo>
                  <a:pt x="2822" y="23142"/>
                </a:lnTo>
                <a:lnTo>
                  <a:pt x="0" y="24271"/>
                </a:lnTo>
                <a:lnTo>
                  <a:pt x="6209" y="56445"/>
                </a:lnTo>
                <a:lnTo>
                  <a:pt x="45155" y="33585"/>
                </a:lnTo>
                <a:close/>
              </a:path>
            </a:pathLst>
          </a:custGeom>
          <a:solidFill>
            <a:srgbClr val="93C47D"/>
          </a:solidFill>
          <a:ln cap="flat" cmpd="sng" w="9525">
            <a:solidFill>
              <a:schemeClr val="dk2"/>
            </a:solidFill>
            <a:prstDash val="solid"/>
            <a:round/>
            <a:headEnd len="med" w="med" type="none"/>
            <a:tailEnd len="med" w="med" type="none"/>
          </a:ln>
        </p:spPr>
      </p:sp>
      <p:sp>
        <p:nvSpPr>
          <p:cNvPr id="283" name="Google Shape;283;p48"/>
          <p:cNvSpPr/>
          <p:nvPr/>
        </p:nvSpPr>
        <p:spPr>
          <a:xfrm>
            <a:off x="1806250" y="1804013"/>
            <a:ext cx="98700" cy="90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8"/>
          <p:cNvSpPr/>
          <p:nvPr/>
        </p:nvSpPr>
        <p:spPr>
          <a:xfrm>
            <a:off x="1676425" y="2400913"/>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8"/>
          <p:cNvSpPr/>
          <p:nvPr/>
        </p:nvSpPr>
        <p:spPr>
          <a:xfrm>
            <a:off x="2082825" y="2526438"/>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8"/>
          <p:cNvSpPr/>
          <p:nvPr/>
        </p:nvSpPr>
        <p:spPr>
          <a:xfrm>
            <a:off x="2543525" y="2526438"/>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8"/>
          <p:cNvSpPr/>
          <p:nvPr/>
        </p:nvSpPr>
        <p:spPr>
          <a:xfrm>
            <a:off x="3217325" y="2617038"/>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nvSpPr>
        <p:spPr>
          <a:xfrm>
            <a:off x="3711200" y="1045675"/>
            <a:ext cx="5362800" cy="92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s-419" sz="2000"/>
              <a:t>AdaGrad</a:t>
            </a:r>
            <a:r>
              <a:rPr lang="es-419" sz="2000"/>
              <a:t> reduce el vector gradiente a lo largo de las dimensiones más empinadas.</a:t>
            </a:r>
            <a:endParaRPr sz="2000"/>
          </a:p>
        </p:txBody>
      </p:sp>
      <p:sp>
        <p:nvSpPr>
          <p:cNvPr id="293" name="Google Shape;293;p49"/>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AdaGrad</a:t>
            </a:r>
            <a:endParaRPr b="1" sz="3000">
              <a:solidFill>
                <a:srgbClr val="CC0000"/>
              </a:solidFill>
              <a:latin typeface="Open Sans"/>
              <a:ea typeface="Open Sans"/>
              <a:cs typeface="Open Sans"/>
              <a:sym typeface="Open Sans"/>
            </a:endParaRPr>
          </a:p>
        </p:txBody>
      </p:sp>
      <p:cxnSp>
        <p:nvCxnSpPr>
          <p:cNvPr id="294" name="Google Shape;294;p49"/>
          <p:cNvCxnSpPr/>
          <p:nvPr/>
        </p:nvCxnSpPr>
        <p:spPr>
          <a:xfrm>
            <a:off x="1855600" y="1340550"/>
            <a:ext cx="0" cy="1432200"/>
          </a:xfrm>
          <a:prstGeom prst="straightConnector1">
            <a:avLst/>
          </a:prstGeom>
          <a:noFill/>
          <a:ln cap="flat" cmpd="sng" w="9525">
            <a:solidFill>
              <a:schemeClr val="dk2"/>
            </a:solidFill>
            <a:prstDash val="solid"/>
            <a:round/>
            <a:headEnd len="med" w="med" type="stealth"/>
            <a:tailEnd len="med" w="med" type="none"/>
          </a:ln>
        </p:spPr>
      </p:cxnSp>
      <p:cxnSp>
        <p:nvCxnSpPr>
          <p:cNvPr id="295" name="Google Shape;295;p49"/>
          <p:cNvCxnSpPr/>
          <p:nvPr/>
        </p:nvCxnSpPr>
        <p:spPr>
          <a:xfrm flipH="1">
            <a:off x="806800" y="2772825"/>
            <a:ext cx="1048800" cy="605700"/>
          </a:xfrm>
          <a:prstGeom prst="straightConnector1">
            <a:avLst/>
          </a:prstGeom>
          <a:noFill/>
          <a:ln cap="flat" cmpd="sng" w="9525">
            <a:solidFill>
              <a:schemeClr val="dk2"/>
            </a:solidFill>
            <a:prstDash val="solid"/>
            <a:round/>
            <a:headEnd len="med" w="med" type="none"/>
            <a:tailEnd len="med" w="med" type="stealth"/>
          </a:ln>
        </p:spPr>
      </p:cxnSp>
      <p:cxnSp>
        <p:nvCxnSpPr>
          <p:cNvPr id="296" name="Google Shape;296;p49"/>
          <p:cNvCxnSpPr/>
          <p:nvPr/>
        </p:nvCxnSpPr>
        <p:spPr>
          <a:xfrm>
            <a:off x="1869725" y="2772825"/>
            <a:ext cx="1601700" cy="0"/>
          </a:xfrm>
          <a:prstGeom prst="straightConnector1">
            <a:avLst/>
          </a:prstGeom>
          <a:noFill/>
          <a:ln cap="flat" cmpd="sng" w="9525">
            <a:solidFill>
              <a:schemeClr val="dk2"/>
            </a:solidFill>
            <a:prstDash val="solid"/>
            <a:round/>
            <a:headEnd len="med" w="med" type="none"/>
            <a:tailEnd len="med" w="med" type="stealth"/>
          </a:ln>
        </p:spPr>
      </p:cxnSp>
      <p:sp>
        <p:nvSpPr>
          <p:cNvPr id="297" name="Google Shape;297;p49"/>
          <p:cNvSpPr/>
          <p:nvPr/>
        </p:nvSpPr>
        <p:spPr>
          <a:xfrm>
            <a:off x="1869725" y="1903725"/>
            <a:ext cx="1446300" cy="869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9"/>
          <p:cNvSpPr/>
          <p:nvPr/>
        </p:nvSpPr>
        <p:spPr>
          <a:xfrm>
            <a:off x="754950" y="1912050"/>
            <a:ext cx="1128875" cy="1411125"/>
          </a:xfrm>
          <a:custGeom>
            <a:rect b="b" l="l" r="r" t="t"/>
            <a:pathLst>
              <a:path extrusionOk="0" h="56445" w="45155">
                <a:moveTo>
                  <a:pt x="44309" y="0"/>
                </a:moveTo>
                <a:lnTo>
                  <a:pt x="40922" y="23707"/>
                </a:lnTo>
                <a:lnTo>
                  <a:pt x="18626" y="33020"/>
                </a:lnTo>
                <a:lnTo>
                  <a:pt x="2822" y="23142"/>
                </a:lnTo>
                <a:lnTo>
                  <a:pt x="0" y="24271"/>
                </a:lnTo>
                <a:lnTo>
                  <a:pt x="6209" y="56445"/>
                </a:lnTo>
                <a:lnTo>
                  <a:pt x="45155" y="33585"/>
                </a:lnTo>
                <a:close/>
              </a:path>
            </a:pathLst>
          </a:custGeom>
          <a:solidFill>
            <a:srgbClr val="93C47D"/>
          </a:solidFill>
          <a:ln cap="flat" cmpd="sng" w="9525">
            <a:solidFill>
              <a:schemeClr val="dk2"/>
            </a:solidFill>
            <a:prstDash val="solid"/>
            <a:round/>
            <a:headEnd len="med" w="med" type="none"/>
            <a:tailEnd len="med" w="med" type="none"/>
          </a:ln>
        </p:spPr>
      </p:sp>
      <p:sp>
        <p:nvSpPr>
          <p:cNvPr id="299" name="Google Shape;299;p49"/>
          <p:cNvSpPr/>
          <p:nvPr/>
        </p:nvSpPr>
        <p:spPr>
          <a:xfrm>
            <a:off x="1806250" y="1804013"/>
            <a:ext cx="98700" cy="90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9"/>
          <p:cNvSpPr/>
          <p:nvPr/>
        </p:nvSpPr>
        <p:spPr>
          <a:xfrm>
            <a:off x="1676425" y="2400913"/>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9"/>
          <p:cNvSpPr/>
          <p:nvPr/>
        </p:nvSpPr>
        <p:spPr>
          <a:xfrm>
            <a:off x="2082825" y="2526438"/>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9"/>
          <p:cNvSpPr/>
          <p:nvPr/>
        </p:nvSpPr>
        <p:spPr>
          <a:xfrm>
            <a:off x="2543525" y="2526438"/>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9"/>
          <p:cNvSpPr/>
          <p:nvPr/>
        </p:nvSpPr>
        <p:spPr>
          <a:xfrm>
            <a:off x="3217325" y="2617038"/>
            <a:ext cx="98700" cy="90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4" name="Google Shape;304;p49"/>
          <p:cNvPicPr preferRelativeResize="0"/>
          <p:nvPr/>
        </p:nvPicPr>
        <p:blipFill>
          <a:blip r:embed="rId3">
            <a:alphaModFix/>
          </a:blip>
          <a:stretch>
            <a:fillRect/>
          </a:stretch>
        </p:blipFill>
        <p:spPr>
          <a:xfrm>
            <a:off x="3788957" y="1971475"/>
            <a:ext cx="5249242" cy="1432200"/>
          </a:xfrm>
          <a:prstGeom prst="rect">
            <a:avLst/>
          </a:prstGeom>
          <a:noFill/>
          <a:ln>
            <a:noFill/>
          </a:ln>
        </p:spPr>
      </p:pic>
      <p:sp>
        <p:nvSpPr>
          <p:cNvPr id="305" name="Google Shape;305;p49"/>
          <p:cNvSpPr/>
          <p:nvPr/>
        </p:nvSpPr>
        <p:spPr>
          <a:xfrm>
            <a:off x="5369275" y="2575275"/>
            <a:ext cx="1975500" cy="869100"/>
          </a:xfrm>
          <a:prstGeom prst="rect">
            <a:avLst/>
          </a:prstGeom>
          <a:noFill/>
          <a:ln cap="flat" cmpd="sng" w="2857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49"/>
          <p:cNvCxnSpPr>
            <a:stCxn id="305" idx="1"/>
          </p:cNvCxnSpPr>
          <p:nvPr/>
        </p:nvCxnSpPr>
        <p:spPr>
          <a:xfrm flipH="1">
            <a:off x="465775" y="3009825"/>
            <a:ext cx="4903500" cy="920100"/>
          </a:xfrm>
          <a:prstGeom prst="straightConnector1">
            <a:avLst/>
          </a:prstGeom>
          <a:noFill/>
          <a:ln cap="flat" cmpd="sng" w="19050">
            <a:solidFill>
              <a:srgbClr val="FF0000"/>
            </a:solidFill>
            <a:prstDash val="solid"/>
            <a:round/>
            <a:headEnd len="med" w="med" type="none"/>
            <a:tailEnd len="med" w="med" type="triangle"/>
          </a:ln>
        </p:spPr>
      </p:cxnSp>
      <p:sp>
        <p:nvSpPr>
          <p:cNvPr id="307" name="Google Shape;307;p49"/>
          <p:cNvSpPr txBox="1"/>
          <p:nvPr/>
        </p:nvSpPr>
        <p:spPr>
          <a:xfrm>
            <a:off x="127000" y="3966650"/>
            <a:ext cx="27798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Esto es Backpropagation normal</a:t>
            </a:r>
            <a:endParaRPr/>
          </a:p>
        </p:txBody>
      </p:sp>
      <p:sp>
        <p:nvSpPr>
          <p:cNvPr id="308" name="Google Shape;308;p49"/>
          <p:cNvSpPr/>
          <p:nvPr/>
        </p:nvSpPr>
        <p:spPr>
          <a:xfrm>
            <a:off x="6293550" y="2707650"/>
            <a:ext cx="2448300" cy="798900"/>
          </a:xfrm>
          <a:prstGeom prst="rect">
            <a:avLst/>
          </a:prstGeom>
          <a:noFill/>
          <a:ln cap="flat" cmpd="sng" w="28575">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49"/>
          <p:cNvCxnSpPr>
            <a:stCxn id="308" idx="2"/>
            <a:endCxn id="310" idx="0"/>
          </p:cNvCxnSpPr>
          <p:nvPr/>
        </p:nvCxnSpPr>
        <p:spPr>
          <a:xfrm flipH="1">
            <a:off x="6473400" y="3506550"/>
            <a:ext cx="1044300" cy="599700"/>
          </a:xfrm>
          <a:prstGeom prst="straightConnector1">
            <a:avLst/>
          </a:prstGeom>
          <a:noFill/>
          <a:ln cap="flat" cmpd="sng" w="19050">
            <a:solidFill>
              <a:srgbClr val="0000FF"/>
            </a:solidFill>
            <a:prstDash val="solid"/>
            <a:round/>
            <a:headEnd len="med" w="med" type="none"/>
            <a:tailEnd len="med" w="med" type="triangle"/>
          </a:ln>
        </p:spPr>
      </p:cxnSp>
      <p:sp>
        <p:nvSpPr>
          <p:cNvPr id="310" name="Google Shape;310;p49"/>
          <p:cNvSpPr txBox="1"/>
          <p:nvPr/>
        </p:nvSpPr>
        <p:spPr>
          <a:xfrm>
            <a:off x="4141600" y="4106325"/>
            <a:ext cx="4663800" cy="1046700"/>
          </a:xfrm>
          <a:prstGeom prst="rect">
            <a:avLst/>
          </a:prstGeom>
          <a:noFill/>
          <a:ln cap="flat" cmpd="sng" w="2857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Pero el gradiente está dividido por un </a:t>
            </a:r>
            <a:r>
              <a:rPr lang="es-419"/>
              <a:t>término</a:t>
            </a:r>
            <a:r>
              <a:rPr lang="es-419"/>
              <a:t>:  √ (s+</a:t>
            </a:r>
            <a:r>
              <a:rPr lang="es-419">
                <a:solidFill>
                  <a:schemeClr val="dk1"/>
                </a:solidFill>
              </a:rPr>
              <a:t>ε), que dependerá de cuan empinado es.</a:t>
            </a:r>
            <a:endParaRPr>
              <a:solidFill>
                <a:schemeClr val="dk1"/>
              </a:solidFill>
            </a:endParaRPr>
          </a:p>
          <a:p>
            <a:pPr indent="0" lvl="0" marL="0" rtl="0" algn="l">
              <a:spcBef>
                <a:spcPts val="0"/>
              </a:spcBef>
              <a:spcAft>
                <a:spcPts val="0"/>
              </a:spcAft>
              <a:buNone/>
            </a:pPr>
            <a:r>
              <a:rPr lang="es-419">
                <a:solidFill>
                  <a:schemeClr val="dk1"/>
                </a:solidFill>
              </a:rPr>
              <a:t>El </a:t>
            </a:r>
            <a:r>
              <a:rPr lang="es-419">
                <a:solidFill>
                  <a:schemeClr val="dk1"/>
                </a:solidFill>
              </a:rPr>
              <a:t>símbolo </a:t>
            </a:r>
            <a:r>
              <a:rPr lang="es-419">
                <a:solidFill>
                  <a:schemeClr val="dk1"/>
                </a:solidFill>
              </a:rPr>
              <a:t>⊘ indica división de vectores, cada elemento en el vector gradiente es dividido por el término</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6"/>
                                        </p:tgtEl>
                                      </p:cBhvr>
                                    </p:animEffect>
                                    <p:set>
                                      <p:cBhvr>
                                        <p:cTn dur="1" fill="hold">
                                          <p:stCondLst>
                                            <p:cond delay="1000"/>
                                          </p:stCondLst>
                                        </p:cTn>
                                        <p:tgtEl>
                                          <p:spTgt spid="3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5"/>
                                        </p:tgtEl>
                                      </p:cBhvr>
                                    </p:animEffect>
                                    <p:set>
                                      <p:cBhvr>
                                        <p:cTn dur="1" fill="hold">
                                          <p:stCondLst>
                                            <p:cond delay="1000"/>
                                          </p:stCondLst>
                                        </p:cTn>
                                        <p:tgtEl>
                                          <p:spTgt spid="3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nvSpPr>
        <p:spPr>
          <a:xfrm>
            <a:off x="3711200" y="1045675"/>
            <a:ext cx="5362800" cy="92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s-419" sz="2000"/>
              <a:t>AdaGrad</a:t>
            </a:r>
            <a:r>
              <a:rPr lang="es-419" sz="2000"/>
              <a:t> reduce el vector gradiente a lo largo de las dimensiones más empinadas.</a:t>
            </a:r>
            <a:endParaRPr sz="2000"/>
          </a:p>
        </p:txBody>
      </p:sp>
      <p:sp>
        <p:nvSpPr>
          <p:cNvPr id="316" name="Google Shape;316;p50"/>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AdaGrad</a:t>
            </a:r>
            <a:endParaRPr b="1" sz="3000">
              <a:solidFill>
                <a:srgbClr val="CC0000"/>
              </a:solidFill>
              <a:latin typeface="Open Sans"/>
              <a:ea typeface="Open Sans"/>
              <a:cs typeface="Open Sans"/>
              <a:sym typeface="Open Sans"/>
            </a:endParaRPr>
          </a:p>
        </p:txBody>
      </p:sp>
      <p:pic>
        <p:nvPicPr>
          <p:cNvPr id="317" name="Google Shape;317;p50"/>
          <p:cNvPicPr preferRelativeResize="0"/>
          <p:nvPr/>
        </p:nvPicPr>
        <p:blipFill>
          <a:blip r:embed="rId3">
            <a:alphaModFix/>
          </a:blip>
          <a:stretch>
            <a:fillRect/>
          </a:stretch>
        </p:blipFill>
        <p:spPr>
          <a:xfrm>
            <a:off x="3788957" y="1971475"/>
            <a:ext cx="5249242" cy="1432200"/>
          </a:xfrm>
          <a:prstGeom prst="rect">
            <a:avLst/>
          </a:prstGeom>
          <a:noFill/>
          <a:ln>
            <a:noFill/>
          </a:ln>
        </p:spPr>
      </p:pic>
      <p:sp>
        <p:nvSpPr>
          <p:cNvPr id="318" name="Google Shape;318;p50"/>
          <p:cNvSpPr/>
          <p:nvPr/>
        </p:nvSpPr>
        <p:spPr>
          <a:xfrm>
            <a:off x="4706050" y="2046100"/>
            <a:ext cx="3993600" cy="529200"/>
          </a:xfrm>
          <a:prstGeom prst="rect">
            <a:avLst/>
          </a:prstGeom>
          <a:noFill/>
          <a:ln cap="flat" cmpd="sng" w="2857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50"/>
          <p:cNvCxnSpPr>
            <a:stCxn id="318" idx="1"/>
            <a:endCxn id="320" idx="3"/>
          </p:cNvCxnSpPr>
          <p:nvPr/>
        </p:nvCxnSpPr>
        <p:spPr>
          <a:xfrm rot="10800000">
            <a:off x="3492550" y="1555900"/>
            <a:ext cx="1213500" cy="754800"/>
          </a:xfrm>
          <a:prstGeom prst="straightConnector1">
            <a:avLst/>
          </a:prstGeom>
          <a:noFill/>
          <a:ln cap="flat" cmpd="sng" w="19050">
            <a:solidFill>
              <a:srgbClr val="FF0000"/>
            </a:solidFill>
            <a:prstDash val="solid"/>
            <a:round/>
            <a:headEnd len="med" w="med" type="none"/>
            <a:tailEnd len="med" w="med" type="triangle"/>
          </a:ln>
        </p:spPr>
      </p:cxnSp>
      <p:sp>
        <p:nvSpPr>
          <p:cNvPr id="320" name="Google Shape;320;p50"/>
          <p:cNvSpPr txBox="1"/>
          <p:nvPr/>
        </p:nvSpPr>
        <p:spPr>
          <a:xfrm>
            <a:off x="148175" y="1140175"/>
            <a:ext cx="3344400" cy="8313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419"/>
              <a:t>s</a:t>
            </a:r>
            <a:r>
              <a:rPr lang="es-419"/>
              <a:t> es un vector, en donde se actualiza en cada paso el valor actual sumandole el cuadrado del gradiente. </a:t>
            </a:r>
            <a:endParaRPr/>
          </a:p>
        </p:txBody>
      </p:sp>
      <p:sp>
        <p:nvSpPr>
          <p:cNvPr id="321" name="Google Shape;321;p50"/>
          <p:cNvSpPr/>
          <p:nvPr/>
        </p:nvSpPr>
        <p:spPr>
          <a:xfrm>
            <a:off x="8487825" y="2900850"/>
            <a:ext cx="211800" cy="270000"/>
          </a:xfrm>
          <a:prstGeom prst="rect">
            <a:avLst/>
          </a:prstGeom>
          <a:noFill/>
          <a:ln cap="flat" cmpd="sng" w="28575">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50"/>
          <p:cNvCxnSpPr>
            <a:stCxn id="321" idx="1"/>
            <a:endCxn id="323" idx="3"/>
          </p:cNvCxnSpPr>
          <p:nvPr/>
        </p:nvCxnSpPr>
        <p:spPr>
          <a:xfrm rot="10800000">
            <a:off x="3520725" y="2571750"/>
            <a:ext cx="4967100" cy="464100"/>
          </a:xfrm>
          <a:prstGeom prst="straightConnector1">
            <a:avLst/>
          </a:prstGeom>
          <a:noFill/>
          <a:ln cap="flat" cmpd="sng" w="19050">
            <a:solidFill>
              <a:srgbClr val="0000FF"/>
            </a:solidFill>
            <a:prstDash val="solid"/>
            <a:round/>
            <a:headEnd len="med" w="med" type="none"/>
            <a:tailEnd len="med" w="med" type="triangle"/>
          </a:ln>
        </p:spPr>
      </p:cxnSp>
      <p:sp>
        <p:nvSpPr>
          <p:cNvPr id="323" name="Google Shape;323;p50"/>
          <p:cNvSpPr txBox="1"/>
          <p:nvPr/>
        </p:nvSpPr>
        <p:spPr>
          <a:xfrm>
            <a:off x="176400" y="2263950"/>
            <a:ext cx="3344400" cy="615600"/>
          </a:xfrm>
          <a:prstGeom prst="rect">
            <a:avLst/>
          </a:prstGeom>
          <a:noFill/>
          <a:ln cap="flat" cmpd="sng" w="2857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ε: es un </a:t>
            </a:r>
            <a:r>
              <a:rPr lang="es-419">
                <a:solidFill>
                  <a:schemeClr val="dk1"/>
                </a:solidFill>
              </a:rPr>
              <a:t>término</a:t>
            </a:r>
            <a:r>
              <a:rPr lang="es-419">
                <a:solidFill>
                  <a:schemeClr val="dk1"/>
                </a:solidFill>
              </a:rPr>
              <a:t> para atenuar este valor y evitar dividir por cero.</a:t>
            </a:r>
            <a:endParaRPr>
              <a:solidFill>
                <a:schemeClr val="dk1"/>
              </a:solidFill>
            </a:endParaRPr>
          </a:p>
        </p:txBody>
      </p:sp>
      <p:sp>
        <p:nvSpPr>
          <p:cNvPr id="324" name="Google Shape;324;p50"/>
          <p:cNvSpPr txBox="1"/>
          <p:nvPr/>
        </p:nvSpPr>
        <p:spPr>
          <a:xfrm>
            <a:off x="204600" y="3513675"/>
            <a:ext cx="857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En otras palabras, cuanto más alto es el gradiente (la derivada), más empinada es la función de error en esa dimensión. Ya que el gradiente mide “la pendiente”.</a:t>
            </a:r>
            <a:endParaRPr/>
          </a:p>
          <a:p>
            <a:pPr indent="0" lvl="0" marL="0" rtl="0" algn="l">
              <a:spcBef>
                <a:spcPts val="0"/>
              </a:spcBef>
              <a:spcAft>
                <a:spcPts val="0"/>
              </a:spcAft>
              <a:buNone/>
            </a:pPr>
            <a:r>
              <a:rPr lang="es-419"/>
              <a:t>Al dividir esta pendiente, por un valor proporcional a ella misma, se suaviza, y en todas las dimensiones el descenso por gradiente es similar, evitando caer en </a:t>
            </a:r>
            <a:r>
              <a:rPr i="1" lang="es-419"/>
              <a:t>valles</a:t>
            </a:r>
            <a:r>
              <a:rPr lang="es-419"/>
              <a:t> locales.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12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1200"/>
                                        <p:tgtEl>
                                          <p:spTgt spid="32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AdaGrad</a:t>
            </a:r>
            <a:endParaRPr b="1" sz="3000">
              <a:solidFill>
                <a:srgbClr val="CC0000"/>
              </a:solidFill>
              <a:latin typeface="Open Sans"/>
              <a:ea typeface="Open Sans"/>
              <a:cs typeface="Open Sans"/>
              <a:sym typeface="Open Sans"/>
            </a:endParaRPr>
          </a:p>
        </p:txBody>
      </p:sp>
      <p:pic>
        <p:nvPicPr>
          <p:cNvPr id="330" name="Google Shape;330;p51"/>
          <p:cNvPicPr preferRelativeResize="0"/>
          <p:nvPr/>
        </p:nvPicPr>
        <p:blipFill>
          <a:blip r:embed="rId3">
            <a:alphaModFix/>
          </a:blip>
          <a:stretch>
            <a:fillRect/>
          </a:stretch>
        </p:blipFill>
        <p:spPr>
          <a:xfrm>
            <a:off x="152400" y="1078200"/>
            <a:ext cx="8839202" cy="3495541"/>
          </a:xfrm>
          <a:prstGeom prst="rect">
            <a:avLst/>
          </a:prstGeom>
          <a:noFill/>
          <a:ln>
            <a:noFill/>
          </a:ln>
        </p:spPr>
      </p:pic>
      <p:sp>
        <p:nvSpPr>
          <p:cNvPr id="331" name="Google Shape;331;p51"/>
          <p:cNvSpPr txBox="1"/>
          <p:nvPr/>
        </p:nvSpPr>
        <p:spPr>
          <a:xfrm>
            <a:off x="246950" y="4579050"/>
            <a:ext cx="86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Acá se ve AdaGrad vs Backpropagation, Ada no se </a:t>
            </a:r>
            <a:r>
              <a:rPr lang="es-419"/>
              <a:t>desvía</a:t>
            </a:r>
            <a:r>
              <a:rPr lang="es-419"/>
              <a:t> y corrige el rumbo hacia el </a:t>
            </a:r>
            <a:r>
              <a:rPr lang="es-419"/>
              <a:t>mínimo</a:t>
            </a:r>
            <a:r>
              <a:rPr lang="es-419"/>
              <a:t> global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AdaGrad</a:t>
            </a:r>
            <a:endParaRPr b="1" sz="3000">
              <a:solidFill>
                <a:srgbClr val="CC0000"/>
              </a:solidFill>
              <a:latin typeface="Open Sans"/>
              <a:ea typeface="Open Sans"/>
              <a:cs typeface="Open Sans"/>
              <a:sym typeface="Open Sans"/>
            </a:endParaRPr>
          </a:p>
        </p:txBody>
      </p:sp>
      <p:sp>
        <p:nvSpPr>
          <p:cNvPr id="337" name="Google Shape;337;p52"/>
          <p:cNvSpPr txBox="1"/>
          <p:nvPr/>
        </p:nvSpPr>
        <p:spPr>
          <a:xfrm>
            <a:off x="204600" y="1114775"/>
            <a:ext cx="8572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Lo bueno: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419"/>
              <a:t>Con frecuencia </a:t>
            </a:r>
            <a:r>
              <a:rPr b="1" lang="es-419"/>
              <a:t>AdaGrad</a:t>
            </a:r>
            <a:r>
              <a:rPr lang="es-419"/>
              <a:t> tiene un buen desempeño para problemas cuadráticos simples.</a:t>
            </a:r>
            <a:endParaRPr/>
          </a:p>
          <a:p>
            <a:pPr indent="0" lvl="0" marL="0" rtl="0" algn="l">
              <a:spcBef>
                <a:spcPts val="0"/>
              </a:spcBef>
              <a:spcAft>
                <a:spcPts val="0"/>
              </a:spcAft>
              <a:buNone/>
            </a:pPr>
            <a:r>
              <a:rPr lang="es-419"/>
              <a:t>Es bueno para tareas sencillas como regresión lineal.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solidFill>
                  <a:schemeClr val="dk1"/>
                </a:solidFill>
              </a:rPr>
              <a:t>Lo malo:</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419"/>
              <a:t>A menudo se detiene demasiado pronto cuando entrena redes neuronales. Muchas veces se detiene antes de alcanzar el mínimo global.</a:t>
            </a:r>
            <a:endParaRPr/>
          </a:p>
          <a:p>
            <a:pPr indent="0" lvl="0" marL="0" rtl="0" algn="l">
              <a:spcBef>
                <a:spcPts val="0"/>
              </a:spcBef>
              <a:spcAft>
                <a:spcPts val="0"/>
              </a:spcAft>
              <a:buNone/>
            </a:pPr>
            <a:r>
              <a:rPr lang="es-419"/>
              <a:t>No debería usarse para entrenar redes profundas.</a:t>
            </a:r>
            <a:endParaRPr/>
          </a:p>
          <a:p>
            <a:pPr indent="0" lvl="0" marL="0" rtl="0" algn="l">
              <a:spcBef>
                <a:spcPts val="0"/>
              </a:spcBef>
              <a:spcAft>
                <a:spcPts val="0"/>
              </a:spcAft>
              <a:buNone/>
            </a:pPr>
            <a:r>
              <a:t/>
            </a:r>
            <a:endParaRPr/>
          </a:p>
        </p:txBody>
      </p:sp>
      <p:sp>
        <p:nvSpPr>
          <p:cNvPr id="338" name="Google Shape;338;p52"/>
          <p:cNvSpPr txBox="1"/>
          <p:nvPr/>
        </p:nvSpPr>
        <p:spPr>
          <a:xfrm>
            <a:off x="1346400" y="3753550"/>
            <a:ext cx="59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Sirve para entender cómo funcionan otro métodos más complejos.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1200"/>
                                        <p:tgtEl>
                                          <p:spTgt spid="3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animEffect filter="fade" transition="in">
                                      <p:cBhvr>
                                        <p:cTn dur="1200"/>
                                        <p:tgtEl>
                                          <p:spTgt spid="3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animEffect filter="fade" transition="in">
                                      <p:cBhvr>
                                        <p:cTn dur="1200"/>
                                        <p:tgtEl>
                                          <p:spTgt spid="3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animEffect filter="fade" transition="in">
                                      <p:cBhvr>
                                        <p:cTn dur="1200"/>
                                        <p:tgtEl>
                                          <p:spTgt spid="3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animEffect filter="fade" transition="in">
                                      <p:cBhvr>
                                        <p:cTn dur="1200"/>
                                        <p:tgtEl>
                                          <p:spTgt spid="3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5" st="5"/>
                                            </p:txEl>
                                          </p:spTgt>
                                        </p:tgtEl>
                                        <p:attrNameLst>
                                          <p:attrName>style.visibility</p:attrName>
                                        </p:attrNameLst>
                                      </p:cBhvr>
                                      <p:to>
                                        <p:strVal val="visible"/>
                                      </p:to>
                                    </p:set>
                                    <p:animEffect filter="fade" transition="in">
                                      <p:cBhvr>
                                        <p:cTn dur="1200"/>
                                        <p:tgtEl>
                                          <p:spTgt spid="3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6" st="6"/>
                                            </p:txEl>
                                          </p:spTgt>
                                        </p:tgtEl>
                                        <p:attrNameLst>
                                          <p:attrName>style.visibility</p:attrName>
                                        </p:attrNameLst>
                                      </p:cBhvr>
                                      <p:to>
                                        <p:strVal val="visible"/>
                                      </p:to>
                                    </p:set>
                                    <p:animEffect filter="fade" transition="in">
                                      <p:cBhvr>
                                        <p:cTn dur="1200"/>
                                        <p:tgtEl>
                                          <p:spTgt spid="3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7" st="7"/>
                                            </p:txEl>
                                          </p:spTgt>
                                        </p:tgtEl>
                                        <p:attrNameLst>
                                          <p:attrName>style.visibility</p:attrName>
                                        </p:attrNameLst>
                                      </p:cBhvr>
                                      <p:to>
                                        <p:strVal val="visible"/>
                                      </p:to>
                                    </p:set>
                                    <p:animEffect filter="fade" transition="in">
                                      <p:cBhvr>
                                        <p:cTn dur="1200"/>
                                        <p:tgtEl>
                                          <p:spTgt spid="3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8" st="8"/>
                                            </p:txEl>
                                          </p:spTgt>
                                        </p:tgtEl>
                                        <p:attrNameLst>
                                          <p:attrName>style.visibility</p:attrName>
                                        </p:attrNameLst>
                                      </p:cBhvr>
                                      <p:to>
                                        <p:strVal val="visible"/>
                                      </p:to>
                                    </p:set>
                                    <p:animEffect filter="fade" transition="in">
                                      <p:cBhvr>
                                        <p:cTn dur="1200"/>
                                        <p:tgtEl>
                                          <p:spTgt spid="3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9" st="9"/>
                                            </p:txEl>
                                          </p:spTgt>
                                        </p:tgtEl>
                                        <p:attrNameLst>
                                          <p:attrName>style.visibility</p:attrName>
                                        </p:attrNameLst>
                                      </p:cBhvr>
                                      <p:to>
                                        <p:strVal val="visible"/>
                                      </p:to>
                                    </p:set>
                                    <p:animEffect filter="fade" transition="in">
                                      <p:cBhvr>
                                        <p:cTn dur="1200"/>
                                        <p:tgtEl>
                                          <p:spTgt spid="3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r>
              <a:rPr b="1" lang="es-419" sz="3000">
                <a:solidFill>
                  <a:srgbClr val="CC0000"/>
                </a:solidFill>
                <a:latin typeface="Open Sans"/>
                <a:ea typeface="Open Sans"/>
                <a:cs typeface="Open Sans"/>
                <a:sym typeface="Open Sans"/>
              </a:rPr>
              <a:t>: </a:t>
            </a:r>
            <a:r>
              <a:rPr b="1" i="1" lang="es-419" sz="3000">
                <a:solidFill>
                  <a:srgbClr val="CC0000"/>
                </a:solidFill>
                <a:latin typeface="Open Sans"/>
                <a:ea typeface="Open Sans"/>
                <a:cs typeface="Open Sans"/>
                <a:sym typeface="Open Sans"/>
              </a:rPr>
              <a:t>RMSProp</a:t>
            </a:r>
            <a:endParaRPr b="1" sz="3000">
              <a:solidFill>
                <a:srgbClr val="CC0000"/>
              </a:solidFill>
              <a:latin typeface="Open Sans"/>
              <a:ea typeface="Open Sans"/>
              <a:cs typeface="Open Sans"/>
              <a:sym typeface="Open Sans"/>
            </a:endParaRPr>
          </a:p>
        </p:txBody>
      </p:sp>
      <p:sp>
        <p:nvSpPr>
          <p:cNvPr id="344" name="Google Shape;344;p53"/>
          <p:cNvSpPr txBox="1"/>
          <p:nvPr/>
        </p:nvSpPr>
        <p:spPr>
          <a:xfrm>
            <a:off x="246950" y="1016000"/>
            <a:ext cx="865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Creado por Geoffrey Hinton y Tijmen Tieleman en 2012</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Soluciona el principal problema de AdaGrad al ir “olvidando” las pendientes anteriores, a medida que sigue avanzando. Es decir solo acumula los gradientes de las iteraciones más recientes.</a:t>
            </a:r>
            <a:endParaRPr/>
          </a:p>
        </p:txBody>
      </p:sp>
      <p:pic>
        <p:nvPicPr>
          <p:cNvPr id="345" name="Google Shape;345;p53"/>
          <p:cNvPicPr preferRelativeResize="0"/>
          <p:nvPr/>
        </p:nvPicPr>
        <p:blipFill>
          <a:blip r:embed="rId3">
            <a:alphaModFix/>
          </a:blip>
          <a:stretch>
            <a:fillRect/>
          </a:stretch>
        </p:blipFill>
        <p:spPr>
          <a:xfrm>
            <a:off x="1988239" y="2062700"/>
            <a:ext cx="4958187" cy="1162412"/>
          </a:xfrm>
          <a:prstGeom prst="rect">
            <a:avLst/>
          </a:prstGeom>
          <a:noFill/>
          <a:ln>
            <a:noFill/>
          </a:ln>
        </p:spPr>
      </p:pic>
      <p:sp>
        <p:nvSpPr>
          <p:cNvPr id="346" name="Google Shape;346;p53"/>
          <p:cNvSpPr txBox="1"/>
          <p:nvPr/>
        </p:nvSpPr>
        <p:spPr>
          <a:xfrm>
            <a:off x="141100" y="3259675"/>
            <a:ext cx="8756100" cy="186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𝛽 es la tasa de decaimiento, y suele configurarse como 0.9. Es un nuevo hiperparámetro, pero suele funcionar bien con este valor predeterminado.</a:t>
            </a:r>
            <a:endParaRPr/>
          </a:p>
          <a:p>
            <a:pPr indent="0" lvl="0" marL="0" rtl="0" algn="l">
              <a:spcBef>
                <a:spcPts val="0"/>
              </a:spcBef>
              <a:spcAft>
                <a:spcPts val="0"/>
              </a:spcAft>
              <a:buNone/>
            </a:pPr>
            <a:r>
              <a:rPr lang="es-419"/>
              <a:t>En Keras:</a:t>
            </a:r>
            <a:endParaRPr/>
          </a:p>
          <a:p>
            <a:pPr indent="0" lvl="0" marL="0" rtl="0" algn="l">
              <a:lnSpc>
                <a:spcPct val="115000"/>
              </a:lnSpc>
              <a:spcBef>
                <a:spcPts val="0"/>
              </a:spcBef>
              <a:spcAft>
                <a:spcPts val="0"/>
              </a:spcAft>
              <a:buNone/>
            </a:pPr>
            <a:r>
              <a:rPr lang="es-419" sz="1800">
                <a:solidFill>
                  <a:schemeClr val="dk1"/>
                </a:solidFill>
                <a:latin typeface="Courier New"/>
                <a:ea typeface="Courier New"/>
                <a:cs typeface="Courier New"/>
                <a:sym typeface="Courier New"/>
              </a:rPr>
              <a:t>optimizer = keras.optimizers.RMSprop(lr=0.001, rho=0.9)</a:t>
            </a:r>
            <a:endParaRPr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s-419" u="sng">
                <a:solidFill>
                  <a:schemeClr val="dk1"/>
                </a:solidFill>
              </a:rPr>
              <a:t>rho</a:t>
            </a:r>
            <a:r>
              <a:rPr lang="es-419" u="sng">
                <a:solidFill>
                  <a:schemeClr val="dk1"/>
                </a:solidFill>
              </a:rPr>
              <a:t> es 𝛽 </a:t>
            </a:r>
            <a:endParaRPr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RMSProp</a:t>
            </a:r>
            <a:r>
              <a:rPr lang="es-419">
                <a:solidFill>
                  <a:schemeClr val="dk1"/>
                </a:solidFill>
              </a:rPr>
              <a:t> suele ser mejor que AdaGrad y era el preferido antes de que apareciese Adam.</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animEffect filter="fade" transition="in">
                                      <p:cBhvr>
                                        <p:cTn dur="1000"/>
                                        <p:tgtEl>
                                          <p:spTgt spid="34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4"/>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s-419" sz="2800">
                <a:latin typeface="Open Sans"/>
                <a:ea typeface="Open Sans"/>
                <a:cs typeface="Open Sans"/>
                <a:sym typeface="Open Sans"/>
              </a:rPr>
              <a:t>Adam</a:t>
            </a:r>
            <a:r>
              <a:rPr lang="es-419" sz="2800">
                <a:latin typeface="Open Sans"/>
                <a:ea typeface="Open Sans"/>
                <a:cs typeface="Open Sans"/>
                <a:sym typeface="Open Sans"/>
              </a:rPr>
              <a:t>: </a:t>
            </a:r>
            <a:r>
              <a:rPr b="1" lang="es-419" sz="2800">
                <a:latin typeface="Open Sans"/>
                <a:ea typeface="Open Sans"/>
                <a:cs typeface="Open Sans"/>
                <a:sym typeface="Open Sans"/>
              </a:rPr>
              <a:t>A</a:t>
            </a:r>
            <a:r>
              <a:rPr b="1" lang="es-419" sz="2800">
                <a:latin typeface="Open Sans"/>
                <a:ea typeface="Open Sans"/>
                <a:cs typeface="Open Sans"/>
                <a:sym typeface="Open Sans"/>
              </a:rPr>
              <a:t>da</a:t>
            </a:r>
            <a:r>
              <a:rPr lang="es-419" sz="2800">
                <a:latin typeface="Open Sans"/>
                <a:ea typeface="Open Sans"/>
                <a:cs typeface="Open Sans"/>
                <a:sym typeface="Open Sans"/>
              </a:rPr>
              <a:t>ptive</a:t>
            </a:r>
            <a:r>
              <a:rPr lang="es-419" sz="2800">
                <a:latin typeface="Open Sans"/>
                <a:ea typeface="Open Sans"/>
                <a:cs typeface="Open Sans"/>
                <a:sym typeface="Open Sans"/>
              </a:rPr>
              <a:t> </a:t>
            </a:r>
            <a:r>
              <a:rPr b="1" lang="es-419" sz="2800">
                <a:latin typeface="Open Sans"/>
                <a:ea typeface="Open Sans"/>
                <a:cs typeface="Open Sans"/>
                <a:sym typeface="Open Sans"/>
              </a:rPr>
              <a:t>m</a:t>
            </a:r>
            <a:r>
              <a:rPr lang="es-419" sz="2800">
                <a:latin typeface="Open Sans"/>
                <a:ea typeface="Open Sans"/>
                <a:cs typeface="Open Sans"/>
                <a:sym typeface="Open Sans"/>
              </a:rPr>
              <a:t>oment estimation</a:t>
            </a:r>
            <a:endParaRPr sz="2800">
              <a:latin typeface="Open Sans"/>
              <a:ea typeface="Open Sans"/>
              <a:cs typeface="Open Sans"/>
              <a:sym typeface="Open Sans"/>
            </a:endParaRPr>
          </a:p>
          <a:p>
            <a:pPr indent="0" lvl="0" marL="0" marR="0" rtl="0" algn="l">
              <a:lnSpc>
                <a:spcPct val="115000"/>
              </a:lnSpc>
              <a:spcBef>
                <a:spcPts val="0"/>
              </a:spcBef>
              <a:spcAft>
                <a:spcPts val="0"/>
              </a:spcAft>
              <a:buNone/>
            </a:pPr>
            <a:r>
              <a:rPr lang="es-419" sz="2800">
                <a:latin typeface="Open Sans"/>
                <a:ea typeface="Open Sans"/>
                <a:cs typeface="Open Sans"/>
                <a:sym typeface="Open Sans"/>
              </a:rPr>
              <a:t>fue presentado en 2014 por </a:t>
            </a:r>
            <a:r>
              <a:rPr i="1" lang="es-419" sz="2800">
                <a:latin typeface="Open Sans"/>
                <a:ea typeface="Open Sans"/>
                <a:cs typeface="Open Sans"/>
                <a:sym typeface="Open Sans"/>
              </a:rPr>
              <a:t>Diederik P. Kingma</a:t>
            </a:r>
            <a:r>
              <a:rPr lang="es-419" sz="2800">
                <a:latin typeface="Open Sans"/>
                <a:ea typeface="Open Sans"/>
                <a:cs typeface="Open Sans"/>
                <a:sym typeface="Open Sans"/>
              </a:rPr>
              <a:t> y </a:t>
            </a:r>
            <a:r>
              <a:rPr i="1" lang="es-419" sz="2800">
                <a:latin typeface="Open Sans"/>
                <a:ea typeface="Open Sans"/>
                <a:cs typeface="Open Sans"/>
                <a:sym typeface="Open Sans"/>
              </a:rPr>
              <a:t>Jimmy Ba.</a:t>
            </a:r>
            <a:endParaRPr sz="2800">
              <a:latin typeface="Open Sans"/>
              <a:ea typeface="Open Sans"/>
              <a:cs typeface="Open Sans"/>
              <a:sym typeface="Open Sans"/>
            </a:endParaRPr>
          </a:p>
          <a:p>
            <a:pPr indent="0" lvl="0" marL="0" marR="0" rtl="0" algn="l">
              <a:lnSpc>
                <a:spcPct val="115000"/>
              </a:lnSpc>
              <a:spcBef>
                <a:spcPts val="0"/>
              </a:spcBef>
              <a:spcAft>
                <a:spcPts val="0"/>
              </a:spcAft>
              <a:buNone/>
            </a:pPr>
            <a:r>
              <a:rPr lang="es-419" sz="2800">
                <a:latin typeface="Open Sans"/>
                <a:ea typeface="Open Sans"/>
                <a:cs typeface="Open Sans"/>
                <a:sym typeface="Open Sans"/>
              </a:rPr>
              <a:t>Combina las ideas de </a:t>
            </a:r>
            <a:r>
              <a:rPr b="1" lang="es-419" sz="2800">
                <a:latin typeface="Open Sans"/>
                <a:ea typeface="Open Sans"/>
                <a:cs typeface="Open Sans"/>
                <a:sym typeface="Open Sans"/>
              </a:rPr>
              <a:t>Momentum</a:t>
            </a:r>
            <a:r>
              <a:rPr lang="es-419" sz="2800">
                <a:latin typeface="Open Sans"/>
                <a:ea typeface="Open Sans"/>
                <a:cs typeface="Open Sans"/>
                <a:sym typeface="Open Sans"/>
              </a:rPr>
              <a:t> y </a:t>
            </a:r>
            <a:r>
              <a:rPr b="1" lang="es-419" sz="2800">
                <a:latin typeface="Open Sans"/>
                <a:ea typeface="Open Sans"/>
                <a:cs typeface="Open Sans"/>
                <a:sym typeface="Open Sans"/>
              </a:rPr>
              <a:t>RMSProp</a:t>
            </a:r>
            <a:r>
              <a:rPr lang="es-419" sz="2800">
                <a:latin typeface="Open Sans"/>
                <a:ea typeface="Open Sans"/>
                <a:cs typeface="Open Sans"/>
                <a:sym typeface="Open Sans"/>
              </a:rPr>
              <a:t>.</a:t>
            </a:r>
            <a:endParaRPr sz="2800">
              <a:latin typeface="Open Sans"/>
              <a:ea typeface="Open Sans"/>
              <a:cs typeface="Open Sans"/>
              <a:sym typeface="Open Sans"/>
            </a:endParaRPr>
          </a:p>
          <a:p>
            <a:pPr indent="0" lvl="0" marL="0" marR="0" rtl="0" algn="l">
              <a:lnSpc>
                <a:spcPct val="115000"/>
              </a:lnSpc>
              <a:spcBef>
                <a:spcPts val="0"/>
              </a:spcBef>
              <a:spcAft>
                <a:spcPts val="0"/>
              </a:spcAft>
              <a:buNone/>
            </a:pPr>
            <a:r>
              <a:rPr lang="es-419" sz="2800">
                <a:latin typeface="Open Sans"/>
                <a:ea typeface="Open Sans"/>
                <a:cs typeface="Open Sans"/>
                <a:sym typeface="Open Sans"/>
              </a:rPr>
              <a:t>Hace un </a:t>
            </a:r>
            <a:r>
              <a:rPr lang="es-419" sz="2800">
                <a:latin typeface="Open Sans"/>
                <a:ea typeface="Open Sans"/>
                <a:cs typeface="Open Sans"/>
                <a:sym typeface="Open Sans"/>
              </a:rPr>
              <a:t>seguimiento</a:t>
            </a:r>
            <a:r>
              <a:rPr lang="es-419" sz="2800">
                <a:latin typeface="Open Sans"/>
                <a:ea typeface="Open Sans"/>
                <a:cs typeface="Open Sans"/>
                <a:sym typeface="Open Sans"/>
              </a:rPr>
              <a:t> de una media de decaimiento exponencial de gradientes pasados y de gradientes cuadrados pasados.</a:t>
            </a:r>
            <a:endParaRPr sz="2800">
              <a:latin typeface="Open Sans"/>
              <a:ea typeface="Open Sans"/>
              <a:cs typeface="Open Sans"/>
              <a:sym typeface="Open Sans"/>
            </a:endParaRPr>
          </a:p>
        </p:txBody>
      </p:sp>
      <p:sp>
        <p:nvSpPr>
          <p:cNvPr id="352" name="Google Shape;352;p54"/>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lang="es-419" sz="3000">
                <a:solidFill>
                  <a:srgbClr val="CC0000"/>
                </a:solidFill>
                <a:latin typeface="Open Sans"/>
                <a:ea typeface="Open Sans"/>
                <a:cs typeface="Open Sans"/>
                <a:sym typeface="Open Sans"/>
              </a:rPr>
              <a:t>Adam</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000"/>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000"/>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1000"/>
                                        <p:tgtEl>
                                          <p:spTgt spid="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000"/>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000"/>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1000"/>
                                        <p:tgtEl>
                                          <p:spTgt spid="3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nvSpPr>
        <p:spPr>
          <a:xfrm>
            <a:off x="10200" y="926280"/>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800">
              <a:latin typeface="Open Sans"/>
              <a:ea typeface="Open Sans"/>
              <a:cs typeface="Open Sans"/>
              <a:sym typeface="Open Sans"/>
            </a:endParaRPr>
          </a:p>
        </p:txBody>
      </p:sp>
      <p:sp>
        <p:nvSpPr>
          <p:cNvPr id="358" name="Google Shape;358;p55"/>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lang="es-419" sz="3000">
                <a:solidFill>
                  <a:srgbClr val="CC0000"/>
                </a:solidFill>
                <a:latin typeface="Open Sans"/>
                <a:ea typeface="Open Sans"/>
                <a:cs typeface="Open Sans"/>
                <a:sym typeface="Open Sans"/>
              </a:rPr>
              <a:t>Adam</a:t>
            </a:r>
            <a:endParaRPr b="0" i="0" sz="3000" u="none" cap="none" strike="noStrike">
              <a:solidFill>
                <a:srgbClr val="000000"/>
              </a:solidFill>
              <a:latin typeface="Arial"/>
              <a:ea typeface="Arial"/>
              <a:cs typeface="Arial"/>
              <a:sym typeface="Arial"/>
            </a:endParaRPr>
          </a:p>
        </p:txBody>
      </p:sp>
      <p:pic>
        <p:nvPicPr>
          <p:cNvPr id="359" name="Google Shape;359;p55"/>
          <p:cNvPicPr preferRelativeResize="0"/>
          <p:nvPr/>
        </p:nvPicPr>
        <p:blipFill>
          <a:blip r:embed="rId3">
            <a:alphaModFix/>
          </a:blip>
          <a:stretch>
            <a:fillRect/>
          </a:stretch>
        </p:blipFill>
        <p:spPr>
          <a:xfrm>
            <a:off x="2200275" y="1424950"/>
            <a:ext cx="4743450" cy="3219450"/>
          </a:xfrm>
          <a:prstGeom prst="rect">
            <a:avLst/>
          </a:prstGeom>
          <a:noFill/>
          <a:ln>
            <a:noFill/>
          </a:ln>
        </p:spPr>
      </p:pic>
      <p:sp>
        <p:nvSpPr>
          <p:cNvPr id="360" name="Google Shape;360;p55"/>
          <p:cNvSpPr/>
          <p:nvPr/>
        </p:nvSpPr>
        <p:spPr>
          <a:xfrm>
            <a:off x="3464275" y="1418175"/>
            <a:ext cx="388200" cy="5220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5"/>
          <p:cNvSpPr/>
          <p:nvPr/>
        </p:nvSpPr>
        <p:spPr>
          <a:xfrm>
            <a:off x="4477450" y="1940175"/>
            <a:ext cx="388200" cy="5220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5"/>
          <p:cNvSpPr/>
          <p:nvPr/>
        </p:nvSpPr>
        <p:spPr>
          <a:xfrm>
            <a:off x="5053200" y="4122400"/>
            <a:ext cx="388200" cy="5220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5"/>
          <p:cNvSpPr/>
          <p:nvPr/>
        </p:nvSpPr>
        <p:spPr>
          <a:xfrm>
            <a:off x="4117450" y="2722600"/>
            <a:ext cx="306300" cy="325500"/>
          </a:xfrm>
          <a:prstGeom prst="ellipse">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5"/>
          <p:cNvSpPr/>
          <p:nvPr/>
        </p:nvSpPr>
        <p:spPr>
          <a:xfrm>
            <a:off x="4037025" y="3573500"/>
            <a:ext cx="306300" cy="325500"/>
          </a:xfrm>
          <a:prstGeom prst="ellipse">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55"/>
          <p:cNvCxnSpPr>
            <a:stCxn id="363" idx="6"/>
          </p:cNvCxnSpPr>
          <p:nvPr/>
        </p:nvCxnSpPr>
        <p:spPr>
          <a:xfrm>
            <a:off x="4423750" y="2885350"/>
            <a:ext cx="2243700" cy="381300"/>
          </a:xfrm>
          <a:prstGeom prst="straightConnector1">
            <a:avLst/>
          </a:prstGeom>
          <a:noFill/>
          <a:ln cap="flat" cmpd="sng" w="19050">
            <a:solidFill>
              <a:srgbClr val="0000FF"/>
            </a:solidFill>
            <a:prstDash val="solid"/>
            <a:round/>
            <a:headEnd len="med" w="med" type="none"/>
            <a:tailEnd len="med" w="med" type="triangle"/>
          </a:ln>
        </p:spPr>
      </p:cxnSp>
      <p:cxnSp>
        <p:nvCxnSpPr>
          <p:cNvPr id="366" name="Google Shape;366;p55"/>
          <p:cNvCxnSpPr>
            <a:stCxn id="364" idx="6"/>
          </p:cNvCxnSpPr>
          <p:nvPr/>
        </p:nvCxnSpPr>
        <p:spPr>
          <a:xfrm flipH="1" rot="10800000">
            <a:off x="4343325" y="3273650"/>
            <a:ext cx="2338200" cy="462600"/>
          </a:xfrm>
          <a:prstGeom prst="straightConnector1">
            <a:avLst/>
          </a:prstGeom>
          <a:noFill/>
          <a:ln cap="flat" cmpd="sng" w="19050">
            <a:solidFill>
              <a:srgbClr val="0000FF"/>
            </a:solidFill>
            <a:prstDash val="solid"/>
            <a:round/>
            <a:headEnd len="med" w="med" type="none"/>
            <a:tailEnd len="med" w="med" type="triangle"/>
          </a:ln>
        </p:spPr>
      </p:cxnSp>
      <p:sp>
        <p:nvSpPr>
          <p:cNvPr id="367" name="Google Shape;367;p55"/>
          <p:cNvSpPr txBox="1"/>
          <p:nvPr/>
        </p:nvSpPr>
        <p:spPr>
          <a:xfrm>
            <a:off x="6681525" y="3048100"/>
            <a:ext cx="1876800" cy="4002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número de iteración</a:t>
            </a:r>
            <a:endParaRPr/>
          </a:p>
        </p:txBody>
      </p:sp>
      <p:cxnSp>
        <p:nvCxnSpPr>
          <p:cNvPr id="368" name="Google Shape;368;p55"/>
          <p:cNvCxnSpPr>
            <a:stCxn id="360" idx="7"/>
            <a:endCxn id="369" idx="1"/>
          </p:cNvCxnSpPr>
          <p:nvPr/>
        </p:nvCxnSpPr>
        <p:spPr>
          <a:xfrm>
            <a:off x="3795624" y="1494620"/>
            <a:ext cx="3365700" cy="15600"/>
          </a:xfrm>
          <a:prstGeom prst="straightConnector1">
            <a:avLst/>
          </a:prstGeom>
          <a:noFill/>
          <a:ln cap="flat" cmpd="sng" w="19050">
            <a:solidFill>
              <a:srgbClr val="FF0000"/>
            </a:solidFill>
            <a:prstDash val="solid"/>
            <a:round/>
            <a:headEnd len="med" w="med" type="none"/>
            <a:tailEnd len="med" w="med" type="triangle"/>
          </a:ln>
        </p:spPr>
      </p:cxnSp>
      <p:sp>
        <p:nvSpPr>
          <p:cNvPr id="369" name="Google Shape;369;p55"/>
          <p:cNvSpPr txBox="1"/>
          <p:nvPr/>
        </p:nvSpPr>
        <p:spPr>
          <a:xfrm>
            <a:off x="7161325" y="1094425"/>
            <a:ext cx="1876800" cy="831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hiperparámetro, decaimiento del momento = 0.9</a:t>
            </a:r>
            <a:endParaRPr/>
          </a:p>
        </p:txBody>
      </p:sp>
      <p:sp>
        <p:nvSpPr>
          <p:cNvPr id="370" name="Google Shape;370;p55"/>
          <p:cNvSpPr txBox="1"/>
          <p:nvPr/>
        </p:nvSpPr>
        <p:spPr>
          <a:xfrm>
            <a:off x="6681525" y="2156100"/>
            <a:ext cx="1876800" cy="831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hiperparámetro, decaimiento del escalado = 0.999</a:t>
            </a:r>
            <a:endParaRPr/>
          </a:p>
        </p:txBody>
      </p:sp>
      <p:cxnSp>
        <p:nvCxnSpPr>
          <p:cNvPr id="371" name="Google Shape;371;p55"/>
          <p:cNvCxnSpPr>
            <a:stCxn id="361" idx="6"/>
            <a:endCxn id="370" idx="1"/>
          </p:cNvCxnSpPr>
          <p:nvPr/>
        </p:nvCxnSpPr>
        <p:spPr>
          <a:xfrm>
            <a:off x="4865650" y="2201175"/>
            <a:ext cx="1815900" cy="370500"/>
          </a:xfrm>
          <a:prstGeom prst="straightConnector1">
            <a:avLst/>
          </a:prstGeom>
          <a:noFill/>
          <a:ln cap="flat" cmpd="sng" w="19050">
            <a:solidFill>
              <a:srgbClr val="FF0000"/>
            </a:solidFill>
            <a:prstDash val="solid"/>
            <a:round/>
            <a:headEnd len="med" w="med" type="none"/>
            <a:tailEnd len="med" w="med" type="triangle"/>
          </a:ln>
        </p:spPr>
      </p:cxnSp>
      <p:sp>
        <p:nvSpPr>
          <p:cNvPr id="372" name="Google Shape;372;p55"/>
          <p:cNvSpPr txBox="1"/>
          <p:nvPr/>
        </p:nvSpPr>
        <p:spPr>
          <a:xfrm>
            <a:off x="6681525" y="3907450"/>
            <a:ext cx="18768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hiperparámetro, suavizamiento = 10</a:t>
            </a:r>
            <a:r>
              <a:rPr baseline="30000" lang="es-419"/>
              <a:t>-7</a:t>
            </a:r>
            <a:endParaRPr baseline="30000"/>
          </a:p>
        </p:txBody>
      </p:sp>
      <p:cxnSp>
        <p:nvCxnSpPr>
          <p:cNvPr id="373" name="Google Shape;373;p55"/>
          <p:cNvCxnSpPr>
            <a:stCxn id="362" idx="6"/>
            <a:endCxn id="372" idx="1"/>
          </p:cNvCxnSpPr>
          <p:nvPr/>
        </p:nvCxnSpPr>
        <p:spPr>
          <a:xfrm flipH="1" rot="10800000">
            <a:off x="5441400" y="4215400"/>
            <a:ext cx="1240200" cy="168000"/>
          </a:xfrm>
          <a:prstGeom prst="straightConnector1">
            <a:avLst/>
          </a:prstGeom>
          <a:noFill/>
          <a:ln cap="flat" cmpd="sng" w="19050">
            <a:solidFill>
              <a:srgbClr val="FF0000"/>
            </a:solidFill>
            <a:prstDash val="solid"/>
            <a:round/>
            <a:headEnd len="med" w="med" type="none"/>
            <a:tailEnd len="med" w="med" type="triangle"/>
          </a:ln>
        </p:spPr>
      </p:cxnSp>
      <p:sp>
        <p:nvSpPr>
          <p:cNvPr id="374" name="Google Shape;374;p55"/>
          <p:cNvSpPr txBox="1"/>
          <p:nvPr/>
        </p:nvSpPr>
        <p:spPr>
          <a:xfrm>
            <a:off x="6374625" y="4641775"/>
            <a:ext cx="24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Valores, por defecto.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Funciones de activación</a:t>
            </a:r>
            <a:endParaRPr b="0" i="0" sz="3000" u="none" cap="none" strike="noStrike">
              <a:solidFill>
                <a:srgbClr val="000000"/>
              </a:solidFill>
              <a:latin typeface="Arial"/>
              <a:ea typeface="Arial"/>
              <a:cs typeface="Arial"/>
              <a:sym typeface="Arial"/>
            </a:endParaRPr>
          </a:p>
        </p:txBody>
      </p:sp>
      <p:pic>
        <p:nvPicPr>
          <p:cNvPr id="128" name="Google Shape;128;p29"/>
          <p:cNvPicPr preferRelativeResize="0"/>
          <p:nvPr/>
        </p:nvPicPr>
        <p:blipFill>
          <a:blip r:embed="rId3">
            <a:alphaModFix/>
          </a:blip>
          <a:stretch>
            <a:fillRect/>
          </a:stretch>
        </p:blipFill>
        <p:spPr>
          <a:xfrm>
            <a:off x="152400" y="1078200"/>
            <a:ext cx="8839203" cy="38680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6"/>
          <p:cNvSpPr txBox="1"/>
          <p:nvPr/>
        </p:nvSpPr>
        <p:spPr>
          <a:xfrm>
            <a:off x="10200" y="926280"/>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800">
              <a:latin typeface="Open Sans"/>
              <a:ea typeface="Open Sans"/>
              <a:cs typeface="Open Sans"/>
              <a:sym typeface="Open Sans"/>
            </a:endParaRPr>
          </a:p>
        </p:txBody>
      </p:sp>
      <p:sp>
        <p:nvSpPr>
          <p:cNvPr id="380" name="Google Shape;380;p56"/>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lang="es-419" sz="3000">
                <a:solidFill>
                  <a:srgbClr val="CC0000"/>
                </a:solidFill>
                <a:latin typeface="Open Sans"/>
                <a:ea typeface="Open Sans"/>
                <a:cs typeface="Open Sans"/>
                <a:sym typeface="Open Sans"/>
              </a:rPr>
              <a:t>Adam</a:t>
            </a:r>
            <a:endParaRPr b="0" i="0" sz="3000" u="none" cap="none" strike="noStrike">
              <a:solidFill>
                <a:srgbClr val="000000"/>
              </a:solidFill>
              <a:latin typeface="Arial"/>
              <a:ea typeface="Arial"/>
              <a:cs typeface="Arial"/>
              <a:sym typeface="Arial"/>
            </a:endParaRPr>
          </a:p>
        </p:txBody>
      </p:sp>
      <p:pic>
        <p:nvPicPr>
          <p:cNvPr id="381" name="Google Shape;381;p56"/>
          <p:cNvPicPr preferRelativeResize="0"/>
          <p:nvPr/>
        </p:nvPicPr>
        <p:blipFill>
          <a:blip r:embed="rId3">
            <a:alphaModFix/>
          </a:blip>
          <a:stretch>
            <a:fillRect/>
          </a:stretch>
        </p:blipFill>
        <p:spPr>
          <a:xfrm>
            <a:off x="2200275" y="1424950"/>
            <a:ext cx="4743450" cy="3219450"/>
          </a:xfrm>
          <a:prstGeom prst="rect">
            <a:avLst/>
          </a:prstGeom>
          <a:noFill/>
          <a:ln>
            <a:noFill/>
          </a:ln>
        </p:spPr>
      </p:pic>
      <p:sp>
        <p:nvSpPr>
          <p:cNvPr id="382" name="Google Shape;382;p56"/>
          <p:cNvSpPr txBox="1"/>
          <p:nvPr/>
        </p:nvSpPr>
        <p:spPr>
          <a:xfrm>
            <a:off x="5771450" y="3048100"/>
            <a:ext cx="2787000" cy="8313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Pero acá tengo no el gradiente sino el array de momento como </a:t>
            </a:r>
            <a:r>
              <a:rPr i="1" lang="es-419"/>
              <a:t>Momentum</a:t>
            </a:r>
            <a:endParaRPr i="1"/>
          </a:p>
        </p:txBody>
      </p:sp>
      <p:sp>
        <p:nvSpPr>
          <p:cNvPr id="383" name="Google Shape;383;p56"/>
          <p:cNvSpPr txBox="1"/>
          <p:nvPr/>
        </p:nvSpPr>
        <p:spPr>
          <a:xfrm>
            <a:off x="77525" y="3194825"/>
            <a:ext cx="18768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Esto es muy parecido a RMSProp</a:t>
            </a:r>
            <a:endParaRPr baseline="30000"/>
          </a:p>
        </p:txBody>
      </p:sp>
      <p:sp>
        <p:nvSpPr>
          <p:cNvPr id="384" name="Google Shape;384;p56"/>
          <p:cNvSpPr/>
          <p:nvPr/>
        </p:nvSpPr>
        <p:spPr>
          <a:xfrm>
            <a:off x="2039050" y="4078100"/>
            <a:ext cx="3612600" cy="6156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56"/>
          <p:cNvCxnSpPr>
            <a:stCxn id="383" idx="2"/>
            <a:endCxn id="384" idx="1"/>
          </p:cNvCxnSpPr>
          <p:nvPr/>
        </p:nvCxnSpPr>
        <p:spPr>
          <a:xfrm flipH="1" rot="-5400000">
            <a:off x="1239725" y="3586625"/>
            <a:ext cx="575400" cy="1023000"/>
          </a:xfrm>
          <a:prstGeom prst="bentConnector2">
            <a:avLst/>
          </a:prstGeom>
          <a:noFill/>
          <a:ln cap="flat" cmpd="sng" w="19050">
            <a:solidFill>
              <a:srgbClr val="FF0000"/>
            </a:solidFill>
            <a:prstDash val="solid"/>
            <a:round/>
            <a:headEnd len="med" w="med" type="none"/>
            <a:tailEnd len="med" w="med" type="none"/>
          </a:ln>
        </p:spPr>
      </p:cxnSp>
      <p:sp>
        <p:nvSpPr>
          <p:cNvPr id="386" name="Google Shape;386;p56"/>
          <p:cNvSpPr/>
          <p:nvPr/>
        </p:nvSpPr>
        <p:spPr>
          <a:xfrm>
            <a:off x="4014600" y="4134550"/>
            <a:ext cx="303300" cy="472800"/>
          </a:xfrm>
          <a:prstGeom prst="roundRect">
            <a:avLst>
              <a:gd fmla="val 16667" name="adj"/>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56"/>
          <p:cNvCxnSpPr>
            <a:stCxn id="382" idx="1"/>
            <a:endCxn id="386" idx="0"/>
          </p:cNvCxnSpPr>
          <p:nvPr/>
        </p:nvCxnSpPr>
        <p:spPr>
          <a:xfrm flipH="1">
            <a:off x="4166150" y="3463750"/>
            <a:ext cx="1605300" cy="670800"/>
          </a:xfrm>
          <a:prstGeom prst="bentConnector2">
            <a:avLst/>
          </a:prstGeom>
          <a:noFill/>
          <a:ln cap="flat" cmpd="sng" w="19050">
            <a:solidFill>
              <a:srgbClr val="0000FF"/>
            </a:solidFill>
            <a:prstDash val="solid"/>
            <a:round/>
            <a:headEnd len="med" w="med" type="none"/>
            <a:tailEnd len="med" w="med" type="none"/>
          </a:ln>
        </p:spPr>
      </p:cxnSp>
      <p:sp>
        <p:nvSpPr>
          <p:cNvPr id="388" name="Google Shape;388;p56"/>
          <p:cNvSpPr/>
          <p:nvPr/>
        </p:nvSpPr>
        <p:spPr>
          <a:xfrm>
            <a:off x="2779875" y="1424950"/>
            <a:ext cx="3238500" cy="4728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9" name="Google Shape;389;p56"/>
          <p:cNvCxnSpPr>
            <a:endCxn id="382" idx="0"/>
          </p:cNvCxnSpPr>
          <p:nvPr/>
        </p:nvCxnSpPr>
        <p:spPr>
          <a:xfrm flipH="1" rot="-5400000">
            <a:off x="5898200" y="1781350"/>
            <a:ext cx="1386900" cy="1146600"/>
          </a:xfrm>
          <a:prstGeom prst="bentConnector3">
            <a:avLst>
              <a:gd fmla="val -735" name="adj1"/>
            </a:avLst>
          </a:prstGeom>
          <a:noFill/>
          <a:ln cap="flat" cmpd="sng" w="19050">
            <a:solidFill>
              <a:srgbClr val="0000FF"/>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nvSpPr>
        <p:spPr>
          <a:xfrm>
            <a:off x="10200" y="926280"/>
            <a:ext cx="9123600" cy="421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800">
              <a:latin typeface="Open Sans"/>
              <a:ea typeface="Open Sans"/>
              <a:cs typeface="Open Sans"/>
              <a:sym typeface="Open Sans"/>
            </a:endParaRPr>
          </a:p>
        </p:txBody>
      </p:sp>
      <p:sp>
        <p:nvSpPr>
          <p:cNvPr id="395" name="Google Shape;395;p57"/>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lang="es-419" sz="3000">
                <a:solidFill>
                  <a:srgbClr val="CC0000"/>
                </a:solidFill>
                <a:latin typeface="Open Sans"/>
                <a:ea typeface="Open Sans"/>
                <a:cs typeface="Open Sans"/>
                <a:sym typeface="Open Sans"/>
              </a:rPr>
              <a:t>Adam</a:t>
            </a:r>
            <a:endParaRPr b="0" i="0" sz="3000" u="none" cap="none" strike="noStrike">
              <a:solidFill>
                <a:srgbClr val="000000"/>
              </a:solidFill>
              <a:latin typeface="Arial"/>
              <a:ea typeface="Arial"/>
              <a:cs typeface="Arial"/>
              <a:sym typeface="Arial"/>
            </a:endParaRPr>
          </a:p>
        </p:txBody>
      </p:sp>
      <p:pic>
        <p:nvPicPr>
          <p:cNvPr id="396" name="Google Shape;396;p57"/>
          <p:cNvPicPr preferRelativeResize="0"/>
          <p:nvPr/>
        </p:nvPicPr>
        <p:blipFill>
          <a:blip r:embed="rId3">
            <a:alphaModFix/>
          </a:blip>
          <a:stretch>
            <a:fillRect/>
          </a:stretch>
        </p:blipFill>
        <p:spPr>
          <a:xfrm>
            <a:off x="2200275" y="1424950"/>
            <a:ext cx="4743450" cy="3219450"/>
          </a:xfrm>
          <a:prstGeom prst="rect">
            <a:avLst/>
          </a:prstGeom>
          <a:noFill/>
          <a:ln>
            <a:noFill/>
          </a:ln>
        </p:spPr>
      </p:pic>
      <p:sp>
        <p:nvSpPr>
          <p:cNvPr id="397" name="Google Shape;397;p57"/>
          <p:cNvSpPr txBox="1"/>
          <p:nvPr/>
        </p:nvSpPr>
        <p:spPr>
          <a:xfrm>
            <a:off x="5637400" y="2405950"/>
            <a:ext cx="3407700" cy="2555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419"/>
              <a:t>m</a:t>
            </a:r>
            <a:r>
              <a:rPr lang="es-419"/>
              <a:t> y </a:t>
            </a:r>
            <a:r>
              <a:rPr b="1" lang="es-419"/>
              <a:t>s</a:t>
            </a:r>
            <a:r>
              <a:rPr lang="es-419"/>
              <a:t> se inicializan en 0 =&gt; cuando t=1, por lo que </a:t>
            </a:r>
            <a:r>
              <a:rPr lang="es-419"/>
              <a:t>m</a:t>
            </a:r>
            <a:r>
              <a:rPr lang="es-419"/>
              <a:t> y s “sombrero” son </a:t>
            </a:r>
            <a:r>
              <a:rPr lang="es-419"/>
              <a:t>también</a:t>
            </a:r>
            <a:r>
              <a:rPr lang="es-419"/>
              <a:t> cero.</a:t>
            </a:r>
            <a:endParaRPr/>
          </a:p>
          <a:p>
            <a:pPr indent="0" lvl="0" marL="0" rtl="0" algn="l">
              <a:spcBef>
                <a:spcPts val="0"/>
              </a:spcBef>
              <a:spcAft>
                <a:spcPts val="0"/>
              </a:spcAft>
              <a:buNone/>
            </a:pPr>
            <a:r>
              <a:rPr lang="es-419"/>
              <a:t>Luego a medida que t &gt; 0, los </a:t>
            </a:r>
            <a:r>
              <a:rPr lang="es-419"/>
              <a:t>hiperparámetros</a:t>
            </a:r>
            <a:r>
              <a:rPr lang="es-419"/>
              <a:t> 𝛽</a:t>
            </a:r>
            <a:r>
              <a:rPr baseline="-25000" lang="es-419"/>
              <a:t>1</a:t>
            </a:r>
            <a:r>
              <a:rPr lang="es-419"/>
              <a:t> y 𝛽</a:t>
            </a:r>
            <a:r>
              <a:rPr baseline="-25000" lang="es-419"/>
              <a:t>2 </a:t>
            </a:r>
            <a:r>
              <a:rPr lang="es-419"/>
              <a:t>tienden a cero, </a:t>
            </a:r>
            <a:r>
              <a:rPr lang="es-419"/>
              <a:t>así</a:t>
            </a:r>
            <a:r>
              <a:rPr lang="es-419"/>
              <a:t> que </a:t>
            </a:r>
            <a:r>
              <a:rPr b="1" lang="es-419"/>
              <a:t>m</a:t>
            </a:r>
            <a:r>
              <a:rPr lang="es-419"/>
              <a:t> y </a:t>
            </a:r>
            <a:r>
              <a:rPr b="1" lang="es-419"/>
              <a:t>s</a:t>
            </a:r>
            <a:r>
              <a:rPr lang="es-419"/>
              <a:t> quedan </a:t>
            </a:r>
            <a:r>
              <a:rPr lang="es-419"/>
              <a:t>divididos</a:t>
            </a:r>
            <a:r>
              <a:rPr lang="es-419"/>
              <a:t> por 1, y estas dos ecuaciones casi no tienen impacto.</a:t>
            </a:r>
            <a:endParaRPr/>
          </a:p>
          <a:p>
            <a:pPr indent="0" lvl="0" marL="0" rtl="0" algn="l">
              <a:spcBef>
                <a:spcPts val="0"/>
              </a:spcBef>
              <a:spcAft>
                <a:spcPts val="0"/>
              </a:spcAft>
              <a:buNone/>
            </a:pPr>
            <a:r>
              <a:rPr b="1" lang="es-419"/>
              <a:t>Solo ayudan en las primeras iteraciones, para darle más fuerza a s y m</a:t>
            </a:r>
            <a:endParaRPr b="1"/>
          </a:p>
        </p:txBody>
      </p:sp>
      <p:sp>
        <p:nvSpPr>
          <p:cNvPr id="398" name="Google Shape;398;p57"/>
          <p:cNvSpPr/>
          <p:nvPr/>
        </p:nvSpPr>
        <p:spPr>
          <a:xfrm>
            <a:off x="1897950" y="2448275"/>
            <a:ext cx="254100" cy="1467600"/>
          </a:xfrm>
          <a:prstGeom prst="leftBrace">
            <a:avLst>
              <a:gd fmla="val 50000" name="adj1"/>
              <a:gd fmla="val 50000"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7"/>
          <p:cNvSpPr txBox="1"/>
          <p:nvPr/>
        </p:nvSpPr>
        <p:spPr>
          <a:xfrm>
            <a:off x="148175" y="2441225"/>
            <a:ext cx="179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0000FF"/>
                </a:solidFill>
              </a:rPr>
              <a:t>¿Qué son estos sombreritos?</a:t>
            </a:r>
            <a:endParaRPr>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10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1000"/>
                                        <p:tgtEl>
                                          <p:spTgt spid="3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Effect filter="fade" transition="in">
                                      <p:cBhvr>
                                        <p:cTn dur="1000"/>
                                        <p:tgtEl>
                                          <p:spTgt spid="3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animEffect filter="fade" transition="in">
                                      <p:cBhvr>
                                        <p:cTn dur="1000"/>
                                        <p:tgtEl>
                                          <p:spTgt spid="3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2800">
                <a:solidFill>
                  <a:schemeClr val="dk1"/>
                </a:solidFill>
              </a:rPr>
              <a:t>Para implementar </a:t>
            </a:r>
            <a:r>
              <a:rPr i="1" lang="es-419" sz="2800">
                <a:solidFill>
                  <a:schemeClr val="dk1"/>
                </a:solidFill>
              </a:rPr>
              <a:t>Adam</a:t>
            </a:r>
            <a:r>
              <a:rPr lang="es-419" sz="2800">
                <a:solidFill>
                  <a:schemeClr val="dk1"/>
                </a:solidFill>
              </a:rPr>
              <a:t>, en Keras, tenemos que usar el optimizador Adam</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endParaRPr>
          </a:p>
          <a:p>
            <a:pPr indent="0" lvl="0" marL="0" rtl="0" algn="l">
              <a:lnSpc>
                <a:spcPct val="115000"/>
              </a:lnSpc>
              <a:spcBef>
                <a:spcPts val="0"/>
              </a:spcBef>
              <a:spcAft>
                <a:spcPts val="0"/>
              </a:spcAft>
              <a:buSzPts val="1100"/>
              <a:buNone/>
            </a:pPr>
            <a:r>
              <a:rPr lang="es-419" sz="2000">
                <a:solidFill>
                  <a:schemeClr val="dk1"/>
                </a:solidFill>
                <a:latin typeface="Courier New"/>
                <a:ea typeface="Courier New"/>
                <a:cs typeface="Courier New"/>
                <a:sym typeface="Courier New"/>
              </a:rPr>
              <a:t>optimizer = keras.optimizers.Adam(lr=0.001, beta_1=0.9,</a:t>
            </a:r>
            <a:endParaRPr sz="2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SzPts val="1100"/>
              <a:buNone/>
            </a:pPr>
            <a:r>
              <a:rPr lang="es-419" sz="2000">
                <a:solidFill>
                  <a:schemeClr val="dk1"/>
                </a:solidFill>
                <a:latin typeface="Courier New"/>
                <a:ea typeface="Courier New"/>
                <a:cs typeface="Courier New"/>
                <a:sym typeface="Courier New"/>
              </a:rPr>
              <a:t>                                   beta_2=0.999)</a:t>
            </a:r>
            <a:endParaRPr sz="2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SzPts val="1100"/>
              <a:buNone/>
            </a:pPr>
            <a:r>
              <a:t/>
            </a:r>
            <a:endParaRPr sz="2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ourier New"/>
              <a:ea typeface="Courier New"/>
              <a:cs typeface="Courier New"/>
              <a:sym typeface="Courier New"/>
            </a:endParaRPr>
          </a:p>
        </p:txBody>
      </p:sp>
      <p:sp>
        <p:nvSpPr>
          <p:cNvPr id="405" name="Google Shape;405;p58"/>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lang="es-419" sz="3000">
                <a:solidFill>
                  <a:srgbClr val="CC0000"/>
                </a:solidFill>
                <a:latin typeface="Open Sans"/>
                <a:ea typeface="Open Sans"/>
                <a:cs typeface="Open Sans"/>
                <a:sym typeface="Open Sans"/>
              </a:rPr>
              <a:t>Adam</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10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1000"/>
                                        <p:tgtEl>
                                          <p:spTgt spid="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Effect filter="fade" transition="in">
                                      <p:cBhvr>
                                        <p:cTn dur="1000"/>
                                        <p:tgtEl>
                                          <p:spTgt spid="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animEffect filter="fade" transition="in">
                                      <p:cBhvr>
                                        <p:cTn dur="1000"/>
                                        <p:tgtEl>
                                          <p:spTgt spid="4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4" st="4"/>
                                            </p:txEl>
                                          </p:spTgt>
                                        </p:tgtEl>
                                        <p:attrNameLst>
                                          <p:attrName>style.visibility</p:attrName>
                                        </p:attrNameLst>
                                      </p:cBhvr>
                                      <p:to>
                                        <p:strVal val="visible"/>
                                      </p:to>
                                    </p:set>
                                    <p:animEffect filter="fade" transition="in">
                                      <p:cBhvr>
                                        <p:cTn dur="1000"/>
                                        <p:tgtEl>
                                          <p:spTgt spid="4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5" st="5"/>
                                            </p:txEl>
                                          </p:spTgt>
                                        </p:tgtEl>
                                        <p:attrNameLst>
                                          <p:attrName>style.visibility</p:attrName>
                                        </p:attrNameLst>
                                      </p:cBhvr>
                                      <p:to>
                                        <p:strVal val="visible"/>
                                      </p:to>
                                    </p:set>
                                    <p:animEffect filter="fade" transition="in">
                                      <p:cBhvr>
                                        <p:cTn dur="1000"/>
                                        <p:tgtEl>
                                          <p:spTgt spid="4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419" sz="2800">
                <a:solidFill>
                  <a:schemeClr val="dk1"/>
                </a:solidFill>
              </a:rPr>
              <a:t>AdaMax</a:t>
            </a:r>
            <a:r>
              <a:rPr lang="es-419" sz="2800">
                <a:solidFill>
                  <a:schemeClr val="dk1"/>
                </a:solidFill>
              </a:rPr>
              <a:t>: </a:t>
            </a:r>
            <a:r>
              <a:rPr lang="es-419" sz="2800">
                <a:solidFill>
                  <a:schemeClr val="dk1"/>
                </a:solidFill>
              </a:rPr>
              <a:t>Modificación</a:t>
            </a:r>
            <a:r>
              <a:rPr lang="es-419" sz="2800">
                <a:solidFill>
                  <a:schemeClr val="dk1"/>
                </a:solidFill>
              </a:rPr>
              <a:t> de Adam </a:t>
            </a:r>
            <a:endParaRPr sz="2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SzPts val="1100"/>
              <a:buNone/>
            </a:pPr>
            <a:r>
              <a:t/>
            </a:r>
            <a:endParaRPr sz="2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ourier New"/>
              <a:ea typeface="Courier New"/>
              <a:cs typeface="Courier New"/>
              <a:sym typeface="Courier New"/>
            </a:endParaRPr>
          </a:p>
        </p:txBody>
      </p:sp>
      <p:sp>
        <p:nvSpPr>
          <p:cNvPr id="411" name="Google Shape;411;p59"/>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lang="es-419" sz="3000">
                <a:solidFill>
                  <a:srgbClr val="CC0000"/>
                </a:solidFill>
                <a:latin typeface="Open Sans"/>
                <a:ea typeface="Open Sans"/>
                <a:cs typeface="Open Sans"/>
                <a:sym typeface="Open Sans"/>
              </a:rPr>
              <a:t>AdaMax</a:t>
            </a:r>
            <a:endParaRPr b="0" i="0" sz="3000" u="none" cap="none" strike="noStrike">
              <a:solidFill>
                <a:srgbClr val="000000"/>
              </a:solidFill>
              <a:latin typeface="Arial"/>
              <a:ea typeface="Arial"/>
              <a:cs typeface="Arial"/>
              <a:sym typeface="Arial"/>
            </a:endParaRPr>
          </a:p>
        </p:txBody>
      </p:sp>
      <p:pic>
        <p:nvPicPr>
          <p:cNvPr id="412" name="Google Shape;412;p59"/>
          <p:cNvPicPr preferRelativeResize="0"/>
          <p:nvPr/>
        </p:nvPicPr>
        <p:blipFill>
          <a:blip r:embed="rId3">
            <a:alphaModFix/>
          </a:blip>
          <a:stretch>
            <a:fillRect/>
          </a:stretch>
        </p:blipFill>
        <p:spPr>
          <a:xfrm>
            <a:off x="2593775" y="1642775"/>
            <a:ext cx="4743450" cy="3219450"/>
          </a:xfrm>
          <a:prstGeom prst="rect">
            <a:avLst/>
          </a:prstGeom>
          <a:noFill/>
          <a:ln>
            <a:noFill/>
          </a:ln>
        </p:spPr>
      </p:pic>
      <p:sp>
        <p:nvSpPr>
          <p:cNvPr id="413" name="Google Shape;413;p59"/>
          <p:cNvSpPr/>
          <p:nvPr/>
        </p:nvSpPr>
        <p:spPr>
          <a:xfrm>
            <a:off x="3801400" y="2143125"/>
            <a:ext cx="3471300" cy="47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Max </a:t>
            </a:r>
            <a:endParaRPr/>
          </a:p>
        </p:txBody>
      </p:sp>
      <p:pic>
        <p:nvPicPr>
          <p:cNvPr id="414" name="Google Shape;414;p59"/>
          <p:cNvPicPr preferRelativeResize="0"/>
          <p:nvPr/>
        </p:nvPicPr>
        <p:blipFill>
          <a:blip r:embed="rId4">
            <a:alphaModFix/>
          </a:blip>
          <a:stretch>
            <a:fillRect/>
          </a:stretch>
        </p:blipFill>
        <p:spPr>
          <a:xfrm>
            <a:off x="4377600" y="2146762"/>
            <a:ext cx="1981525" cy="463425"/>
          </a:xfrm>
          <a:prstGeom prst="rect">
            <a:avLst/>
          </a:prstGeom>
          <a:noFill/>
          <a:ln>
            <a:noFill/>
          </a:ln>
        </p:spPr>
      </p:pic>
      <p:sp>
        <p:nvSpPr>
          <p:cNvPr id="415" name="Google Shape;415;p59"/>
          <p:cNvSpPr/>
          <p:nvPr/>
        </p:nvSpPr>
        <p:spPr>
          <a:xfrm>
            <a:off x="2434175" y="3429000"/>
            <a:ext cx="2448300" cy="92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9"/>
          <p:cNvSpPr/>
          <p:nvPr/>
        </p:nvSpPr>
        <p:spPr>
          <a:xfrm>
            <a:off x="4990975" y="4395625"/>
            <a:ext cx="754800" cy="35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s-419" sz="1800">
                <a:latin typeface="Lora"/>
                <a:ea typeface="Lora"/>
                <a:cs typeface="Lora"/>
                <a:sym typeface="Lora"/>
              </a:rPr>
              <a:t>s</a:t>
            </a:r>
            <a:endParaRPr b="1" i="1" sz="1800">
              <a:latin typeface="Lora"/>
              <a:ea typeface="Lora"/>
              <a:cs typeface="Lora"/>
              <a:sym typeface="Lora"/>
            </a:endParaRPr>
          </a:p>
        </p:txBody>
      </p:sp>
      <p:sp>
        <p:nvSpPr>
          <p:cNvPr id="417" name="Google Shape;417;p59"/>
          <p:cNvSpPr/>
          <p:nvPr/>
        </p:nvSpPr>
        <p:spPr>
          <a:xfrm>
            <a:off x="4991650" y="4412125"/>
            <a:ext cx="1090800" cy="32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s-419"/>
              <a:t>S</a:t>
            </a:r>
            <a:endParaRPr b="1" i="1"/>
          </a:p>
        </p:txBody>
      </p:sp>
      <p:sp>
        <p:nvSpPr>
          <p:cNvPr id="418" name="Google Shape;418;p59"/>
          <p:cNvSpPr txBox="1"/>
          <p:nvPr/>
        </p:nvSpPr>
        <p:spPr>
          <a:xfrm>
            <a:off x="119950" y="1651000"/>
            <a:ext cx="218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En general Adam da mejores resultados, pero depende del conjunto de datos.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0"/>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sz="2800">
                <a:solidFill>
                  <a:schemeClr val="dk1"/>
                </a:solidFill>
              </a:rPr>
              <a:t>Nadam</a:t>
            </a:r>
            <a:r>
              <a:rPr lang="es-419" sz="2800">
                <a:solidFill>
                  <a:schemeClr val="dk1"/>
                </a:solidFill>
              </a:rPr>
              <a:t>: Es Adam + Nesterov, asi que a menudo converge más </a:t>
            </a:r>
            <a:r>
              <a:rPr lang="es-419" sz="2800">
                <a:solidFill>
                  <a:schemeClr val="dk1"/>
                </a:solidFill>
              </a:rPr>
              <a:t>rápido</a:t>
            </a:r>
            <a:r>
              <a:rPr lang="es-419" sz="2800">
                <a:solidFill>
                  <a:schemeClr val="dk1"/>
                </a:solidFill>
              </a:rPr>
              <a:t> que Adam.</a:t>
            </a:r>
            <a:endParaRPr sz="2000">
              <a:solidFill>
                <a:schemeClr val="dk1"/>
              </a:solidFill>
              <a:latin typeface="Courier New"/>
              <a:ea typeface="Courier New"/>
              <a:cs typeface="Courier New"/>
              <a:sym typeface="Courier New"/>
            </a:endParaRPr>
          </a:p>
        </p:txBody>
      </p:sp>
      <p:sp>
        <p:nvSpPr>
          <p:cNvPr id="424" name="Google Shape;424;p60"/>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N</a:t>
            </a:r>
            <a:r>
              <a:rPr b="1" lang="es-419" sz="3000">
                <a:solidFill>
                  <a:srgbClr val="CC0000"/>
                </a:solidFill>
                <a:latin typeface="Open Sans"/>
                <a:ea typeface="Open Sans"/>
                <a:cs typeface="Open Sans"/>
                <a:sym typeface="Open Sans"/>
              </a:rPr>
              <a:t>a</a:t>
            </a:r>
            <a:r>
              <a:rPr b="1" lang="es-419" sz="3000">
                <a:solidFill>
                  <a:srgbClr val="CC0000"/>
                </a:solidFill>
                <a:latin typeface="Open Sans"/>
                <a:ea typeface="Open Sans"/>
                <a:cs typeface="Open Sans"/>
                <a:sym typeface="Open Sans"/>
              </a:rPr>
              <a:t>dam</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1"/>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sz="2800">
                <a:solidFill>
                  <a:schemeClr val="dk1"/>
                </a:solidFill>
              </a:rPr>
              <a:t>Adadelta</a:t>
            </a:r>
            <a:r>
              <a:rPr lang="es-419" sz="2800">
                <a:solidFill>
                  <a:schemeClr val="dk1"/>
                </a:solidFill>
              </a:rPr>
              <a:t>: Es una variación de </a:t>
            </a:r>
            <a:r>
              <a:rPr b="1" lang="es-419" sz="2800">
                <a:solidFill>
                  <a:schemeClr val="dk1"/>
                </a:solidFill>
              </a:rPr>
              <a:t>AdaGrad</a:t>
            </a:r>
            <a:r>
              <a:rPr lang="es-419" sz="2800">
                <a:solidFill>
                  <a:schemeClr val="dk1"/>
                </a:solidFill>
              </a:rPr>
              <a:t> en la que en vez de calcular el escalado del factor de entrenamiento de cada dimensión, teniendo en cuenta el gradiente acumulado desde el principio de la ejecución, se restringe a una ventana de tamaño fijo de los últimos n gradiente.</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2800">
                <a:solidFill>
                  <a:schemeClr val="dk1"/>
                </a:solidFill>
              </a:rPr>
              <a:t>Similar a RMSProp que va olvidando los gradientes</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endParaRPr>
          </a:p>
        </p:txBody>
      </p:sp>
      <p:sp>
        <p:nvSpPr>
          <p:cNvPr id="430" name="Google Shape;430;p61"/>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 </a:t>
            </a:r>
            <a:r>
              <a:rPr b="1" lang="es-419" sz="3000">
                <a:solidFill>
                  <a:srgbClr val="CC0000"/>
                </a:solidFill>
                <a:latin typeface="Open Sans"/>
                <a:ea typeface="Open Sans"/>
                <a:cs typeface="Open Sans"/>
                <a:sym typeface="Open Sans"/>
              </a:rPr>
              <a:t>AdaDelta</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2"/>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endParaRPr b="0" i="0" sz="3000" u="none" cap="none" strike="noStrike">
              <a:solidFill>
                <a:srgbClr val="000000"/>
              </a:solidFill>
              <a:latin typeface="Arial"/>
              <a:ea typeface="Arial"/>
              <a:cs typeface="Arial"/>
              <a:sym typeface="Arial"/>
            </a:endParaRPr>
          </a:p>
        </p:txBody>
      </p:sp>
      <p:pic>
        <p:nvPicPr>
          <p:cNvPr id="436" name="Google Shape;436;p62"/>
          <p:cNvPicPr preferRelativeResize="0"/>
          <p:nvPr/>
        </p:nvPicPr>
        <p:blipFill>
          <a:blip r:embed="rId3">
            <a:alphaModFix/>
          </a:blip>
          <a:stretch>
            <a:fillRect/>
          </a:stretch>
        </p:blipFill>
        <p:spPr>
          <a:xfrm>
            <a:off x="2044913" y="925800"/>
            <a:ext cx="5054163" cy="3912900"/>
          </a:xfrm>
          <a:prstGeom prst="rect">
            <a:avLst/>
          </a:prstGeom>
          <a:noFill/>
          <a:ln>
            <a:noFill/>
          </a:ln>
        </p:spPr>
      </p:pic>
      <p:sp>
        <p:nvSpPr>
          <p:cNvPr id="437" name="Google Shape;437;p62"/>
          <p:cNvSpPr txBox="1"/>
          <p:nvPr/>
        </p:nvSpPr>
        <p:spPr>
          <a:xfrm>
            <a:off x="91700" y="4677825"/>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NAG</a:t>
            </a:r>
            <a:r>
              <a:rPr lang="es-419"/>
              <a:t>: </a:t>
            </a:r>
            <a:r>
              <a:rPr lang="es-419"/>
              <a:t>Nesterov's Accelerated Gradient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3"/>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endParaRPr b="0" i="0" sz="3000" u="none" cap="none" strike="noStrike">
              <a:solidFill>
                <a:srgbClr val="000000"/>
              </a:solidFill>
              <a:latin typeface="Arial"/>
              <a:ea typeface="Arial"/>
              <a:cs typeface="Arial"/>
              <a:sym typeface="Arial"/>
            </a:endParaRPr>
          </a:p>
        </p:txBody>
      </p:sp>
      <p:pic>
        <p:nvPicPr>
          <p:cNvPr id="443" name="Google Shape;443;p63"/>
          <p:cNvPicPr preferRelativeResize="0"/>
          <p:nvPr/>
        </p:nvPicPr>
        <p:blipFill>
          <a:blip r:embed="rId3">
            <a:alphaModFix/>
          </a:blip>
          <a:stretch>
            <a:fillRect/>
          </a:stretch>
        </p:blipFill>
        <p:spPr>
          <a:xfrm>
            <a:off x="2044913" y="925800"/>
            <a:ext cx="5054163" cy="391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4"/>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Optimizadores</a:t>
            </a:r>
            <a:endParaRPr b="0" i="0" sz="3000" u="none" cap="none" strike="noStrike">
              <a:solidFill>
                <a:srgbClr val="000000"/>
              </a:solidFill>
              <a:latin typeface="Arial"/>
              <a:ea typeface="Arial"/>
              <a:cs typeface="Arial"/>
              <a:sym typeface="Arial"/>
            </a:endParaRPr>
          </a:p>
        </p:txBody>
      </p:sp>
      <p:pic>
        <p:nvPicPr>
          <p:cNvPr id="449" name="Google Shape;449;p64"/>
          <p:cNvPicPr preferRelativeResize="0"/>
          <p:nvPr/>
        </p:nvPicPr>
        <p:blipFill>
          <a:blip r:embed="rId3">
            <a:alphaModFix/>
          </a:blip>
          <a:stretch>
            <a:fillRect/>
          </a:stretch>
        </p:blipFill>
        <p:spPr>
          <a:xfrm>
            <a:off x="2044913" y="925800"/>
            <a:ext cx="5054163" cy="3912900"/>
          </a:xfrm>
          <a:prstGeom prst="rect">
            <a:avLst/>
          </a:prstGeom>
          <a:noFill/>
          <a:ln>
            <a:noFill/>
          </a:ln>
        </p:spPr>
      </p:pic>
      <p:sp>
        <p:nvSpPr>
          <p:cNvPr id="450" name="Google Shape;450;p64"/>
          <p:cNvSpPr txBox="1"/>
          <p:nvPr/>
        </p:nvSpPr>
        <p:spPr>
          <a:xfrm>
            <a:off x="6845600" y="4667800"/>
            <a:ext cx="22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u="sng">
                <a:solidFill>
                  <a:schemeClr val="hlink"/>
                </a:solidFill>
                <a:hlinkClick r:id="rId4"/>
              </a:rPr>
              <a:t>Más info aquí</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419" sz="3000">
                <a:solidFill>
                  <a:srgbClr val="CC0000"/>
                </a:solidFill>
                <a:latin typeface="Open Sans"/>
                <a:ea typeface="Open Sans"/>
                <a:cs typeface="Open Sans"/>
                <a:sym typeface="Open Sans"/>
              </a:rPr>
              <a:t>Número de capas</a:t>
            </a:r>
            <a:endParaRPr b="0" i="0" sz="3000" u="none" cap="none" strike="noStrike">
              <a:solidFill>
                <a:srgbClr val="000000"/>
              </a:solidFill>
              <a:latin typeface="Arial"/>
              <a:ea typeface="Arial"/>
              <a:cs typeface="Arial"/>
              <a:sym typeface="Arial"/>
            </a:endParaRPr>
          </a:p>
        </p:txBody>
      </p:sp>
      <p:sp>
        <p:nvSpPr>
          <p:cNvPr id="456" name="Google Shape;456;p65"/>
          <p:cNvSpPr txBox="1"/>
          <p:nvPr/>
        </p:nvSpPr>
        <p:spPr>
          <a:xfrm>
            <a:off x="56225" y="925800"/>
            <a:ext cx="9050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Para muchos problemas 1 capa oculta será suficiente. En </a:t>
            </a:r>
            <a:r>
              <a:rPr lang="es-419"/>
              <a:t>teoría</a:t>
            </a:r>
            <a:r>
              <a:rPr lang="es-419"/>
              <a:t> un PMC con una sola capa oculta puede modelizar funciones complejas. Tendrá que tener neuronas suficientes.</a:t>
            </a:r>
            <a:endParaRPr/>
          </a:p>
          <a:p>
            <a:pPr indent="0" lvl="0" marL="0" rtl="0" algn="l">
              <a:spcBef>
                <a:spcPts val="0"/>
              </a:spcBef>
              <a:spcAft>
                <a:spcPts val="0"/>
              </a:spcAft>
              <a:buNone/>
            </a:pPr>
            <a:r>
              <a:rPr lang="es-419"/>
              <a:t>Pero si estamos ante problemas más complejos, las redes profundas tendrán mejor desempeño, ya que pueden modelizar mejor con menos </a:t>
            </a:r>
            <a:r>
              <a:rPr lang="es-419"/>
              <a:t>neuronas</a:t>
            </a:r>
            <a:r>
              <a:rPr lang="es-419"/>
              <a:t> totales.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Ejemplo: MNIST:</a:t>
            </a:r>
            <a:endParaRPr/>
          </a:p>
        </p:txBody>
      </p:sp>
      <p:pic>
        <p:nvPicPr>
          <p:cNvPr id="457" name="Google Shape;457;p65"/>
          <p:cNvPicPr preferRelativeResize="0"/>
          <p:nvPr/>
        </p:nvPicPr>
        <p:blipFill>
          <a:blip r:embed="rId3">
            <a:alphaModFix/>
          </a:blip>
          <a:stretch>
            <a:fillRect/>
          </a:stretch>
        </p:blipFill>
        <p:spPr>
          <a:xfrm>
            <a:off x="110250" y="2403300"/>
            <a:ext cx="3038475" cy="1847850"/>
          </a:xfrm>
          <a:prstGeom prst="rect">
            <a:avLst/>
          </a:prstGeom>
          <a:noFill/>
          <a:ln>
            <a:noFill/>
          </a:ln>
        </p:spPr>
      </p:pic>
      <p:sp>
        <p:nvSpPr>
          <p:cNvPr id="458" name="Google Shape;458;p65"/>
          <p:cNvSpPr txBox="1"/>
          <p:nvPr/>
        </p:nvSpPr>
        <p:spPr>
          <a:xfrm>
            <a:off x="3590625" y="2051775"/>
            <a:ext cx="5136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 capa oculta (cientos de neuronas) = 97 %</a:t>
            </a:r>
            <a:endParaRPr/>
          </a:p>
          <a:p>
            <a:pPr indent="0" lvl="0" marL="0" rtl="0" algn="l">
              <a:spcBef>
                <a:spcPts val="0"/>
              </a:spcBef>
              <a:spcAft>
                <a:spcPts val="0"/>
              </a:spcAft>
              <a:buNone/>
            </a:pPr>
            <a:r>
              <a:rPr lang="es-419"/>
              <a:t>2 capas ocultas (mismo número de neuronas total) = 98%</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Otros problemas como reconocimiento de </a:t>
            </a:r>
            <a:r>
              <a:rPr lang="es-419"/>
              <a:t>imágenes</a:t>
            </a:r>
            <a:r>
              <a:rPr lang="es-419"/>
              <a:t> o del discurso requieren decenas o cientos de capas, pero todas ellas conectadas como en PMC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000"/>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1000"/>
                                        <p:tgtEl>
                                          <p:spTgt spid="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animEffect filter="fade" transition="in">
                                      <p:cBhvr>
                                        <p:cTn dur="1000"/>
                                        <p:tgtEl>
                                          <p:spTgt spid="4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3" st="3"/>
                                            </p:txEl>
                                          </p:spTgt>
                                        </p:tgtEl>
                                        <p:attrNameLst>
                                          <p:attrName>style.visibility</p:attrName>
                                        </p:attrNameLst>
                                      </p:cBhvr>
                                      <p:to>
                                        <p:strVal val="visible"/>
                                      </p:to>
                                    </p:set>
                                    <p:animEffect filter="fade" transition="in">
                                      <p:cBhvr>
                                        <p:cTn dur="1000"/>
                                        <p:tgtEl>
                                          <p:spTgt spid="4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nvSpPr>
        <p:spPr>
          <a:xfrm>
            <a:off x="0" y="926280"/>
            <a:ext cx="9123600" cy="4216800"/>
          </a:xfrm>
          <a:prstGeom prst="rect">
            <a:avLst/>
          </a:prstGeom>
          <a:noFill/>
          <a:ln>
            <a:noFill/>
          </a:ln>
        </p:spPr>
        <p:txBody>
          <a:bodyPr anchorCtr="0" anchor="t" bIns="91425" lIns="91425" spcFirstLastPara="1" rIns="91425" wrap="square" tIns="91425">
            <a:noAutofit/>
          </a:bodyPr>
          <a:lstStyle/>
          <a:p>
            <a:pPr indent="-406079" lvl="0" marL="457200" marR="0" rtl="0" algn="l">
              <a:lnSpc>
                <a:spcPct val="115000"/>
              </a:lnSpc>
              <a:spcBef>
                <a:spcPts val="0"/>
              </a:spcBef>
              <a:spcAft>
                <a:spcPts val="0"/>
              </a:spcAft>
              <a:buClr>
                <a:srgbClr val="000000"/>
              </a:buClr>
              <a:buSzPts val="2800"/>
              <a:buFont typeface="Open Sans"/>
              <a:buChar char="●"/>
            </a:pPr>
            <a:r>
              <a:rPr b="1" i="0" lang="es-419" sz="2800" u="none" cap="none" strike="noStrike">
                <a:solidFill>
                  <a:srgbClr val="000000"/>
                </a:solidFill>
                <a:latin typeface="Open Sans"/>
                <a:ea typeface="Open Sans"/>
                <a:cs typeface="Open Sans"/>
                <a:sym typeface="Open Sans"/>
              </a:rPr>
              <a:t>Softmax</a:t>
            </a:r>
            <a:r>
              <a:rPr b="0" i="0" lang="es-419" sz="2800" u="none" cap="none" strike="noStrike">
                <a:solidFill>
                  <a:srgbClr val="000000"/>
                </a:solidFill>
                <a:latin typeface="Open Sans"/>
                <a:ea typeface="Open Sans"/>
                <a:cs typeface="Open Sans"/>
                <a:sym typeface="Open Sans"/>
              </a:rPr>
              <a:t>: </a:t>
            </a:r>
            <a:r>
              <a:rPr lang="es-419" sz="2800">
                <a:latin typeface="Open Sans"/>
                <a:ea typeface="Open Sans"/>
                <a:cs typeface="Open Sans"/>
                <a:sym typeface="Open Sans"/>
              </a:rPr>
              <a:t>función</a:t>
            </a:r>
            <a:r>
              <a:rPr b="0" i="0" lang="es-419" sz="2800" u="none" cap="none" strike="noStrike">
                <a:solidFill>
                  <a:srgbClr val="000000"/>
                </a:solidFill>
                <a:latin typeface="Open Sans"/>
                <a:ea typeface="Open Sans"/>
                <a:cs typeface="Open Sans"/>
                <a:sym typeface="Open Sans"/>
              </a:rPr>
              <a:t> exponencial normalizada. Se utiliza como función de activación de la capa de salida en modelos de clasificación, interpretándola como </a:t>
            </a:r>
            <a:r>
              <a:rPr b="1" i="1" lang="es-419" sz="2800" u="none" cap="none" strike="noStrike">
                <a:solidFill>
                  <a:srgbClr val="000000"/>
                </a:solidFill>
                <a:latin typeface="Open Sans"/>
                <a:ea typeface="Open Sans"/>
                <a:cs typeface="Open Sans"/>
                <a:sym typeface="Open Sans"/>
              </a:rPr>
              <a:t>scoring</a:t>
            </a:r>
            <a:r>
              <a:rPr b="0" i="0" lang="es-419" sz="2800" u="none" cap="none" strike="noStrike">
                <a:solidFill>
                  <a:srgbClr val="000000"/>
                </a:solidFill>
                <a:latin typeface="Open Sans"/>
                <a:ea typeface="Open Sans"/>
                <a:cs typeface="Open Sans"/>
                <a:sym typeface="Open Sans"/>
              </a:rPr>
              <a:t>, según el modelo, de pertenecer a dicha clase.</a:t>
            </a:r>
            <a:endParaRPr b="0" i="0" sz="2800" u="none" cap="none" strike="noStrike">
              <a:solidFill>
                <a:srgbClr val="000000"/>
              </a:solidFill>
              <a:latin typeface="Arial"/>
              <a:ea typeface="Arial"/>
              <a:cs typeface="Arial"/>
              <a:sym typeface="Arial"/>
            </a:endParaRPr>
          </a:p>
        </p:txBody>
      </p:sp>
      <p:sp>
        <p:nvSpPr>
          <p:cNvPr id="134" name="Google Shape;134;p30"/>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Funciones de activación</a:t>
            </a:r>
            <a:endParaRPr b="0" i="0" sz="3000" u="none" cap="none" strike="noStrike">
              <a:solidFill>
                <a:srgbClr val="000000"/>
              </a:solidFill>
              <a:latin typeface="Arial"/>
              <a:ea typeface="Arial"/>
              <a:cs typeface="Arial"/>
              <a:sym typeface="Arial"/>
            </a:endParaRPr>
          </a:p>
        </p:txBody>
      </p:sp>
      <p:pic>
        <p:nvPicPr>
          <p:cNvPr id="135" name="Google Shape;135;p30"/>
          <p:cNvPicPr preferRelativeResize="0"/>
          <p:nvPr/>
        </p:nvPicPr>
        <p:blipFill rotWithShape="1">
          <a:blip r:embed="rId3">
            <a:alphaModFix/>
          </a:blip>
          <a:srcRect b="0" l="0" r="0" t="0"/>
          <a:stretch/>
        </p:blipFill>
        <p:spPr>
          <a:xfrm>
            <a:off x="645120" y="3753720"/>
            <a:ext cx="2333160" cy="875880"/>
          </a:xfrm>
          <a:prstGeom prst="rect">
            <a:avLst/>
          </a:prstGeom>
          <a:noFill/>
          <a:ln>
            <a:noFill/>
          </a:ln>
        </p:spPr>
      </p:pic>
      <p:pic>
        <p:nvPicPr>
          <p:cNvPr id="136" name="Google Shape;136;p30"/>
          <p:cNvPicPr preferRelativeResize="0"/>
          <p:nvPr/>
        </p:nvPicPr>
        <p:blipFill rotWithShape="1">
          <a:blip r:embed="rId4">
            <a:alphaModFix/>
          </a:blip>
          <a:srcRect b="0" l="0" r="0" t="0"/>
          <a:stretch/>
        </p:blipFill>
        <p:spPr>
          <a:xfrm>
            <a:off x="4037760" y="3137400"/>
            <a:ext cx="3519000" cy="17740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6"/>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419" sz="3000">
                <a:solidFill>
                  <a:srgbClr val="CC0000"/>
                </a:solidFill>
                <a:latin typeface="Open Sans"/>
                <a:ea typeface="Open Sans"/>
                <a:cs typeface="Open Sans"/>
                <a:sym typeface="Open Sans"/>
              </a:rPr>
              <a:t>Número neuronas por capas</a:t>
            </a:r>
            <a:endParaRPr b="0" i="0" sz="3000" u="none" cap="none" strike="noStrike">
              <a:solidFill>
                <a:srgbClr val="000000"/>
              </a:solidFill>
              <a:latin typeface="Arial"/>
              <a:ea typeface="Arial"/>
              <a:cs typeface="Arial"/>
              <a:sym typeface="Arial"/>
            </a:endParaRPr>
          </a:p>
        </p:txBody>
      </p:sp>
      <p:sp>
        <p:nvSpPr>
          <p:cNvPr id="464" name="Google Shape;464;p66"/>
          <p:cNvSpPr txBox="1"/>
          <p:nvPr/>
        </p:nvSpPr>
        <p:spPr>
          <a:xfrm>
            <a:off x="56225" y="925800"/>
            <a:ext cx="905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El número de neuronas de la capa de entrada y de salida está determinado por el problema a resolver:</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Ejemplo: </a:t>
            </a:r>
            <a:r>
              <a:rPr b="1" lang="es-419"/>
              <a:t>MNIST</a:t>
            </a:r>
            <a:r>
              <a:rPr lang="es-419"/>
              <a:t>:</a:t>
            </a:r>
            <a:endParaRPr/>
          </a:p>
        </p:txBody>
      </p:sp>
      <p:pic>
        <p:nvPicPr>
          <p:cNvPr id="465" name="Google Shape;465;p66"/>
          <p:cNvPicPr preferRelativeResize="0"/>
          <p:nvPr/>
        </p:nvPicPr>
        <p:blipFill>
          <a:blip r:embed="rId3">
            <a:alphaModFix/>
          </a:blip>
          <a:stretch>
            <a:fillRect/>
          </a:stretch>
        </p:blipFill>
        <p:spPr>
          <a:xfrm>
            <a:off x="96150" y="1757100"/>
            <a:ext cx="3038475" cy="1847850"/>
          </a:xfrm>
          <a:prstGeom prst="rect">
            <a:avLst/>
          </a:prstGeom>
          <a:noFill/>
          <a:ln>
            <a:noFill/>
          </a:ln>
        </p:spPr>
      </p:pic>
      <p:sp>
        <p:nvSpPr>
          <p:cNvPr id="466" name="Google Shape;466;p66"/>
          <p:cNvSpPr txBox="1"/>
          <p:nvPr/>
        </p:nvSpPr>
        <p:spPr>
          <a:xfrm>
            <a:off x="3449525" y="1515550"/>
            <a:ext cx="513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cada número es una imagen de 28x28 </a:t>
            </a:r>
            <a:r>
              <a:rPr lang="es-419"/>
              <a:t>píxeles</a:t>
            </a:r>
            <a:r>
              <a:rPr lang="es-419"/>
              <a:t> = 784 neuronas de entrada.</a:t>
            </a:r>
            <a:endParaRPr/>
          </a:p>
          <a:p>
            <a:pPr indent="0" lvl="0" marL="0" rtl="0" algn="l">
              <a:spcBef>
                <a:spcPts val="0"/>
              </a:spcBef>
              <a:spcAft>
                <a:spcPts val="0"/>
              </a:spcAft>
              <a:buNone/>
            </a:pPr>
            <a:r>
              <a:rPr lang="es-419"/>
              <a:t>Los </a:t>
            </a:r>
            <a:r>
              <a:rPr lang="es-419"/>
              <a:t>dígitos a reconocer</a:t>
            </a:r>
            <a:r>
              <a:rPr lang="es-419"/>
              <a:t>, son los del </a:t>
            </a:r>
            <a:r>
              <a:rPr lang="es-419"/>
              <a:t>sistema</a:t>
            </a:r>
            <a:r>
              <a:rPr lang="es-419"/>
              <a:t> decimal tradicional. Así que son 10, del 0 al 9. 10 neuronas de salida.</a:t>
            </a:r>
            <a:endParaRPr/>
          </a:p>
        </p:txBody>
      </p:sp>
      <p:sp>
        <p:nvSpPr>
          <p:cNvPr id="467" name="Google Shape;467;p66"/>
          <p:cNvSpPr txBox="1"/>
          <p:nvPr/>
        </p:nvSpPr>
        <p:spPr>
          <a:xfrm>
            <a:off x="3464275" y="2786950"/>
            <a:ext cx="557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Lo habitual es hacer una </a:t>
            </a:r>
            <a:r>
              <a:rPr lang="es-419"/>
              <a:t>pirámide</a:t>
            </a:r>
            <a:r>
              <a:rPr lang="es-419"/>
              <a:t>. Poniendo cada vez menos </a:t>
            </a:r>
            <a:r>
              <a:rPr lang="es-419"/>
              <a:t>neuronas</a:t>
            </a:r>
            <a:r>
              <a:rPr lang="es-419"/>
              <a:t>. Por ejemplo para MNIST, 3 capas ocultas </a:t>
            </a:r>
            <a:r>
              <a:rPr lang="es-419"/>
              <a:t>podrían</a:t>
            </a:r>
            <a:r>
              <a:rPr lang="es-419"/>
              <a:t> tener: 300, 200 y 100 neuronas cada una.</a:t>
            </a:r>
            <a:endParaRPr/>
          </a:p>
          <a:p>
            <a:pPr indent="0" lvl="0" marL="0" rtl="0" algn="l">
              <a:spcBef>
                <a:spcPts val="0"/>
              </a:spcBef>
              <a:spcAft>
                <a:spcPts val="0"/>
              </a:spcAft>
              <a:buNone/>
            </a:pPr>
            <a:r>
              <a:rPr lang="es-419"/>
              <a:t>Sin </a:t>
            </a:r>
            <a:r>
              <a:rPr lang="es-419"/>
              <a:t>embargo</a:t>
            </a:r>
            <a:r>
              <a:rPr lang="es-419"/>
              <a:t> últimamente </a:t>
            </a:r>
            <a:r>
              <a:rPr lang="es-419"/>
              <a:t>se ha cuestionado</a:t>
            </a:r>
            <a:r>
              <a:rPr lang="es-419"/>
              <a:t> esta </a:t>
            </a:r>
            <a:r>
              <a:rPr lang="es-419"/>
              <a:t>técnica</a:t>
            </a:r>
            <a:r>
              <a:rPr lang="es-419"/>
              <a:t>, ya que a veces poner la misma cantidad de neuronas en todas las capas </a:t>
            </a:r>
            <a:r>
              <a:rPr lang="es-419"/>
              <a:t>da el</a:t>
            </a:r>
            <a:r>
              <a:rPr lang="es-419"/>
              <a:t> mismo resultado o a veces mejor.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animEffect filter="fade" transition="in">
                                      <p:cBhvr>
                                        <p:cTn dur="1000"/>
                                        <p:tgtEl>
                                          <p:spTgt spid="4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1" st="1"/>
                                            </p:txEl>
                                          </p:spTgt>
                                        </p:tgtEl>
                                        <p:attrNameLst>
                                          <p:attrName>style.visibility</p:attrName>
                                        </p:attrNameLst>
                                      </p:cBhvr>
                                      <p:to>
                                        <p:strVal val="visible"/>
                                      </p:to>
                                    </p:set>
                                    <p:animEffect filter="fade" transition="in">
                                      <p:cBhvr>
                                        <p:cTn dur="1000"/>
                                        <p:tgtEl>
                                          <p:spTgt spid="4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7"/>
          <p:cNvSpPr txBox="1"/>
          <p:nvPr/>
        </p:nvSpPr>
        <p:spPr>
          <a:xfrm>
            <a:off x="0" y="926280"/>
            <a:ext cx="5724720" cy="4216680"/>
          </a:xfrm>
          <a:prstGeom prst="rect">
            <a:avLst/>
          </a:prstGeom>
          <a:noFill/>
          <a:ln>
            <a:noFill/>
          </a:ln>
        </p:spPr>
        <p:txBody>
          <a:bodyPr anchorCtr="0" anchor="t" bIns="91425" lIns="91425" spcFirstLastPara="1" rIns="91425" wrap="square" tIns="91425">
            <a:noAutofit/>
          </a:bodyPr>
          <a:lstStyle/>
          <a:p>
            <a:pPr indent="-406080" lvl="0" marL="4572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Learning rate o tasa de aprendizaje: es el más </a:t>
            </a:r>
            <a:r>
              <a:rPr b="1" i="0" lang="es-419" sz="2800" u="none" cap="none" strike="noStrike">
                <a:solidFill>
                  <a:srgbClr val="000000"/>
                </a:solidFill>
                <a:latin typeface="Open Sans"/>
                <a:ea typeface="Open Sans"/>
                <a:cs typeface="Open Sans"/>
                <a:sym typeface="Open Sans"/>
              </a:rPr>
              <a:t>importante</a:t>
            </a:r>
            <a:r>
              <a:rPr b="0" i="0" lang="es-419" sz="2800" u="none" cap="none" strike="noStrike">
                <a:solidFill>
                  <a:srgbClr val="000000"/>
                </a:solidFill>
                <a:latin typeface="Open Sans"/>
                <a:ea typeface="Open Sans"/>
                <a:cs typeface="Open Sans"/>
                <a:sym typeface="Open Sans"/>
              </a:rPr>
              <a:t>, indica qué tan rápido se va desciendo en la función de costo. Valores usuales: E-01 a E-04</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Cantidad de épocas: depende… </a:t>
            </a:r>
            <a:endParaRPr b="0" i="0" sz="2800" u="none" cap="none"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73" name="Google Shape;473;p67"/>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Otros Hiperparámetros...</a:t>
            </a:r>
            <a:endParaRPr b="0" i="0" sz="3000" u="none" cap="none" strike="noStrike">
              <a:solidFill>
                <a:srgbClr val="000000"/>
              </a:solidFill>
              <a:latin typeface="Arial"/>
              <a:ea typeface="Arial"/>
              <a:cs typeface="Arial"/>
              <a:sym typeface="Arial"/>
            </a:endParaRPr>
          </a:p>
        </p:txBody>
      </p:sp>
      <p:pic>
        <p:nvPicPr>
          <p:cNvPr id="474" name="Google Shape;474;p67"/>
          <p:cNvPicPr preferRelativeResize="0"/>
          <p:nvPr/>
        </p:nvPicPr>
        <p:blipFill rotWithShape="1">
          <a:blip r:embed="rId3">
            <a:alphaModFix/>
          </a:blip>
          <a:srcRect b="0" l="0" r="0" t="0"/>
          <a:stretch/>
        </p:blipFill>
        <p:spPr>
          <a:xfrm>
            <a:off x="6010200" y="1202760"/>
            <a:ext cx="3133440" cy="1456920"/>
          </a:xfrm>
          <a:prstGeom prst="rect">
            <a:avLst/>
          </a:prstGeom>
          <a:noFill/>
          <a:ln>
            <a:noFill/>
          </a:ln>
        </p:spPr>
      </p:pic>
      <p:pic>
        <p:nvPicPr>
          <p:cNvPr id="475" name="Google Shape;475;p67"/>
          <p:cNvPicPr preferRelativeResize="0"/>
          <p:nvPr/>
        </p:nvPicPr>
        <p:blipFill rotWithShape="1">
          <a:blip r:embed="rId4">
            <a:alphaModFix/>
          </a:blip>
          <a:srcRect b="0" l="0" r="14125" t="0"/>
          <a:stretch/>
        </p:blipFill>
        <p:spPr>
          <a:xfrm>
            <a:off x="5774040" y="2747160"/>
            <a:ext cx="2778480" cy="1765440"/>
          </a:xfrm>
          <a:prstGeom prst="rect">
            <a:avLst/>
          </a:prstGeom>
          <a:noFill/>
          <a:ln>
            <a:noFill/>
          </a:ln>
        </p:spPr>
      </p:pic>
      <p:sp>
        <p:nvSpPr>
          <p:cNvPr id="476" name="Google Shape;476;p67"/>
          <p:cNvSpPr/>
          <p:nvPr/>
        </p:nvSpPr>
        <p:spPr>
          <a:xfrm>
            <a:off x="8257320" y="4217400"/>
            <a:ext cx="886320" cy="245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419" sz="1000" u="none" cap="none" strike="noStrike">
                <a:solidFill>
                  <a:srgbClr val="000000"/>
                </a:solidFill>
                <a:latin typeface="Open Sans"/>
                <a:ea typeface="Open Sans"/>
                <a:cs typeface="Open Sans"/>
                <a:sym typeface="Open Sans"/>
              </a:rPr>
              <a:t>Epocs</a:t>
            </a:r>
            <a:endParaRPr b="0" i="0" sz="1000" u="none" cap="none" strike="noStrike">
              <a:latin typeface="Arial"/>
              <a:ea typeface="Arial"/>
              <a:cs typeface="Arial"/>
              <a:sym typeface="Arial"/>
            </a:endParaRPr>
          </a:p>
        </p:txBody>
      </p:sp>
      <p:sp>
        <p:nvSpPr>
          <p:cNvPr id="477" name="Google Shape;477;p67"/>
          <p:cNvSpPr/>
          <p:nvPr/>
        </p:nvSpPr>
        <p:spPr>
          <a:xfrm>
            <a:off x="5301360" y="2571840"/>
            <a:ext cx="817560" cy="3049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419" sz="1200" u="none" cap="none" strike="noStrike">
                <a:solidFill>
                  <a:srgbClr val="000000"/>
                </a:solidFill>
                <a:latin typeface="Open Sans"/>
                <a:ea typeface="Open Sans"/>
                <a:cs typeface="Open Sans"/>
                <a:sym typeface="Open Sans"/>
              </a:rPr>
              <a:t>Error</a:t>
            </a:r>
            <a:endParaRPr b="0" i="0" sz="1200" u="none" cap="none"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8"/>
          <p:cNvSpPr txBox="1"/>
          <p:nvPr/>
        </p:nvSpPr>
        <p:spPr>
          <a:xfrm>
            <a:off x="0" y="1622520"/>
            <a:ext cx="9123480" cy="352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Una vez que tenemos los ingredientes anteriores, podemos entrenar la red.</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s-419" sz="2800" u="none" cap="none" strike="noStrike">
                <a:solidFill>
                  <a:srgbClr val="000000"/>
                </a:solidFill>
                <a:latin typeface="Open Sans"/>
                <a:ea typeface="Open Sans"/>
                <a:cs typeface="Open Sans"/>
                <a:sym typeface="Open Sans"/>
              </a:rPr>
              <a:t>(Arquitectura + Hiperparámetros + optimizador + Función de pérdida + funciones de activación)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83" name="Google Shape;483;p68"/>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Entrenamiento de la red</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9"/>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Como se ve un entrenamiento: </a:t>
            </a:r>
            <a:endParaRPr b="0" i="0" sz="2800" u="none" cap="none" strike="noStrike">
              <a:solidFill>
                <a:srgbClr val="000000"/>
              </a:solidFill>
              <a:latin typeface="Arial"/>
              <a:ea typeface="Arial"/>
              <a:cs typeface="Arial"/>
              <a:sym typeface="Arial"/>
            </a:endParaRPr>
          </a:p>
        </p:txBody>
      </p:sp>
      <p:sp>
        <p:nvSpPr>
          <p:cNvPr id="489" name="Google Shape;489;p69"/>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Entrenamiento de la red</a:t>
            </a:r>
            <a:endParaRPr b="0" i="0" sz="3000" u="none" cap="none" strike="noStrike">
              <a:solidFill>
                <a:srgbClr val="000000"/>
              </a:solidFill>
              <a:latin typeface="Arial"/>
              <a:ea typeface="Arial"/>
              <a:cs typeface="Arial"/>
              <a:sym typeface="Arial"/>
            </a:endParaRPr>
          </a:p>
        </p:txBody>
      </p:sp>
      <p:sp>
        <p:nvSpPr>
          <p:cNvPr id="490" name="Google Shape;490;p69"/>
          <p:cNvSpPr/>
          <p:nvPr/>
        </p:nvSpPr>
        <p:spPr>
          <a:xfrm>
            <a:off x="3478320" y="3251520"/>
            <a:ext cx="2975400" cy="344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s-419" sz="1400" u="none" cap="none" strike="noStrike">
                <a:solidFill>
                  <a:srgbClr val="000000"/>
                </a:solidFill>
                <a:latin typeface="Open Sans"/>
                <a:ea typeface="Open Sans"/>
                <a:cs typeface="Open Sans"/>
                <a:sym typeface="Open Sans"/>
              </a:rPr>
              <a:t>Poner una como esta pero real</a:t>
            </a:r>
            <a:endParaRPr b="0" i="0" sz="1400" u="none" cap="none" strike="noStrike">
              <a:latin typeface="Arial"/>
              <a:ea typeface="Arial"/>
              <a:cs typeface="Arial"/>
              <a:sym typeface="Arial"/>
            </a:endParaRPr>
          </a:p>
        </p:txBody>
      </p:sp>
      <p:pic>
        <p:nvPicPr>
          <p:cNvPr id="491" name="Google Shape;491;p69"/>
          <p:cNvPicPr preferRelativeResize="0"/>
          <p:nvPr/>
        </p:nvPicPr>
        <p:blipFill rotWithShape="1">
          <a:blip r:embed="rId3">
            <a:alphaModFix/>
          </a:blip>
          <a:srcRect b="6601" l="7006" r="7748" t="5846"/>
          <a:stretch/>
        </p:blipFill>
        <p:spPr>
          <a:xfrm>
            <a:off x="1385280" y="1768320"/>
            <a:ext cx="6901560" cy="32191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0"/>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406080" lvl="0" marL="4572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Los métodos de regularización me ayudan a mejorar la generalización, es decir, que el modelo funcione en datos </a:t>
            </a:r>
            <a:r>
              <a:rPr lang="es-419" sz="2800">
                <a:latin typeface="Open Sans"/>
                <a:ea typeface="Open Sans"/>
                <a:cs typeface="Open Sans"/>
                <a:sym typeface="Open Sans"/>
              </a:rPr>
              <a:t>nuevos</a:t>
            </a:r>
            <a:r>
              <a:rPr b="0" i="0" lang="es-419" sz="2800" u="none" cap="none" strike="noStrike">
                <a:solidFill>
                  <a:srgbClr val="000000"/>
                </a:solidFill>
                <a:latin typeface="Open Sans"/>
                <a:ea typeface="Open Sans"/>
                <a:cs typeface="Open Sans"/>
                <a:sym typeface="Open Sans"/>
              </a:rPr>
              <a:t> que nunca vió. Los más usados son:</a:t>
            </a:r>
            <a:endParaRPr b="0" i="0" sz="2800" u="none" cap="none" strike="noStrike">
              <a:solidFill>
                <a:srgbClr val="000000"/>
              </a:solidFill>
              <a:latin typeface="Arial"/>
              <a:ea typeface="Arial"/>
              <a:cs typeface="Arial"/>
              <a:sym typeface="Arial"/>
            </a:endParaRPr>
          </a:p>
          <a:p>
            <a:pPr indent="-406080" lvl="1" marL="9144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Early stopping </a:t>
            </a:r>
            <a:endParaRPr b="0" i="0" sz="2800" u="none" cap="none" strike="noStrike">
              <a:solidFill>
                <a:srgbClr val="000000"/>
              </a:solidFill>
              <a:latin typeface="Arial"/>
              <a:ea typeface="Arial"/>
              <a:cs typeface="Arial"/>
              <a:sym typeface="Arial"/>
            </a:endParaRPr>
          </a:p>
          <a:p>
            <a:pPr indent="-406080" lvl="1" marL="9144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Regularización: L2, L1</a:t>
            </a:r>
            <a:endParaRPr b="0" i="0" sz="2800" u="none" cap="none" strike="noStrike">
              <a:solidFill>
                <a:srgbClr val="000000"/>
              </a:solidFill>
              <a:latin typeface="Arial"/>
              <a:ea typeface="Arial"/>
              <a:cs typeface="Arial"/>
              <a:sym typeface="Arial"/>
            </a:endParaRPr>
          </a:p>
          <a:p>
            <a:pPr indent="-406080" lvl="1" marL="9144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Dropout</a:t>
            </a:r>
            <a:endParaRPr b="0" i="0" sz="2800" u="none" cap="none" strike="noStrike">
              <a:solidFill>
                <a:srgbClr val="000000"/>
              </a:solidFill>
              <a:latin typeface="Arial"/>
              <a:ea typeface="Arial"/>
              <a:cs typeface="Arial"/>
              <a:sym typeface="Arial"/>
            </a:endParaRPr>
          </a:p>
          <a:p>
            <a:pPr indent="-406080" lvl="1" marL="9144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Data Augmentation</a:t>
            </a:r>
            <a:endParaRPr b="0" i="0" sz="2800" u="none" cap="none" strike="noStrike">
              <a:solidFill>
                <a:srgbClr val="000000"/>
              </a:solidFill>
              <a:latin typeface="Arial"/>
              <a:ea typeface="Arial"/>
              <a:cs typeface="Arial"/>
              <a:sym typeface="Arial"/>
            </a:endParaRPr>
          </a:p>
        </p:txBody>
      </p:sp>
      <p:sp>
        <p:nvSpPr>
          <p:cNvPr id="497" name="Google Shape;497;p70"/>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Resumen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1599"/>
              </a:spcBef>
              <a:spcAft>
                <a:spcPts val="0"/>
              </a:spcAft>
              <a:buNone/>
            </a:pPr>
            <a:r>
              <a:rPr b="1" i="0" lang="es-419" sz="2800" u="none" cap="none" strike="noStrike">
                <a:solidFill>
                  <a:srgbClr val="000000"/>
                </a:solidFill>
                <a:latin typeface="Open Sans"/>
                <a:ea typeface="Open Sans"/>
                <a:cs typeface="Open Sans"/>
                <a:sym typeface="Open Sans"/>
              </a:rPr>
              <a:t>OVERFITTING!!</a:t>
            </a:r>
            <a:endParaRPr b="0" i="0" sz="2800" u="none" cap="none" strike="noStrike">
              <a:solidFill>
                <a:srgbClr val="000000"/>
              </a:solidFill>
              <a:latin typeface="Arial"/>
              <a:ea typeface="Arial"/>
              <a:cs typeface="Arial"/>
              <a:sym typeface="Arial"/>
            </a:endParaRPr>
          </a:p>
          <a:p>
            <a:pPr indent="0" lvl="0" marL="0" marR="0" rtl="0" algn="ctr">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ctr">
              <a:lnSpc>
                <a:spcPct val="115000"/>
              </a:lnSpc>
              <a:spcBef>
                <a:spcPts val="1599"/>
              </a:spcBef>
              <a:spcAft>
                <a:spcPts val="0"/>
              </a:spcAft>
              <a:buNone/>
            </a:pPr>
            <a:r>
              <a:rPr b="1" lang="es-419" sz="2800">
                <a:latin typeface="Open Sans"/>
                <a:ea typeface="Open Sans"/>
                <a:cs typeface="Open Sans"/>
                <a:sym typeface="Open Sans"/>
              </a:rPr>
              <a:t>¿</a:t>
            </a:r>
            <a:r>
              <a:rPr b="1" i="0" lang="es-419" sz="2800" u="none" cap="none" strike="noStrike">
                <a:solidFill>
                  <a:srgbClr val="000000"/>
                </a:solidFill>
                <a:latin typeface="Open Sans"/>
                <a:ea typeface="Open Sans"/>
                <a:cs typeface="Open Sans"/>
                <a:sym typeface="Open Sans"/>
              </a:rPr>
              <a:t>Cómo lo soluciono?</a:t>
            </a:r>
            <a:endParaRPr b="0" i="0" sz="2800" u="none" cap="none" strike="noStrike">
              <a:solidFill>
                <a:srgbClr val="000000"/>
              </a:solidFill>
              <a:latin typeface="Arial"/>
              <a:ea typeface="Arial"/>
              <a:cs typeface="Arial"/>
              <a:sym typeface="Arial"/>
            </a:endParaRPr>
          </a:p>
        </p:txBody>
      </p:sp>
      <p:sp>
        <p:nvSpPr>
          <p:cNvPr id="142" name="Google Shape;142;p31"/>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Que pasa si tengo una Red Neuronal </a:t>
            </a:r>
            <a:r>
              <a:rPr b="1" lang="es-419" sz="3000">
                <a:solidFill>
                  <a:srgbClr val="CC0000"/>
                </a:solidFill>
                <a:latin typeface="Open Sans"/>
                <a:ea typeface="Open Sans"/>
                <a:cs typeface="Open Sans"/>
                <a:sym typeface="Open Sans"/>
              </a:rPr>
              <a:t>m</a:t>
            </a:r>
            <a:r>
              <a:rPr b="1" i="0" lang="es-419" sz="3000" u="none" cap="none" strike="noStrike">
                <a:solidFill>
                  <a:srgbClr val="CC0000"/>
                </a:solidFill>
                <a:latin typeface="Open Sans"/>
                <a:ea typeface="Open Sans"/>
                <a:cs typeface="Open Sans"/>
                <a:sym typeface="Open Sans"/>
              </a:rPr>
              <a:t>uy compleja?</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2"/>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Son métodos que ayudan a una mejor generalización, es decir, que el modelo funcione en datos que nunca vió. Los más usados son:</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1599"/>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Regularización L1 y L2</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Dropout</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Early stopping</a:t>
            </a:r>
            <a:endParaRPr b="0" i="0" sz="2800" u="none" cap="none" strike="noStrike">
              <a:solidFill>
                <a:srgbClr val="000000"/>
              </a:solidFill>
              <a:latin typeface="Arial"/>
              <a:ea typeface="Arial"/>
              <a:cs typeface="Arial"/>
              <a:sym typeface="Arial"/>
            </a:endParaRPr>
          </a:p>
          <a:p>
            <a:pPr indent="-406080" lvl="0" marL="457200" marR="0" rtl="0" algn="l">
              <a:lnSpc>
                <a:spcPct val="115000"/>
              </a:lnSpc>
              <a:spcBef>
                <a:spcPts val="0"/>
              </a:spcBef>
              <a:spcAft>
                <a:spcPts val="0"/>
              </a:spcAft>
              <a:buClr>
                <a:srgbClr val="000000"/>
              </a:buClr>
              <a:buSzPts val="2800"/>
              <a:buFont typeface="Open Sans"/>
              <a:buChar char="●"/>
            </a:pPr>
            <a:r>
              <a:rPr b="0" i="0" lang="es-419" sz="2800" u="none" cap="none" strike="noStrike">
                <a:solidFill>
                  <a:srgbClr val="000000"/>
                </a:solidFill>
                <a:latin typeface="Open Sans"/>
                <a:ea typeface="Open Sans"/>
                <a:cs typeface="Open Sans"/>
                <a:sym typeface="Open Sans"/>
              </a:rPr>
              <a:t>Data augmentation</a:t>
            </a:r>
            <a:endParaRPr b="0" i="0" sz="2800" u="none" cap="none" strike="noStrike">
              <a:solidFill>
                <a:srgbClr val="000000"/>
              </a:solidFill>
              <a:latin typeface="Arial"/>
              <a:ea typeface="Arial"/>
              <a:cs typeface="Arial"/>
              <a:sym typeface="Arial"/>
            </a:endParaRPr>
          </a:p>
        </p:txBody>
      </p:sp>
      <p:sp>
        <p:nvSpPr>
          <p:cNvPr id="148" name="Google Shape;148;p32"/>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Métodos de regularización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none" cap="none" strike="noStrike">
                <a:solidFill>
                  <a:srgbClr val="000000"/>
                </a:solidFill>
                <a:latin typeface="Open Sans"/>
                <a:ea typeface="Open Sans"/>
                <a:cs typeface="Open Sans"/>
                <a:sym typeface="Open Sans"/>
              </a:rPr>
              <a:t>Penalizan el valor de los pesos de la red. Esto evita que se le dé más relevancia a una característica que a otra. Se le agrega un término en la función de costos proporcional a los pesos.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s-419" sz="2800" u="none" cap="none" strike="noStrike">
                <a:solidFill>
                  <a:srgbClr val="000000"/>
                </a:solidFill>
                <a:latin typeface="Open Sans"/>
                <a:ea typeface="Open Sans"/>
                <a:cs typeface="Open Sans"/>
                <a:sym typeface="Open Sans"/>
              </a:rPr>
              <a:t>Si es proporcional al módulo de los pesos se llama </a:t>
            </a:r>
            <a:r>
              <a:rPr b="1" i="1" lang="es-419" sz="2800" u="none" cap="none" strike="noStrike">
                <a:solidFill>
                  <a:srgbClr val="000000"/>
                </a:solidFill>
                <a:latin typeface="Open Sans"/>
                <a:ea typeface="Open Sans"/>
                <a:cs typeface="Open Sans"/>
                <a:sym typeface="Open Sans"/>
              </a:rPr>
              <a:t>Regularización L1</a:t>
            </a:r>
            <a:r>
              <a:rPr b="0" i="0" lang="es-419" sz="2800" u="none" cap="none" strike="noStrike">
                <a:solidFill>
                  <a:srgbClr val="000000"/>
                </a:solidFill>
                <a:latin typeface="Open Sans"/>
                <a:ea typeface="Open Sans"/>
                <a:cs typeface="Open Sans"/>
                <a:sym typeface="Open Sans"/>
              </a:rPr>
              <a:t>, si es proporcional al módulo cuadrado se le llama </a:t>
            </a:r>
            <a:r>
              <a:rPr b="1" i="1" lang="es-419" sz="2800" u="none" cap="none" strike="noStrike">
                <a:solidFill>
                  <a:srgbClr val="000000"/>
                </a:solidFill>
                <a:latin typeface="Open Sans"/>
                <a:ea typeface="Open Sans"/>
                <a:cs typeface="Open Sans"/>
                <a:sym typeface="Open Sans"/>
              </a:rPr>
              <a:t>Regularización L2</a:t>
            </a:r>
            <a:r>
              <a:rPr b="0" i="0" lang="es-419" sz="2800" u="none" cap="none" strike="noStrike">
                <a:solidFill>
                  <a:srgbClr val="000000"/>
                </a:solidFill>
                <a:latin typeface="Open Sans"/>
                <a:ea typeface="Open Sans"/>
                <a:cs typeface="Open Sans"/>
                <a:sym typeface="Open Sans"/>
              </a:rPr>
              <a:t>.</a:t>
            </a:r>
            <a:endParaRPr b="0" i="0" sz="2800" u="none" cap="none" strike="noStrike">
              <a:solidFill>
                <a:srgbClr val="000000"/>
              </a:solidFill>
              <a:latin typeface="Arial"/>
              <a:ea typeface="Arial"/>
              <a:cs typeface="Arial"/>
              <a:sym typeface="Arial"/>
            </a:endParaRPr>
          </a:p>
        </p:txBody>
      </p:sp>
      <p:sp>
        <p:nvSpPr>
          <p:cNvPr id="154" name="Google Shape;154;p33"/>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Regularización L1 y L2</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nvSpPr>
        <p:spPr>
          <a:xfrm>
            <a:off x="0" y="0"/>
            <a:ext cx="8118600" cy="925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Regularización L1 y L2</a:t>
            </a:r>
            <a:endParaRPr b="0" i="0" sz="3000" u="none" cap="none" strike="noStrike">
              <a:solidFill>
                <a:srgbClr val="000000"/>
              </a:solidFill>
              <a:latin typeface="Arial"/>
              <a:ea typeface="Arial"/>
              <a:cs typeface="Arial"/>
              <a:sym typeface="Arial"/>
            </a:endParaRPr>
          </a:p>
        </p:txBody>
      </p:sp>
      <p:pic>
        <p:nvPicPr>
          <p:cNvPr id="160" name="Google Shape;160;p34"/>
          <p:cNvPicPr preferRelativeResize="0"/>
          <p:nvPr/>
        </p:nvPicPr>
        <p:blipFill>
          <a:blip r:embed="rId3">
            <a:alphaModFix/>
          </a:blip>
          <a:stretch>
            <a:fillRect/>
          </a:stretch>
        </p:blipFill>
        <p:spPr>
          <a:xfrm>
            <a:off x="2274450" y="1085225"/>
            <a:ext cx="4752975" cy="388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nvSpPr>
        <p:spPr>
          <a:xfrm>
            <a:off x="0" y="926280"/>
            <a:ext cx="9123480" cy="4216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419" sz="2800" u="sng" cap="none" strike="noStrike">
                <a:solidFill>
                  <a:schemeClr val="hlink"/>
                </a:solidFill>
                <a:latin typeface="Open Sans"/>
                <a:ea typeface="Open Sans"/>
                <a:cs typeface="Open Sans"/>
                <a:sym typeface="Open Sans"/>
                <a:hlinkClick r:id="rId3"/>
              </a:rPr>
              <a:t>Ejemplo - XOR - red 4 -&gt; 1 Neuronas (con regu)</a:t>
            </a:r>
            <a:r>
              <a:rPr b="0" i="0" lang="es-419" sz="2800" u="none" cap="none" strike="noStrike">
                <a:solidFill>
                  <a:srgbClr val="000000"/>
                </a:solidFill>
                <a:latin typeface="Open Sans"/>
                <a:ea typeface="Open Sans"/>
                <a:cs typeface="Open Sans"/>
                <a:sym typeface="Open Sans"/>
              </a:rPr>
              <a:t>  (Veamos que pasa si cambiamos la importancia de la regularización, podemos deducir algo?).</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s-419" sz="2800" u="sng" cap="none" strike="noStrike">
                <a:solidFill>
                  <a:schemeClr val="hlink"/>
                </a:solidFill>
                <a:latin typeface="Open Sans"/>
                <a:ea typeface="Open Sans"/>
                <a:cs typeface="Open Sans"/>
                <a:sym typeface="Open Sans"/>
                <a:hlinkClick r:id="rId4"/>
              </a:rPr>
              <a:t>Ejemplo dona - con reg</a:t>
            </a:r>
            <a:r>
              <a:rPr b="0" i="0" lang="es-419" sz="2800" u="none" cap="none" strike="noStrike">
                <a:solidFill>
                  <a:srgbClr val="000000"/>
                </a:solidFill>
                <a:latin typeface="Open Sans"/>
                <a:ea typeface="Open Sans"/>
                <a:cs typeface="Open Sans"/>
                <a:sym typeface="Open Sans"/>
              </a:rPr>
              <a:t> </a:t>
            </a:r>
            <a:br>
              <a:rPr b="0" i="0" lang="es-419" sz="1800" u="none" cap="none" strike="noStrike"/>
            </a:br>
            <a:r>
              <a:rPr b="0" i="0" lang="es-419" sz="2800" u="none" cap="none" strike="noStrike">
                <a:solidFill>
                  <a:srgbClr val="000000"/>
                </a:solidFill>
                <a:latin typeface="Open Sans"/>
                <a:ea typeface="Open Sans"/>
                <a:cs typeface="Open Sans"/>
                <a:sym typeface="Open Sans"/>
              </a:rPr>
              <a:t>(Veamos </a:t>
            </a:r>
            <a:r>
              <a:rPr lang="es-419" sz="2800">
                <a:latin typeface="Open Sans"/>
                <a:ea typeface="Open Sans"/>
                <a:cs typeface="Open Sans"/>
                <a:sym typeface="Open Sans"/>
              </a:rPr>
              <a:t>qué</a:t>
            </a:r>
            <a:r>
              <a:rPr b="0" i="0" lang="es-419" sz="2800" u="none" cap="none" strike="noStrike">
                <a:solidFill>
                  <a:srgbClr val="000000"/>
                </a:solidFill>
                <a:latin typeface="Open Sans"/>
                <a:ea typeface="Open Sans"/>
                <a:cs typeface="Open Sans"/>
                <a:sym typeface="Open Sans"/>
              </a:rPr>
              <a:t> pasa con los pesos y las funciones de activación, ¿podemos deducir algo?)  </a:t>
            </a:r>
            <a:endParaRPr b="0" i="0" sz="2800" u="none" cap="none" strike="noStrike">
              <a:solidFill>
                <a:srgbClr val="000000"/>
              </a:solidFill>
              <a:latin typeface="Arial"/>
              <a:ea typeface="Arial"/>
              <a:cs typeface="Arial"/>
              <a:sym typeface="Arial"/>
            </a:endParaRPr>
          </a:p>
        </p:txBody>
      </p:sp>
      <p:sp>
        <p:nvSpPr>
          <p:cNvPr id="166" name="Google Shape;166;p35"/>
          <p:cNvSpPr txBox="1"/>
          <p:nvPr/>
        </p:nvSpPr>
        <p:spPr>
          <a:xfrm>
            <a:off x="0" y="0"/>
            <a:ext cx="8118720" cy="92592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419" sz="3000" u="none" cap="none" strike="noStrike">
                <a:solidFill>
                  <a:srgbClr val="CC0000"/>
                </a:solidFill>
                <a:latin typeface="Open Sans"/>
                <a:ea typeface="Open Sans"/>
                <a:cs typeface="Open Sans"/>
                <a:sym typeface="Open Sans"/>
              </a:rPr>
              <a:t>Ejemplos de Regularización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