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Lst>
  <p:sldSz cy="5143500" cx="9144000"/>
  <p:notesSz cx="6858000" cy="9144000"/>
  <p:embeddedFontLst>
    <p:embeddedFont>
      <p:font typeface="Raleway"/>
      <p:regular r:id="rId73"/>
      <p:bold r:id="rId74"/>
      <p:italic r:id="rId75"/>
      <p:boldItalic r:id="rId76"/>
    </p:embeddedFont>
    <p:embeddedFont>
      <p:font typeface="Lato"/>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1" roundtripDataSignature="AMtx7mh4Neie+Fib0WChpwD0HVa3xkcr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Lato-boldItalic.fntdata"/><Relationship Id="rId81"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Raleway-regular.fntdata"/><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font" Target="fonts/Raleway-italic.fntdata"/><Relationship Id="rId30" Type="http://schemas.openxmlformats.org/officeDocument/2006/relationships/slide" Target="slides/slide26.xml"/><Relationship Id="rId74" Type="http://schemas.openxmlformats.org/officeDocument/2006/relationships/font" Target="fonts/Raleway-bold.fntdata"/><Relationship Id="rId33" Type="http://schemas.openxmlformats.org/officeDocument/2006/relationships/slide" Target="slides/slide29.xml"/><Relationship Id="rId77" Type="http://schemas.openxmlformats.org/officeDocument/2006/relationships/font" Target="fonts/Lato-regular.fntdata"/><Relationship Id="rId32" Type="http://schemas.openxmlformats.org/officeDocument/2006/relationships/slide" Target="slides/slide28.xml"/><Relationship Id="rId76" Type="http://schemas.openxmlformats.org/officeDocument/2006/relationships/font" Target="fonts/Raleway-boldItalic.fntdata"/><Relationship Id="rId35" Type="http://schemas.openxmlformats.org/officeDocument/2006/relationships/slide" Target="slides/slide31.xml"/><Relationship Id="rId79" Type="http://schemas.openxmlformats.org/officeDocument/2006/relationships/font" Target="fonts/Lato-italic.fntdata"/><Relationship Id="rId34" Type="http://schemas.openxmlformats.org/officeDocument/2006/relationships/slide" Target="slides/slide30.xml"/><Relationship Id="rId78" Type="http://schemas.openxmlformats.org/officeDocument/2006/relationships/font" Target="fonts/Lato-bold.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Análisis de Sentimientos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7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70"/>
          <p:cNvGrpSpPr/>
          <p:nvPr/>
        </p:nvGrpSpPr>
        <p:grpSpPr>
          <a:xfrm>
            <a:off x="830392" y="1191256"/>
            <a:ext cx="745763" cy="45826"/>
            <a:chOff x="4580561" y="2589004"/>
            <a:chExt cx="1064464" cy="25200"/>
          </a:xfrm>
        </p:grpSpPr>
        <p:sp>
          <p:nvSpPr>
            <p:cNvPr id="12" name="Google Shape;12;p7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7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70"/>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70"/>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7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79"/>
          <p:cNvGrpSpPr/>
          <p:nvPr/>
        </p:nvGrpSpPr>
        <p:grpSpPr>
          <a:xfrm>
            <a:off x="830392" y="4169130"/>
            <a:ext cx="745763" cy="45826"/>
            <a:chOff x="4580561" y="2589004"/>
            <a:chExt cx="1064464" cy="25200"/>
          </a:xfrm>
        </p:grpSpPr>
        <p:sp>
          <p:nvSpPr>
            <p:cNvPr id="75" name="Google Shape;75;p7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7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79"/>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79"/>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7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8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7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71"/>
          <p:cNvGrpSpPr/>
          <p:nvPr/>
        </p:nvGrpSpPr>
        <p:grpSpPr>
          <a:xfrm>
            <a:off x="830392" y="1191256"/>
            <a:ext cx="745763" cy="45826"/>
            <a:chOff x="4580561" y="2589004"/>
            <a:chExt cx="1064464" cy="25200"/>
          </a:xfrm>
        </p:grpSpPr>
        <p:sp>
          <p:nvSpPr>
            <p:cNvPr id="20" name="Google Shape;20;p7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7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7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7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7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72"/>
          <p:cNvGrpSpPr/>
          <p:nvPr/>
        </p:nvGrpSpPr>
        <p:grpSpPr>
          <a:xfrm>
            <a:off x="830392" y="1191256"/>
            <a:ext cx="745763" cy="45826"/>
            <a:chOff x="4580561" y="2589004"/>
            <a:chExt cx="1064464" cy="25200"/>
          </a:xfrm>
        </p:grpSpPr>
        <p:sp>
          <p:nvSpPr>
            <p:cNvPr id="27" name="Google Shape;27;p7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7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7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7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1" name="Shape 31"/>
        <p:cNvGrpSpPr/>
        <p:nvPr/>
      </p:nvGrpSpPr>
      <p:grpSpPr>
        <a:xfrm>
          <a:off x="0" y="0"/>
          <a:ext cx="0" cy="0"/>
          <a:chOff x="0" y="0"/>
          <a:chExt cx="0" cy="0"/>
        </a:xfrm>
      </p:grpSpPr>
      <p:grpSp>
        <p:nvGrpSpPr>
          <p:cNvPr id="32" name="Google Shape;32;p73"/>
          <p:cNvGrpSpPr/>
          <p:nvPr/>
        </p:nvGrpSpPr>
        <p:grpSpPr>
          <a:xfrm>
            <a:off x="830392" y="4169130"/>
            <a:ext cx="745763" cy="45826"/>
            <a:chOff x="4580561" y="2589004"/>
            <a:chExt cx="1064464" cy="25200"/>
          </a:xfrm>
        </p:grpSpPr>
        <p:sp>
          <p:nvSpPr>
            <p:cNvPr id="33" name="Google Shape;33;p7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7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p73"/>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6" name="Google Shape;36;p7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7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 name="Google Shape;39;p74"/>
          <p:cNvGrpSpPr/>
          <p:nvPr/>
        </p:nvGrpSpPr>
        <p:grpSpPr>
          <a:xfrm>
            <a:off x="830392" y="1191256"/>
            <a:ext cx="745763" cy="45826"/>
            <a:chOff x="4580561" y="2589004"/>
            <a:chExt cx="1064464" cy="25200"/>
          </a:xfrm>
        </p:grpSpPr>
        <p:sp>
          <p:nvSpPr>
            <p:cNvPr id="40" name="Google Shape;40;p7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7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 name="Google Shape;42;p7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3" name="Google Shape;43;p74"/>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4" name="Google Shape;44;p74"/>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5" name="Google Shape;45;p7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75"/>
          <p:cNvGrpSpPr/>
          <p:nvPr/>
        </p:nvGrpSpPr>
        <p:grpSpPr>
          <a:xfrm>
            <a:off x="830392" y="1191256"/>
            <a:ext cx="745763" cy="45826"/>
            <a:chOff x="4580561" y="2589004"/>
            <a:chExt cx="1064464" cy="25200"/>
          </a:xfrm>
        </p:grpSpPr>
        <p:sp>
          <p:nvSpPr>
            <p:cNvPr id="49" name="Google Shape;49;p7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7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 name="Google Shape;51;p7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2" name="Google Shape;52;p7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 name="Google Shape;55;p76"/>
          <p:cNvGrpSpPr/>
          <p:nvPr/>
        </p:nvGrpSpPr>
        <p:grpSpPr>
          <a:xfrm>
            <a:off x="830392" y="1191256"/>
            <a:ext cx="745763" cy="45826"/>
            <a:chOff x="4580561" y="2589004"/>
            <a:chExt cx="1064464" cy="25200"/>
          </a:xfrm>
        </p:grpSpPr>
        <p:sp>
          <p:nvSpPr>
            <p:cNvPr id="56" name="Google Shape;56;p7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7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76"/>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9" name="Google Shape;59;p76"/>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0" name="Google Shape;60;p7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77"/>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77"/>
          <p:cNvGrpSpPr/>
          <p:nvPr/>
        </p:nvGrpSpPr>
        <p:grpSpPr>
          <a:xfrm>
            <a:off x="830392" y="1191256"/>
            <a:ext cx="745763" cy="45826"/>
            <a:chOff x="4580561" y="2589004"/>
            <a:chExt cx="1064464" cy="25200"/>
          </a:xfrm>
        </p:grpSpPr>
        <p:sp>
          <p:nvSpPr>
            <p:cNvPr id="64" name="Google Shape;64;p7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77"/>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77"/>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77"/>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7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78"/>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7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6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6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sentiment140.com" TargetMode="Externa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cs.cornell.edu/people/pabo/movie-review-dat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www.wjh.harvard.edu/~inquirer/homecat.ht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liwc.net/liwcespanol/descriptiontable1.ph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mpqa.cs.pitt.edu/lexicons/subj_lexico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www.cs.uic.edu/~liub/" TargetMode="External"/><Relationship Id="rId4" Type="http://schemas.openxmlformats.org/officeDocument/2006/relationships/hyperlink" Target="http://www.cs.uic.edu/~liub/FBS/opinion-lexicon-English.rar"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entiwordnet.isti.cnr.i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png"/><Relationship Id="rId4" Type="http://schemas.openxmlformats.org/officeDocument/2006/relationships/hyperlink" Target="http://sentiment.christopherpotts.net/lexicon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t>Análisis de Sentimientos</a:t>
            </a:r>
            <a:endParaRPr/>
          </a:p>
        </p:txBody>
      </p:sp>
      <p:sp>
        <p:nvSpPr>
          <p:cNvPr id="87" name="Google Shape;87;p1"/>
          <p:cNvSpPr txBox="1"/>
          <p:nvPr>
            <p:ph idx="1" type="subTitle"/>
          </p:nvPr>
        </p:nvSpPr>
        <p:spPr>
          <a:xfrm>
            <a:off x="729625" y="3172900"/>
            <a:ext cx="7688100" cy="73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Ing. Juan M. Rodríguez</a:t>
            </a:r>
            <a:endParaRPr/>
          </a:p>
          <a:p>
            <a:pPr indent="0" lvl="0" marL="0" rtl="0" algn="l">
              <a:lnSpc>
                <a:spcPct val="100000"/>
              </a:lnSpc>
              <a:spcBef>
                <a:spcPts val="0"/>
              </a:spcBef>
              <a:spcAft>
                <a:spcPts val="0"/>
              </a:spcAft>
              <a:buSzPts val="1600"/>
              <a:buNone/>
            </a:pPr>
            <a:r>
              <a:rPr lang="en"/>
              <a:t>jmrodriguez@lsia.fi.uba.ar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727650" y="5754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Análisis de Sentimientos - tareas complejas</a:t>
            </a:r>
            <a:endParaRPr/>
          </a:p>
        </p:txBody>
      </p:sp>
      <p:sp>
        <p:nvSpPr>
          <p:cNvPr id="152" name="Google Shape;152;p10"/>
          <p:cNvSpPr txBox="1"/>
          <p:nvPr>
            <p:ph idx="1" type="body"/>
          </p:nvPr>
        </p:nvSpPr>
        <p:spPr>
          <a:xfrm>
            <a:off x="729450" y="1398500"/>
            <a:ext cx="4381200" cy="322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2400"/>
              <a:t>Predecir el mercado de valores:</a:t>
            </a:r>
            <a:endParaRPr sz="2400"/>
          </a:p>
          <a:p>
            <a:pPr indent="0" lvl="0" marL="0" rtl="0" algn="l">
              <a:lnSpc>
                <a:spcPct val="115000"/>
              </a:lnSpc>
              <a:spcBef>
                <a:spcPts val="1600"/>
              </a:spcBef>
              <a:spcAft>
                <a:spcPts val="1600"/>
              </a:spcAft>
              <a:buSzPts val="1300"/>
              <a:buNone/>
            </a:pPr>
            <a:r>
              <a:rPr lang="en" sz="2400"/>
              <a:t>Se descubrió, entre otras cosas, que "la calma" podía predecir el Índice Dow Jones con 3 días de anticipación</a:t>
            </a:r>
            <a:endParaRPr sz="2400"/>
          </a:p>
        </p:txBody>
      </p:sp>
      <p:pic>
        <p:nvPicPr>
          <p:cNvPr id="153" name="Google Shape;153;p10"/>
          <p:cNvPicPr preferRelativeResize="0"/>
          <p:nvPr/>
        </p:nvPicPr>
        <p:blipFill rotWithShape="1">
          <a:blip r:embed="rId3">
            <a:alphaModFix/>
          </a:blip>
          <a:srcRect b="0" l="0" r="0" t="0"/>
          <a:stretch/>
        </p:blipFill>
        <p:spPr>
          <a:xfrm>
            <a:off x="5110700" y="1398500"/>
            <a:ext cx="3984725" cy="346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Análisis de Sentimientos - herramientas </a:t>
            </a:r>
            <a:r>
              <a:rPr i="1" lang="en"/>
              <a:t>online</a:t>
            </a:r>
            <a:endParaRPr i="1"/>
          </a:p>
        </p:txBody>
      </p:sp>
      <p:sp>
        <p:nvSpPr>
          <p:cNvPr id="159" name="Google Shape;159;p11"/>
          <p:cNvSpPr txBox="1"/>
          <p:nvPr>
            <p:ph idx="1" type="body"/>
          </p:nvPr>
        </p:nvSpPr>
        <p:spPr>
          <a:xfrm>
            <a:off x="727650" y="1511575"/>
            <a:ext cx="4381200" cy="277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2400" u="sng">
                <a:solidFill>
                  <a:schemeClr val="hlink"/>
                </a:solidFill>
                <a:hlinkClick r:id="rId3"/>
              </a:rPr>
              <a:t>http://www.sentiment140.com</a:t>
            </a:r>
            <a:endParaRPr sz="2400"/>
          </a:p>
        </p:txBody>
      </p:sp>
      <p:pic>
        <p:nvPicPr>
          <p:cNvPr id="160" name="Google Shape;160;p11"/>
          <p:cNvPicPr preferRelativeResize="0"/>
          <p:nvPr/>
        </p:nvPicPr>
        <p:blipFill rotWithShape="1">
          <a:blip r:embed="rId4">
            <a:alphaModFix/>
          </a:blip>
          <a:srcRect b="0" l="0" r="0" t="0"/>
          <a:stretch/>
        </p:blipFill>
        <p:spPr>
          <a:xfrm>
            <a:off x="5153675" y="1379888"/>
            <a:ext cx="3730349" cy="30353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Análisis de Sentimientos -  sinónimos</a:t>
            </a:r>
            <a:endParaRPr/>
          </a:p>
          <a:p>
            <a:pPr indent="0" lvl="0" marL="0" rtl="0" algn="l">
              <a:lnSpc>
                <a:spcPct val="100000"/>
              </a:lnSpc>
              <a:spcBef>
                <a:spcPts val="0"/>
              </a:spcBef>
              <a:spcAft>
                <a:spcPts val="0"/>
              </a:spcAft>
              <a:buSzPts val="2600"/>
              <a:buNone/>
            </a:pPr>
            <a:r>
              <a:t/>
            </a:r>
            <a:endParaRPr/>
          </a:p>
        </p:txBody>
      </p:sp>
      <p:sp>
        <p:nvSpPr>
          <p:cNvPr id="166" name="Google Shape;166;p12"/>
          <p:cNvSpPr txBox="1"/>
          <p:nvPr>
            <p:ph idx="1" type="body"/>
          </p:nvPr>
        </p:nvSpPr>
        <p:spPr>
          <a:xfrm>
            <a:off x="727650" y="1511575"/>
            <a:ext cx="7688700" cy="314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2400"/>
              <a:t>Extracción de opinión   (opinion extraction)</a:t>
            </a:r>
            <a:endParaRPr sz="2400"/>
          </a:p>
          <a:p>
            <a:pPr indent="0" lvl="0" marL="0" rtl="0" algn="l">
              <a:lnSpc>
                <a:spcPct val="115000"/>
              </a:lnSpc>
              <a:spcBef>
                <a:spcPts val="1600"/>
              </a:spcBef>
              <a:spcAft>
                <a:spcPts val="0"/>
              </a:spcAft>
              <a:buSzPts val="1300"/>
              <a:buNone/>
            </a:pPr>
            <a:r>
              <a:rPr lang="en" sz="2400"/>
              <a:t>Minería de opiniones  (opinion mining.)</a:t>
            </a:r>
            <a:endParaRPr sz="2400"/>
          </a:p>
          <a:p>
            <a:pPr indent="0" lvl="0" marL="0" rtl="0" algn="l">
              <a:lnSpc>
                <a:spcPct val="115000"/>
              </a:lnSpc>
              <a:spcBef>
                <a:spcPts val="1600"/>
              </a:spcBef>
              <a:spcAft>
                <a:spcPts val="0"/>
              </a:spcAft>
              <a:buSzPts val="1300"/>
              <a:buNone/>
            </a:pPr>
            <a:r>
              <a:rPr lang="en" sz="2400"/>
              <a:t>Minería de sentimientos  (sentiment mining, )</a:t>
            </a:r>
            <a:endParaRPr sz="2400"/>
          </a:p>
          <a:p>
            <a:pPr indent="0" lvl="0" marL="0" rtl="0" algn="l">
              <a:lnSpc>
                <a:spcPct val="115000"/>
              </a:lnSpc>
              <a:spcBef>
                <a:spcPts val="1600"/>
              </a:spcBef>
              <a:spcAft>
                <a:spcPts val="0"/>
              </a:spcAft>
              <a:buSzPts val="1300"/>
              <a:buNone/>
            </a:pPr>
            <a:r>
              <a:rPr lang="en" sz="2400"/>
              <a:t>Análisis de subjetividad  (subjectivity analysis)</a:t>
            </a:r>
            <a:endParaRPr sz="2400"/>
          </a:p>
          <a:p>
            <a:pPr indent="0" lvl="0" marL="0" rtl="0" algn="l">
              <a:lnSpc>
                <a:spcPct val="115000"/>
              </a:lnSpc>
              <a:spcBef>
                <a:spcPts val="1600"/>
              </a:spcBef>
              <a:spcAft>
                <a:spcPts val="1600"/>
              </a:spcAft>
              <a:buSzPts val="1300"/>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Análisis de Sentimientos - usos</a:t>
            </a:r>
            <a:endParaRPr/>
          </a:p>
          <a:p>
            <a:pPr indent="0" lvl="0" marL="0" rtl="0" algn="l">
              <a:lnSpc>
                <a:spcPct val="100000"/>
              </a:lnSpc>
              <a:spcBef>
                <a:spcPts val="0"/>
              </a:spcBef>
              <a:spcAft>
                <a:spcPts val="0"/>
              </a:spcAft>
              <a:buSzPts val="2600"/>
              <a:buNone/>
            </a:pPr>
            <a:r>
              <a:t/>
            </a:r>
            <a:endParaRPr/>
          </a:p>
        </p:txBody>
      </p:sp>
      <p:sp>
        <p:nvSpPr>
          <p:cNvPr id="172" name="Google Shape;172;p13"/>
          <p:cNvSpPr txBox="1"/>
          <p:nvPr>
            <p:ph idx="1" type="body"/>
          </p:nvPr>
        </p:nvSpPr>
        <p:spPr>
          <a:xfrm>
            <a:off x="727650" y="1511575"/>
            <a:ext cx="7688700" cy="62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2400"/>
              <a:t>¿Para qué podemos utilizar el análisis de sentimientos?</a:t>
            </a:r>
            <a:endParaRPr sz="2400"/>
          </a:p>
        </p:txBody>
      </p:sp>
      <p:sp>
        <p:nvSpPr>
          <p:cNvPr id="173" name="Google Shape;173;p13"/>
          <p:cNvSpPr txBox="1"/>
          <p:nvPr>
            <p:ph idx="1" type="body"/>
          </p:nvPr>
        </p:nvSpPr>
        <p:spPr>
          <a:xfrm>
            <a:off x="727650" y="2131975"/>
            <a:ext cx="7688700" cy="2630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b="1" lang="en" sz="1800"/>
              <a:t>Películas</a:t>
            </a:r>
            <a:r>
              <a:rPr lang="en" sz="1800"/>
              <a:t>: ¿Es esta crítica positiva o negativa?</a:t>
            </a:r>
            <a:endParaRPr sz="1800"/>
          </a:p>
          <a:p>
            <a:pPr indent="-342900" lvl="0" marL="457200" rtl="0" algn="l">
              <a:lnSpc>
                <a:spcPct val="100000"/>
              </a:lnSpc>
              <a:spcBef>
                <a:spcPts val="0"/>
              </a:spcBef>
              <a:spcAft>
                <a:spcPts val="0"/>
              </a:spcAft>
              <a:buSzPts val="1800"/>
              <a:buChar char="●"/>
            </a:pPr>
            <a:r>
              <a:rPr b="1" lang="en" sz="1800"/>
              <a:t>Productos</a:t>
            </a:r>
            <a:r>
              <a:rPr lang="en" sz="1800"/>
              <a:t>: ¿Qué piensa la gente del nuevo iPhone?</a:t>
            </a:r>
            <a:endParaRPr sz="1800"/>
          </a:p>
          <a:p>
            <a:pPr indent="-342900" lvl="0" marL="457200" rtl="0" algn="l">
              <a:lnSpc>
                <a:spcPct val="100000"/>
              </a:lnSpc>
              <a:spcBef>
                <a:spcPts val="0"/>
              </a:spcBef>
              <a:spcAft>
                <a:spcPts val="0"/>
              </a:spcAft>
              <a:buSzPts val="1800"/>
              <a:buChar char="●"/>
            </a:pPr>
            <a:r>
              <a:rPr b="1" lang="en" sz="1800"/>
              <a:t>Sentimientos públicos</a:t>
            </a:r>
            <a:r>
              <a:rPr lang="en" sz="1800"/>
              <a:t>: ¿Cómo es la confianza del consumidor?, ¿crece de forma impar? , etc.</a:t>
            </a:r>
            <a:endParaRPr sz="1800"/>
          </a:p>
          <a:p>
            <a:pPr indent="-342900" lvl="0" marL="457200" rtl="0" algn="l">
              <a:lnSpc>
                <a:spcPct val="100000"/>
              </a:lnSpc>
              <a:spcBef>
                <a:spcPts val="0"/>
              </a:spcBef>
              <a:spcAft>
                <a:spcPts val="0"/>
              </a:spcAft>
              <a:buSzPts val="1800"/>
              <a:buChar char="●"/>
            </a:pPr>
            <a:r>
              <a:rPr b="1" lang="en" sz="1800"/>
              <a:t>Política</a:t>
            </a:r>
            <a:r>
              <a:rPr lang="en" sz="1800"/>
              <a:t>: ¿Qué piensa la gente acerca de este candidato o de esta situación?</a:t>
            </a:r>
            <a:endParaRPr sz="1800"/>
          </a:p>
          <a:p>
            <a:pPr indent="-342900" lvl="0" marL="457200" rtl="0" algn="l">
              <a:lnSpc>
                <a:spcPct val="100000"/>
              </a:lnSpc>
              <a:spcBef>
                <a:spcPts val="0"/>
              </a:spcBef>
              <a:spcAft>
                <a:spcPts val="0"/>
              </a:spcAft>
              <a:buSzPts val="1800"/>
              <a:buChar char="●"/>
            </a:pPr>
            <a:r>
              <a:rPr b="1" lang="en" sz="1800"/>
              <a:t>Predicción</a:t>
            </a:r>
            <a:r>
              <a:rPr lang="en" sz="1800"/>
              <a:t>: predecir el resultado de una elección o una tendencia de mercado a partir de los sentimientos.</a:t>
            </a:r>
            <a:endParaRPr sz="18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Tipología de Scherer de los estados afectivos</a:t>
            </a:r>
            <a:endParaRPr/>
          </a:p>
          <a:p>
            <a:pPr indent="0" lvl="0" marL="0" rtl="0" algn="l">
              <a:lnSpc>
                <a:spcPct val="100000"/>
              </a:lnSpc>
              <a:spcBef>
                <a:spcPts val="0"/>
              </a:spcBef>
              <a:spcAft>
                <a:spcPts val="0"/>
              </a:spcAft>
              <a:buSzPts val="2600"/>
              <a:buNone/>
            </a:pPr>
            <a:r>
              <a:t/>
            </a:r>
            <a:endParaRPr/>
          </a:p>
        </p:txBody>
      </p:sp>
      <p:sp>
        <p:nvSpPr>
          <p:cNvPr id="179" name="Google Shape;179;p14"/>
          <p:cNvSpPr txBox="1"/>
          <p:nvPr>
            <p:ph idx="1" type="body"/>
          </p:nvPr>
        </p:nvSpPr>
        <p:spPr>
          <a:xfrm>
            <a:off x="727650" y="1330025"/>
            <a:ext cx="7688700" cy="38136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1" lang="en" sz="1400"/>
              <a:t>Emoción</a:t>
            </a:r>
            <a:r>
              <a:rPr lang="en" sz="1400"/>
              <a:t>: Respuesta relativamente corta del organismo a estímulos externos. Ejemplos de emoción son la </a:t>
            </a:r>
            <a:r>
              <a:rPr b="1" lang="en" sz="1400"/>
              <a:t>ira</a:t>
            </a:r>
            <a:r>
              <a:rPr lang="en" sz="1400"/>
              <a:t>, la </a:t>
            </a:r>
            <a:r>
              <a:rPr b="1" lang="en" sz="1400"/>
              <a:t>tristeza</a:t>
            </a:r>
            <a:r>
              <a:rPr lang="en" sz="1400"/>
              <a:t>, la </a:t>
            </a:r>
            <a:r>
              <a:rPr b="1" lang="en" sz="1400"/>
              <a:t>alegría</a:t>
            </a:r>
            <a:r>
              <a:rPr lang="en" sz="1400"/>
              <a:t>, el </a:t>
            </a:r>
            <a:r>
              <a:rPr b="1" lang="en" sz="1400"/>
              <a:t>miedo</a:t>
            </a:r>
            <a:r>
              <a:rPr lang="en" sz="1400"/>
              <a:t>, la </a:t>
            </a:r>
            <a:r>
              <a:rPr b="1" lang="en" sz="1400"/>
              <a:t>vergüenza</a:t>
            </a:r>
            <a:r>
              <a:rPr lang="en" sz="1400"/>
              <a:t>, el </a:t>
            </a:r>
            <a:r>
              <a:rPr b="1" lang="en" sz="1400"/>
              <a:t>orgullo</a:t>
            </a:r>
            <a:r>
              <a:rPr lang="en" sz="1400"/>
              <a:t>, la </a:t>
            </a:r>
            <a:r>
              <a:rPr b="1" lang="en" sz="1400"/>
              <a:t>alegría</a:t>
            </a:r>
            <a:r>
              <a:rPr lang="en" sz="1400"/>
              <a:t> y la </a:t>
            </a:r>
            <a:r>
              <a:rPr b="1" lang="en" sz="1400"/>
              <a:t>desesperación</a:t>
            </a:r>
            <a:r>
              <a:rPr lang="en" sz="1400"/>
              <a:t>.</a:t>
            </a:r>
            <a:endParaRPr sz="1400"/>
          </a:p>
          <a:p>
            <a:pPr indent="0" lvl="0" marL="0" rtl="0" algn="l">
              <a:lnSpc>
                <a:spcPct val="100000"/>
              </a:lnSpc>
              <a:spcBef>
                <a:spcPts val="0"/>
              </a:spcBef>
              <a:spcAft>
                <a:spcPts val="0"/>
              </a:spcAft>
              <a:buSzPts val="1300"/>
              <a:buNone/>
            </a:pPr>
            <a:r>
              <a:t/>
            </a:r>
            <a:endParaRPr sz="1400"/>
          </a:p>
          <a:p>
            <a:pPr indent="-317500" lvl="0" marL="457200" rtl="0" algn="l">
              <a:lnSpc>
                <a:spcPct val="100000"/>
              </a:lnSpc>
              <a:spcBef>
                <a:spcPts val="0"/>
              </a:spcBef>
              <a:spcAft>
                <a:spcPts val="0"/>
              </a:spcAft>
              <a:buSzPts val="1400"/>
              <a:buChar char="●"/>
            </a:pPr>
            <a:r>
              <a:rPr b="1" lang="en" sz="1400"/>
              <a:t>Estado de ánimo</a:t>
            </a:r>
            <a:r>
              <a:rPr lang="en" sz="1400"/>
              <a:t>: sentimiento subjetivo de baja intensidad y larga duración. Ejemplos de estados de ánimo : </a:t>
            </a:r>
            <a:r>
              <a:rPr b="1" lang="en" sz="1400"/>
              <a:t>alegre</a:t>
            </a:r>
            <a:r>
              <a:rPr lang="en" sz="1400"/>
              <a:t>, </a:t>
            </a:r>
            <a:r>
              <a:rPr b="1" lang="en" sz="1400"/>
              <a:t>triste</a:t>
            </a:r>
            <a:r>
              <a:rPr lang="en" sz="1400"/>
              <a:t>, </a:t>
            </a:r>
            <a:r>
              <a:rPr b="1" lang="en" sz="1400"/>
              <a:t>irritable</a:t>
            </a:r>
            <a:r>
              <a:rPr lang="en" sz="1400"/>
              <a:t>, </a:t>
            </a:r>
            <a:r>
              <a:rPr b="1" lang="en" sz="1400"/>
              <a:t>apático</a:t>
            </a:r>
            <a:r>
              <a:rPr lang="en" sz="1400"/>
              <a:t>.</a:t>
            </a:r>
            <a:endParaRPr sz="1400"/>
          </a:p>
          <a:p>
            <a:pPr indent="0" lvl="0" marL="0" rtl="0" algn="l">
              <a:lnSpc>
                <a:spcPct val="100000"/>
              </a:lnSpc>
              <a:spcBef>
                <a:spcPts val="0"/>
              </a:spcBef>
              <a:spcAft>
                <a:spcPts val="0"/>
              </a:spcAft>
              <a:buSzPts val="1300"/>
              <a:buNone/>
            </a:pPr>
            <a:r>
              <a:t/>
            </a:r>
            <a:endParaRPr sz="1400"/>
          </a:p>
          <a:p>
            <a:pPr indent="-317500" lvl="0" marL="457200" rtl="0" algn="l">
              <a:lnSpc>
                <a:spcPct val="100000"/>
              </a:lnSpc>
              <a:spcBef>
                <a:spcPts val="0"/>
              </a:spcBef>
              <a:spcAft>
                <a:spcPts val="0"/>
              </a:spcAft>
              <a:buSzPts val="1400"/>
              <a:buChar char="●"/>
            </a:pPr>
            <a:r>
              <a:rPr b="1" lang="en" sz="1400"/>
              <a:t>Postura interpersonal</a:t>
            </a:r>
            <a:r>
              <a:rPr lang="en" sz="1400"/>
              <a:t>: posición afectiva respecto a otra persona en una interacción específica. Ejemplos de posturas interpersonales son: </a:t>
            </a:r>
            <a:r>
              <a:rPr b="1" lang="en" sz="1400"/>
              <a:t>distante</a:t>
            </a:r>
            <a:r>
              <a:rPr lang="en" sz="1400"/>
              <a:t>, </a:t>
            </a:r>
            <a:r>
              <a:rPr b="1" lang="en" sz="1400"/>
              <a:t>frío</a:t>
            </a:r>
            <a:r>
              <a:rPr lang="en" sz="1400"/>
              <a:t>, </a:t>
            </a:r>
            <a:r>
              <a:rPr b="1" lang="en" sz="1400"/>
              <a:t>cálido</a:t>
            </a:r>
            <a:r>
              <a:rPr lang="en" sz="1400"/>
              <a:t>, </a:t>
            </a:r>
            <a:r>
              <a:rPr b="1" lang="en" sz="1400"/>
              <a:t>de apoyo</a:t>
            </a:r>
            <a:r>
              <a:rPr lang="en" sz="1400"/>
              <a:t> y </a:t>
            </a:r>
            <a:r>
              <a:rPr b="1" lang="en" sz="1400"/>
              <a:t>de desprecio</a:t>
            </a:r>
            <a:r>
              <a:rPr lang="en" sz="1400"/>
              <a:t>.</a:t>
            </a:r>
            <a:endParaRPr sz="1400"/>
          </a:p>
          <a:p>
            <a:pPr indent="0" lvl="0" marL="0" rtl="0" algn="l">
              <a:lnSpc>
                <a:spcPct val="100000"/>
              </a:lnSpc>
              <a:spcBef>
                <a:spcPts val="0"/>
              </a:spcBef>
              <a:spcAft>
                <a:spcPts val="0"/>
              </a:spcAft>
              <a:buSzPts val="1300"/>
              <a:buNone/>
            </a:pPr>
            <a:r>
              <a:t/>
            </a:r>
            <a:endParaRPr sz="1400"/>
          </a:p>
          <a:p>
            <a:pPr indent="-317500" lvl="0" marL="457200" rtl="0" algn="l">
              <a:lnSpc>
                <a:spcPct val="100000"/>
              </a:lnSpc>
              <a:spcBef>
                <a:spcPts val="0"/>
              </a:spcBef>
              <a:spcAft>
                <a:spcPts val="0"/>
              </a:spcAft>
              <a:buSzPts val="1400"/>
              <a:buChar char="●"/>
            </a:pPr>
            <a:r>
              <a:rPr b="1" lang="en" sz="1400"/>
              <a:t>Actitudes</a:t>
            </a:r>
            <a:r>
              <a:rPr lang="en" sz="1400"/>
              <a:t>: preferencia o predisposición de una persona respecto a otras personas u objetos. Ejemplos de actitudes son: </a:t>
            </a:r>
            <a:r>
              <a:rPr b="1" lang="en" sz="1400"/>
              <a:t>simpatía</a:t>
            </a:r>
            <a:r>
              <a:rPr lang="en" sz="1400"/>
              <a:t>, </a:t>
            </a:r>
            <a:r>
              <a:rPr b="1" lang="en" sz="1400"/>
              <a:t>amor</a:t>
            </a:r>
            <a:r>
              <a:rPr lang="en" sz="1400"/>
              <a:t>, </a:t>
            </a:r>
            <a:r>
              <a:rPr b="1" lang="en" sz="1400"/>
              <a:t>odio</a:t>
            </a:r>
            <a:r>
              <a:rPr lang="en" sz="1400"/>
              <a:t>, </a:t>
            </a:r>
            <a:r>
              <a:rPr b="1" lang="en" sz="1400"/>
              <a:t>deseo</a:t>
            </a:r>
            <a:r>
              <a:rPr lang="en" sz="1400"/>
              <a:t> y </a:t>
            </a:r>
            <a:r>
              <a:rPr b="1" lang="en" sz="1400"/>
              <a:t>valoración</a:t>
            </a:r>
            <a:r>
              <a:rPr lang="en" sz="1400"/>
              <a:t>.</a:t>
            </a:r>
            <a:endParaRPr sz="1400"/>
          </a:p>
          <a:p>
            <a:pPr indent="0" lvl="0" marL="0" rtl="0" algn="l">
              <a:lnSpc>
                <a:spcPct val="100000"/>
              </a:lnSpc>
              <a:spcBef>
                <a:spcPts val="0"/>
              </a:spcBef>
              <a:spcAft>
                <a:spcPts val="0"/>
              </a:spcAft>
              <a:buSzPts val="1300"/>
              <a:buNone/>
            </a:pPr>
            <a:r>
              <a:t/>
            </a:r>
            <a:endParaRPr sz="1400"/>
          </a:p>
          <a:p>
            <a:pPr indent="-317500" lvl="0" marL="457200" rtl="0" algn="l">
              <a:lnSpc>
                <a:spcPct val="100000"/>
              </a:lnSpc>
              <a:spcBef>
                <a:spcPts val="0"/>
              </a:spcBef>
              <a:spcAft>
                <a:spcPts val="0"/>
              </a:spcAft>
              <a:buSzPts val="1400"/>
              <a:buChar char="●"/>
            </a:pPr>
            <a:r>
              <a:rPr b="1" lang="en" sz="1400"/>
              <a:t>Rasgos de personalidad</a:t>
            </a:r>
            <a:r>
              <a:rPr lang="en" sz="1400"/>
              <a:t>: tendencias en el comportamiento típico de una persona. Ejemplo de rasgos de personalidad: </a:t>
            </a:r>
            <a:r>
              <a:rPr b="1" lang="en" sz="1400"/>
              <a:t>nervioso</a:t>
            </a:r>
            <a:r>
              <a:rPr lang="en" sz="1400"/>
              <a:t>, </a:t>
            </a:r>
            <a:r>
              <a:rPr b="1" lang="en" sz="1400"/>
              <a:t>ansioso</a:t>
            </a:r>
            <a:r>
              <a:rPr lang="en" sz="1400"/>
              <a:t>, </a:t>
            </a:r>
            <a:r>
              <a:rPr b="1" lang="en" sz="1400"/>
              <a:t>imprudente</a:t>
            </a:r>
            <a:r>
              <a:rPr lang="en" sz="1400"/>
              <a:t>, </a:t>
            </a:r>
            <a:r>
              <a:rPr b="1" lang="en" sz="1400"/>
              <a:t>taciturno</a:t>
            </a:r>
            <a:r>
              <a:rPr lang="en" sz="1400"/>
              <a:t>, </a:t>
            </a:r>
            <a:r>
              <a:rPr b="1" lang="en" sz="1400"/>
              <a:t>hostil</a:t>
            </a:r>
            <a:r>
              <a:rPr lang="en" sz="1400"/>
              <a:t>, </a:t>
            </a:r>
            <a:r>
              <a:rPr b="1" lang="en" sz="1400"/>
              <a:t>envidioso</a:t>
            </a:r>
            <a:r>
              <a:rPr lang="en" sz="1400"/>
              <a:t> y </a:t>
            </a:r>
            <a:r>
              <a:rPr b="1" lang="en" sz="1400"/>
              <a:t>celoso</a:t>
            </a:r>
            <a:r>
              <a:rPr lang="en" sz="1400"/>
              <a:t>.</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1000"/>
                                        <p:tgtEl>
                                          <p:spTgt spid="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1000"/>
                                        <p:tgtEl>
                                          <p:spTgt spid="1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Effect filter="fade" transition="in">
                                      <p:cBhvr>
                                        <p:cTn dur="1000"/>
                                        <p:tgtEl>
                                          <p:spTgt spid="1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Effect filter="fade" transition="in">
                                      <p:cBhvr>
                                        <p:cTn dur="1000"/>
                                        <p:tgtEl>
                                          <p:spTgt spid="1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animEffect filter="fade" transition="in">
                                      <p:cBhvr>
                                        <p:cTn dur="1000"/>
                                        <p:tgtEl>
                                          <p:spTgt spid="1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5" st="5"/>
                                            </p:txEl>
                                          </p:spTgt>
                                        </p:tgtEl>
                                        <p:attrNameLst>
                                          <p:attrName>style.visibility</p:attrName>
                                        </p:attrNameLst>
                                      </p:cBhvr>
                                      <p:to>
                                        <p:strVal val="visible"/>
                                      </p:to>
                                    </p:set>
                                    <p:animEffect filter="fade" transition="in">
                                      <p:cBhvr>
                                        <p:cTn dur="1000"/>
                                        <p:tgtEl>
                                          <p:spTgt spid="1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6" st="6"/>
                                            </p:txEl>
                                          </p:spTgt>
                                        </p:tgtEl>
                                        <p:attrNameLst>
                                          <p:attrName>style.visibility</p:attrName>
                                        </p:attrNameLst>
                                      </p:cBhvr>
                                      <p:to>
                                        <p:strVal val="visible"/>
                                      </p:to>
                                    </p:set>
                                    <p:animEffect filter="fade" transition="in">
                                      <p:cBhvr>
                                        <p:cTn dur="1000"/>
                                        <p:tgtEl>
                                          <p:spTgt spid="17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7" st="7"/>
                                            </p:txEl>
                                          </p:spTgt>
                                        </p:tgtEl>
                                        <p:attrNameLst>
                                          <p:attrName>style.visibility</p:attrName>
                                        </p:attrNameLst>
                                      </p:cBhvr>
                                      <p:to>
                                        <p:strVal val="visible"/>
                                      </p:to>
                                    </p:set>
                                    <p:animEffect filter="fade" transition="in">
                                      <p:cBhvr>
                                        <p:cTn dur="1000"/>
                                        <p:tgtEl>
                                          <p:spTgt spid="17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8" st="8"/>
                                            </p:txEl>
                                          </p:spTgt>
                                        </p:tgtEl>
                                        <p:attrNameLst>
                                          <p:attrName>style.visibility</p:attrName>
                                        </p:attrNameLst>
                                      </p:cBhvr>
                                      <p:to>
                                        <p:strVal val="visible"/>
                                      </p:to>
                                    </p:set>
                                    <p:animEffect filter="fade" transition="in">
                                      <p:cBhvr>
                                        <p:cTn dur="1000"/>
                                        <p:tgtEl>
                                          <p:spTgt spid="17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9" st="9"/>
                                            </p:txEl>
                                          </p:spTgt>
                                        </p:tgtEl>
                                        <p:attrNameLst>
                                          <p:attrName>style.visibility</p:attrName>
                                        </p:attrNameLst>
                                      </p:cBhvr>
                                      <p:to>
                                        <p:strVal val="visible"/>
                                      </p:to>
                                    </p:set>
                                    <p:animEffect filter="fade" transition="in">
                                      <p:cBhvr>
                                        <p:cTn dur="1000"/>
                                        <p:tgtEl>
                                          <p:spTgt spid="17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0" st="10"/>
                                            </p:txEl>
                                          </p:spTgt>
                                        </p:tgtEl>
                                        <p:attrNameLst>
                                          <p:attrName>style.visibility</p:attrName>
                                        </p:attrNameLst>
                                      </p:cBhvr>
                                      <p:to>
                                        <p:strVal val="visible"/>
                                      </p:to>
                                    </p:set>
                                    <p:animEffect filter="fade" transition="in">
                                      <p:cBhvr>
                                        <p:cTn dur="1000"/>
                                        <p:tgtEl>
                                          <p:spTgt spid="179">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Análisis de Sentimientos - definición</a:t>
            </a:r>
            <a:endParaRPr/>
          </a:p>
          <a:p>
            <a:pPr indent="0" lvl="0" marL="0" rtl="0" algn="l">
              <a:lnSpc>
                <a:spcPct val="100000"/>
              </a:lnSpc>
              <a:spcBef>
                <a:spcPts val="0"/>
              </a:spcBef>
              <a:spcAft>
                <a:spcPts val="0"/>
              </a:spcAft>
              <a:buSzPts val="2600"/>
              <a:buNone/>
            </a:pPr>
            <a:r>
              <a:t/>
            </a:r>
            <a:endParaRPr/>
          </a:p>
        </p:txBody>
      </p:sp>
      <p:sp>
        <p:nvSpPr>
          <p:cNvPr id="185" name="Google Shape;185;p15"/>
          <p:cNvSpPr txBox="1"/>
          <p:nvPr>
            <p:ph idx="1" type="body"/>
          </p:nvPr>
        </p:nvSpPr>
        <p:spPr>
          <a:xfrm>
            <a:off x="727650" y="1417075"/>
            <a:ext cx="7688700" cy="17406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0000FF"/>
              </a:buClr>
              <a:buSzPts val="2400"/>
              <a:buChar char="●"/>
            </a:pPr>
            <a:r>
              <a:rPr b="1" lang="en" sz="2400">
                <a:solidFill>
                  <a:srgbClr val="0000FF"/>
                </a:solidFill>
              </a:rPr>
              <a:t>Actitudes</a:t>
            </a:r>
            <a:r>
              <a:rPr lang="en" sz="2400">
                <a:solidFill>
                  <a:srgbClr val="0000FF"/>
                </a:solidFill>
              </a:rPr>
              <a:t>: preferencia o predisposición de una persona respecto a otras personas u objetos. Ejemplos de actitudes son: </a:t>
            </a:r>
            <a:r>
              <a:rPr b="1" lang="en" sz="2400">
                <a:solidFill>
                  <a:srgbClr val="0000FF"/>
                </a:solidFill>
              </a:rPr>
              <a:t>simpatía</a:t>
            </a:r>
            <a:r>
              <a:rPr lang="en" sz="2400">
                <a:solidFill>
                  <a:srgbClr val="0000FF"/>
                </a:solidFill>
              </a:rPr>
              <a:t>, </a:t>
            </a:r>
            <a:r>
              <a:rPr b="1" lang="en" sz="2400">
                <a:solidFill>
                  <a:srgbClr val="0000FF"/>
                </a:solidFill>
              </a:rPr>
              <a:t>amor</a:t>
            </a:r>
            <a:r>
              <a:rPr lang="en" sz="2400">
                <a:solidFill>
                  <a:srgbClr val="0000FF"/>
                </a:solidFill>
              </a:rPr>
              <a:t>, </a:t>
            </a:r>
            <a:r>
              <a:rPr b="1" lang="en" sz="2400">
                <a:solidFill>
                  <a:srgbClr val="0000FF"/>
                </a:solidFill>
              </a:rPr>
              <a:t>odio</a:t>
            </a:r>
            <a:r>
              <a:rPr lang="en" sz="2400">
                <a:solidFill>
                  <a:srgbClr val="0000FF"/>
                </a:solidFill>
              </a:rPr>
              <a:t>, </a:t>
            </a:r>
            <a:r>
              <a:rPr b="1" lang="en" sz="2400">
                <a:solidFill>
                  <a:srgbClr val="0000FF"/>
                </a:solidFill>
              </a:rPr>
              <a:t>deseo</a:t>
            </a:r>
            <a:r>
              <a:rPr lang="en" sz="2400">
                <a:solidFill>
                  <a:srgbClr val="0000FF"/>
                </a:solidFill>
              </a:rPr>
              <a:t> y </a:t>
            </a:r>
            <a:r>
              <a:rPr b="1" lang="en" sz="2400">
                <a:solidFill>
                  <a:srgbClr val="0000FF"/>
                </a:solidFill>
              </a:rPr>
              <a:t>valoración</a:t>
            </a:r>
            <a:r>
              <a:rPr lang="en" sz="2400">
                <a:solidFill>
                  <a:srgbClr val="0000FF"/>
                </a:solidFill>
              </a:rPr>
              <a:t>.</a:t>
            </a:r>
            <a:endParaRPr sz="2400">
              <a:solidFill>
                <a:srgbClr val="0000FF"/>
              </a:solidFill>
            </a:endParaRPr>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p:txBody>
      </p:sp>
      <p:sp>
        <p:nvSpPr>
          <p:cNvPr id="186" name="Google Shape;186;p15"/>
          <p:cNvSpPr txBox="1"/>
          <p:nvPr>
            <p:ph idx="1" type="body"/>
          </p:nvPr>
        </p:nvSpPr>
        <p:spPr>
          <a:xfrm>
            <a:off x="652600" y="3157675"/>
            <a:ext cx="7688700" cy="1740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sz="2400">
                <a:solidFill>
                  <a:srgbClr val="000000"/>
                </a:solidFill>
              </a:rPr>
              <a:t>Cuando se realiza análisis de sentimientos, en verdad lo que se está haciendo es detectando actitudes, es decir se está detectando la "preferencia o predisposición de una persona respecto a otras personas u objetos"</a:t>
            </a:r>
            <a:endParaRPr sz="2400">
              <a:solidFill>
                <a:srgbClr val="000000"/>
              </a:solidFill>
            </a:endParaRPr>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a:p>
            <a:pPr indent="0" lvl="0" marL="0" rtl="0" algn="l">
              <a:lnSpc>
                <a:spcPct val="100000"/>
              </a:lnSpc>
              <a:spcBef>
                <a:spcPts val="0"/>
              </a:spcBef>
              <a:spcAft>
                <a:spcPts val="0"/>
              </a:spcAft>
              <a:buSzPts val="1300"/>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Análisis de Sentimientos - definición de tareas</a:t>
            </a:r>
            <a:endParaRPr/>
          </a:p>
          <a:p>
            <a:pPr indent="0" lvl="0" marL="0" rtl="0" algn="l">
              <a:lnSpc>
                <a:spcPct val="100000"/>
              </a:lnSpc>
              <a:spcBef>
                <a:spcPts val="0"/>
              </a:spcBef>
              <a:spcAft>
                <a:spcPts val="0"/>
              </a:spcAft>
              <a:buSzPts val="2600"/>
              <a:buNone/>
            </a:pPr>
            <a:r>
              <a:t/>
            </a:r>
            <a:endParaRPr/>
          </a:p>
        </p:txBody>
      </p:sp>
      <p:sp>
        <p:nvSpPr>
          <p:cNvPr id="192" name="Google Shape;192;p16"/>
          <p:cNvSpPr txBox="1"/>
          <p:nvPr>
            <p:ph idx="1" type="body"/>
          </p:nvPr>
        </p:nvSpPr>
        <p:spPr>
          <a:xfrm>
            <a:off x="727650" y="1511575"/>
            <a:ext cx="7688700" cy="3143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sz="1800"/>
              <a:t>El portador de dicha actitud</a:t>
            </a:r>
            <a:endParaRPr sz="1800"/>
          </a:p>
          <a:p>
            <a:pPr indent="-342900" lvl="0" marL="457200" rtl="0" algn="l">
              <a:lnSpc>
                <a:spcPct val="115000"/>
              </a:lnSpc>
              <a:spcBef>
                <a:spcPts val="0"/>
              </a:spcBef>
              <a:spcAft>
                <a:spcPts val="0"/>
              </a:spcAft>
              <a:buSzPts val="1800"/>
              <a:buAutoNum type="arabicPeriod"/>
            </a:pPr>
            <a:r>
              <a:rPr lang="en" sz="1800"/>
              <a:t>El destinatario de dicha actitud.</a:t>
            </a:r>
            <a:endParaRPr sz="1800"/>
          </a:p>
          <a:p>
            <a:pPr indent="-342900" lvl="0" marL="457200" rtl="0" algn="l">
              <a:lnSpc>
                <a:spcPct val="115000"/>
              </a:lnSpc>
              <a:spcBef>
                <a:spcPts val="0"/>
              </a:spcBef>
              <a:spcAft>
                <a:spcPts val="0"/>
              </a:spcAft>
              <a:buSzPts val="1800"/>
              <a:buAutoNum type="arabicPeriod"/>
            </a:pPr>
            <a:r>
              <a:rPr lang="en" sz="1800"/>
              <a:t>El tipo de actitud: </a:t>
            </a:r>
            <a:endParaRPr sz="1800"/>
          </a:p>
          <a:p>
            <a:pPr indent="-342900" lvl="1" marL="914400" rtl="0" algn="l">
              <a:lnSpc>
                <a:spcPct val="115000"/>
              </a:lnSpc>
              <a:spcBef>
                <a:spcPts val="0"/>
              </a:spcBef>
              <a:spcAft>
                <a:spcPts val="0"/>
              </a:spcAft>
              <a:buSzPts val="1800"/>
              <a:buAutoNum type="alphaLcPeriod"/>
            </a:pPr>
            <a:r>
              <a:rPr lang="en" sz="1800"/>
              <a:t>simpatía, </a:t>
            </a:r>
            <a:r>
              <a:rPr b="1" lang="en" sz="1800"/>
              <a:t>amor</a:t>
            </a:r>
            <a:r>
              <a:rPr lang="en" sz="1800"/>
              <a:t>, </a:t>
            </a:r>
            <a:r>
              <a:rPr b="1" lang="en" sz="1800"/>
              <a:t>odio</a:t>
            </a:r>
            <a:r>
              <a:rPr lang="en" sz="1800"/>
              <a:t>, </a:t>
            </a:r>
            <a:r>
              <a:rPr b="1" lang="en" sz="1800"/>
              <a:t>deseo</a:t>
            </a:r>
            <a:r>
              <a:rPr lang="en" sz="1800"/>
              <a:t> y </a:t>
            </a:r>
            <a:r>
              <a:rPr b="1" lang="en" sz="1800"/>
              <a:t>valoración</a:t>
            </a:r>
            <a:r>
              <a:rPr lang="en" sz="1800"/>
              <a:t> (lista de candidatas)</a:t>
            </a:r>
            <a:endParaRPr sz="1800"/>
          </a:p>
          <a:p>
            <a:pPr indent="-342900" lvl="1" marL="914400" rtl="0" algn="l">
              <a:lnSpc>
                <a:spcPct val="115000"/>
              </a:lnSpc>
              <a:spcBef>
                <a:spcPts val="0"/>
              </a:spcBef>
              <a:spcAft>
                <a:spcPts val="0"/>
              </a:spcAft>
              <a:buSzPts val="1800"/>
              <a:buAutoNum type="alphaLcPeriod"/>
            </a:pPr>
            <a:r>
              <a:rPr lang="en" sz="1800"/>
              <a:t>o una polaridad ponderada: </a:t>
            </a:r>
            <a:r>
              <a:rPr b="1" lang="en" sz="1800"/>
              <a:t>positiva</a:t>
            </a:r>
            <a:r>
              <a:rPr lang="en" sz="1800"/>
              <a:t>, </a:t>
            </a:r>
            <a:r>
              <a:rPr b="1" lang="en" sz="1800"/>
              <a:t>negativa</a:t>
            </a:r>
            <a:r>
              <a:rPr lang="en" sz="1800"/>
              <a:t> o </a:t>
            </a:r>
            <a:r>
              <a:rPr b="1" lang="en" sz="1800"/>
              <a:t>neutral</a:t>
            </a:r>
            <a:r>
              <a:rPr lang="en" sz="1800"/>
              <a:t> (y a veces un valor asociado)</a:t>
            </a:r>
            <a:endParaRPr sz="1800"/>
          </a:p>
          <a:p>
            <a:pPr indent="-342900" lvl="0" marL="457200" rtl="0" algn="l">
              <a:lnSpc>
                <a:spcPct val="115000"/>
              </a:lnSpc>
              <a:spcBef>
                <a:spcPts val="0"/>
              </a:spcBef>
              <a:spcAft>
                <a:spcPts val="0"/>
              </a:spcAft>
              <a:buSzPts val="1800"/>
              <a:buAutoNum type="arabicPeriod"/>
            </a:pPr>
            <a:r>
              <a:rPr lang="en" sz="1800"/>
              <a:t>El texto que contiene la actitud (documento u oración)</a:t>
            </a:r>
            <a:endParaRPr sz="1800"/>
          </a:p>
          <a:p>
            <a:pPr indent="0" lvl="0" marL="0" rtl="0" algn="l">
              <a:lnSpc>
                <a:spcPct val="115000"/>
              </a:lnSpc>
              <a:spcBef>
                <a:spcPts val="0"/>
              </a:spcBef>
              <a:spcAft>
                <a:spcPts val="0"/>
              </a:spcAft>
              <a:buSzPts val="1300"/>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Análisis de Sentimientos - definición de tareas</a:t>
            </a:r>
            <a:endParaRPr/>
          </a:p>
          <a:p>
            <a:pPr indent="0" lvl="0" marL="0" rtl="0" algn="l">
              <a:lnSpc>
                <a:spcPct val="100000"/>
              </a:lnSpc>
              <a:spcBef>
                <a:spcPts val="0"/>
              </a:spcBef>
              <a:spcAft>
                <a:spcPts val="0"/>
              </a:spcAft>
              <a:buSzPts val="2600"/>
              <a:buNone/>
            </a:pPr>
            <a:r>
              <a:t/>
            </a:r>
            <a:endParaRPr/>
          </a:p>
        </p:txBody>
      </p:sp>
      <p:sp>
        <p:nvSpPr>
          <p:cNvPr id="198" name="Google Shape;198;p17"/>
          <p:cNvSpPr txBox="1"/>
          <p:nvPr>
            <p:ph idx="1" type="body"/>
          </p:nvPr>
        </p:nvSpPr>
        <p:spPr>
          <a:xfrm>
            <a:off x="727650" y="1907050"/>
            <a:ext cx="7688700" cy="315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Una </a:t>
            </a:r>
            <a:r>
              <a:rPr b="1" lang="en" sz="1800"/>
              <a:t>tarea sencilla</a:t>
            </a:r>
            <a:r>
              <a:rPr lang="en" sz="1800"/>
              <a:t> de análisis de sentimientos consiste en: </a:t>
            </a:r>
            <a:endParaRPr sz="1800"/>
          </a:p>
          <a:p>
            <a:pPr indent="-342900" lvl="1" marL="914400" rtl="0" algn="l">
              <a:lnSpc>
                <a:spcPct val="115000"/>
              </a:lnSpc>
              <a:spcBef>
                <a:spcPts val="0"/>
              </a:spcBef>
              <a:spcAft>
                <a:spcPts val="0"/>
              </a:spcAft>
              <a:buSzPts val="1800"/>
              <a:buChar char="○"/>
            </a:pPr>
            <a:r>
              <a:rPr lang="en" sz="1800"/>
              <a:t>determinar si la actitud de un texto es positiva o negativa.</a:t>
            </a:r>
            <a:endParaRPr sz="1800"/>
          </a:p>
          <a:p>
            <a:pPr indent="-342900" lvl="0" marL="457200" rtl="0" algn="l">
              <a:lnSpc>
                <a:spcPct val="115000"/>
              </a:lnSpc>
              <a:spcBef>
                <a:spcPts val="0"/>
              </a:spcBef>
              <a:spcAft>
                <a:spcPts val="0"/>
              </a:spcAft>
              <a:buSzPts val="1800"/>
              <a:buChar char="●"/>
            </a:pPr>
            <a:r>
              <a:rPr lang="en" sz="1800"/>
              <a:t>Una </a:t>
            </a:r>
            <a:r>
              <a:rPr b="1" lang="en" sz="1800"/>
              <a:t>tarea un poco más compleja</a:t>
            </a:r>
            <a:r>
              <a:rPr lang="en" sz="1800"/>
              <a:t> de análisis de sentimientos consiste en:</a:t>
            </a:r>
            <a:endParaRPr sz="1800"/>
          </a:p>
          <a:p>
            <a:pPr indent="-342900" lvl="1" marL="914400" rtl="0" algn="l">
              <a:lnSpc>
                <a:spcPct val="115000"/>
              </a:lnSpc>
              <a:spcBef>
                <a:spcPts val="0"/>
              </a:spcBef>
              <a:spcAft>
                <a:spcPts val="0"/>
              </a:spcAft>
              <a:buSzPts val="1800"/>
              <a:buChar char="○"/>
            </a:pPr>
            <a:r>
              <a:rPr lang="en" sz="1800"/>
              <a:t>puntuar la actitud de un texto de 1 a 5.</a:t>
            </a:r>
            <a:endParaRPr sz="1800"/>
          </a:p>
          <a:p>
            <a:pPr indent="-342900" lvl="0" marL="457200" rtl="0" algn="l">
              <a:lnSpc>
                <a:spcPct val="115000"/>
              </a:lnSpc>
              <a:spcBef>
                <a:spcPts val="0"/>
              </a:spcBef>
              <a:spcAft>
                <a:spcPts val="0"/>
              </a:spcAft>
              <a:buSzPts val="1800"/>
              <a:buChar char="●"/>
            </a:pPr>
            <a:r>
              <a:rPr lang="en" sz="1800"/>
              <a:t>Una </a:t>
            </a:r>
            <a:r>
              <a:rPr b="1" lang="en" sz="1800"/>
              <a:t>tarea realmente avanzada</a:t>
            </a:r>
            <a:r>
              <a:rPr lang="en" sz="1800"/>
              <a:t> de análisis de sentimientos consiste en:</a:t>
            </a:r>
            <a:endParaRPr sz="1800"/>
          </a:p>
          <a:p>
            <a:pPr indent="-342900" lvl="1" marL="914400" rtl="0" algn="l">
              <a:lnSpc>
                <a:spcPct val="115000"/>
              </a:lnSpc>
              <a:spcBef>
                <a:spcPts val="0"/>
              </a:spcBef>
              <a:spcAft>
                <a:spcPts val="0"/>
              </a:spcAft>
              <a:buSzPts val="1800"/>
              <a:buChar char="○"/>
            </a:pPr>
            <a:r>
              <a:rPr lang="en" sz="1800"/>
              <a:t>detectar el portador, el destinatario y el tipo de actitud de un texto.</a:t>
            </a:r>
            <a:endParaRPr sz="1800"/>
          </a:p>
          <a:p>
            <a:pPr indent="0" lvl="0" marL="0" rtl="0" algn="l">
              <a:lnSpc>
                <a:spcPct val="115000"/>
              </a:lnSpc>
              <a:spcBef>
                <a:spcPts val="0"/>
              </a:spcBef>
              <a:spcAft>
                <a:spcPts val="0"/>
              </a:spcAft>
              <a:buSzPts val="1300"/>
              <a:buNone/>
            </a:pPr>
            <a:r>
              <a:t/>
            </a:r>
            <a:endParaRPr sz="1800"/>
          </a:p>
        </p:txBody>
      </p:sp>
      <p:sp>
        <p:nvSpPr>
          <p:cNvPr id="199" name="Google Shape;199;p17"/>
          <p:cNvSpPr txBox="1"/>
          <p:nvPr>
            <p:ph idx="1" type="body"/>
          </p:nvPr>
        </p:nvSpPr>
        <p:spPr>
          <a:xfrm>
            <a:off x="782250" y="1272013"/>
            <a:ext cx="7688700" cy="49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300"/>
              <a:buNone/>
            </a:pPr>
            <a:r>
              <a:rPr b="1" lang="en" sz="2400"/>
              <a:t>Resumen</a:t>
            </a:r>
            <a:endParaRPr b="1"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Algoritmo de Pang y Lee</a:t>
            </a:r>
            <a:endParaRPr/>
          </a:p>
        </p:txBody>
      </p:sp>
      <p:sp>
        <p:nvSpPr>
          <p:cNvPr id="205" name="Google Shape;205;p18"/>
          <p:cNvSpPr txBox="1"/>
          <p:nvPr>
            <p:ph type="title"/>
          </p:nvPr>
        </p:nvSpPr>
        <p:spPr>
          <a:xfrm>
            <a:off x="727800" y="2149650"/>
            <a:ext cx="7751100" cy="69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Detección de la polaridad</a:t>
            </a:r>
            <a:endParaRPr sz="2400"/>
          </a:p>
        </p:txBody>
      </p:sp>
      <p:sp>
        <p:nvSpPr>
          <p:cNvPr id="206" name="Google Shape;206;p18"/>
          <p:cNvSpPr txBox="1"/>
          <p:nvPr/>
        </p:nvSpPr>
        <p:spPr>
          <a:xfrm>
            <a:off x="3471800" y="3921650"/>
            <a:ext cx="5447400" cy="95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Raleway"/>
                <a:ea typeface="Raleway"/>
                <a:cs typeface="Raleway"/>
                <a:sym typeface="Raleway"/>
                <a:hlinkClick r:id="rId3"/>
              </a:rPr>
              <a:t>http://www.cs.cornell.edu/people/pabo/movie-review-data/  </a:t>
            </a:r>
            <a:endParaRPr b="0" i="0" sz="1400" u="none" cap="none" strike="noStrike">
              <a:solidFill>
                <a:srgbClr val="000000"/>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9"/>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Algoritmo de Pang y Lee</a:t>
            </a:r>
            <a:endParaRPr/>
          </a:p>
          <a:p>
            <a:pPr indent="0" lvl="0" marL="0" rtl="0" algn="l">
              <a:lnSpc>
                <a:spcPct val="100000"/>
              </a:lnSpc>
              <a:spcBef>
                <a:spcPts val="0"/>
              </a:spcBef>
              <a:spcAft>
                <a:spcPts val="0"/>
              </a:spcAft>
              <a:buSzPts val="2600"/>
              <a:buNone/>
            </a:pPr>
            <a:r>
              <a:t/>
            </a:r>
            <a:endParaRPr/>
          </a:p>
        </p:txBody>
      </p:sp>
      <p:sp>
        <p:nvSpPr>
          <p:cNvPr id="212" name="Google Shape;212;p19"/>
          <p:cNvSpPr txBox="1"/>
          <p:nvPr>
            <p:ph idx="1" type="body"/>
          </p:nvPr>
        </p:nvSpPr>
        <p:spPr>
          <a:xfrm>
            <a:off x="727650" y="1372025"/>
            <a:ext cx="7688700" cy="3488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300"/>
              <a:buNone/>
            </a:pPr>
            <a:r>
              <a:rPr lang="en" sz="1800"/>
              <a:t>Hace mucho tiempo no veía una peli tan buena como esta. Original y hermosa desde todo punto de vista, las canciones, los chistes y los efectos visuales. Increible como mejoraron en los últimos años con las expresiones de los personajes animados! Una obra maestra desde donde se la mire! No entendía cómo Monster University no había sido nominada al oscar, pero luego de ver Frozen, entiendo que Monster's no tenía nada que hacer. Es de las pelis que, para aquellos que crecimos con los clásicos de disney como el rey leon, tarzan o el jorobado de Notre dame, nos reavivan el niño que tenemos adentro. Si o si verla en 3D.</a:t>
            </a:r>
            <a:endParaRPr sz="1800"/>
          </a:p>
          <a:p>
            <a:pPr indent="0" lvl="0" marL="0" rtl="0" algn="l">
              <a:lnSpc>
                <a:spcPct val="115000"/>
              </a:lnSpc>
              <a:spcBef>
                <a:spcPts val="0"/>
              </a:spcBef>
              <a:spcAft>
                <a:spcPts val="0"/>
              </a:spcAft>
              <a:buSzPts val="1300"/>
              <a:buNone/>
            </a:pPr>
            <a:r>
              <a:t/>
            </a:r>
            <a:endParaRPr sz="1800"/>
          </a:p>
        </p:txBody>
      </p:sp>
      <p:pic>
        <p:nvPicPr>
          <p:cNvPr id="213" name="Google Shape;213;p19"/>
          <p:cNvPicPr preferRelativeResize="0"/>
          <p:nvPr/>
        </p:nvPicPr>
        <p:blipFill rotWithShape="1">
          <a:blip r:embed="rId3">
            <a:alphaModFix/>
          </a:blip>
          <a:srcRect b="0" l="0" r="0" t="0"/>
          <a:stretch/>
        </p:blipFill>
        <p:spPr>
          <a:xfrm>
            <a:off x="7833525" y="3809425"/>
            <a:ext cx="1051000" cy="105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727650" y="5949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¿Qué es el análisis de sentimientos?</a:t>
            </a:r>
            <a:endParaRPr/>
          </a:p>
        </p:txBody>
      </p:sp>
      <p:sp>
        <p:nvSpPr>
          <p:cNvPr id="93" name="Google Shape;93;p2"/>
          <p:cNvSpPr txBox="1"/>
          <p:nvPr>
            <p:ph idx="1" type="body"/>
          </p:nvPr>
        </p:nvSpPr>
        <p:spPr>
          <a:xfrm>
            <a:off x="729450" y="1408275"/>
            <a:ext cx="7688700" cy="115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300"/>
              <a:buNone/>
            </a:pPr>
            <a:r>
              <a:rPr lang="en" sz="2400"/>
              <a:t>El análisis de sentimientos es una tarea de clasificación de textos. Tiene múltiples usos.</a:t>
            </a:r>
            <a:endParaRPr sz="2400"/>
          </a:p>
        </p:txBody>
      </p:sp>
      <p:pic>
        <p:nvPicPr>
          <p:cNvPr id="94" name="Google Shape;94;p2"/>
          <p:cNvPicPr preferRelativeResize="0"/>
          <p:nvPr/>
        </p:nvPicPr>
        <p:blipFill rotWithShape="1">
          <a:blip r:embed="rId3">
            <a:alphaModFix/>
          </a:blip>
          <a:srcRect b="0" l="0" r="0" t="0"/>
          <a:stretch/>
        </p:blipFill>
        <p:spPr>
          <a:xfrm>
            <a:off x="2753800" y="2840500"/>
            <a:ext cx="3333750" cy="1600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0"/>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Algoritmo de Pang y Lee</a:t>
            </a:r>
            <a:endParaRPr/>
          </a:p>
          <a:p>
            <a:pPr indent="0" lvl="0" marL="0" rtl="0" algn="l">
              <a:lnSpc>
                <a:spcPct val="100000"/>
              </a:lnSpc>
              <a:spcBef>
                <a:spcPts val="0"/>
              </a:spcBef>
              <a:spcAft>
                <a:spcPts val="0"/>
              </a:spcAft>
              <a:buSzPts val="2600"/>
              <a:buNone/>
            </a:pPr>
            <a:r>
              <a:t/>
            </a:r>
            <a:endParaRPr/>
          </a:p>
        </p:txBody>
      </p:sp>
      <p:sp>
        <p:nvSpPr>
          <p:cNvPr id="219" name="Google Shape;219;p20"/>
          <p:cNvSpPr txBox="1"/>
          <p:nvPr>
            <p:ph idx="1" type="body"/>
          </p:nvPr>
        </p:nvSpPr>
        <p:spPr>
          <a:xfrm>
            <a:off x="727650" y="1372025"/>
            <a:ext cx="7688700" cy="3488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300"/>
              <a:buNone/>
            </a:pPr>
            <a:r>
              <a:rPr lang="en" sz="1800"/>
              <a:t>La película es malísima. Está entre las peores que he visto en mi vida, sino es la peor. Es lineal, predecible, aburrida. Solo apta para menores de 13 años. Deberían dedicarse a otra cosa todos los que intervinieron para que exista. Realmente es muy recomendable que NO LA VEAN. Después no digan que no les advertí.</a:t>
            </a:r>
            <a:endParaRPr sz="1800"/>
          </a:p>
          <a:p>
            <a:pPr indent="0" lvl="0" marL="0" rtl="0" algn="l">
              <a:lnSpc>
                <a:spcPct val="115000"/>
              </a:lnSpc>
              <a:spcBef>
                <a:spcPts val="0"/>
              </a:spcBef>
              <a:spcAft>
                <a:spcPts val="0"/>
              </a:spcAft>
              <a:buSzPts val="1300"/>
              <a:buNone/>
            </a:pPr>
            <a:r>
              <a:t/>
            </a:r>
            <a:endParaRPr sz="1800"/>
          </a:p>
        </p:txBody>
      </p:sp>
      <p:pic>
        <p:nvPicPr>
          <p:cNvPr id="220" name="Google Shape;220;p20"/>
          <p:cNvPicPr preferRelativeResize="0"/>
          <p:nvPr/>
        </p:nvPicPr>
        <p:blipFill rotWithShape="1">
          <a:blip r:embed="rId3">
            <a:alphaModFix/>
          </a:blip>
          <a:srcRect b="0" l="0" r="0" t="0"/>
          <a:stretch/>
        </p:blipFill>
        <p:spPr>
          <a:xfrm>
            <a:off x="7765075" y="3809425"/>
            <a:ext cx="1051000" cy="105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1"/>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Algoritmo de Pang y Lee</a:t>
            </a:r>
            <a:endParaRPr/>
          </a:p>
          <a:p>
            <a:pPr indent="0" lvl="0" marL="0" rtl="0" algn="l">
              <a:lnSpc>
                <a:spcPct val="100000"/>
              </a:lnSpc>
              <a:spcBef>
                <a:spcPts val="0"/>
              </a:spcBef>
              <a:spcAft>
                <a:spcPts val="0"/>
              </a:spcAft>
              <a:buSzPts val="2600"/>
              <a:buNone/>
            </a:pPr>
            <a:r>
              <a:t/>
            </a:r>
            <a:endParaRPr/>
          </a:p>
        </p:txBody>
      </p:sp>
      <p:sp>
        <p:nvSpPr>
          <p:cNvPr id="226" name="Google Shape;226;p21"/>
          <p:cNvSpPr txBox="1"/>
          <p:nvPr>
            <p:ph idx="1" type="body"/>
          </p:nvPr>
        </p:nvSpPr>
        <p:spPr>
          <a:xfrm>
            <a:off x="727650" y="1372025"/>
            <a:ext cx="7688700" cy="3488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300"/>
              <a:buNone/>
            </a:pPr>
            <a:r>
              <a:t/>
            </a:r>
            <a:endParaRPr sz="1800"/>
          </a:p>
          <a:p>
            <a:pPr indent="-368300" lvl="0" marL="457200" marR="0" rtl="0" algn="l">
              <a:lnSpc>
                <a:spcPct val="115000"/>
              </a:lnSpc>
              <a:spcBef>
                <a:spcPts val="0"/>
              </a:spcBef>
              <a:spcAft>
                <a:spcPts val="0"/>
              </a:spcAft>
              <a:buSzPts val="2200"/>
              <a:buAutoNum type="arabicPeriod"/>
            </a:pPr>
            <a:r>
              <a:rPr b="1" lang="en" sz="2200"/>
              <a:t>Tokenización</a:t>
            </a:r>
            <a:r>
              <a:rPr lang="en" sz="2200"/>
              <a:t> del texto</a:t>
            </a:r>
            <a:endParaRPr sz="2200"/>
          </a:p>
          <a:p>
            <a:pPr indent="-368300" lvl="0" marL="457200" marR="0" rtl="0" algn="l">
              <a:lnSpc>
                <a:spcPct val="115000"/>
              </a:lnSpc>
              <a:spcBef>
                <a:spcPts val="0"/>
              </a:spcBef>
              <a:spcAft>
                <a:spcPts val="0"/>
              </a:spcAft>
              <a:buSzPts val="2200"/>
              <a:buAutoNum type="arabicPeriod"/>
            </a:pPr>
            <a:r>
              <a:rPr b="1" lang="en" sz="2200"/>
              <a:t>Extracción de características</a:t>
            </a:r>
            <a:r>
              <a:rPr lang="en" sz="2200"/>
              <a:t> (palabras o frases claves)</a:t>
            </a:r>
            <a:endParaRPr sz="2200"/>
          </a:p>
          <a:p>
            <a:pPr indent="-368300" lvl="0" marL="457200" marR="0" rtl="0" algn="l">
              <a:lnSpc>
                <a:spcPct val="115000"/>
              </a:lnSpc>
              <a:spcBef>
                <a:spcPts val="0"/>
              </a:spcBef>
              <a:spcAft>
                <a:spcPts val="0"/>
              </a:spcAft>
              <a:buSzPts val="2200"/>
              <a:buAutoNum type="arabicPeriod"/>
            </a:pPr>
            <a:r>
              <a:rPr b="1" lang="en" sz="2200"/>
              <a:t>Clasificación</a:t>
            </a:r>
            <a:r>
              <a:rPr lang="en" sz="2200"/>
              <a:t> utilizando distintos algoritmos de clasificación:</a:t>
            </a:r>
            <a:endParaRPr sz="2200"/>
          </a:p>
          <a:p>
            <a:pPr indent="-368300" lvl="1" marL="914400" marR="0" rtl="0" algn="l">
              <a:lnSpc>
                <a:spcPct val="115000"/>
              </a:lnSpc>
              <a:spcBef>
                <a:spcPts val="0"/>
              </a:spcBef>
              <a:spcAft>
                <a:spcPts val="0"/>
              </a:spcAft>
              <a:buSzPts val="2200"/>
              <a:buAutoNum type="alphaLcPeriod"/>
            </a:pPr>
            <a:r>
              <a:rPr lang="en" sz="2200"/>
              <a:t>Naïve Bayes</a:t>
            </a:r>
            <a:endParaRPr sz="2200"/>
          </a:p>
          <a:p>
            <a:pPr indent="-368300" lvl="1" marL="914400" marR="0" rtl="0" algn="l">
              <a:lnSpc>
                <a:spcPct val="115000"/>
              </a:lnSpc>
              <a:spcBef>
                <a:spcPts val="0"/>
              </a:spcBef>
              <a:spcAft>
                <a:spcPts val="0"/>
              </a:spcAft>
              <a:buSzPts val="2200"/>
              <a:buAutoNum type="alphaLcPeriod"/>
            </a:pPr>
            <a:r>
              <a:rPr lang="en" sz="2200"/>
              <a:t>MaxEnt</a:t>
            </a:r>
            <a:endParaRPr sz="2200"/>
          </a:p>
          <a:p>
            <a:pPr indent="-368300" lvl="1" marL="914400" marR="0" rtl="0" algn="l">
              <a:lnSpc>
                <a:spcPct val="115000"/>
              </a:lnSpc>
              <a:spcBef>
                <a:spcPts val="0"/>
              </a:spcBef>
              <a:spcAft>
                <a:spcPts val="0"/>
              </a:spcAft>
              <a:buSzPts val="2200"/>
              <a:buAutoNum type="alphaLcPeriod"/>
            </a:pPr>
            <a:r>
              <a:rPr lang="en" sz="2200"/>
              <a:t>SVM</a:t>
            </a:r>
            <a:endParaRPr sz="2200"/>
          </a:p>
          <a:p>
            <a:pPr indent="0" lvl="0" marL="0" marR="0" rtl="0" algn="l">
              <a:lnSpc>
                <a:spcPct val="115000"/>
              </a:lnSpc>
              <a:spcBef>
                <a:spcPts val="0"/>
              </a:spcBef>
              <a:spcAft>
                <a:spcPts val="0"/>
              </a:spcAft>
              <a:buSzPts val="1300"/>
              <a:buNone/>
            </a:pPr>
            <a:r>
              <a:t/>
            </a:r>
            <a:endParaRPr sz="1800"/>
          </a:p>
          <a:p>
            <a:pPr indent="0" lvl="0" marL="0" marR="0" rtl="0" algn="l">
              <a:lnSpc>
                <a:spcPct val="115000"/>
              </a:lnSpc>
              <a:spcBef>
                <a:spcPts val="0"/>
              </a:spcBef>
              <a:spcAft>
                <a:spcPts val="0"/>
              </a:spcAft>
              <a:buSzPts val="1300"/>
              <a:buNone/>
            </a:pPr>
            <a:r>
              <a:t/>
            </a:r>
            <a:endParaRPr sz="1800"/>
          </a:p>
          <a:p>
            <a:pPr indent="0" lvl="0" marL="0" rtl="0" algn="l">
              <a:lnSpc>
                <a:spcPct val="115000"/>
              </a:lnSpc>
              <a:spcBef>
                <a:spcPts val="0"/>
              </a:spcBef>
              <a:spcAft>
                <a:spcPts val="0"/>
              </a:spcAft>
              <a:buSzPts val="1300"/>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Tokenización, problemas comunes</a:t>
            </a:r>
            <a:endParaRPr/>
          </a:p>
          <a:p>
            <a:pPr indent="0" lvl="0" marL="0" rtl="0" algn="l">
              <a:lnSpc>
                <a:spcPct val="100000"/>
              </a:lnSpc>
              <a:spcBef>
                <a:spcPts val="0"/>
              </a:spcBef>
              <a:spcAft>
                <a:spcPts val="0"/>
              </a:spcAft>
              <a:buSzPts val="2600"/>
              <a:buNone/>
            </a:pPr>
            <a:r>
              <a:t/>
            </a:r>
            <a:endParaRPr/>
          </a:p>
        </p:txBody>
      </p:sp>
      <p:sp>
        <p:nvSpPr>
          <p:cNvPr id="232" name="Google Shape;232;p22"/>
          <p:cNvSpPr txBox="1"/>
          <p:nvPr>
            <p:ph idx="1" type="body"/>
          </p:nvPr>
        </p:nvSpPr>
        <p:spPr>
          <a:xfrm>
            <a:off x="727650" y="1372025"/>
            <a:ext cx="7688700" cy="3488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t>Lidiar con los </a:t>
            </a:r>
            <a:r>
              <a:rPr b="1" lang="en" sz="1800"/>
              <a:t>tags</a:t>
            </a:r>
            <a:r>
              <a:rPr lang="en" sz="1800"/>
              <a:t> </a:t>
            </a:r>
            <a:r>
              <a:rPr b="1" lang="en" sz="1800"/>
              <a:t>XML</a:t>
            </a:r>
            <a:r>
              <a:rPr lang="en" sz="1800"/>
              <a:t> o </a:t>
            </a:r>
            <a:r>
              <a:rPr b="1" lang="en" sz="1800"/>
              <a:t>HTML</a:t>
            </a:r>
            <a:endParaRPr b="1" sz="1800"/>
          </a:p>
          <a:p>
            <a:pPr indent="-342900" lvl="0" marL="457200" marR="0" rtl="0" algn="l">
              <a:lnSpc>
                <a:spcPct val="100000"/>
              </a:lnSpc>
              <a:spcBef>
                <a:spcPts val="0"/>
              </a:spcBef>
              <a:spcAft>
                <a:spcPts val="0"/>
              </a:spcAft>
              <a:buSzPts val="1800"/>
              <a:buChar char="●"/>
            </a:pPr>
            <a:r>
              <a:rPr lang="en" sz="1800"/>
              <a:t>Tener que reconocer las </a:t>
            </a:r>
            <a:r>
              <a:rPr b="1" lang="en" sz="1800"/>
              <a:t>marcas de Twitter</a:t>
            </a:r>
            <a:r>
              <a:rPr lang="en" sz="1800"/>
              <a:t> (si queremos sacar información de ahí) como los nombres de usuario y los </a:t>
            </a:r>
            <a:r>
              <a:rPr i="1" lang="en" sz="1800"/>
              <a:t>hash tags</a:t>
            </a:r>
            <a:br>
              <a:rPr i="1" lang="en" sz="1800"/>
            </a:br>
            <a:endParaRPr i="1" sz="1800"/>
          </a:p>
          <a:p>
            <a:pPr indent="-342900" lvl="0" marL="457200" marR="0" rtl="0" algn="l">
              <a:lnSpc>
                <a:spcPct val="100000"/>
              </a:lnSpc>
              <a:spcBef>
                <a:spcPts val="0"/>
              </a:spcBef>
              <a:spcAft>
                <a:spcPts val="0"/>
              </a:spcAft>
              <a:buSzPts val="1800"/>
              <a:buChar char="●"/>
            </a:pPr>
            <a:r>
              <a:rPr b="1" lang="en" sz="1800"/>
              <a:t>El uso de mayúsculas</a:t>
            </a:r>
            <a:r>
              <a:rPr lang="en" sz="1800"/>
              <a:t>. Generalmente nos va a interesar conservar las mayúsculas de las palabras en las distintas fases del algoritmo. </a:t>
            </a:r>
            <a:br>
              <a:rPr lang="en" sz="1800"/>
            </a:br>
            <a:endParaRPr sz="1800"/>
          </a:p>
          <a:p>
            <a:pPr indent="-342900" lvl="0" marL="457200" marR="0" rtl="0" algn="l">
              <a:lnSpc>
                <a:spcPct val="150000"/>
              </a:lnSpc>
              <a:spcBef>
                <a:spcPts val="0"/>
              </a:spcBef>
              <a:spcAft>
                <a:spcPts val="0"/>
              </a:spcAft>
              <a:buSzPts val="1800"/>
              <a:buChar char="●"/>
            </a:pPr>
            <a:r>
              <a:rPr lang="en" sz="1800"/>
              <a:t>Números de teléfono y fechas.</a:t>
            </a:r>
            <a:endParaRPr sz="1800"/>
          </a:p>
          <a:p>
            <a:pPr indent="-342900" lvl="0" marL="457200" marR="0" rtl="0" algn="l">
              <a:lnSpc>
                <a:spcPct val="100000"/>
              </a:lnSpc>
              <a:spcBef>
                <a:spcPts val="0"/>
              </a:spcBef>
              <a:spcAft>
                <a:spcPts val="0"/>
              </a:spcAft>
              <a:buSzPts val="1800"/>
              <a:buChar char="●"/>
            </a:pPr>
            <a:r>
              <a:rPr b="1" lang="en" sz="1800"/>
              <a:t>Emoticones</a:t>
            </a:r>
            <a:r>
              <a:rPr lang="en" sz="1800"/>
              <a:t>: es muy útil detectar los emoticones cuando se está haciendo análisis de sentimientos. </a:t>
            </a:r>
            <a:endParaRPr sz="1800"/>
          </a:p>
          <a:p>
            <a:pPr indent="0" lvl="0" marL="0" marR="0" rtl="0" algn="l">
              <a:lnSpc>
                <a:spcPct val="115000"/>
              </a:lnSpc>
              <a:spcBef>
                <a:spcPts val="0"/>
              </a:spcBef>
              <a:spcAft>
                <a:spcPts val="0"/>
              </a:spcAft>
              <a:buSzPts val="1300"/>
              <a:buNone/>
            </a:pPr>
            <a:r>
              <a:t/>
            </a:r>
            <a:endParaRPr sz="1800"/>
          </a:p>
          <a:p>
            <a:pPr indent="0" lvl="0" marL="0" marR="0" rtl="0" algn="l">
              <a:lnSpc>
                <a:spcPct val="115000"/>
              </a:lnSpc>
              <a:spcBef>
                <a:spcPts val="0"/>
              </a:spcBef>
              <a:spcAft>
                <a:spcPts val="0"/>
              </a:spcAft>
              <a:buSzPts val="1300"/>
              <a:buNone/>
            </a:pPr>
            <a:r>
              <a:t/>
            </a:r>
            <a:endParaRPr sz="1800"/>
          </a:p>
          <a:p>
            <a:pPr indent="0" lvl="0" marL="0" rtl="0" algn="l">
              <a:lnSpc>
                <a:spcPct val="115000"/>
              </a:lnSpc>
              <a:spcBef>
                <a:spcPts val="0"/>
              </a:spcBef>
              <a:spcAft>
                <a:spcPts val="0"/>
              </a:spcAft>
              <a:buSzPts val="1300"/>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3"/>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Extracción de características</a:t>
            </a:r>
            <a:endParaRPr/>
          </a:p>
          <a:p>
            <a:pPr indent="0" lvl="0" marL="0" rtl="0" algn="l">
              <a:lnSpc>
                <a:spcPct val="100000"/>
              </a:lnSpc>
              <a:spcBef>
                <a:spcPts val="0"/>
              </a:spcBef>
              <a:spcAft>
                <a:spcPts val="0"/>
              </a:spcAft>
              <a:buSzPts val="2600"/>
              <a:buNone/>
            </a:pPr>
            <a:r>
              <a:t/>
            </a:r>
            <a:endParaRPr/>
          </a:p>
        </p:txBody>
      </p:sp>
      <p:sp>
        <p:nvSpPr>
          <p:cNvPr id="238" name="Google Shape;238;p23"/>
          <p:cNvSpPr txBox="1"/>
          <p:nvPr>
            <p:ph idx="1" type="body"/>
          </p:nvPr>
        </p:nvSpPr>
        <p:spPr>
          <a:xfrm>
            <a:off x="727650" y="1372025"/>
            <a:ext cx="5198700" cy="348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300"/>
              <a:buNone/>
            </a:pPr>
            <a:r>
              <a:rPr lang="en" sz="2200"/>
              <a:t>En esta etapa tenemos dos problemas:</a:t>
            </a:r>
            <a:endParaRPr sz="2200"/>
          </a:p>
          <a:p>
            <a:pPr indent="0" lvl="0" marL="0" marR="0" rtl="0" algn="l">
              <a:lnSpc>
                <a:spcPct val="100000"/>
              </a:lnSpc>
              <a:spcBef>
                <a:spcPts val="0"/>
              </a:spcBef>
              <a:spcAft>
                <a:spcPts val="0"/>
              </a:spcAft>
              <a:buSzPts val="1300"/>
              <a:buNone/>
            </a:pPr>
            <a:r>
              <a:t/>
            </a:r>
            <a:endParaRPr sz="2200"/>
          </a:p>
          <a:p>
            <a:pPr indent="-368300" lvl="0" marL="457200" marR="0" rtl="0" algn="l">
              <a:lnSpc>
                <a:spcPct val="100000"/>
              </a:lnSpc>
              <a:spcBef>
                <a:spcPts val="0"/>
              </a:spcBef>
              <a:spcAft>
                <a:spcPts val="0"/>
              </a:spcAft>
              <a:buSzPts val="2200"/>
              <a:buChar char="●"/>
            </a:pPr>
            <a:r>
              <a:rPr lang="en" sz="2200"/>
              <a:t>¿Cómo lidiar con la negación?</a:t>
            </a:r>
            <a:endParaRPr sz="2200"/>
          </a:p>
          <a:p>
            <a:pPr indent="-368300" lvl="1" marL="914400" marR="0" rtl="0" algn="l">
              <a:lnSpc>
                <a:spcPct val="100000"/>
              </a:lnSpc>
              <a:spcBef>
                <a:spcPts val="0"/>
              </a:spcBef>
              <a:spcAft>
                <a:spcPts val="0"/>
              </a:spcAft>
              <a:buSzPts val="2200"/>
              <a:buChar char="○"/>
            </a:pPr>
            <a:r>
              <a:rPr b="1" lang="en" sz="2200"/>
              <a:t>No</a:t>
            </a:r>
            <a:r>
              <a:rPr lang="en" sz="2200"/>
              <a:t> me gustó esta película.   </a:t>
            </a:r>
            <a:endParaRPr sz="2200"/>
          </a:p>
          <a:p>
            <a:pPr indent="-368300" lvl="1" marL="914400" marR="0" rtl="0" algn="l">
              <a:lnSpc>
                <a:spcPct val="100000"/>
              </a:lnSpc>
              <a:spcBef>
                <a:spcPts val="0"/>
              </a:spcBef>
              <a:spcAft>
                <a:spcPts val="0"/>
              </a:spcAft>
              <a:buSzPts val="2200"/>
              <a:buChar char="○"/>
            </a:pPr>
            <a:r>
              <a:rPr lang="en" sz="2200"/>
              <a:t>Me gustó esta película.</a:t>
            </a:r>
            <a:endParaRPr sz="2200"/>
          </a:p>
          <a:p>
            <a:pPr indent="0" lvl="0" marL="0" marR="0" rtl="0" algn="l">
              <a:lnSpc>
                <a:spcPct val="100000"/>
              </a:lnSpc>
              <a:spcBef>
                <a:spcPts val="0"/>
              </a:spcBef>
              <a:spcAft>
                <a:spcPts val="0"/>
              </a:spcAft>
              <a:buSzPts val="1300"/>
              <a:buNone/>
            </a:pPr>
            <a:r>
              <a:t/>
            </a:r>
            <a:endParaRPr sz="2200"/>
          </a:p>
          <a:p>
            <a:pPr indent="-368300" lvl="0" marL="457200" marR="0" rtl="0" algn="l">
              <a:lnSpc>
                <a:spcPct val="100000"/>
              </a:lnSpc>
              <a:spcBef>
                <a:spcPts val="0"/>
              </a:spcBef>
              <a:spcAft>
                <a:spcPts val="0"/>
              </a:spcAft>
              <a:buSzPts val="2200"/>
              <a:buChar char="●"/>
            </a:pPr>
            <a:r>
              <a:rPr lang="en" sz="2200"/>
              <a:t>¿Qué conviene usar?</a:t>
            </a:r>
            <a:endParaRPr sz="2200"/>
          </a:p>
          <a:p>
            <a:pPr indent="-368300" lvl="1" marL="914400" marR="0" rtl="0" algn="l">
              <a:lnSpc>
                <a:spcPct val="100000"/>
              </a:lnSpc>
              <a:spcBef>
                <a:spcPts val="0"/>
              </a:spcBef>
              <a:spcAft>
                <a:spcPts val="0"/>
              </a:spcAft>
              <a:buSzPts val="2200"/>
              <a:buChar char="○"/>
            </a:pPr>
            <a:r>
              <a:rPr lang="en" sz="2200"/>
              <a:t>todas las palabras </a:t>
            </a:r>
            <a:endParaRPr sz="2200"/>
          </a:p>
          <a:p>
            <a:pPr indent="-368300" lvl="1" marL="914400" marR="0" rtl="0" algn="l">
              <a:lnSpc>
                <a:spcPct val="100000"/>
              </a:lnSpc>
              <a:spcBef>
                <a:spcPts val="0"/>
              </a:spcBef>
              <a:spcAft>
                <a:spcPts val="0"/>
              </a:spcAft>
              <a:buSzPts val="2200"/>
              <a:buChar char="○"/>
            </a:pPr>
            <a:r>
              <a:rPr lang="en" sz="2200"/>
              <a:t>solo los adjetivos </a:t>
            </a:r>
            <a:endParaRPr sz="2200"/>
          </a:p>
          <a:p>
            <a:pPr indent="0" lvl="0" marL="0" marR="0" rtl="0" algn="l">
              <a:lnSpc>
                <a:spcPct val="115000"/>
              </a:lnSpc>
              <a:spcBef>
                <a:spcPts val="0"/>
              </a:spcBef>
              <a:spcAft>
                <a:spcPts val="0"/>
              </a:spcAft>
              <a:buSzPts val="1300"/>
              <a:buNone/>
            </a:pPr>
            <a:r>
              <a:t/>
            </a:r>
            <a:endParaRPr sz="1800"/>
          </a:p>
          <a:p>
            <a:pPr indent="0" lvl="0" marL="0" marR="0" rtl="0" algn="l">
              <a:lnSpc>
                <a:spcPct val="115000"/>
              </a:lnSpc>
              <a:spcBef>
                <a:spcPts val="0"/>
              </a:spcBef>
              <a:spcAft>
                <a:spcPts val="0"/>
              </a:spcAft>
              <a:buSzPts val="1300"/>
              <a:buNone/>
            </a:pPr>
            <a:r>
              <a:t/>
            </a:r>
            <a:endParaRPr sz="1800"/>
          </a:p>
          <a:p>
            <a:pPr indent="0" lvl="0" marL="0" rtl="0" algn="l">
              <a:lnSpc>
                <a:spcPct val="115000"/>
              </a:lnSpc>
              <a:spcBef>
                <a:spcPts val="0"/>
              </a:spcBef>
              <a:spcAft>
                <a:spcPts val="0"/>
              </a:spcAft>
              <a:buSzPts val="1300"/>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4"/>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Extracción de características</a:t>
            </a:r>
            <a:endParaRPr/>
          </a:p>
          <a:p>
            <a:pPr indent="0" lvl="0" marL="0" rtl="0" algn="l">
              <a:lnSpc>
                <a:spcPct val="100000"/>
              </a:lnSpc>
              <a:spcBef>
                <a:spcPts val="0"/>
              </a:spcBef>
              <a:spcAft>
                <a:spcPts val="0"/>
              </a:spcAft>
              <a:buSzPts val="2600"/>
              <a:buNone/>
            </a:pPr>
            <a:r>
              <a:t/>
            </a:r>
            <a:endParaRPr/>
          </a:p>
        </p:txBody>
      </p:sp>
      <p:sp>
        <p:nvSpPr>
          <p:cNvPr id="244" name="Google Shape;244;p24"/>
          <p:cNvSpPr txBox="1"/>
          <p:nvPr>
            <p:ph idx="1" type="body"/>
          </p:nvPr>
        </p:nvSpPr>
        <p:spPr>
          <a:xfrm>
            <a:off x="727650" y="1372025"/>
            <a:ext cx="8152200" cy="348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300"/>
              <a:buNone/>
            </a:pPr>
            <a:r>
              <a:rPr lang="en" sz="2200"/>
              <a:t>¿Qué conviene usar?</a:t>
            </a:r>
            <a:endParaRPr sz="2200"/>
          </a:p>
          <a:p>
            <a:pPr indent="-368300" lvl="1" marL="914400" marR="0" rtl="0" algn="l">
              <a:lnSpc>
                <a:spcPct val="100000"/>
              </a:lnSpc>
              <a:spcBef>
                <a:spcPts val="0"/>
              </a:spcBef>
              <a:spcAft>
                <a:spcPts val="0"/>
              </a:spcAft>
              <a:buSzPts val="2200"/>
              <a:buChar char="○"/>
            </a:pPr>
            <a:r>
              <a:rPr lang="en" sz="2200"/>
              <a:t>todas las palabras </a:t>
            </a:r>
            <a:endParaRPr sz="2200"/>
          </a:p>
          <a:p>
            <a:pPr indent="-368300" lvl="1" marL="914400" marR="0" rtl="0" algn="l">
              <a:lnSpc>
                <a:spcPct val="100000"/>
              </a:lnSpc>
              <a:spcBef>
                <a:spcPts val="0"/>
              </a:spcBef>
              <a:spcAft>
                <a:spcPts val="0"/>
              </a:spcAft>
              <a:buSzPts val="2200"/>
              <a:buChar char="○"/>
            </a:pPr>
            <a:r>
              <a:rPr lang="en" sz="2200"/>
              <a:t>solo los adjetivos </a:t>
            </a:r>
            <a:endParaRPr sz="2200"/>
          </a:p>
          <a:p>
            <a:pPr indent="0" lvl="0" marL="0" marR="0" rtl="0" algn="l">
              <a:lnSpc>
                <a:spcPct val="115000"/>
              </a:lnSpc>
              <a:spcBef>
                <a:spcPts val="0"/>
              </a:spcBef>
              <a:spcAft>
                <a:spcPts val="0"/>
              </a:spcAft>
              <a:buSzPts val="1300"/>
              <a:buNone/>
            </a:pPr>
            <a:r>
              <a:rPr lang="en" sz="1800"/>
              <a:t>	 	 	</a:t>
            </a:r>
            <a:endParaRPr sz="1800"/>
          </a:p>
          <a:p>
            <a:pPr indent="0" lvl="0" marL="0" marR="0" rtl="0" algn="l">
              <a:lnSpc>
                <a:spcPct val="115000"/>
              </a:lnSpc>
              <a:spcBef>
                <a:spcPts val="0"/>
              </a:spcBef>
              <a:spcAft>
                <a:spcPts val="0"/>
              </a:spcAft>
              <a:buSzPts val="1300"/>
              <a:buNone/>
            </a:pPr>
            <a:r>
              <a:rPr lang="en" sz="1800"/>
              <a:t>Se demostró que al menos con la información de </a:t>
            </a:r>
            <a:r>
              <a:rPr b="1" lang="en" sz="1800"/>
              <a:t>IMDB</a:t>
            </a:r>
            <a:r>
              <a:rPr lang="en" sz="1800"/>
              <a:t>, es </a:t>
            </a:r>
            <a:r>
              <a:rPr b="1" lang="en" sz="1800"/>
              <a:t>conveniente utilizar todas las palabras</a:t>
            </a:r>
            <a:r>
              <a:rPr lang="en" sz="1800"/>
              <a:t>. Se obtienen así mejores resultados y en términos generales diría que siempre conviene utilizar todas las palabras ya que a veces los sustantivos y los verbos nos dan información valiosa sobre el juicio de valor de una crítica.  </a:t>
            </a:r>
            <a:endParaRPr sz="1800"/>
          </a:p>
          <a:p>
            <a:pPr indent="0" lvl="0" marL="0" marR="0" rtl="0" algn="l">
              <a:lnSpc>
                <a:spcPct val="115000"/>
              </a:lnSpc>
              <a:spcBef>
                <a:spcPts val="0"/>
              </a:spcBef>
              <a:spcAft>
                <a:spcPts val="0"/>
              </a:spcAft>
              <a:buSzPts val="1300"/>
              <a:buNone/>
            </a:pPr>
            <a:r>
              <a:t/>
            </a:r>
            <a:endParaRPr sz="1800"/>
          </a:p>
          <a:p>
            <a:pPr indent="0" lvl="0" marL="0" marR="0" rtl="0" algn="l">
              <a:lnSpc>
                <a:spcPct val="115000"/>
              </a:lnSpc>
              <a:spcBef>
                <a:spcPts val="0"/>
              </a:spcBef>
              <a:spcAft>
                <a:spcPts val="0"/>
              </a:spcAft>
              <a:buSzPts val="1300"/>
              <a:buNone/>
            </a:pPr>
            <a:r>
              <a:t/>
            </a:r>
            <a:endParaRPr sz="1800"/>
          </a:p>
          <a:p>
            <a:pPr indent="0" lvl="0" marL="0" rtl="0" algn="l">
              <a:lnSpc>
                <a:spcPct val="115000"/>
              </a:lnSpc>
              <a:spcBef>
                <a:spcPts val="0"/>
              </a:spcBef>
              <a:spcAft>
                <a:spcPts val="0"/>
              </a:spcAft>
              <a:buSzPts val="1300"/>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Extracción de características</a:t>
            </a:r>
            <a:endParaRPr/>
          </a:p>
          <a:p>
            <a:pPr indent="0" lvl="0" marL="0" rtl="0" algn="l">
              <a:lnSpc>
                <a:spcPct val="100000"/>
              </a:lnSpc>
              <a:spcBef>
                <a:spcPts val="0"/>
              </a:spcBef>
              <a:spcAft>
                <a:spcPts val="0"/>
              </a:spcAft>
              <a:buSzPts val="2600"/>
              <a:buNone/>
            </a:pPr>
            <a:r>
              <a:t/>
            </a:r>
            <a:endParaRPr/>
          </a:p>
        </p:txBody>
      </p:sp>
      <p:sp>
        <p:nvSpPr>
          <p:cNvPr id="250" name="Google Shape;250;p25"/>
          <p:cNvSpPr txBox="1"/>
          <p:nvPr>
            <p:ph idx="1" type="body"/>
          </p:nvPr>
        </p:nvSpPr>
        <p:spPr>
          <a:xfrm>
            <a:off x="727650" y="1372025"/>
            <a:ext cx="7907700" cy="3488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r>
              <a:rPr b="1" lang="en" sz="2200"/>
              <a:t>Cómo lidiar con la negación</a:t>
            </a:r>
            <a:endParaRPr b="1" sz="2200"/>
          </a:p>
          <a:p>
            <a:pPr indent="0" lvl="0" marL="0" marR="0" rtl="0" algn="ctr">
              <a:lnSpc>
                <a:spcPct val="100000"/>
              </a:lnSpc>
              <a:spcBef>
                <a:spcPts val="0"/>
              </a:spcBef>
              <a:spcAft>
                <a:spcPts val="0"/>
              </a:spcAft>
              <a:buSzPts val="1300"/>
              <a:buNone/>
            </a:pPr>
            <a:r>
              <a:t/>
            </a:r>
            <a:endParaRPr sz="2200"/>
          </a:p>
          <a:p>
            <a:pPr indent="0" lvl="0" marL="0" marR="0" rtl="0" algn="ctr">
              <a:lnSpc>
                <a:spcPct val="100000"/>
              </a:lnSpc>
              <a:spcBef>
                <a:spcPts val="0"/>
              </a:spcBef>
              <a:spcAft>
                <a:spcPts val="0"/>
              </a:spcAft>
              <a:buSzPts val="1300"/>
              <a:buNone/>
            </a:pPr>
            <a:r>
              <a:rPr lang="en" sz="2200"/>
              <a:t>No me gustó esta película, pero yo...</a:t>
            </a:r>
            <a:endParaRPr sz="2200"/>
          </a:p>
          <a:p>
            <a:pPr indent="0" lvl="0" marL="0" marR="0" rtl="0" algn="ctr">
              <a:lnSpc>
                <a:spcPct val="100000"/>
              </a:lnSpc>
              <a:spcBef>
                <a:spcPts val="0"/>
              </a:spcBef>
              <a:spcAft>
                <a:spcPts val="0"/>
              </a:spcAft>
              <a:buSzPts val="1300"/>
              <a:buNone/>
            </a:pPr>
            <a:r>
              <a:t/>
            </a:r>
            <a:endParaRPr sz="2200"/>
          </a:p>
          <a:p>
            <a:pPr indent="0" lvl="0" marL="0" marR="0" rtl="0" algn="ctr">
              <a:lnSpc>
                <a:spcPct val="100000"/>
              </a:lnSpc>
              <a:spcBef>
                <a:spcPts val="0"/>
              </a:spcBef>
              <a:spcAft>
                <a:spcPts val="0"/>
              </a:spcAft>
              <a:buSzPts val="1300"/>
              <a:buNone/>
            </a:pPr>
            <a:r>
              <a:t/>
            </a:r>
            <a:endParaRPr sz="2200"/>
          </a:p>
          <a:p>
            <a:pPr indent="0" lvl="0" marL="0" marR="0" rtl="0" algn="ctr">
              <a:lnSpc>
                <a:spcPct val="100000"/>
              </a:lnSpc>
              <a:spcBef>
                <a:spcPts val="0"/>
              </a:spcBef>
              <a:spcAft>
                <a:spcPts val="0"/>
              </a:spcAft>
              <a:buSzPts val="1300"/>
              <a:buNone/>
            </a:pPr>
            <a:r>
              <a:rPr lang="en" sz="2200"/>
              <a:t>No NO_me NO_gustó NO_esta NO_película pero yo</a:t>
            </a:r>
            <a:endParaRPr sz="2200"/>
          </a:p>
          <a:p>
            <a:pPr indent="0" lvl="0" marL="0" marR="0" rtl="0" algn="l">
              <a:lnSpc>
                <a:spcPct val="100000"/>
              </a:lnSpc>
              <a:spcBef>
                <a:spcPts val="0"/>
              </a:spcBef>
              <a:spcAft>
                <a:spcPts val="0"/>
              </a:spcAft>
              <a:buSzPts val="1300"/>
              <a:buNone/>
            </a:pPr>
            <a:r>
              <a:t/>
            </a:r>
            <a:endParaRPr sz="2200"/>
          </a:p>
          <a:p>
            <a:pPr indent="0" lvl="0" marL="0" marR="0" rtl="0" algn="l">
              <a:lnSpc>
                <a:spcPct val="115000"/>
              </a:lnSpc>
              <a:spcBef>
                <a:spcPts val="0"/>
              </a:spcBef>
              <a:spcAft>
                <a:spcPts val="0"/>
              </a:spcAft>
              <a:buSzPts val="1300"/>
              <a:buNone/>
            </a:pPr>
            <a:r>
              <a:t/>
            </a:r>
            <a:endParaRPr sz="1800"/>
          </a:p>
          <a:p>
            <a:pPr indent="0" lvl="0" marL="0" marR="0" rtl="0" algn="l">
              <a:lnSpc>
                <a:spcPct val="115000"/>
              </a:lnSpc>
              <a:spcBef>
                <a:spcPts val="0"/>
              </a:spcBef>
              <a:spcAft>
                <a:spcPts val="0"/>
              </a:spcAft>
              <a:buSzPts val="1300"/>
              <a:buNone/>
            </a:pPr>
            <a:r>
              <a:t/>
            </a:r>
            <a:endParaRPr sz="1800"/>
          </a:p>
          <a:p>
            <a:pPr indent="0" lvl="0" marL="0" rtl="0" algn="l">
              <a:lnSpc>
                <a:spcPct val="115000"/>
              </a:lnSpc>
              <a:spcBef>
                <a:spcPts val="0"/>
              </a:spcBef>
              <a:spcAft>
                <a:spcPts val="0"/>
              </a:spcAft>
              <a:buSzPts val="1300"/>
              <a:buNone/>
            </a:pPr>
            <a:r>
              <a:t/>
            </a:r>
            <a:endParaRPr sz="1800"/>
          </a:p>
        </p:txBody>
      </p:sp>
      <p:sp>
        <p:nvSpPr>
          <p:cNvPr id="251" name="Google Shape;251;p25"/>
          <p:cNvSpPr/>
          <p:nvPr/>
        </p:nvSpPr>
        <p:spPr>
          <a:xfrm>
            <a:off x="4586675" y="2572050"/>
            <a:ext cx="723600" cy="440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Clasificación - Naïve Bayes</a:t>
            </a:r>
            <a:endParaRPr/>
          </a:p>
          <a:p>
            <a:pPr indent="0" lvl="0" marL="0" rtl="0" algn="l">
              <a:lnSpc>
                <a:spcPct val="100000"/>
              </a:lnSpc>
              <a:spcBef>
                <a:spcPts val="0"/>
              </a:spcBef>
              <a:spcAft>
                <a:spcPts val="0"/>
              </a:spcAft>
              <a:buSzPts val="2600"/>
              <a:buNone/>
            </a:pPr>
            <a:r>
              <a:t/>
            </a:r>
            <a:endParaRPr/>
          </a:p>
        </p:txBody>
      </p:sp>
      <p:sp>
        <p:nvSpPr>
          <p:cNvPr id="257" name="Google Shape;257;p26"/>
          <p:cNvSpPr txBox="1"/>
          <p:nvPr>
            <p:ph idx="1" type="body"/>
          </p:nvPr>
        </p:nvSpPr>
        <p:spPr>
          <a:xfrm>
            <a:off x="618150" y="3031700"/>
            <a:ext cx="7907700" cy="1828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SzPts val="1300"/>
              <a:buNone/>
            </a:pPr>
            <a:r>
              <a:rPr b="1" lang="en" sz="2200"/>
              <a:t>Los xi son las características del documento, es decir las palabras. Ya que un documento es representado como una "bolsa" de palabras.</a:t>
            </a:r>
            <a:endParaRPr b="1" sz="2200"/>
          </a:p>
          <a:p>
            <a:pPr indent="0" lvl="0" marL="0" marR="0" rtl="0" algn="l">
              <a:lnSpc>
                <a:spcPct val="115000"/>
              </a:lnSpc>
              <a:spcBef>
                <a:spcPts val="0"/>
              </a:spcBef>
              <a:spcAft>
                <a:spcPts val="0"/>
              </a:spcAft>
              <a:buSzPts val="1300"/>
              <a:buNone/>
            </a:pPr>
            <a:r>
              <a:t/>
            </a:r>
            <a:endParaRPr b="1" sz="2200"/>
          </a:p>
          <a:p>
            <a:pPr indent="0" lvl="0" marL="0" marR="0" rtl="0" algn="l">
              <a:lnSpc>
                <a:spcPct val="115000"/>
              </a:lnSpc>
              <a:spcBef>
                <a:spcPts val="0"/>
              </a:spcBef>
              <a:spcAft>
                <a:spcPts val="0"/>
              </a:spcAft>
              <a:buSzPts val="1300"/>
              <a:buNone/>
            </a:pPr>
            <a:r>
              <a:t/>
            </a:r>
            <a:endParaRPr b="1" sz="2200"/>
          </a:p>
          <a:p>
            <a:pPr indent="0" lvl="0" marL="0" marR="0" rtl="0" algn="l">
              <a:lnSpc>
                <a:spcPct val="115000"/>
              </a:lnSpc>
              <a:spcBef>
                <a:spcPts val="0"/>
              </a:spcBef>
              <a:spcAft>
                <a:spcPts val="0"/>
              </a:spcAft>
              <a:buSzPts val="1300"/>
              <a:buNone/>
            </a:pPr>
            <a:r>
              <a:t/>
            </a:r>
            <a:endParaRPr sz="1800"/>
          </a:p>
          <a:p>
            <a:pPr indent="0" lvl="0" marL="0" rtl="0" algn="l">
              <a:lnSpc>
                <a:spcPct val="115000"/>
              </a:lnSpc>
              <a:spcBef>
                <a:spcPts val="0"/>
              </a:spcBef>
              <a:spcAft>
                <a:spcPts val="0"/>
              </a:spcAft>
              <a:buSzPts val="1300"/>
              <a:buNone/>
            </a:pPr>
            <a:r>
              <a:t/>
            </a:r>
            <a:endParaRPr sz="1800"/>
          </a:p>
        </p:txBody>
      </p:sp>
      <p:pic>
        <p:nvPicPr>
          <p:cNvPr id="258" name="Google Shape;258;p26"/>
          <p:cNvPicPr preferRelativeResize="0"/>
          <p:nvPr/>
        </p:nvPicPr>
        <p:blipFill rotWithShape="1">
          <a:blip r:embed="rId3">
            <a:alphaModFix/>
          </a:blip>
          <a:srcRect b="0" l="0" r="0" t="0"/>
          <a:stretch/>
        </p:blipFill>
        <p:spPr>
          <a:xfrm>
            <a:off x="609600" y="1352275"/>
            <a:ext cx="7924800" cy="1457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Clasificación - Naïve Bayes</a:t>
            </a:r>
            <a:endParaRPr/>
          </a:p>
          <a:p>
            <a:pPr indent="0" lvl="0" marL="0" rtl="0" algn="l">
              <a:lnSpc>
                <a:spcPct val="100000"/>
              </a:lnSpc>
              <a:spcBef>
                <a:spcPts val="0"/>
              </a:spcBef>
              <a:spcAft>
                <a:spcPts val="0"/>
              </a:spcAft>
              <a:buSzPts val="2600"/>
              <a:buNone/>
            </a:pPr>
            <a:r>
              <a:t/>
            </a:r>
            <a:endParaRPr/>
          </a:p>
        </p:txBody>
      </p:sp>
      <p:sp>
        <p:nvSpPr>
          <p:cNvPr id="264" name="Google Shape;264;p27"/>
          <p:cNvSpPr txBox="1"/>
          <p:nvPr>
            <p:ph idx="1" type="body"/>
          </p:nvPr>
        </p:nvSpPr>
        <p:spPr>
          <a:xfrm>
            <a:off x="727650" y="1506075"/>
            <a:ext cx="8240400" cy="116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2200"/>
              <a:t>Y cada una de las P(xi | cj) es calculada, usando </a:t>
            </a:r>
            <a:r>
              <a:rPr i="1" lang="en" sz="2200"/>
              <a:t>Laplace smoothing</a:t>
            </a:r>
            <a:r>
              <a:rPr lang="en" sz="2200"/>
              <a:t>:</a:t>
            </a:r>
            <a:endParaRPr sz="2200"/>
          </a:p>
          <a:p>
            <a:pPr indent="0" lvl="0" marL="0" rtl="0" algn="l">
              <a:lnSpc>
                <a:spcPct val="115000"/>
              </a:lnSpc>
              <a:spcBef>
                <a:spcPts val="0"/>
              </a:spcBef>
              <a:spcAft>
                <a:spcPts val="0"/>
              </a:spcAft>
              <a:buSzPts val="1300"/>
              <a:buNone/>
            </a:pPr>
            <a:r>
              <a:t/>
            </a:r>
            <a:endParaRPr b="1" sz="2200"/>
          </a:p>
        </p:txBody>
      </p:sp>
      <p:pic>
        <p:nvPicPr>
          <p:cNvPr id="265" name="Google Shape;265;p27"/>
          <p:cNvPicPr preferRelativeResize="0"/>
          <p:nvPr/>
        </p:nvPicPr>
        <p:blipFill rotWithShape="1">
          <a:blip r:embed="rId3">
            <a:alphaModFix/>
          </a:blip>
          <a:srcRect b="0" l="0" r="0" t="0"/>
          <a:stretch/>
        </p:blipFill>
        <p:spPr>
          <a:xfrm>
            <a:off x="523200" y="2599701"/>
            <a:ext cx="8097576" cy="1699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8"/>
          <p:cNvSpPr txBox="1"/>
          <p:nvPr>
            <p:ph type="title"/>
          </p:nvPr>
        </p:nvSpPr>
        <p:spPr>
          <a:xfrm>
            <a:off x="727650" y="594975"/>
            <a:ext cx="7688700" cy="87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Clasificación - Naïve Bayes multinomial binarizada (o booleana)</a:t>
            </a:r>
            <a:endParaRPr/>
          </a:p>
          <a:p>
            <a:pPr indent="0" lvl="0" marL="0" rtl="0" algn="l">
              <a:lnSpc>
                <a:spcPct val="100000"/>
              </a:lnSpc>
              <a:spcBef>
                <a:spcPts val="0"/>
              </a:spcBef>
              <a:spcAft>
                <a:spcPts val="0"/>
              </a:spcAft>
              <a:buSzPts val="2600"/>
              <a:buNone/>
            </a:pPr>
            <a:r>
              <a:t/>
            </a:r>
            <a:endParaRPr/>
          </a:p>
        </p:txBody>
      </p:sp>
      <p:sp>
        <p:nvSpPr>
          <p:cNvPr id="271" name="Google Shape;271;p28"/>
          <p:cNvSpPr txBox="1"/>
          <p:nvPr>
            <p:ph idx="1" type="body"/>
          </p:nvPr>
        </p:nvSpPr>
        <p:spPr>
          <a:xfrm>
            <a:off x="727650" y="1506075"/>
            <a:ext cx="8240400" cy="322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2200"/>
              <a:t>Antes de comenzar a calcular las probabilidades de las clases y a contar las palabras vamos a recorrer uno por uno todos los documentos en el conjunto de entrenamiento y prueba y a </a:t>
            </a:r>
            <a:r>
              <a:rPr b="1" lang="en" sz="2200"/>
              <a:t>eliminar las palabras duplicadas</a:t>
            </a:r>
            <a:r>
              <a:rPr lang="en" sz="2200"/>
              <a:t>.</a:t>
            </a:r>
            <a:endParaRPr sz="2200"/>
          </a:p>
          <a:p>
            <a:pPr indent="0" lvl="0" marL="0" rtl="0" algn="l">
              <a:lnSpc>
                <a:spcPct val="115000"/>
              </a:lnSpc>
              <a:spcBef>
                <a:spcPts val="0"/>
              </a:spcBef>
              <a:spcAft>
                <a:spcPts val="0"/>
              </a:spcAft>
              <a:buSzPts val="1300"/>
              <a:buNone/>
            </a:pPr>
            <a:r>
              <a:rPr lang="en" sz="2200"/>
              <a:t>	En términos generales </a:t>
            </a:r>
            <a:r>
              <a:rPr b="1" lang="en" sz="2200"/>
              <a:t>esta variante del algoritmo da mejores resultados</a:t>
            </a:r>
            <a:r>
              <a:rPr lang="en" sz="2200"/>
              <a:t> que la versión tradicional que cuenta todas las ocurrencias de las palabras.</a:t>
            </a:r>
            <a:endParaRPr sz="2200"/>
          </a:p>
          <a:p>
            <a:pPr indent="0" lvl="0" marL="0" rtl="0" algn="l">
              <a:lnSpc>
                <a:spcPct val="115000"/>
              </a:lnSpc>
              <a:spcBef>
                <a:spcPts val="0"/>
              </a:spcBef>
              <a:spcAft>
                <a:spcPts val="0"/>
              </a:spcAft>
              <a:buSzPts val="1300"/>
              <a:buNone/>
            </a:pPr>
            <a:r>
              <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9"/>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Clasificación - Entrenamiento</a:t>
            </a:r>
            <a:endParaRPr/>
          </a:p>
          <a:p>
            <a:pPr indent="0" lvl="0" marL="0" rtl="0" algn="l">
              <a:lnSpc>
                <a:spcPct val="100000"/>
              </a:lnSpc>
              <a:spcBef>
                <a:spcPts val="0"/>
              </a:spcBef>
              <a:spcAft>
                <a:spcPts val="0"/>
              </a:spcAft>
              <a:buSzPts val="2600"/>
              <a:buNone/>
            </a:pPr>
            <a:r>
              <a:t/>
            </a:r>
            <a:endParaRPr/>
          </a:p>
        </p:txBody>
      </p:sp>
      <p:pic>
        <p:nvPicPr>
          <p:cNvPr id="277" name="Google Shape;277;p29"/>
          <p:cNvPicPr preferRelativeResize="0"/>
          <p:nvPr/>
        </p:nvPicPr>
        <p:blipFill rotWithShape="1">
          <a:blip r:embed="rId3">
            <a:alphaModFix/>
          </a:blip>
          <a:srcRect b="0" l="0" r="0" t="0"/>
          <a:stretch/>
        </p:blipFill>
        <p:spPr>
          <a:xfrm>
            <a:off x="463600" y="1265388"/>
            <a:ext cx="6659103" cy="3708525"/>
          </a:xfrm>
          <a:prstGeom prst="rect">
            <a:avLst/>
          </a:prstGeom>
          <a:noFill/>
          <a:ln>
            <a:noFill/>
          </a:ln>
        </p:spPr>
      </p:pic>
      <p:sp>
        <p:nvSpPr>
          <p:cNvPr id="278" name="Google Shape;278;p29"/>
          <p:cNvSpPr txBox="1"/>
          <p:nvPr>
            <p:ph idx="1" type="body"/>
          </p:nvPr>
        </p:nvSpPr>
        <p:spPr>
          <a:xfrm>
            <a:off x="7122700" y="1418050"/>
            <a:ext cx="1727700" cy="171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t>Buscar el que maximice la precisión, el recall y la medida F1</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729450" y="5754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Análisis de Sentimientos - introducción</a:t>
            </a:r>
            <a:endParaRPr/>
          </a:p>
        </p:txBody>
      </p:sp>
      <p:sp>
        <p:nvSpPr>
          <p:cNvPr id="100" name="Google Shape;100;p3"/>
          <p:cNvSpPr txBox="1"/>
          <p:nvPr>
            <p:ph idx="1" type="body"/>
          </p:nvPr>
        </p:nvSpPr>
        <p:spPr>
          <a:xfrm>
            <a:off x="3076550" y="2069100"/>
            <a:ext cx="3819300" cy="22611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300"/>
              <a:buNone/>
            </a:pPr>
            <a:r>
              <a:rPr b="1" lang="en" sz="1400"/>
              <a:t>Decepcionante.</a:t>
            </a:r>
            <a:endParaRPr b="1" sz="1400"/>
          </a:p>
          <a:p>
            <a:pPr indent="0" lvl="0" marL="0" rtl="0" algn="l">
              <a:lnSpc>
                <a:spcPct val="200000"/>
              </a:lnSpc>
              <a:spcBef>
                <a:spcPts val="0"/>
              </a:spcBef>
              <a:spcAft>
                <a:spcPts val="0"/>
              </a:spcAft>
              <a:buSzPts val="1300"/>
              <a:buNone/>
            </a:pPr>
            <a:r>
              <a:rPr b="1" lang="en" sz="1400"/>
              <a:t>Aburrida.</a:t>
            </a:r>
            <a:endParaRPr b="1" sz="1400"/>
          </a:p>
          <a:p>
            <a:pPr indent="0" lvl="0" marL="0" rtl="0" algn="l">
              <a:lnSpc>
                <a:spcPct val="200000"/>
              </a:lnSpc>
              <a:spcBef>
                <a:spcPts val="0"/>
              </a:spcBef>
              <a:spcAft>
                <a:spcPts val="0"/>
              </a:spcAft>
              <a:buSzPts val="1300"/>
              <a:buNone/>
            </a:pPr>
            <a:r>
              <a:rPr b="1" lang="en" sz="1400"/>
              <a:t>Personajes memorables y bien desarrollados.</a:t>
            </a:r>
            <a:endParaRPr b="1" sz="1400"/>
          </a:p>
          <a:p>
            <a:pPr indent="0" lvl="0" marL="0" rtl="0" algn="l">
              <a:lnSpc>
                <a:spcPct val="200000"/>
              </a:lnSpc>
              <a:spcBef>
                <a:spcPts val="0"/>
              </a:spcBef>
              <a:spcAft>
                <a:spcPts val="0"/>
              </a:spcAft>
              <a:buSzPts val="1300"/>
              <a:buNone/>
            </a:pPr>
            <a:r>
              <a:rPr b="1" lang="en" sz="1400"/>
              <a:t>Una gran puesta en escena que no defraudará.</a:t>
            </a:r>
            <a:endParaRPr b="1" sz="1400"/>
          </a:p>
          <a:p>
            <a:pPr indent="0" lvl="0" marL="0" rtl="0" algn="l">
              <a:lnSpc>
                <a:spcPct val="200000"/>
              </a:lnSpc>
              <a:spcBef>
                <a:spcPts val="0"/>
              </a:spcBef>
              <a:spcAft>
                <a:spcPts val="0"/>
              </a:spcAft>
              <a:buSzPts val="1300"/>
              <a:buNone/>
            </a:pPr>
            <a:r>
              <a:rPr b="1" lang="en" sz="1400"/>
              <a:t>Increíblemente predecible.</a:t>
            </a:r>
            <a:endParaRPr b="1" sz="1400"/>
          </a:p>
          <a:p>
            <a:pPr indent="0" lvl="0" marL="0" rtl="0" algn="l">
              <a:lnSpc>
                <a:spcPct val="115000"/>
              </a:lnSpc>
              <a:spcBef>
                <a:spcPts val="0"/>
              </a:spcBef>
              <a:spcAft>
                <a:spcPts val="1600"/>
              </a:spcAft>
              <a:buSzPts val="1300"/>
              <a:buNone/>
            </a:pPr>
            <a:r>
              <a:t/>
            </a:r>
            <a:endParaRPr/>
          </a:p>
        </p:txBody>
      </p:sp>
      <p:sp>
        <p:nvSpPr>
          <p:cNvPr id="101" name="Google Shape;101;p3"/>
          <p:cNvSpPr txBox="1"/>
          <p:nvPr>
            <p:ph idx="1" type="body"/>
          </p:nvPr>
        </p:nvSpPr>
        <p:spPr>
          <a:xfrm>
            <a:off x="6895850" y="2069100"/>
            <a:ext cx="1452000" cy="22611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300"/>
              <a:buNone/>
            </a:pPr>
            <a:r>
              <a:rPr b="1" lang="en" sz="1400">
                <a:solidFill>
                  <a:srgbClr val="FF0000"/>
                </a:solidFill>
              </a:rPr>
              <a:t>=&gt; Negativo</a:t>
            </a:r>
            <a:endParaRPr b="1" sz="1400">
              <a:solidFill>
                <a:srgbClr val="FF0000"/>
              </a:solidFill>
            </a:endParaRPr>
          </a:p>
          <a:p>
            <a:pPr indent="0" lvl="0" marL="0" rtl="0" algn="l">
              <a:lnSpc>
                <a:spcPct val="200000"/>
              </a:lnSpc>
              <a:spcBef>
                <a:spcPts val="0"/>
              </a:spcBef>
              <a:spcAft>
                <a:spcPts val="0"/>
              </a:spcAft>
              <a:buSzPts val="1300"/>
              <a:buNone/>
            </a:pPr>
            <a:r>
              <a:rPr b="1" lang="en" sz="1400">
                <a:solidFill>
                  <a:srgbClr val="FF0000"/>
                </a:solidFill>
              </a:rPr>
              <a:t>=&gt; Negativo</a:t>
            </a:r>
            <a:endParaRPr b="1" sz="1400">
              <a:solidFill>
                <a:srgbClr val="FF0000"/>
              </a:solidFill>
            </a:endParaRPr>
          </a:p>
          <a:p>
            <a:pPr indent="0" lvl="0" marL="0" rtl="0" algn="l">
              <a:lnSpc>
                <a:spcPct val="200000"/>
              </a:lnSpc>
              <a:spcBef>
                <a:spcPts val="0"/>
              </a:spcBef>
              <a:spcAft>
                <a:spcPts val="0"/>
              </a:spcAft>
              <a:buSzPts val="1300"/>
              <a:buNone/>
            </a:pPr>
            <a:r>
              <a:rPr b="1" lang="en" sz="1400">
                <a:solidFill>
                  <a:srgbClr val="38761D"/>
                </a:solidFill>
              </a:rPr>
              <a:t>=&gt; Positivo</a:t>
            </a:r>
            <a:endParaRPr b="1" sz="1400">
              <a:solidFill>
                <a:srgbClr val="38761D"/>
              </a:solidFill>
            </a:endParaRPr>
          </a:p>
          <a:p>
            <a:pPr indent="0" lvl="0" marL="0" rtl="0" algn="l">
              <a:lnSpc>
                <a:spcPct val="200000"/>
              </a:lnSpc>
              <a:spcBef>
                <a:spcPts val="0"/>
              </a:spcBef>
              <a:spcAft>
                <a:spcPts val="0"/>
              </a:spcAft>
              <a:buSzPts val="1300"/>
              <a:buNone/>
            </a:pPr>
            <a:r>
              <a:rPr b="1" lang="en" sz="1400">
                <a:solidFill>
                  <a:srgbClr val="38761D"/>
                </a:solidFill>
              </a:rPr>
              <a:t>=&gt; Positivo</a:t>
            </a:r>
            <a:endParaRPr b="1" sz="1400">
              <a:solidFill>
                <a:srgbClr val="38761D"/>
              </a:solidFill>
            </a:endParaRPr>
          </a:p>
          <a:p>
            <a:pPr indent="0" lvl="0" marL="0" rtl="0" algn="l">
              <a:lnSpc>
                <a:spcPct val="200000"/>
              </a:lnSpc>
              <a:spcBef>
                <a:spcPts val="0"/>
              </a:spcBef>
              <a:spcAft>
                <a:spcPts val="0"/>
              </a:spcAft>
              <a:buSzPts val="1300"/>
              <a:buNone/>
            </a:pPr>
            <a:r>
              <a:rPr b="1" lang="en" sz="1400">
                <a:solidFill>
                  <a:srgbClr val="FF0000"/>
                </a:solidFill>
              </a:rPr>
              <a:t>=&gt; Negativo</a:t>
            </a:r>
            <a:endParaRPr b="1" sz="1400">
              <a:solidFill>
                <a:srgbClr val="FF0000"/>
              </a:solidFill>
            </a:endParaRPr>
          </a:p>
          <a:p>
            <a:pPr indent="0" lvl="0" marL="0" rtl="0" algn="l">
              <a:lnSpc>
                <a:spcPct val="115000"/>
              </a:lnSpc>
              <a:spcBef>
                <a:spcPts val="0"/>
              </a:spcBef>
              <a:spcAft>
                <a:spcPts val="1600"/>
              </a:spcAft>
              <a:buSzPts val="1300"/>
              <a:buNone/>
            </a:pPr>
            <a:r>
              <a:t/>
            </a:r>
            <a:endParaRPr/>
          </a:p>
        </p:txBody>
      </p:sp>
      <p:sp>
        <p:nvSpPr>
          <p:cNvPr id="102" name="Google Shape;102;p3"/>
          <p:cNvSpPr txBox="1"/>
          <p:nvPr>
            <p:ph idx="1" type="body"/>
          </p:nvPr>
        </p:nvSpPr>
        <p:spPr>
          <a:xfrm>
            <a:off x="729450" y="2069100"/>
            <a:ext cx="2347200" cy="2261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300"/>
              <a:buNone/>
            </a:pPr>
            <a:r>
              <a:rPr b="1" lang="en" sz="1800"/>
              <a:t>Criticas </a:t>
            </a:r>
            <a:endParaRPr b="1" sz="1800"/>
          </a:p>
          <a:p>
            <a:pPr indent="0" lvl="0" marL="0" rtl="0" algn="l">
              <a:lnSpc>
                <a:spcPct val="115000"/>
              </a:lnSpc>
              <a:spcBef>
                <a:spcPts val="1600"/>
              </a:spcBef>
              <a:spcAft>
                <a:spcPts val="0"/>
              </a:spcAft>
              <a:buSzPts val="1300"/>
              <a:buNone/>
            </a:pPr>
            <a:r>
              <a:rPr b="1" lang="en" sz="1800"/>
              <a:t>Opiniones</a:t>
            </a:r>
            <a:endParaRPr b="1" sz="1800"/>
          </a:p>
          <a:p>
            <a:pPr indent="0" lvl="0" marL="0" rtl="0" algn="l">
              <a:lnSpc>
                <a:spcPct val="115000"/>
              </a:lnSpc>
              <a:spcBef>
                <a:spcPts val="1600"/>
              </a:spcBef>
              <a:spcAft>
                <a:spcPts val="1600"/>
              </a:spcAft>
              <a:buSzPts val="1300"/>
              <a:buNone/>
            </a:pPr>
            <a:r>
              <a:rPr b="1" lang="en" sz="1800"/>
              <a:t>Comentarios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1000"/>
                                        <p:tgtEl>
                                          <p:spTgt spid="1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1000"/>
                                        <p:tgtEl>
                                          <p:spTgt spid="10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Algoritmo de Pang y Lee - problemas</a:t>
            </a:r>
            <a:endParaRPr/>
          </a:p>
          <a:p>
            <a:pPr indent="0" lvl="0" marL="0" rtl="0" algn="l">
              <a:lnSpc>
                <a:spcPct val="100000"/>
              </a:lnSpc>
              <a:spcBef>
                <a:spcPts val="0"/>
              </a:spcBef>
              <a:spcAft>
                <a:spcPts val="0"/>
              </a:spcAft>
              <a:buSzPts val="2600"/>
              <a:buNone/>
            </a:pPr>
            <a:r>
              <a:t/>
            </a:r>
            <a:endParaRPr/>
          </a:p>
        </p:txBody>
      </p:sp>
      <p:sp>
        <p:nvSpPr>
          <p:cNvPr id="284" name="Google Shape;284;p30"/>
          <p:cNvSpPr txBox="1"/>
          <p:nvPr>
            <p:ph idx="1" type="body"/>
          </p:nvPr>
        </p:nvSpPr>
        <p:spPr>
          <a:xfrm>
            <a:off x="727650" y="1372025"/>
            <a:ext cx="7688700" cy="348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300"/>
              <a:buNone/>
            </a:pPr>
            <a:r>
              <a:rPr b="1" lang="en" sz="1800"/>
              <a:t>Sutilezas</a:t>
            </a:r>
            <a:r>
              <a:rPr lang="en" sz="1800"/>
              <a:t>:</a:t>
            </a:r>
            <a:endParaRPr sz="1800"/>
          </a:p>
          <a:p>
            <a:pPr indent="0" lvl="0" marL="0" marR="0" rtl="0" algn="l">
              <a:lnSpc>
                <a:spcPct val="100000"/>
              </a:lnSpc>
              <a:spcBef>
                <a:spcPts val="0"/>
              </a:spcBef>
              <a:spcAft>
                <a:spcPts val="0"/>
              </a:spcAft>
              <a:buSzPts val="1300"/>
              <a:buNone/>
            </a:pPr>
            <a:r>
              <a:t/>
            </a:r>
            <a:endParaRPr sz="1800"/>
          </a:p>
          <a:p>
            <a:pPr indent="0" lvl="0" marL="0" marR="0" rtl="0" algn="l">
              <a:lnSpc>
                <a:spcPct val="100000"/>
              </a:lnSpc>
              <a:spcBef>
                <a:spcPts val="0"/>
              </a:spcBef>
              <a:spcAft>
                <a:spcPts val="0"/>
              </a:spcAft>
              <a:buSzPts val="1300"/>
              <a:buNone/>
            </a:pPr>
            <a:r>
              <a:rPr lang="en" sz="1800"/>
              <a:t>	</a:t>
            </a:r>
            <a:r>
              <a:rPr i="1" lang="en" sz="2000"/>
              <a:t>Si usted está leyendo esto porque es su fragancia favorita, por favor úsela exclusivamente en su casa  y cierre bien las ventanas.</a:t>
            </a:r>
            <a:endParaRPr sz="2000"/>
          </a:p>
          <a:p>
            <a:pPr indent="0" lvl="0" marL="0" marR="0" rtl="0" algn="l">
              <a:lnSpc>
                <a:spcPct val="100000"/>
              </a:lnSpc>
              <a:spcBef>
                <a:spcPts val="0"/>
              </a:spcBef>
              <a:spcAft>
                <a:spcPts val="0"/>
              </a:spcAft>
              <a:buSzPts val="1300"/>
              <a:buNone/>
            </a:pPr>
            <a:r>
              <a:rPr lang="en" sz="1800"/>
              <a:t>	</a:t>
            </a:r>
            <a:endParaRPr sz="1800"/>
          </a:p>
          <a:p>
            <a:pPr indent="0" lvl="0" marL="0" marR="0" rtl="0" algn="l">
              <a:lnSpc>
                <a:spcPct val="100000"/>
              </a:lnSpc>
              <a:spcBef>
                <a:spcPts val="0"/>
              </a:spcBef>
              <a:spcAft>
                <a:spcPts val="0"/>
              </a:spcAft>
              <a:buSzPts val="1300"/>
              <a:buNone/>
            </a:pPr>
            <a:r>
              <a:rPr b="1" lang="en" sz="1800"/>
              <a:t>Expectativas frustradas</a:t>
            </a:r>
            <a:r>
              <a:rPr lang="en" sz="1800"/>
              <a:t>:</a:t>
            </a:r>
            <a:endParaRPr sz="1800"/>
          </a:p>
          <a:p>
            <a:pPr indent="0" lvl="0" marL="0" marR="0" rtl="0" algn="l">
              <a:lnSpc>
                <a:spcPct val="100000"/>
              </a:lnSpc>
              <a:spcBef>
                <a:spcPts val="0"/>
              </a:spcBef>
              <a:spcAft>
                <a:spcPts val="0"/>
              </a:spcAft>
              <a:buSzPts val="1300"/>
              <a:buNone/>
            </a:pPr>
            <a:r>
              <a:rPr lang="en" sz="1800"/>
              <a:t>	</a:t>
            </a:r>
            <a:endParaRPr sz="1800"/>
          </a:p>
          <a:p>
            <a:pPr indent="457200" lvl="0" marL="0" marR="0" rtl="0" algn="l">
              <a:lnSpc>
                <a:spcPct val="100000"/>
              </a:lnSpc>
              <a:spcBef>
                <a:spcPts val="0"/>
              </a:spcBef>
              <a:spcAft>
                <a:spcPts val="0"/>
              </a:spcAft>
              <a:buSzPts val="1300"/>
              <a:buNone/>
            </a:pPr>
            <a:r>
              <a:rPr i="1" lang="en" sz="2000"/>
              <a:t>La película debería ser excelente ya que cuenta con grandes actores y una  banda sonora fantástica, sin embargo es terriblemente aburrida.</a:t>
            </a:r>
            <a:endParaRPr i="1" sz="2000"/>
          </a:p>
          <a:p>
            <a:pPr indent="0" lvl="0" marL="0" marR="0" rtl="0" algn="l">
              <a:lnSpc>
                <a:spcPct val="100000"/>
              </a:lnSpc>
              <a:spcBef>
                <a:spcPts val="0"/>
              </a:spcBef>
              <a:spcAft>
                <a:spcPts val="0"/>
              </a:spcAft>
              <a:buSzPts val="1300"/>
              <a:buNone/>
            </a:pPr>
            <a:r>
              <a:t/>
            </a:r>
            <a:endParaRPr sz="1800"/>
          </a:p>
          <a:p>
            <a:pPr indent="0" lvl="0" marL="0" marR="0" rtl="0" algn="l">
              <a:lnSpc>
                <a:spcPct val="100000"/>
              </a:lnSpc>
              <a:spcBef>
                <a:spcPts val="0"/>
              </a:spcBef>
              <a:spcAft>
                <a:spcPts val="0"/>
              </a:spcAft>
              <a:buSzPts val="1300"/>
              <a:buNone/>
            </a:pPr>
            <a:r>
              <a:t/>
            </a:r>
            <a:endParaRPr sz="1800"/>
          </a:p>
          <a:p>
            <a:pPr indent="0" lvl="0" marL="0" marR="0" rtl="0" algn="l">
              <a:lnSpc>
                <a:spcPct val="100000"/>
              </a:lnSpc>
              <a:spcBef>
                <a:spcPts val="0"/>
              </a:spcBef>
              <a:spcAft>
                <a:spcPts val="0"/>
              </a:spcAft>
              <a:buSzPts val="1300"/>
              <a:buNone/>
            </a:pPr>
            <a:r>
              <a:t/>
            </a:r>
            <a:endParaRPr sz="1800"/>
          </a:p>
          <a:p>
            <a:pPr indent="0" lvl="0" marL="0" marR="0" rtl="0" algn="l">
              <a:lnSpc>
                <a:spcPct val="100000"/>
              </a:lnSpc>
              <a:spcBef>
                <a:spcPts val="0"/>
              </a:spcBef>
              <a:spcAft>
                <a:spcPts val="0"/>
              </a:spcAft>
              <a:buSzPts val="1300"/>
              <a:buNone/>
            </a:pPr>
            <a:r>
              <a:t/>
            </a:r>
            <a:endParaRPr sz="1800"/>
          </a:p>
          <a:p>
            <a:pPr indent="0" lvl="0" marL="0" rtl="0" algn="l">
              <a:lnSpc>
                <a:spcPct val="100000"/>
              </a:lnSpc>
              <a:spcBef>
                <a:spcPts val="0"/>
              </a:spcBef>
              <a:spcAft>
                <a:spcPts val="0"/>
              </a:spcAft>
              <a:buSzPts val="1300"/>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1"/>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Lexicón de sentimientos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2"/>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The General Inquirer</a:t>
            </a:r>
            <a:endParaRPr/>
          </a:p>
          <a:p>
            <a:pPr indent="0" lvl="0" marL="0" rtl="0" algn="l">
              <a:lnSpc>
                <a:spcPct val="100000"/>
              </a:lnSpc>
              <a:spcBef>
                <a:spcPts val="0"/>
              </a:spcBef>
              <a:spcAft>
                <a:spcPts val="0"/>
              </a:spcAft>
              <a:buSzPts val="2600"/>
              <a:buNone/>
            </a:pPr>
            <a:r>
              <a:t/>
            </a:r>
            <a:endParaRPr/>
          </a:p>
        </p:txBody>
      </p:sp>
      <p:sp>
        <p:nvSpPr>
          <p:cNvPr id="295" name="Google Shape;295;p32"/>
          <p:cNvSpPr txBox="1"/>
          <p:nvPr>
            <p:ph idx="1" type="body"/>
          </p:nvPr>
        </p:nvSpPr>
        <p:spPr>
          <a:xfrm>
            <a:off x="727650" y="1372025"/>
            <a:ext cx="7688700" cy="34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sz="2000"/>
          </a:p>
          <a:p>
            <a:pPr indent="-355600" lvl="0" marL="457200" rtl="0" algn="l">
              <a:lnSpc>
                <a:spcPct val="115000"/>
              </a:lnSpc>
              <a:spcBef>
                <a:spcPts val="0"/>
              </a:spcBef>
              <a:spcAft>
                <a:spcPts val="0"/>
              </a:spcAft>
              <a:buSzPts val="2000"/>
              <a:buChar char="●"/>
            </a:pPr>
            <a:r>
              <a:rPr lang="en" sz="2000"/>
              <a:t>1915 palabras en la categoría: “positivas” </a:t>
            </a:r>
            <a:endParaRPr sz="2000"/>
          </a:p>
          <a:p>
            <a:pPr indent="-355600" lvl="0" marL="457200" rtl="0" algn="l">
              <a:lnSpc>
                <a:spcPct val="115000"/>
              </a:lnSpc>
              <a:spcBef>
                <a:spcPts val="0"/>
              </a:spcBef>
              <a:spcAft>
                <a:spcPts val="0"/>
              </a:spcAft>
              <a:buSzPts val="2000"/>
              <a:buChar char="●"/>
            </a:pPr>
            <a:r>
              <a:rPr lang="en" sz="2000"/>
              <a:t>2291 palabras en la categoría “negativas”</a:t>
            </a:r>
            <a:endParaRPr sz="2000"/>
          </a:p>
          <a:p>
            <a:pPr indent="-355600" lvl="0" marL="457200" rtl="0" algn="l">
              <a:lnSpc>
                <a:spcPct val="115000"/>
              </a:lnSpc>
              <a:spcBef>
                <a:spcPts val="0"/>
              </a:spcBef>
              <a:spcAft>
                <a:spcPts val="0"/>
              </a:spcAft>
              <a:buSzPts val="2000"/>
              <a:buChar char="●"/>
            </a:pPr>
            <a:r>
              <a:rPr lang="en" sz="2000"/>
              <a:t>Clasificaciones complejas como por ejemplo: Fuerte vs. Débil o Activa vs. Pasiva</a:t>
            </a:r>
            <a:endParaRPr sz="2000"/>
          </a:p>
          <a:p>
            <a:pPr indent="-355600" lvl="0" marL="457200" rtl="0" algn="l">
              <a:lnSpc>
                <a:spcPct val="115000"/>
              </a:lnSpc>
              <a:spcBef>
                <a:spcPts val="0"/>
              </a:spcBef>
              <a:spcAft>
                <a:spcPts val="0"/>
              </a:spcAft>
              <a:buSzPts val="2000"/>
              <a:buChar char="●"/>
            </a:pPr>
            <a:r>
              <a:rPr lang="en" sz="2000"/>
              <a:t>Está en inglés</a:t>
            </a:r>
            <a:endParaRPr sz="2000"/>
          </a:p>
          <a:p>
            <a:pPr indent="-355600" lvl="0" marL="457200" rtl="0" algn="l">
              <a:lnSpc>
                <a:spcPct val="115000"/>
              </a:lnSpc>
              <a:spcBef>
                <a:spcPts val="0"/>
              </a:spcBef>
              <a:spcAft>
                <a:spcPts val="0"/>
              </a:spcAft>
              <a:buSzPts val="2000"/>
              <a:buChar char="●"/>
            </a:pPr>
            <a:r>
              <a:rPr lang="en" sz="2000"/>
              <a:t>Es gratis para su uso en investigación.</a:t>
            </a:r>
            <a:endParaRPr sz="2000"/>
          </a:p>
          <a:p>
            <a:pPr indent="0" lvl="0" marL="0" rtl="0" algn="l">
              <a:lnSpc>
                <a:spcPct val="100000"/>
              </a:lnSpc>
              <a:spcBef>
                <a:spcPts val="0"/>
              </a:spcBef>
              <a:spcAft>
                <a:spcPts val="0"/>
              </a:spcAft>
              <a:buSzPts val="1300"/>
              <a:buNone/>
            </a:pPr>
            <a:r>
              <a:t/>
            </a:r>
            <a:endParaRPr b="1" sz="1800"/>
          </a:p>
          <a:p>
            <a:pPr indent="0" lvl="0" marL="0" rtl="0" algn="l">
              <a:lnSpc>
                <a:spcPct val="100000"/>
              </a:lnSpc>
              <a:spcBef>
                <a:spcPts val="0"/>
              </a:spcBef>
              <a:spcAft>
                <a:spcPts val="0"/>
              </a:spcAft>
              <a:buSzPts val="1300"/>
              <a:buNone/>
            </a:pPr>
            <a:r>
              <a:rPr lang="en" sz="1800" u="sng">
                <a:solidFill>
                  <a:schemeClr val="hlink"/>
                </a:solidFill>
                <a:hlinkClick r:id="rId3"/>
              </a:rPr>
              <a:t>http://www.wjh.harvard.edu/~inquirer/homecat.htm</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3"/>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LIWC (Linguistic Inquiry and Word Count) </a:t>
            </a:r>
            <a:endParaRPr/>
          </a:p>
          <a:p>
            <a:pPr indent="0" lvl="0" marL="0" rtl="0" algn="l">
              <a:lnSpc>
                <a:spcPct val="100000"/>
              </a:lnSpc>
              <a:spcBef>
                <a:spcPts val="0"/>
              </a:spcBef>
              <a:spcAft>
                <a:spcPts val="0"/>
              </a:spcAft>
              <a:buSzPts val="2600"/>
              <a:buNone/>
            </a:pPr>
            <a:r>
              <a:t/>
            </a:r>
            <a:endParaRPr/>
          </a:p>
        </p:txBody>
      </p:sp>
      <p:sp>
        <p:nvSpPr>
          <p:cNvPr id="301" name="Google Shape;301;p33"/>
          <p:cNvSpPr txBox="1"/>
          <p:nvPr>
            <p:ph idx="1" type="body"/>
          </p:nvPr>
        </p:nvSpPr>
        <p:spPr>
          <a:xfrm>
            <a:off x="727650" y="1372025"/>
            <a:ext cx="7688700" cy="3488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2300 palabras</a:t>
            </a:r>
            <a:endParaRPr sz="2000"/>
          </a:p>
          <a:p>
            <a:pPr indent="-355600" lvl="0" marL="457200" rtl="0" algn="l">
              <a:lnSpc>
                <a:spcPct val="115000"/>
              </a:lnSpc>
              <a:spcBef>
                <a:spcPts val="0"/>
              </a:spcBef>
              <a:spcAft>
                <a:spcPts val="0"/>
              </a:spcAft>
              <a:buSzPts val="2000"/>
              <a:buChar char="●"/>
            </a:pPr>
            <a:r>
              <a:rPr lang="en" sz="2000"/>
              <a:t>Más de 70 clases.</a:t>
            </a:r>
            <a:endParaRPr sz="2000"/>
          </a:p>
          <a:p>
            <a:pPr indent="-355600" lvl="0" marL="457200" rtl="0" algn="l">
              <a:lnSpc>
                <a:spcPct val="115000"/>
              </a:lnSpc>
              <a:spcBef>
                <a:spcPts val="0"/>
              </a:spcBef>
              <a:spcAft>
                <a:spcPts val="0"/>
              </a:spcAft>
              <a:buSzPts val="2000"/>
              <a:buChar char="●"/>
            </a:pPr>
            <a:r>
              <a:rPr lang="en" sz="2000"/>
              <a:t>Soporta idioma español.</a:t>
            </a:r>
            <a:endParaRPr sz="2000"/>
          </a:p>
          <a:p>
            <a:pPr indent="-355600" lvl="0" marL="457200" rtl="0" algn="l">
              <a:lnSpc>
                <a:spcPct val="115000"/>
              </a:lnSpc>
              <a:spcBef>
                <a:spcPts val="0"/>
              </a:spcBef>
              <a:spcAft>
                <a:spcPts val="0"/>
              </a:spcAft>
              <a:buSzPts val="2000"/>
              <a:buChar char="●"/>
            </a:pPr>
            <a:r>
              <a:rPr lang="en" sz="2000"/>
              <a:t>Tiene clasificaciones complejas.</a:t>
            </a:r>
            <a:endParaRPr sz="2000"/>
          </a:p>
          <a:p>
            <a:pPr indent="-355600" lvl="0" marL="457200" rtl="0" algn="l">
              <a:lnSpc>
                <a:spcPct val="115000"/>
              </a:lnSpc>
              <a:spcBef>
                <a:spcPts val="0"/>
              </a:spcBef>
              <a:spcAft>
                <a:spcPts val="0"/>
              </a:spcAft>
              <a:buSzPts val="2000"/>
              <a:buChar char="●"/>
            </a:pPr>
            <a:r>
              <a:rPr lang="en" sz="2000"/>
              <a:t>No es gratuito, tiene dos versiones con costos de US$29.95 y US$89.95.</a:t>
            </a:r>
            <a:endParaRPr sz="2000"/>
          </a:p>
          <a:p>
            <a:pPr indent="0" lvl="0" marL="0" rtl="0" algn="l">
              <a:lnSpc>
                <a:spcPct val="100000"/>
              </a:lnSpc>
              <a:spcBef>
                <a:spcPts val="0"/>
              </a:spcBef>
              <a:spcAft>
                <a:spcPts val="0"/>
              </a:spcAft>
              <a:buSzPts val="1300"/>
              <a:buNone/>
            </a:pPr>
            <a:r>
              <a:t/>
            </a:r>
            <a:endParaRPr b="1" sz="1800"/>
          </a:p>
          <a:p>
            <a:pPr indent="0" lvl="0" marL="0" rtl="0" algn="l">
              <a:lnSpc>
                <a:spcPct val="100000"/>
              </a:lnSpc>
              <a:spcBef>
                <a:spcPts val="0"/>
              </a:spcBef>
              <a:spcAft>
                <a:spcPts val="0"/>
              </a:spcAft>
              <a:buSzPts val="1300"/>
              <a:buNone/>
            </a:pPr>
            <a:r>
              <a:rPr lang="en" sz="1800" u="sng">
                <a:solidFill>
                  <a:schemeClr val="hlink"/>
                </a:solidFill>
                <a:hlinkClick r:id="rId3"/>
              </a:rPr>
              <a:t>http://liwc.net/liwcespanol/descriptiontable1.php</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4"/>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MPQA Subjectivity Cues Lexicon</a:t>
            </a:r>
            <a:endParaRPr/>
          </a:p>
          <a:p>
            <a:pPr indent="0" lvl="0" marL="0" rtl="0" algn="l">
              <a:lnSpc>
                <a:spcPct val="100000"/>
              </a:lnSpc>
              <a:spcBef>
                <a:spcPts val="0"/>
              </a:spcBef>
              <a:spcAft>
                <a:spcPts val="0"/>
              </a:spcAft>
              <a:buSzPts val="2600"/>
              <a:buNone/>
            </a:pPr>
            <a:r>
              <a:t/>
            </a:r>
            <a:endParaRPr/>
          </a:p>
        </p:txBody>
      </p:sp>
      <p:sp>
        <p:nvSpPr>
          <p:cNvPr id="307" name="Google Shape;307;p34"/>
          <p:cNvSpPr txBox="1"/>
          <p:nvPr>
            <p:ph idx="1" type="body"/>
          </p:nvPr>
        </p:nvSpPr>
        <p:spPr>
          <a:xfrm>
            <a:off x="727650" y="1372025"/>
            <a:ext cx="7688700" cy="3488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Existe desde 2006</a:t>
            </a:r>
            <a:endParaRPr sz="2000"/>
          </a:p>
          <a:p>
            <a:pPr indent="-355600" lvl="0" marL="457200" rtl="0" algn="l">
              <a:lnSpc>
                <a:spcPct val="115000"/>
              </a:lnSpc>
              <a:spcBef>
                <a:spcPts val="0"/>
              </a:spcBef>
              <a:spcAft>
                <a:spcPts val="0"/>
              </a:spcAft>
              <a:buSzPts val="2000"/>
              <a:buChar char="●"/>
            </a:pPr>
            <a:r>
              <a:rPr lang="en" sz="2000"/>
              <a:t>2718 palabras en la categoría “positivas”</a:t>
            </a:r>
            <a:endParaRPr sz="2000"/>
          </a:p>
          <a:p>
            <a:pPr indent="-355600" lvl="0" marL="457200" rtl="0" algn="l">
              <a:lnSpc>
                <a:spcPct val="115000"/>
              </a:lnSpc>
              <a:spcBef>
                <a:spcPts val="0"/>
              </a:spcBef>
              <a:spcAft>
                <a:spcPts val="0"/>
              </a:spcAft>
              <a:buSzPts val="2000"/>
              <a:buChar char="●"/>
            </a:pPr>
            <a:r>
              <a:rPr lang="en" sz="2000"/>
              <a:t>4912 en la categoría “negativas”</a:t>
            </a:r>
            <a:endParaRPr sz="2000"/>
          </a:p>
          <a:p>
            <a:pPr indent="-355600" lvl="0" marL="457200" rtl="0" algn="l">
              <a:lnSpc>
                <a:spcPct val="115000"/>
              </a:lnSpc>
              <a:spcBef>
                <a:spcPts val="0"/>
              </a:spcBef>
              <a:spcAft>
                <a:spcPts val="0"/>
              </a:spcAft>
              <a:buSzPts val="2000"/>
              <a:buChar char="●"/>
            </a:pPr>
            <a:r>
              <a:rPr lang="en" sz="2000"/>
              <a:t>Está en idioma inglés</a:t>
            </a:r>
            <a:endParaRPr sz="2000"/>
          </a:p>
          <a:p>
            <a:pPr indent="-355600" lvl="0" marL="457200" rtl="0" algn="l">
              <a:lnSpc>
                <a:spcPct val="115000"/>
              </a:lnSpc>
              <a:spcBef>
                <a:spcPts val="0"/>
              </a:spcBef>
              <a:spcAft>
                <a:spcPts val="0"/>
              </a:spcAft>
              <a:buSzPts val="2000"/>
              <a:buChar char="●"/>
            </a:pPr>
            <a:r>
              <a:rPr lang="en" sz="2000"/>
              <a:t>Indica la intensidad de la palabra (fuerte/ debil)</a:t>
            </a:r>
            <a:endParaRPr sz="2000"/>
          </a:p>
          <a:p>
            <a:pPr indent="-355600" lvl="0" marL="457200" rtl="0" algn="l">
              <a:lnSpc>
                <a:spcPct val="115000"/>
              </a:lnSpc>
              <a:spcBef>
                <a:spcPts val="0"/>
              </a:spcBef>
              <a:spcAft>
                <a:spcPts val="0"/>
              </a:spcAft>
              <a:buSzPts val="2000"/>
              <a:buChar char="●"/>
            </a:pPr>
            <a:r>
              <a:rPr lang="en" sz="2000"/>
              <a:t>Se distribuye bajo licencia GNU GPL</a:t>
            </a:r>
            <a:endParaRPr sz="2000"/>
          </a:p>
          <a:p>
            <a:pPr indent="0" lvl="0" marL="0" rtl="0" algn="l">
              <a:lnSpc>
                <a:spcPct val="115000"/>
              </a:lnSpc>
              <a:spcBef>
                <a:spcPts val="0"/>
              </a:spcBef>
              <a:spcAft>
                <a:spcPts val="0"/>
              </a:spcAft>
              <a:buSzPts val="1300"/>
              <a:buNone/>
            </a:pPr>
            <a:r>
              <a:t/>
            </a:r>
            <a:endParaRPr sz="2000"/>
          </a:p>
          <a:p>
            <a:pPr indent="0" lvl="0" marL="0" rtl="0" algn="l">
              <a:lnSpc>
                <a:spcPct val="115000"/>
              </a:lnSpc>
              <a:spcBef>
                <a:spcPts val="0"/>
              </a:spcBef>
              <a:spcAft>
                <a:spcPts val="0"/>
              </a:spcAft>
              <a:buSzPts val="1300"/>
              <a:buNone/>
            </a:pPr>
            <a:r>
              <a:rPr lang="en" sz="2000" u="sng">
                <a:solidFill>
                  <a:schemeClr val="hlink"/>
                </a:solidFill>
                <a:hlinkClick r:id="rId3"/>
              </a:rPr>
              <a:t> http://mpqa.cs.pitt.edu/lexicons/subj_lexicon/</a:t>
            </a:r>
            <a:endParaRPr sz="2000"/>
          </a:p>
          <a:p>
            <a:pPr indent="0" lvl="0" marL="0" rtl="0" algn="l">
              <a:lnSpc>
                <a:spcPct val="100000"/>
              </a:lnSpc>
              <a:spcBef>
                <a:spcPts val="0"/>
              </a:spcBef>
              <a:spcAft>
                <a:spcPts val="0"/>
              </a:spcAft>
              <a:buSzPts val="1300"/>
              <a:buNone/>
            </a:pPr>
            <a:r>
              <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5"/>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Bing Liu Opinion Lexicon </a:t>
            </a:r>
            <a:endParaRPr/>
          </a:p>
          <a:p>
            <a:pPr indent="0" lvl="0" marL="0" rtl="0" algn="l">
              <a:lnSpc>
                <a:spcPct val="100000"/>
              </a:lnSpc>
              <a:spcBef>
                <a:spcPts val="0"/>
              </a:spcBef>
              <a:spcAft>
                <a:spcPts val="0"/>
              </a:spcAft>
              <a:buSzPts val="2600"/>
              <a:buNone/>
            </a:pPr>
            <a:r>
              <a:t/>
            </a:r>
            <a:endParaRPr/>
          </a:p>
        </p:txBody>
      </p:sp>
      <p:sp>
        <p:nvSpPr>
          <p:cNvPr id="313" name="Google Shape;313;p35"/>
          <p:cNvSpPr txBox="1"/>
          <p:nvPr>
            <p:ph idx="1" type="body"/>
          </p:nvPr>
        </p:nvSpPr>
        <p:spPr>
          <a:xfrm>
            <a:off x="727650" y="1372025"/>
            <a:ext cx="7688700" cy="3488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Existe desde 2004</a:t>
            </a:r>
            <a:endParaRPr sz="2000"/>
          </a:p>
          <a:p>
            <a:pPr indent="-355600" lvl="0" marL="457200" rtl="0" algn="l">
              <a:lnSpc>
                <a:spcPct val="115000"/>
              </a:lnSpc>
              <a:spcBef>
                <a:spcPts val="0"/>
              </a:spcBef>
              <a:spcAft>
                <a:spcPts val="0"/>
              </a:spcAft>
              <a:buSzPts val="2000"/>
              <a:buChar char="●"/>
            </a:pPr>
            <a:r>
              <a:rPr lang="en" sz="2000"/>
              <a:t>2006 palabras en la categoría “positivas” </a:t>
            </a:r>
            <a:endParaRPr sz="2000"/>
          </a:p>
          <a:p>
            <a:pPr indent="-355600" lvl="0" marL="457200" rtl="0" algn="l">
              <a:lnSpc>
                <a:spcPct val="115000"/>
              </a:lnSpc>
              <a:spcBef>
                <a:spcPts val="0"/>
              </a:spcBef>
              <a:spcAft>
                <a:spcPts val="0"/>
              </a:spcAft>
              <a:buSzPts val="2000"/>
              <a:buChar char="●"/>
            </a:pPr>
            <a:r>
              <a:rPr lang="en" sz="2000"/>
              <a:t>4783 en la categoría “negativas”</a:t>
            </a:r>
            <a:endParaRPr sz="2000"/>
          </a:p>
          <a:p>
            <a:pPr indent="-355600" lvl="0" marL="457200" rtl="0" algn="l">
              <a:lnSpc>
                <a:spcPct val="115000"/>
              </a:lnSpc>
              <a:spcBef>
                <a:spcPts val="0"/>
              </a:spcBef>
              <a:spcAft>
                <a:spcPts val="0"/>
              </a:spcAft>
              <a:buSzPts val="2000"/>
              <a:buChar char="●"/>
            </a:pPr>
            <a:r>
              <a:rPr lang="en" sz="2000"/>
              <a:t>Está en idioma ingles</a:t>
            </a:r>
            <a:endParaRPr sz="2000"/>
          </a:p>
          <a:p>
            <a:pPr indent="-355600" lvl="0" marL="457200" rtl="0" algn="l">
              <a:lnSpc>
                <a:spcPct val="115000"/>
              </a:lnSpc>
              <a:spcBef>
                <a:spcPts val="0"/>
              </a:spcBef>
              <a:spcAft>
                <a:spcPts val="0"/>
              </a:spcAft>
              <a:buSzPts val="2000"/>
              <a:buChar char="●"/>
            </a:pPr>
            <a:r>
              <a:rPr lang="en" sz="2000"/>
              <a:t>Solo tiene las categorías: positiva y negativa</a:t>
            </a:r>
            <a:endParaRPr sz="2000"/>
          </a:p>
          <a:p>
            <a:pPr indent="0" lvl="0" marL="0" rtl="0" algn="l">
              <a:lnSpc>
                <a:spcPct val="115000"/>
              </a:lnSpc>
              <a:spcBef>
                <a:spcPts val="0"/>
              </a:spcBef>
              <a:spcAft>
                <a:spcPts val="0"/>
              </a:spcAft>
              <a:buSzPts val="1300"/>
              <a:buNone/>
            </a:pPr>
            <a:r>
              <a:t/>
            </a:r>
            <a:endParaRPr sz="1800"/>
          </a:p>
          <a:p>
            <a:pPr indent="-342900" lvl="0" marL="457200" rtl="0" algn="l">
              <a:lnSpc>
                <a:spcPct val="115000"/>
              </a:lnSpc>
              <a:spcBef>
                <a:spcPts val="0"/>
              </a:spcBef>
              <a:spcAft>
                <a:spcPts val="0"/>
              </a:spcAft>
              <a:buSzPts val="1800"/>
              <a:buChar char="●"/>
            </a:pPr>
            <a:r>
              <a:rPr lang="en" sz="1800"/>
              <a:t>Página del creador: </a:t>
            </a:r>
            <a:r>
              <a:rPr lang="en" sz="1800" u="sng">
                <a:solidFill>
                  <a:schemeClr val="hlink"/>
                </a:solidFill>
                <a:hlinkClick r:id="rId3"/>
              </a:rPr>
              <a:t>http://www.cs.uic.edu/~liub/</a:t>
            </a:r>
            <a:endParaRPr sz="1800"/>
          </a:p>
          <a:p>
            <a:pPr indent="-342900" lvl="0" marL="457200" rtl="0" algn="l">
              <a:lnSpc>
                <a:spcPct val="115000"/>
              </a:lnSpc>
              <a:spcBef>
                <a:spcPts val="0"/>
              </a:spcBef>
              <a:spcAft>
                <a:spcPts val="0"/>
              </a:spcAft>
              <a:buSzPts val="1800"/>
              <a:buChar char="●"/>
            </a:pPr>
            <a:r>
              <a:rPr lang="en" sz="1800"/>
              <a:t>Lexicón: </a:t>
            </a:r>
            <a:r>
              <a:rPr lang="en" sz="1800" u="sng">
                <a:solidFill>
                  <a:schemeClr val="hlink"/>
                </a:solidFill>
                <a:hlinkClick r:id="rId4"/>
              </a:rPr>
              <a:t>http://www.cs.uic.edu/~liub/FBS/opinion-lexicon-English.rar</a:t>
            </a:r>
            <a:endParaRPr sz="1800"/>
          </a:p>
          <a:p>
            <a:pPr indent="0" lvl="0" marL="0" rtl="0" algn="l">
              <a:lnSpc>
                <a:spcPct val="115000"/>
              </a:lnSpc>
              <a:spcBef>
                <a:spcPts val="0"/>
              </a:spcBef>
              <a:spcAft>
                <a:spcPts val="0"/>
              </a:spcAft>
              <a:buSzPts val="1300"/>
              <a:buNone/>
            </a:pPr>
            <a:r>
              <a:t/>
            </a:r>
            <a:endParaRPr sz="2000"/>
          </a:p>
          <a:p>
            <a:pPr indent="0" lvl="0" marL="0" rtl="0" algn="l">
              <a:lnSpc>
                <a:spcPct val="100000"/>
              </a:lnSpc>
              <a:spcBef>
                <a:spcPts val="0"/>
              </a:spcBef>
              <a:spcAft>
                <a:spcPts val="0"/>
              </a:spcAft>
              <a:buSzPts val="1300"/>
              <a:buNone/>
            </a:pPr>
            <a:r>
              <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6"/>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SentiWordNet</a:t>
            </a:r>
            <a:endParaRPr/>
          </a:p>
          <a:p>
            <a:pPr indent="0" lvl="0" marL="0" rtl="0" algn="l">
              <a:lnSpc>
                <a:spcPct val="100000"/>
              </a:lnSpc>
              <a:spcBef>
                <a:spcPts val="0"/>
              </a:spcBef>
              <a:spcAft>
                <a:spcPts val="0"/>
              </a:spcAft>
              <a:buSzPts val="2600"/>
              <a:buNone/>
            </a:pPr>
            <a:r>
              <a:t/>
            </a:r>
            <a:endParaRPr/>
          </a:p>
        </p:txBody>
      </p:sp>
      <p:sp>
        <p:nvSpPr>
          <p:cNvPr id="319" name="Google Shape;319;p36"/>
          <p:cNvSpPr txBox="1"/>
          <p:nvPr>
            <p:ph idx="1" type="body"/>
          </p:nvPr>
        </p:nvSpPr>
        <p:spPr>
          <a:xfrm>
            <a:off x="727650" y="1372025"/>
            <a:ext cx="7688700" cy="3488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Clasificación: positiva, negativa u objetiva (pudiendo una palabra tener al mismo tiempo valores negativos y positivos)</a:t>
            </a:r>
            <a:endParaRPr sz="2000"/>
          </a:p>
          <a:p>
            <a:pPr indent="-355600" lvl="0" marL="457200" rtl="0" algn="l">
              <a:lnSpc>
                <a:spcPct val="115000"/>
              </a:lnSpc>
              <a:spcBef>
                <a:spcPts val="0"/>
              </a:spcBef>
              <a:spcAft>
                <a:spcPts val="0"/>
              </a:spcAft>
              <a:buSzPts val="2000"/>
              <a:buChar char="●"/>
            </a:pPr>
            <a:r>
              <a:rPr lang="en" sz="2000"/>
              <a:t>Está basada en WordNet (3.0 la última versión)</a:t>
            </a:r>
            <a:endParaRPr sz="2000"/>
          </a:p>
          <a:p>
            <a:pPr indent="-355600" lvl="0" marL="457200" rtl="0" algn="l">
              <a:lnSpc>
                <a:spcPct val="115000"/>
              </a:lnSpc>
              <a:spcBef>
                <a:spcPts val="0"/>
              </a:spcBef>
              <a:spcAft>
                <a:spcPts val="0"/>
              </a:spcAft>
              <a:buSzPts val="2000"/>
              <a:buChar char="●"/>
            </a:pPr>
            <a:r>
              <a:rPr lang="en" sz="2000"/>
              <a:t>Está en idioma inglés</a:t>
            </a:r>
            <a:endParaRPr sz="2000"/>
          </a:p>
          <a:p>
            <a:pPr indent="-355600" lvl="0" marL="457200" rtl="0" algn="l">
              <a:lnSpc>
                <a:spcPct val="115000"/>
              </a:lnSpc>
              <a:spcBef>
                <a:spcPts val="0"/>
              </a:spcBef>
              <a:spcAft>
                <a:spcPts val="0"/>
              </a:spcAft>
              <a:buSzPts val="2000"/>
              <a:buChar char="●"/>
            </a:pPr>
            <a:r>
              <a:rPr lang="en" sz="2000"/>
              <a:t>Se distribuye bajo una licencia: "ShareAlike" de Creative Commons</a:t>
            </a:r>
            <a:endParaRPr sz="2000"/>
          </a:p>
          <a:p>
            <a:pPr indent="0" lvl="0" marL="0" rtl="0" algn="l">
              <a:lnSpc>
                <a:spcPct val="115000"/>
              </a:lnSpc>
              <a:spcBef>
                <a:spcPts val="0"/>
              </a:spcBef>
              <a:spcAft>
                <a:spcPts val="0"/>
              </a:spcAft>
              <a:buSzPts val="1300"/>
              <a:buNone/>
            </a:pPr>
            <a:r>
              <a:t/>
            </a:r>
            <a:endParaRPr sz="2000"/>
          </a:p>
          <a:p>
            <a:pPr indent="0" lvl="0" marL="0" rtl="0" algn="l">
              <a:lnSpc>
                <a:spcPct val="115000"/>
              </a:lnSpc>
              <a:spcBef>
                <a:spcPts val="0"/>
              </a:spcBef>
              <a:spcAft>
                <a:spcPts val="0"/>
              </a:spcAft>
              <a:buSzPts val="1300"/>
              <a:buNone/>
            </a:pPr>
            <a:r>
              <a:rPr lang="en" sz="1800" u="sng">
                <a:solidFill>
                  <a:schemeClr val="hlink"/>
                </a:solidFill>
                <a:hlinkClick r:id="rId3"/>
              </a:rPr>
              <a:t>http://sentiwordnet.isti.cnr.it/ </a:t>
            </a:r>
            <a:endParaRPr sz="2000"/>
          </a:p>
          <a:p>
            <a:pPr indent="0" lvl="0" marL="0" rtl="0" algn="l">
              <a:lnSpc>
                <a:spcPct val="100000"/>
              </a:lnSpc>
              <a:spcBef>
                <a:spcPts val="0"/>
              </a:spcBef>
              <a:spcAft>
                <a:spcPts val="0"/>
              </a:spcAft>
              <a:buSzPts val="1300"/>
              <a:buNone/>
            </a:pPr>
            <a:r>
              <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7"/>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Desacuerdos entre distintos Lexicons</a:t>
            </a:r>
            <a:endParaRPr/>
          </a:p>
          <a:p>
            <a:pPr indent="0" lvl="0" marL="0" rtl="0" algn="l">
              <a:lnSpc>
                <a:spcPct val="100000"/>
              </a:lnSpc>
              <a:spcBef>
                <a:spcPts val="0"/>
              </a:spcBef>
              <a:spcAft>
                <a:spcPts val="0"/>
              </a:spcAft>
              <a:buSzPts val="2600"/>
              <a:buNone/>
            </a:pPr>
            <a:r>
              <a:t/>
            </a:r>
            <a:endParaRPr/>
          </a:p>
        </p:txBody>
      </p:sp>
      <p:pic>
        <p:nvPicPr>
          <p:cNvPr id="325" name="Google Shape;325;p37"/>
          <p:cNvPicPr preferRelativeResize="0"/>
          <p:nvPr/>
        </p:nvPicPr>
        <p:blipFill rotWithShape="1">
          <a:blip r:embed="rId3">
            <a:alphaModFix/>
          </a:blip>
          <a:srcRect b="0" l="0" r="0" t="0"/>
          <a:stretch/>
        </p:blipFill>
        <p:spPr>
          <a:xfrm>
            <a:off x="152400" y="1282575"/>
            <a:ext cx="8839199" cy="223171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8"/>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Desacuerdos entre distintos Lexicons</a:t>
            </a:r>
            <a:endParaRPr/>
          </a:p>
          <a:p>
            <a:pPr indent="0" lvl="0" marL="0" rtl="0" algn="l">
              <a:lnSpc>
                <a:spcPct val="100000"/>
              </a:lnSpc>
              <a:spcBef>
                <a:spcPts val="0"/>
              </a:spcBef>
              <a:spcAft>
                <a:spcPts val="0"/>
              </a:spcAft>
              <a:buSzPts val="2600"/>
              <a:buNone/>
            </a:pPr>
            <a:r>
              <a:t/>
            </a:r>
            <a:endParaRPr/>
          </a:p>
        </p:txBody>
      </p:sp>
      <p:sp>
        <p:nvSpPr>
          <p:cNvPr id="331" name="Google Shape;331;p38"/>
          <p:cNvSpPr txBox="1"/>
          <p:nvPr>
            <p:ph idx="1" type="body"/>
          </p:nvPr>
        </p:nvSpPr>
        <p:spPr>
          <a:xfrm>
            <a:off x="727650" y="1372025"/>
            <a:ext cx="2695200" cy="108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2000"/>
              <a:t>¿Por qué observamos estas diferencias?</a:t>
            </a:r>
            <a:endParaRPr b="1" sz="2000"/>
          </a:p>
          <a:p>
            <a:pPr indent="0" lvl="0" marL="0" rtl="0" algn="l">
              <a:lnSpc>
                <a:spcPct val="115000"/>
              </a:lnSpc>
              <a:spcBef>
                <a:spcPts val="0"/>
              </a:spcBef>
              <a:spcAft>
                <a:spcPts val="0"/>
              </a:spcAft>
              <a:buSzPts val="1300"/>
              <a:buNone/>
            </a:pPr>
            <a:r>
              <a:t/>
            </a:r>
            <a:endParaRPr sz="2000"/>
          </a:p>
          <a:p>
            <a:pPr indent="0" lvl="0" marL="0" rtl="0" algn="l">
              <a:lnSpc>
                <a:spcPct val="100000"/>
              </a:lnSpc>
              <a:spcBef>
                <a:spcPts val="0"/>
              </a:spcBef>
              <a:spcAft>
                <a:spcPts val="0"/>
              </a:spcAft>
              <a:buSzPts val="1300"/>
              <a:buNone/>
            </a:pPr>
            <a:r>
              <a:t/>
            </a:r>
            <a:endParaRPr sz="1800"/>
          </a:p>
        </p:txBody>
      </p:sp>
      <p:pic>
        <p:nvPicPr>
          <p:cNvPr id="332" name="Google Shape;332;p38"/>
          <p:cNvPicPr preferRelativeResize="0"/>
          <p:nvPr/>
        </p:nvPicPr>
        <p:blipFill rotWithShape="1">
          <a:blip r:embed="rId3">
            <a:alphaModFix/>
          </a:blip>
          <a:srcRect b="0" l="0" r="0" t="0"/>
          <a:stretch/>
        </p:blipFill>
        <p:spPr>
          <a:xfrm>
            <a:off x="3555725" y="1169300"/>
            <a:ext cx="5143500" cy="3916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9"/>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Desacuerdos entre distintos Lexicons</a:t>
            </a:r>
            <a:endParaRPr/>
          </a:p>
          <a:p>
            <a:pPr indent="0" lvl="0" marL="0" rtl="0" algn="l">
              <a:lnSpc>
                <a:spcPct val="100000"/>
              </a:lnSpc>
              <a:spcBef>
                <a:spcPts val="0"/>
              </a:spcBef>
              <a:spcAft>
                <a:spcPts val="0"/>
              </a:spcAft>
              <a:buSzPts val="2600"/>
              <a:buNone/>
            </a:pPr>
            <a:r>
              <a:t/>
            </a:r>
            <a:endParaRPr/>
          </a:p>
        </p:txBody>
      </p:sp>
      <p:sp>
        <p:nvSpPr>
          <p:cNvPr id="338" name="Google Shape;338;p39"/>
          <p:cNvSpPr txBox="1"/>
          <p:nvPr>
            <p:ph idx="1" type="body"/>
          </p:nvPr>
        </p:nvSpPr>
        <p:spPr>
          <a:xfrm>
            <a:off x="688525" y="2030400"/>
            <a:ext cx="2695200" cy="108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2000"/>
              <a:t>Frecuencia relativa</a:t>
            </a:r>
            <a:endParaRPr b="1" sz="2000"/>
          </a:p>
          <a:p>
            <a:pPr indent="0" lvl="0" marL="0" rtl="0" algn="l">
              <a:lnSpc>
                <a:spcPct val="115000"/>
              </a:lnSpc>
              <a:spcBef>
                <a:spcPts val="0"/>
              </a:spcBef>
              <a:spcAft>
                <a:spcPts val="0"/>
              </a:spcAft>
              <a:buSzPts val="1300"/>
              <a:buNone/>
            </a:pPr>
            <a:r>
              <a:t/>
            </a:r>
            <a:endParaRPr sz="2000"/>
          </a:p>
          <a:p>
            <a:pPr indent="0" lvl="0" marL="0" rtl="0" algn="l">
              <a:lnSpc>
                <a:spcPct val="100000"/>
              </a:lnSpc>
              <a:spcBef>
                <a:spcPts val="0"/>
              </a:spcBef>
              <a:spcAft>
                <a:spcPts val="0"/>
              </a:spcAft>
              <a:buSzPts val="1300"/>
              <a:buNone/>
            </a:pPr>
            <a:r>
              <a:t/>
            </a:r>
            <a:endParaRPr sz="1800"/>
          </a:p>
        </p:txBody>
      </p:sp>
      <p:pic>
        <p:nvPicPr>
          <p:cNvPr id="339" name="Google Shape;339;p39"/>
          <p:cNvPicPr preferRelativeResize="0"/>
          <p:nvPr/>
        </p:nvPicPr>
        <p:blipFill rotWithShape="1">
          <a:blip r:embed="rId3">
            <a:alphaModFix/>
          </a:blip>
          <a:srcRect b="0" l="0" r="0" t="0"/>
          <a:stretch/>
        </p:blipFill>
        <p:spPr>
          <a:xfrm>
            <a:off x="3575250" y="1282575"/>
            <a:ext cx="4841100" cy="3708526"/>
          </a:xfrm>
          <a:prstGeom prst="rect">
            <a:avLst/>
          </a:prstGeom>
          <a:noFill/>
          <a:ln>
            <a:noFill/>
          </a:ln>
        </p:spPr>
      </p:pic>
      <p:sp>
        <p:nvSpPr>
          <p:cNvPr id="340" name="Google Shape;340;p39"/>
          <p:cNvSpPr txBox="1"/>
          <p:nvPr>
            <p:ph idx="1" type="body"/>
          </p:nvPr>
        </p:nvSpPr>
        <p:spPr>
          <a:xfrm>
            <a:off x="610300" y="4152600"/>
            <a:ext cx="2695200" cy="83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u="sng">
                <a:solidFill>
                  <a:schemeClr val="hlink"/>
                </a:solidFill>
                <a:hlinkClick r:id="rId4"/>
              </a:rPr>
              <a:t>http://sentiment.christopherpotts.net/lexicons.html</a:t>
            </a:r>
            <a:endParaRPr sz="1400"/>
          </a:p>
          <a:p>
            <a:pPr indent="0" lvl="0" marL="0" rtl="0" algn="l">
              <a:lnSpc>
                <a:spcPct val="100000"/>
              </a:lnSpc>
              <a:spcBef>
                <a:spcPts val="0"/>
              </a:spcBef>
              <a:spcAft>
                <a:spcPts val="0"/>
              </a:spcAft>
              <a:buSzPts val="1300"/>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727650" y="5949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Análisis de Sentimientos - introducción</a:t>
            </a:r>
            <a:endParaRPr/>
          </a:p>
        </p:txBody>
      </p:sp>
      <p:sp>
        <p:nvSpPr>
          <p:cNvPr id="108" name="Google Shape;108;p4"/>
          <p:cNvSpPr txBox="1"/>
          <p:nvPr>
            <p:ph idx="1" type="body"/>
          </p:nvPr>
        </p:nvSpPr>
        <p:spPr>
          <a:xfrm>
            <a:off x="4567100" y="2078875"/>
            <a:ext cx="2141700" cy="22611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300"/>
              <a:buNone/>
            </a:pPr>
            <a:r>
              <a:rPr b="1" lang="en" sz="1400"/>
              <a:t>velocidad de impresión</a:t>
            </a:r>
            <a:endParaRPr b="1" sz="1400"/>
          </a:p>
          <a:p>
            <a:pPr indent="0" lvl="0" marL="0" rtl="0" algn="l">
              <a:lnSpc>
                <a:spcPct val="200000"/>
              </a:lnSpc>
              <a:spcBef>
                <a:spcPts val="0"/>
              </a:spcBef>
              <a:spcAft>
                <a:spcPts val="0"/>
              </a:spcAft>
              <a:buSzPts val="1300"/>
              <a:buNone/>
            </a:pPr>
            <a:r>
              <a:rPr b="1" lang="en" sz="1400"/>
              <a:t>precio</a:t>
            </a:r>
            <a:endParaRPr b="1" sz="1400"/>
          </a:p>
          <a:p>
            <a:pPr indent="0" lvl="0" marL="0" rtl="0" algn="l">
              <a:lnSpc>
                <a:spcPct val="200000"/>
              </a:lnSpc>
              <a:spcBef>
                <a:spcPts val="0"/>
              </a:spcBef>
              <a:spcAft>
                <a:spcPts val="0"/>
              </a:spcAft>
              <a:buSzPts val="1300"/>
              <a:buNone/>
            </a:pPr>
            <a:r>
              <a:rPr b="1" lang="en" sz="1400"/>
              <a:t>facilidad de uso</a:t>
            </a:r>
            <a:endParaRPr b="1" sz="1400"/>
          </a:p>
          <a:p>
            <a:pPr indent="0" lvl="0" marL="0" rtl="0" algn="l">
              <a:lnSpc>
                <a:spcPct val="200000"/>
              </a:lnSpc>
              <a:spcBef>
                <a:spcPts val="0"/>
              </a:spcBef>
              <a:spcAft>
                <a:spcPts val="0"/>
              </a:spcAft>
              <a:buSzPts val="1300"/>
              <a:buNone/>
            </a:pPr>
            <a:r>
              <a:rPr b="1" lang="en" sz="1400"/>
              <a:t>soporte al cliente</a:t>
            </a:r>
            <a:endParaRPr b="1" sz="1400"/>
          </a:p>
          <a:p>
            <a:pPr indent="0" lvl="0" marL="0" rtl="0" algn="l">
              <a:lnSpc>
                <a:spcPct val="200000"/>
              </a:lnSpc>
              <a:spcBef>
                <a:spcPts val="0"/>
              </a:spcBef>
              <a:spcAft>
                <a:spcPts val="0"/>
              </a:spcAft>
              <a:buSzPts val="1300"/>
              <a:buNone/>
            </a:pPr>
            <a:r>
              <a:rPr b="1" lang="en" sz="1400"/>
              <a:t>etc.</a:t>
            </a:r>
            <a:endParaRPr b="1" sz="1400"/>
          </a:p>
          <a:p>
            <a:pPr indent="0" lvl="0" marL="0" rtl="0" algn="l">
              <a:lnSpc>
                <a:spcPct val="115000"/>
              </a:lnSpc>
              <a:spcBef>
                <a:spcPts val="0"/>
              </a:spcBef>
              <a:spcAft>
                <a:spcPts val="1600"/>
              </a:spcAft>
              <a:buSzPts val="1300"/>
              <a:buNone/>
            </a:pPr>
            <a:r>
              <a:t/>
            </a:r>
            <a:endParaRPr/>
          </a:p>
        </p:txBody>
      </p:sp>
      <p:pic>
        <p:nvPicPr>
          <p:cNvPr id="109" name="Google Shape;109;p4"/>
          <p:cNvPicPr preferRelativeResize="0"/>
          <p:nvPr/>
        </p:nvPicPr>
        <p:blipFill rotWithShape="1">
          <a:blip r:embed="rId3">
            <a:alphaModFix/>
          </a:blip>
          <a:srcRect b="0" l="0" r="0" t="0"/>
          <a:stretch/>
        </p:blipFill>
        <p:spPr>
          <a:xfrm>
            <a:off x="551775" y="2240025"/>
            <a:ext cx="3770850" cy="2207200"/>
          </a:xfrm>
          <a:prstGeom prst="rect">
            <a:avLst/>
          </a:prstGeom>
          <a:noFill/>
          <a:ln>
            <a:noFill/>
          </a:ln>
        </p:spPr>
      </p:pic>
      <p:sp>
        <p:nvSpPr>
          <p:cNvPr id="110" name="Google Shape;110;p4"/>
          <p:cNvSpPr/>
          <p:nvPr/>
        </p:nvSpPr>
        <p:spPr>
          <a:xfrm>
            <a:off x="6347000" y="2738300"/>
            <a:ext cx="723600" cy="72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
          <p:cNvSpPr txBox="1"/>
          <p:nvPr>
            <p:ph idx="1" type="body"/>
          </p:nvPr>
        </p:nvSpPr>
        <p:spPr>
          <a:xfrm>
            <a:off x="7070600" y="2240025"/>
            <a:ext cx="1476900" cy="17793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300"/>
              <a:buNone/>
            </a:pPr>
            <a:r>
              <a:rPr b="1" lang="en" sz="1800"/>
              <a:t>Aspectos</a:t>
            </a:r>
            <a:endParaRPr b="1" sz="1800"/>
          </a:p>
          <a:p>
            <a:pPr indent="0" lvl="0" marL="0" rtl="0" algn="l">
              <a:lnSpc>
                <a:spcPct val="200000"/>
              </a:lnSpc>
              <a:spcBef>
                <a:spcPts val="0"/>
              </a:spcBef>
              <a:spcAft>
                <a:spcPts val="0"/>
              </a:spcAft>
              <a:buSzPts val="1300"/>
              <a:buNone/>
            </a:pPr>
            <a:r>
              <a:rPr b="1" lang="en" sz="1800"/>
              <a:t>          o</a:t>
            </a:r>
            <a:endParaRPr b="1" sz="1800"/>
          </a:p>
          <a:p>
            <a:pPr indent="0" lvl="0" marL="0" rtl="0" algn="l">
              <a:lnSpc>
                <a:spcPct val="200000"/>
              </a:lnSpc>
              <a:spcBef>
                <a:spcPts val="0"/>
              </a:spcBef>
              <a:spcAft>
                <a:spcPts val="0"/>
              </a:spcAft>
              <a:buSzPts val="1300"/>
              <a:buNone/>
            </a:pPr>
            <a:r>
              <a:rPr b="1" lang="en" sz="1800"/>
              <a:t>Atributos</a:t>
            </a:r>
            <a:endParaRPr b="1" sz="1800"/>
          </a:p>
          <a:p>
            <a:pPr indent="0" lvl="0" marL="0" rtl="0" algn="l">
              <a:lnSpc>
                <a:spcPct val="115000"/>
              </a:lnSpc>
              <a:spcBef>
                <a:spcPts val="0"/>
              </a:spcBef>
              <a:spcAft>
                <a:spcPts val="1600"/>
              </a:spcAft>
              <a:buSzPts val="13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0"/>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Creación de un lexicón propio</a:t>
            </a:r>
            <a:endParaRPr/>
          </a:p>
          <a:p>
            <a:pPr indent="0" lvl="0" marL="0" rtl="0" algn="l">
              <a:lnSpc>
                <a:spcPct val="100000"/>
              </a:lnSpc>
              <a:spcBef>
                <a:spcPts val="0"/>
              </a:spcBef>
              <a:spcAft>
                <a:spcPts val="0"/>
              </a:spcAft>
              <a:buSzPts val="2600"/>
              <a:buNone/>
            </a:pPr>
            <a:r>
              <a:t/>
            </a:r>
            <a:endParaRPr/>
          </a:p>
        </p:txBody>
      </p:sp>
      <p:sp>
        <p:nvSpPr>
          <p:cNvPr id="346" name="Google Shape;346;p40"/>
          <p:cNvSpPr txBox="1"/>
          <p:nvPr>
            <p:ph idx="1" type="body"/>
          </p:nvPr>
        </p:nvSpPr>
        <p:spPr>
          <a:xfrm>
            <a:off x="688525" y="1535400"/>
            <a:ext cx="7604700" cy="236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2000"/>
              <a:t>Qué necesitamos:</a:t>
            </a:r>
            <a:endParaRPr b="1" sz="2000"/>
          </a:p>
          <a:p>
            <a:pPr indent="0" lvl="0" marL="0" rtl="0" algn="l">
              <a:lnSpc>
                <a:spcPct val="115000"/>
              </a:lnSpc>
              <a:spcBef>
                <a:spcPts val="0"/>
              </a:spcBef>
              <a:spcAft>
                <a:spcPts val="0"/>
              </a:spcAft>
              <a:buSzPts val="1300"/>
              <a:buNone/>
            </a:pPr>
            <a:r>
              <a:t/>
            </a:r>
            <a:endParaRPr sz="2000"/>
          </a:p>
          <a:p>
            <a:pPr indent="-355600" lvl="0" marL="457200" rtl="0" algn="l">
              <a:lnSpc>
                <a:spcPct val="115000"/>
              </a:lnSpc>
              <a:spcBef>
                <a:spcPts val="0"/>
              </a:spcBef>
              <a:spcAft>
                <a:spcPts val="0"/>
              </a:spcAft>
              <a:buSzPts val="2000"/>
              <a:buChar char="●"/>
            </a:pPr>
            <a:r>
              <a:rPr lang="en" sz="2000"/>
              <a:t> Un puñado de ejemplos previamente clasificados</a:t>
            </a:r>
            <a:endParaRPr sz="2000"/>
          </a:p>
          <a:p>
            <a:pPr indent="0" lvl="0" marL="0" rtl="0" algn="l">
              <a:lnSpc>
                <a:spcPct val="115000"/>
              </a:lnSpc>
              <a:spcBef>
                <a:spcPts val="0"/>
              </a:spcBef>
              <a:spcAft>
                <a:spcPts val="0"/>
              </a:spcAft>
              <a:buSzPts val="1300"/>
              <a:buNone/>
            </a:pPr>
            <a:r>
              <a:t/>
            </a:r>
            <a:endParaRPr sz="2000"/>
          </a:p>
          <a:p>
            <a:pPr indent="-355600" lvl="0" marL="457200" rtl="0" algn="l">
              <a:lnSpc>
                <a:spcPct val="115000"/>
              </a:lnSpc>
              <a:spcBef>
                <a:spcPts val="0"/>
              </a:spcBef>
              <a:spcAft>
                <a:spcPts val="0"/>
              </a:spcAft>
              <a:buSzPts val="2000"/>
              <a:buChar char="●"/>
            </a:pPr>
            <a:r>
              <a:rPr lang="en" sz="2000"/>
              <a:t>Algunas reglas escritas a mano que identifiquen ciertos patrones en una frase.</a:t>
            </a:r>
            <a:endParaRPr sz="2000"/>
          </a:p>
          <a:p>
            <a:pPr indent="0" lvl="0" marL="0" rtl="0" algn="l">
              <a:lnSpc>
                <a:spcPct val="115000"/>
              </a:lnSpc>
              <a:spcBef>
                <a:spcPts val="0"/>
              </a:spcBef>
              <a:spcAft>
                <a:spcPts val="0"/>
              </a:spcAft>
              <a:buSzPts val="1300"/>
              <a:buNone/>
            </a:pPr>
            <a:r>
              <a:t/>
            </a:r>
            <a:endParaRPr sz="2000"/>
          </a:p>
          <a:p>
            <a:pPr indent="0" lvl="0" marL="0" rtl="0" algn="l">
              <a:lnSpc>
                <a:spcPct val="100000"/>
              </a:lnSpc>
              <a:spcBef>
                <a:spcPts val="0"/>
              </a:spcBef>
              <a:spcAft>
                <a:spcPts val="0"/>
              </a:spcAft>
              <a:buSzPts val="1300"/>
              <a:buNone/>
            </a:pPr>
            <a:r>
              <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1"/>
          <p:cNvSpPr txBox="1"/>
          <p:nvPr>
            <p:ph type="title"/>
          </p:nvPr>
        </p:nvSpPr>
        <p:spPr>
          <a:xfrm>
            <a:off x="729450" y="1322450"/>
            <a:ext cx="7688400" cy="197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Algoritmo de Hatzivassiloglou y McKeown para la ampliación de un lexicón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2"/>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Algoritmo de Hatzivassiloglou y McKeown</a:t>
            </a:r>
            <a:endParaRPr/>
          </a:p>
          <a:p>
            <a:pPr indent="0" lvl="0" marL="0" rtl="0" algn="l">
              <a:lnSpc>
                <a:spcPct val="100000"/>
              </a:lnSpc>
              <a:spcBef>
                <a:spcPts val="0"/>
              </a:spcBef>
              <a:spcAft>
                <a:spcPts val="0"/>
              </a:spcAft>
              <a:buSzPts val="2600"/>
              <a:buNone/>
            </a:pPr>
            <a:r>
              <a:t/>
            </a:r>
            <a:endParaRPr/>
          </a:p>
        </p:txBody>
      </p:sp>
      <p:sp>
        <p:nvSpPr>
          <p:cNvPr id="357" name="Google Shape;357;p42"/>
          <p:cNvSpPr txBox="1"/>
          <p:nvPr>
            <p:ph idx="1" type="body"/>
          </p:nvPr>
        </p:nvSpPr>
        <p:spPr>
          <a:xfrm>
            <a:off x="688525" y="1535400"/>
            <a:ext cx="6519000" cy="312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2000"/>
              <a:t>Adjetivos unidos por "y" tienen la misma polaridad:</a:t>
            </a:r>
            <a:endParaRPr b="1" sz="2000"/>
          </a:p>
          <a:p>
            <a:pPr indent="-355600" lvl="0" marL="457200" rtl="0" algn="l">
              <a:lnSpc>
                <a:spcPct val="115000"/>
              </a:lnSpc>
              <a:spcBef>
                <a:spcPts val="0"/>
              </a:spcBef>
              <a:spcAft>
                <a:spcPts val="0"/>
              </a:spcAft>
              <a:buSzPts val="2000"/>
              <a:buChar char="●"/>
            </a:pPr>
            <a:r>
              <a:rPr lang="en" sz="2000"/>
              <a:t>Justo y legitimo</a:t>
            </a:r>
            <a:endParaRPr sz="2000"/>
          </a:p>
          <a:p>
            <a:pPr indent="-355600" lvl="0" marL="457200" rtl="0" algn="l">
              <a:lnSpc>
                <a:spcPct val="115000"/>
              </a:lnSpc>
              <a:spcBef>
                <a:spcPts val="0"/>
              </a:spcBef>
              <a:spcAft>
                <a:spcPts val="0"/>
              </a:spcAft>
              <a:buSzPts val="2000"/>
              <a:buChar char="●"/>
            </a:pPr>
            <a:r>
              <a:rPr lang="en" sz="2000"/>
              <a:t>corrupto y brutal</a:t>
            </a:r>
            <a:endParaRPr sz="2000"/>
          </a:p>
          <a:p>
            <a:pPr indent="0" lvl="0" marL="0" rtl="0" algn="l">
              <a:lnSpc>
                <a:spcPct val="115000"/>
              </a:lnSpc>
              <a:spcBef>
                <a:spcPts val="0"/>
              </a:spcBef>
              <a:spcAft>
                <a:spcPts val="0"/>
              </a:spcAft>
              <a:buSzPts val="1300"/>
              <a:buNone/>
            </a:pPr>
            <a:r>
              <a:t/>
            </a:r>
            <a:endParaRPr b="1" sz="2000"/>
          </a:p>
          <a:p>
            <a:pPr indent="0" lvl="0" marL="0" rtl="0" algn="l">
              <a:lnSpc>
                <a:spcPct val="115000"/>
              </a:lnSpc>
              <a:spcBef>
                <a:spcPts val="0"/>
              </a:spcBef>
              <a:spcAft>
                <a:spcPts val="0"/>
              </a:spcAft>
              <a:buSzPts val="1300"/>
              <a:buNone/>
            </a:pPr>
            <a:r>
              <a:rPr b="1" lang="en" sz="2000"/>
              <a:t>Adjetivos unidos por "pero" tienen distinta polaridad:</a:t>
            </a:r>
            <a:endParaRPr b="1" sz="2000"/>
          </a:p>
          <a:p>
            <a:pPr indent="-355600" lvl="0" marL="457200" rtl="0" algn="l">
              <a:lnSpc>
                <a:spcPct val="115000"/>
              </a:lnSpc>
              <a:spcBef>
                <a:spcPts val="0"/>
              </a:spcBef>
              <a:spcAft>
                <a:spcPts val="0"/>
              </a:spcAft>
              <a:buSzPts val="2000"/>
              <a:buChar char="●"/>
            </a:pPr>
            <a:r>
              <a:rPr lang="en" sz="2000"/>
              <a:t>justo pero brutal</a:t>
            </a:r>
            <a:endParaRPr sz="2000"/>
          </a:p>
          <a:p>
            <a:pPr indent="-355600" lvl="0" marL="457200" rtl="0" algn="l">
              <a:lnSpc>
                <a:spcPct val="115000"/>
              </a:lnSpc>
              <a:spcBef>
                <a:spcPts val="0"/>
              </a:spcBef>
              <a:spcAft>
                <a:spcPts val="0"/>
              </a:spcAft>
              <a:buSzPts val="2000"/>
              <a:buChar char="●"/>
            </a:pPr>
            <a:r>
              <a:rPr lang="en" sz="2000"/>
              <a:t>corrupto pero legitimo</a:t>
            </a:r>
            <a:endParaRPr sz="2000"/>
          </a:p>
          <a:p>
            <a:pPr indent="-355600" lvl="0" marL="457200" rtl="0" algn="l">
              <a:lnSpc>
                <a:spcPct val="115000"/>
              </a:lnSpc>
              <a:spcBef>
                <a:spcPts val="0"/>
              </a:spcBef>
              <a:spcAft>
                <a:spcPts val="0"/>
              </a:spcAft>
              <a:buSzPts val="2000"/>
              <a:buChar char="●"/>
            </a:pPr>
            <a:r>
              <a:rPr lang="en" sz="2000"/>
              <a:t>hermosa pero malvada</a:t>
            </a:r>
            <a:endParaRPr sz="2000"/>
          </a:p>
          <a:p>
            <a:pPr indent="0" lvl="0" marL="0" rtl="0" algn="l">
              <a:lnSpc>
                <a:spcPct val="115000"/>
              </a:lnSpc>
              <a:spcBef>
                <a:spcPts val="0"/>
              </a:spcBef>
              <a:spcAft>
                <a:spcPts val="0"/>
              </a:spcAft>
              <a:buSzPts val="1300"/>
              <a:buNone/>
            </a:pPr>
            <a:r>
              <a:t/>
            </a:r>
            <a:endParaRPr sz="2000"/>
          </a:p>
          <a:p>
            <a:pPr indent="0" lvl="0" marL="0" rtl="0" algn="l">
              <a:lnSpc>
                <a:spcPct val="100000"/>
              </a:lnSpc>
              <a:spcBef>
                <a:spcPts val="0"/>
              </a:spcBef>
              <a:spcAft>
                <a:spcPts val="0"/>
              </a:spcAft>
              <a:buSzPts val="1300"/>
              <a:buNone/>
            </a:pPr>
            <a:r>
              <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3"/>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Algoritmo de Hatzivassiloglou y McKeown</a:t>
            </a:r>
            <a:endParaRPr/>
          </a:p>
          <a:p>
            <a:pPr indent="0" lvl="0" marL="0" rtl="0" algn="l">
              <a:lnSpc>
                <a:spcPct val="100000"/>
              </a:lnSpc>
              <a:spcBef>
                <a:spcPts val="0"/>
              </a:spcBef>
              <a:spcAft>
                <a:spcPts val="0"/>
              </a:spcAft>
              <a:buSzPts val="2600"/>
              <a:buNone/>
            </a:pPr>
            <a:r>
              <a:t/>
            </a:r>
            <a:endParaRPr/>
          </a:p>
        </p:txBody>
      </p:sp>
      <p:sp>
        <p:nvSpPr>
          <p:cNvPr id="363" name="Google Shape;363;p43"/>
          <p:cNvSpPr txBox="1"/>
          <p:nvPr>
            <p:ph idx="1" type="body"/>
          </p:nvPr>
        </p:nvSpPr>
        <p:spPr>
          <a:xfrm>
            <a:off x="688525" y="1535400"/>
            <a:ext cx="7927500" cy="312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sz="2000"/>
              <a:t>Teniendo esta idea en mente, idearon un </a:t>
            </a:r>
            <a:r>
              <a:rPr b="1" lang="en" sz="2000"/>
              <a:t>algoritmo en 4 pasos</a:t>
            </a:r>
            <a:r>
              <a:rPr lang="en" sz="2000"/>
              <a:t>:</a:t>
            </a:r>
            <a:endParaRPr sz="2000"/>
          </a:p>
          <a:p>
            <a:pPr indent="0" lvl="0" marL="0" rtl="0" algn="l">
              <a:lnSpc>
                <a:spcPct val="100000"/>
              </a:lnSpc>
              <a:spcBef>
                <a:spcPts val="0"/>
              </a:spcBef>
              <a:spcAft>
                <a:spcPts val="0"/>
              </a:spcAft>
              <a:buSzPts val="1300"/>
              <a:buNone/>
            </a:pPr>
            <a:r>
              <a:t/>
            </a:r>
            <a:endParaRPr sz="2000"/>
          </a:p>
          <a:p>
            <a:pPr indent="0" lvl="0" marL="0" rtl="0" algn="l">
              <a:lnSpc>
                <a:spcPct val="100000"/>
              </a:lnSpc>
              <a:spcBef>
                <a:spcPts val="0"/>
              </a:spcBef>
              <a:spcAft>
                <a:spcPts val="0"/>
              </a:spcAft>
              <a:buSzPts val="1300"/>
              <a:buNone/>
            </a:pPr>
            <a:r>
              <a:rPr lang="en" sz="2000"/>
              <a:t>1)  Construyeron un Lexicón a mano con 1336 adjetivos:</a:t>
            </a:r>
            <a:endParaRPr sz="2000"/>
          </a:p>
          <a:p>
            <a:pPr indent="457200" lvl="0" marL="0" rtl="0" algn="l">
              <a:lnSpc>
                <a:spcPct val="100000"/>
              </a:lnSpc>
              <a:spcBef>
                <a:spcPts val="0"/>
              </a:spcBef>
              <a:spcAft>
                <a:spcPts val="0"/>
              </a:spcAft>
              <a:buSzPts val="1300"/>
              <a:buNone/>
            </a:pPr>
            <a:r>
              <a:rPr lang="en" sz="2000"/>
              <a:t> 657 positivos y</a:t>
            </a:r>
            <a:endParaRPr sz="2000"/>
          </a:p>
          <a:p>
            <a:pPr indent="457200" lvl="0" marL="0" rtl="0" algn="l">
              <a:lnSpc>
                <a:spcPct val="100000"/>
              </a:lnSpc>
              <a:spcBef>
                <a:spcPts val="0"/>
              </a:spcBef>
              <a:spcAft>
                <a:spcPts val="0"/>
              </a:spcAft>
              <a:buSzPts val="1300"/>
              <a:buNone/>
            </a:pPr>
            <a:r>
              <a:rPr lang="en" sz="2000"/>
              <a:t> 679 negativos</a:t>
            </a:r>
            <a:br>
              <a:rPr lang="en" sz="2000"/>
            </a:br>
            <a:endParaRPr sz="2000"/>
          </a:p>
          <a:p>
            <a:pPr indent="0" lvl="0" marL="0" rtl="0" algn="l">
              <a:lnSpc>
                <a:spcPct val="100000"/>
              </a:lnSpc>
              <a:spcBef>
                <a:spcPts val="0"/>
              </a:spcBef>
              <a:spcAft>
                <a:spcPts val="0"/>
              </a:spcAft>
              <a:buSzPts val="1300"/>
              <a:buNone/>
            </a:pPr>
            <a:r>
              <a:rPr lang="en" sz="2000"/>
              <a:t>2)  Buscaron en Google cada uno de los adjetivos con la formula: “</a:t>
            </a:r>
            <a:r>
              <a:rPr b="1" lang="en" sz="2000"/>
              <a:t>was &lt;adjetivo&gt; and</a:t>
            </a:r>
            <a:r>
              <a:rPr lang="en" sz="2000"/>
              <a:t>” y recolectaron la palabra que seguía a continuación. </a:t>
            </a:r>
            <a:endParaRPr sz="2000"/>
          </a:p>
          <a:p>
            <a:pPr indent="0" lvl="0" marL="0" rtl="0" algn="l">
              <a:lnSpc>
                <a:spcPct val="100000"/>
              </a:lnSpc>
              <a:spcBef>
                <a:spcPts val="0"/>
              </a:spcBef>
              <a:spcAft>
                <a:spcPts val="0"/>
              </a:spcAft>
              <a:buSzPts val="1300"/>
              <a:buNone/>
            </a:pPr>
            <a:r>
              <a:t/>
            </a:r>
            <a:endParaRPr sz="2000"/>
          </a:p>
          <a:p>
            <a:pPr indent="0" lvl="0" marL="0" rtl="0" algn="l">
              <a:lnSpc>
                <a:spcPct val="100000"/>
              </a:lnSpc>
              <a:spcBef>
                <a:spcPts val="0"/>
              </a:spcBef>
              <a:spcAft>
                <a:spcPts val="0"/>
              </a:spcAft>
              <a:buSzPts val="1300"/>
              <a:buNone/>
            </a:pPr>
            <a:r>
              <a:rPr lang="en" sz="2000"/>
              <a:t>Luego lo repitieron con "</a:t>
            </a:r>
            <a:r>
              <a:rPr b="1" lang="en" sz="2000"/>
              <a:t>but</a:t>
            </a:r>
            <a:r>
              <a:rPr lang="en" sz="2000"/>
              <a:t>" en vez de "and".</a:t>
            </a:r>
            <a:endParaRPr sz="2000"/>
          </a:p>
          <a:p>
            <a:pPr indent="0" lvl="0" marL="0" rtl="0" algn="l">
              <a:lnSpc>
                <a:spcPct val="100000"/>
              </a:lnSpc>
              <a:spcBef>
                <a:spcPts val="0"/>
              </a:spcBef>
              <a:spcAft>
                <a:spcPts val="0"/>
              </a:spcAft>
              <a:buSzPts val="1300"/>
              <a:buNone/>
            </a:pPr>
            <a:r>
              <a:t/>
            </a:r>
            <a:endParaRPr sz="2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Algoritmo de Hatzivassiloglou y McKeown</a:t>
            </a:r>
            <a:endParaRPr/>
          </a:p>
          <a:p>
            <a:pPr indent="0" lvl="0" marL="0" rtl="0" algn="l">
              <a:lnSpc>
                <a:spcPct val="100000"/>
              </a:lnSpc>
              <a:spcBef>
                <a:spcPts val="0"/>
              </a:spcBef>
              <a:spcAft>
                <a:spcPts val="0"/>
              </a:spcAft>
              <a:buSzPts val="2600"/>
              <a:buNone/>
            </a:pPr>
            <a:r>
              <a:t/>
            </a:r>
            <a:endParaRPr/>
          </a:p>
        </p:txBody>
      </p:sp>
      <p:sp>
        <p:nvSpPr>
          <p:cNvPr id="369" name="Google Shape;369;p44"/>
          <p:cNvSpPr txBox="1"/>
          <p:nvPr>
            <p:ph idx="1" type="body"/>
          </p:nvPr>
        </p:nvSpPr>
        <p:spPr>
          <a:xfrm>
            <a:off x="688525" y="1330025"/>
            <a:ext cx="79275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lang="en" sz="2000"/>
              <a:t>Ejemplo</a:t>
            </a:r>
            <a:r>
              <a:rPr lang="en" sz="2000"/>
              <a:t>: "was nice and":</a:t>
            </a:r>
            <a:endParaRPr sz="2000"/>
          </a:p>
        </p:txBody>
      </p:sp>
      <p:pic>
        <p:nvPicPr>
          <p:cNvPr id="370" name="Google Shape;370;p44"/>
          <p:cNvPicPr preferRelativeResize="0"/>
          <p:nvPr/>
        </p:nvPicPr>
        <p:blipFill rotWithShape="1">
          <a:blip r:embed="rId3">
            <a:alphaModFix/>
          </a:blip>
          <a:srcRect b="0" l="0" r="0" t="0"/>
          <a:stretch/>
        </p:blipFill>
        <p:spPr>
          <a:xfrm>
            <a:off x="1402450" y="1799525"/>
            <a:ext cx="4828472" cy="3039175"/>
          </a:xfrm>
          <a:prstGeom prst="rect">
            <a:avLst/>
          </a:prstGeom>
          <a:noFill/>
          <a:ln>
            <a:noFill/>
          </a:ln>
        </p:spPr>
      </p:pic>
      <p:sp>
        <p:nvSpPr>
          <p:cNvPr id="371" name="Google Shape;371;p44"/>
          <p:cNvSpPr txBox="1"/>
          <p:nvPr>
            <p:ph idx="1" type="body"/>
          </p:nvPr>
        </p:nvSpPr>
        <p:spPr>
          <a:xfrm>
            <a:off x="7178275" y="2591625"/>
            <a:ext cx="1736700" cy="132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lang="en" sz="2000"/>
              <a:t>Accurate</a:t>
            </a:r>
            <a:endParaRPr b="1" sz="2000"/>
          </a:p>
          <a:p>
            <a:pPr indent="0" lvl="0" marL="0" rtl="0" algn="l">
              <a:lnSpc>
                <a:spcPct val="100000"/>
              </a:lnSpc>
              <a:spcBef>
                <a:spcPts val="0"/>
              </a:spcBef>
              <a:spcAft>
                <a:spcPts val="0"/>
              </a:spcAft>
              <a:buSzPts val="1300"/>
              <a:buNone/>
            </a:pPr>
            <a:r>
              <a:t/>
            </a:r>
            <a:endParaRPr b="1" sz="2000"/>
          </a:p>
          <a:p>
            <a:pPr indent="0" lvl="0" marL="0" rtl="0" algn="l">
              <a:lnSpc>
                <a:spcPct val="100000"/>
              </a:lnSpc>
              <a:spcBef>
                <a:spcPts val="0"/>
              </a:spcBef>
              <a:spcAft>
                <a:spcPts val="0"/>
              </a:spcAft>
              <a:buSzPts val="1300"/>
              <a:buNone/>
            </a:pPr>
            <a:r>
              <a:rPr b="1" lang="en" sz="2000"/>
              <a:t>Clean</a:t>
            </a:r>
            <a:endParaRPr b="1" sz="2000"/>
          </a:p>
        </p:txBody>
      </p:sp>
      <p:sp>
        <p:nvSpPr>
          <p:cNvPr id="372" name="Google Shape;372;p44"/>
          <p:cNvSpPr/>
          <p:nvPr/>
        </p:nvSpPr>
        <p:spPr>
          <a:xfrm>
            <a:off x="6024275" y="2865450"/>
            <a:ext cx="890100" cy="58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Algoritmo de Hatzivassiloglou y McKeown</a:t>
            </a:r>
            <a:endParaRPr/>
          </a:p>
          <a:p>
            <a:pPr indent="0" lvl="0" marL="0" rtl="0" algn="l">
              <a:lnSpc>
                <a:spcPct val="100000"/>
              </a:lnSpc>
              <a:spcBef>
                <a:spcPts val="0"/>
              </a:spcBef>
              <a:spcAft>
                <a:spcPts val="0"/>
              </a:spcAft>
              <a:buSzPts val="2600"/>
              <a:buNone/>
            </a:pPr>
            <a:r>
              <a:t/>
            </a:r>
            <a:endParaRPr/>
          </a:p>
        </p:txBody>
      </p:sp>
      <p:sp>
        <p:nvSpPr>
          <p:cNvPr id="378" name="Google Shape;378;p45"/>
          <p:cNvSpPr txBox="1"/>
          <p:nvPr>
            <p:ph idx="1" type="body"/>
          </p:nvPr>
        </p:nvSpPr>
        <p:spPr>
          <a:xfrm>
            <a:off x="688525" y="1535400"/>
            <a:ext cx="7927500" cy="312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sz="2000"/>
              <a:t>3) Construyeron un mapa que vinculaba las palabras similares entre sí, mostrando también las que tenían sentido opuesto:</a:t>
            </a:r>
            <a:endParaRPr sz="2000"/>
          </a:p>
        </p:txBody>
      </p:sp>
      <p:pic>
        <p:nvPicPr>
          <p:cNvPr id="379" name="Google Shape;379;p45"/>
          <p:cNvPicPr preferRelativeResize="0"/>
          <p:nvPr/>
        </p:nvPicPr>
        <p:blipFill rotWithShape="1">
          <a:blip r:embed="rId3">
            <a:alphaModFix/>
          </a:blip>
          <a:srcRect b="0" l="0" r="0" t="0"/>
          <a:stretch/>
        </p:blipFill>
        <p:spPr>
          <a:xfrm>
            <a:off x="2049761" y="2565950"/>
            <a:ext cx="5044475" cy="22295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6"/>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Algoritmo de Hatzivassiloglou y McKeown</a:t>
            </a:r>
            <a:endParaRPr/>
          </a:p>
          <a:p>
            <a:pPr indent="0" lvl="0" marL="0" rtl="0" algn="l">
              <a:lnSpc>
                <a:spcPct val="100000"/>
              </a:lnSpc>
              <a:spcBef>
                <a:spcPts val="0"/>
              </a:spcBef>
              <a:spcAft>
                <a:spcPts val="0"/>
              </a:spcAft>
              <a:buSzPts val="2600"/>
              <a:buNone/>
            </a:pPr>
            <a:r>
              <a:t/>
            </a:r>
            <a:endParaRPr/>
          </a:p>
        </p:txBody>
      </p:sp>
      <p:sp>
        <p:nvSpPr>
          <p:cNvPr id="385" name="Google Shape;385;p46"/>
          <p:cNvSpPr txBox="1"/>
          <p:nvPr>
            <p:ph idx="1" type="body"/>
          </p:nvPr>
        </p:nvSpPr>
        <p:spPr>
          <a:xfrm>
            <a:off x="688525" y="1535400"/>
            <a:ext cx="7927500" cy="71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sz="2000"/>
              <a:t>4) Finalmente buscaron una forma de separar el mapa creado intentando que queden dos conjuntos bien diferenciados:</a:t>
            </a:r>
            <a:endParaRPr sz="2000"/>
          </a:p>
        </p:txBody>
      </p:sp>
      <p:pic>
        <p:nvPicPr>
          <p:cNvPr id="386" name="Google Shape;386;p46"/>
          <p:cNvPicPr preferRelativeResize="0"/>
          <p:nvPr/>
        </p:nvPicPr>
        <p:blipFill rotWithShape="1">
          <a:blip r:embed="rId3">
            <a:alphaModFix/>
          </a:blip>
          <a:srcRect b="0" l="0" r="0" t="0"/>
          <a:stretch/>
        </p:blipFill>
        <p:spPr>
          <a:xfrm>
            <a:off x="1081450" y="2352900"/>
            <a:ext cx="6463869" cy="25893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Algoritmo de Hatzivassiloglou y McKeown</a:t>
            </a:r>
            <a:endParaRPr/>
          </a:p>
          <a:p>
            <a:pPr indent="0" lvl="0" marL="0" rtl="0" algn="l">
              <a:lnSpc>
                <a:spcPct val="100000"/>
              </a:lnSpc>
              <a:spcBef>
                <a:spcPts val="0"/>
              </a:spcBef>
              <a:spcAft>
                <a:spcPts val="0"/>
              </a:spcAft>
              <a:buSzPts val="2600"/>
              <a:buNone/>
            </a:pPr>
            <a:r>
              <a:t/>
            </a:r>
            <a:endParaRPr/>
          </a:p>
        </p:txBody>
      </p:sp>
      <p:sp>
        <p:nvSpPr>
          <p:cNvPr id="392" name="Google Shape;392;p47"/>
          <p:cNvSpPr txBox="1"/>
          <p:nvPr>
            <p:ph idx="1" type="body"/>
          </p:nvPr>
        </p:nvSpPr>
        <p:spPr>
          <a:xfrm>
            <a:off x="688525" y="1535400"/>
            <a:ext cx="7927500" cy="277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r>
              <a:rPr lang="en" sz="2000"/>
              <a:t>Si bien lograron ampliar considerablemente el Lexicón original, el nuevo Lexicón contenía algunos </a:t>
            </a:r>
            <a:r>
              <a:rPr b="1" lang="en" sz="2000"/>
              <a:t>errores</a:t>
            </a:r>
            <a:r>
              <a:rPr lang="en" sz="2000"/>
              <a:t>, es decir palabras mal catalogadas. </a:t>
            </a:r>
            <a:endParaRPr sz="2000"/>
          </a:p>
          <a:p>
            <a:pPr indent="0" lvl="0" marL="0" rtl="0" algn="ctr">
              <a:lnSpc>
                <a:spcPct val="100000"/>
              </a:lnSpc>
              <a:spcBef>
                <a:spcPts val="0"/>
              </a:spcBef>
              <a:spcAft>
                <a:spcPts val="0"/>
              </a:spcAft>
              <a:buSzPts val="1300"/>
              <a:buNone/>
            </a:pPr>
            <a:r>
              <a:t/>
            </a:r>
            <a:endParaRPr sz="2000"/>
          </a:p>
          <a:p>
            <a:pPr indent="0" lvl="0" marL="0" rtl="0" algn="ctr">
              <a:lnSpc>
                <a:spcPct val="100000"/>
              </a:lnSpc>
              <a:spcBef>
                <a:spcPts val="0"/>
              </a:spcBef>
              <a:spcAft>
                <a:spcPts val="0"/>
              </a:spcAft>
              <a:buSzPts val="1300"/>
              <a:buNone/>
            </a:pPr>
            <a:r>
              <a:t/>
            </a:r>
            <a:endParaRPr sz="2000"/>
          </a:p>
          <a:p>
            <a:pPr indent="0" lvl="0" marL="0" rtl="0" algn="ctr">
              <a:lnSpc>
                <a:spcPct val="100000"/>
              </a:lnSpc>
              <a:spcBef>
                <a:spcPts val="0"/>
              </a:spcBef>
              <a:spcAft>
                <a:spcPts val="0"/>
              </a:spcAft>
              <a:buSzPts val="1300"/>
              <a:buNone/>
            </a:pPr>
            <a:r>
              <a:rPr lang="en" sz="2000"/>
              <a:t>Es por ello que este algoritmo necesariamente necesita de un paso extra que consista en la r</a:t>
            </a:r>
            <a:r>
              <a:rPr b="1" lang="en" sz="2000"/>
              <a:t>evisión de los datos obtenidos</a:t>
            </a:r>
            <a:r>
              <a:rPr lang="en" sz="2000"/>
              <a:t>.</a:t>
            </a:r>
            <a:endParaRPr sz="2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8"/>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Algoritmo de Turney para obtener la polaridad de frases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9"/>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Algoritmo de Turney</a:t>
            </a:r>
            <a:endParaRPr/>
          </a:p>
        </p:txBody>
      </p:sp>
      <p:sp>
        <p:nvSpPr>
          <p:cNvPr id="403" name="Google Shape;403;p49"/>
          <p:cNvSpPr txBox="1"/>
          <p:nvPr>
            <p:ph idx="1" type="body"/>
          </p:nvPr>
        </p:nvSpPr>
        <p:spPr>
          <a:xfrm>
            <a:off x="688525" y="1535400"/>
            <a:ext cx="7927500" cy="3217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r>
              <a:rPr b="1" lang="en" sz="2000"/>
              <a:t>Este algoritmo se puede desglosar en 3 pasos principales</a:t>
            </a:r>
            <a:r>
              <a:rPr lang="en" sz="2000"/>
              <a:t>:</a:t>
            </a:r>
            <a:endParaRPr sz="2000"/>
          </a:p>
          <a:p>
            <a:pPr indent="0" lvl="0" marL="0" rtl="0" algn="ctr">
              <a:lnSpc>
                <a:spcPct val="100000"/>
              </a:lnSpc>
              <a:spcBef>
                <a:spcPts val="0"/>
              </a:spcBef>
              <a:spcAft>
                <a:spcPts val="0"/>
              </a:spcAft>
              <a:buSzPts val="1300"/>
              <a:buNone/>
            </a:pPr>
            <a:r>
              <a:t/>
            </a:r>
            <a:endParaRPr sz="2000"/>
          </a:p>
          <a:p>
            <a:pPr indent="0" lvl="0" marL="0" rtl="0" algn="l">
              <a:lnSpc>
                <a:spcPct val="100000"/>
              </a:lnSpc>
              <a:spcBef>
                <a:spcPts val="0"/>
              </a:spcBef>
              <a:spcAft>
                <a:spcPts val="0"/>
              </a:spcAft>
              <a:buSzPts val="1300"/>
              <a:buNone/>
            </a:pPr>
            <a:r>
              <a:rPr lang="en" sz="2000"/>
              <a:t>1. Extraer frases de opiniones/críticas (</a:t>
            </a:r>
            <a:r>
              <a:rPr i="1" lang="en" sz="2000"/>
              <a:t>reviews</a:t>
            </a:r>
            <a:r>
              <a:rPr lang="en" sz="2000"/>
              <a:t>) y armar un Lexicón de frases</a:t>
            </a:r>
            <a:endParaRPr sz="2000"/>
          </a:p>
          <a:p>
            <a:pPr indent="0" lvl="0" marL="0" rtl="0" algn="l">
              <a:lnSpc>
                <a:spcPct val="100000"/>
              </a:lnSpc>
              <a:spcBef>
                <a:spcPts val="0"/>
              </a:spcBef>
              <a:spcAft>
                <a:spcPts val="0"/>
              </a:spcAft>
              <a:buSzPts val="1300"/>
              <a:buNone/>
            </a:pPr>
            <a:r>
              <a:t/>
            </a:r>
            <a:endParaRPr sz="2000"/>
          </a:p>
          <a:p>
            <a:pPr indent="0" lvl="0" marL="0" rtl="0" algn="l">
              <a:lnSpc>
                <a:spcPct val="100000"/>
              </a:lnSpc>
              <a:spcBef>
                <a:spcPts val="0"/>
              </a:spcBef>
              <a:spcAft>
                <a:spcPts val="0"/>
              </a:spcAft>
              <a:buSzPts val="1300"/>
              <a:buNone/>
            </a:pPr>
            <a:r>
              <a:rPr lang="en" sz="2000"/>
              <a:t>2. Aprender la polaridad de cada frase</a:t>
            </a:r>
            <a:endParaRPr sz="2000"/>
          </a:p>
          <a:p>
            <a:pPr indent="0" lvl="0" marL="0" rtl="0" algn="l">
              <a:lnSpc>
                <a:spcPct val="100000"/>
              </a:lnSpc>
              <a:spcBef>
                <a:spcPts val="0"/>
              </a:spcBef>
              <a:spcAft>
                <a:spcPts val="0"/>
              </a:spcAft>
              <a:buSzPts val="1300"/>
              <a:buNone/>
            </a:pPr>
            <a:r>
              <a:t/>
            </a:r>
            <a:endParaRPr sz="2000"/>
          </a:p>
          <a:p>
            <a:pPr indent="0" lvl="0" marL="0" rtl="0" algn="l">
              <a:lnSpc>
                <a:spcPct val="100000"/>
              </a:lnSpc>
              <a:spcBef>
                <a:spcPts val="0"/>
              </a:spcBef>
              <a:spcAft>
                <a:spcPts val="0"/>
              </a:spcAft>
              <a:buSzPts val="1300"/>
              <a:buNone/>
            </a:pPr>
            <a:r>
              <a:rPr lang="en" sz="2000"/>
              <a:t>3. Puntuar las críticas según el promedio de las polaridades de sus frases</a:t>
            </a:r>
            <a:endParaRPr sz="2000"/>
          </a:p>
          <a:p>
            <a:pPr indent="0" lvl="0" marL="0" rtl="0" algn="ctr">
              <a:lnSpc>
                <a:spcPct val="100000"/>
              </a:lnSpc>
              <a:spcBef>
                <a:spcPts val="0"/>
              </a:spcBef>
              <a:spcAft>
                <a:spcPts val="0"/>
              </a:spcAft>
              <a:buSzPts val="13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729450" y="5656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Análisis de Sentimientos - aspectos</a:t>
            </a:r>
            <a:endParaRPr/>
          </a:p>
        </p:txBody>
      </p:sp>
      <p:sp>
        <p:nvSpPr>
          <p:cNvPr id="117" name="Google Shape;117;p5"/>
          <p:cNvSpPr txBox="1"/>
          <p:nvPr>
            <p:ph idx="1" type="body"/>
          </p:nvPr>
        </p:nvSpPr>
        <p:spPr>
          <a:xfrm>
            <a:off x="729450" y="1384525"/>
            <a:ext cx="7688700" cy="42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Hoteles 			Restaurantes</a:t>
            </a:r>
            <a:endParaRPr/>
          </a:p>
        </p:txBody>
      </p:sp>
      <p:pic>
        <p:nvPicPr>
          <p:cNvPr id="118" name="Google Shape;118;p5"/>
          <p:cNvPicPr preferRelativeResize="0"/>
          <p:nvPr/>
        </p:nvPicPr>
        <p:blipFill rotWithShape="1">
          <a:blip r:embed="rId3">
            <a:alphaModFix/>
          </a:blip>
          <a:srcRect b="0" l="0" r="0" t="0"/>
          <a:stretch/>
        </p:blipFill>
        <p:spPr>
          <a:xfrm>
            <a:off x="729450" y="2034275"/>
            <a:ext cx="1075525" cy="2650150"/>
          </a:xfrm>
          <a:prstGeom prst="rect">
            <a:avLst/>
          </a:prstGeom>
          <a:noFill/>
          <a:ln>
            <a:noFill/>
          </a:ln>
        </p:spPr>
      </p:pic>
      <p:pic>
        <p:nvPicPr>
          <p:cNvPr id="119" name="Google Shape;119;p5"/>
          <p:cNvPicPr preferRelativeResize="0"/>
          <p:nvPr/>
        </p:nvPicPr>
        <p:blipFill rotWithShape="1">
          <a:blip r:embed="rId4">
            <a:alphaModFix/>
          </a:blip>
          <a:srcRect b="0" l="0" r="0" t="0"/>
          <a:stretch/>
        </p:blipFill>
        <p:spPr>
          <a:xfrm>
            <a:off x="2201875" y="1962013"/>
            <a:ext cx="4419600" cy="19145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0"/>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Algoritmo de Turney -  extracción de frases</a:t>
            </a:r>
            <a:endParaRPr/>
          </a:p>
        </p:txBody>
      </p:sp>
      <p:pic>
        <p:nvPicPr>
          <p:cNvPr id="409" name="Google Shape;409;p50"/>
          <p:cNvPicPr preferRelativeResize="0"/>
          <p:nvPr/>
        </p:nvPicPr>
        <p:blipFill rotWithShape="1">
          <a:blip r:embed="rId3">
            <a:alphaModFix/>
          </a:blip>
          <a:srcRect b="0" l="0" r="0" t="0"/>
          <a:stretch/>
        </p:blipFill>
        <p:spPr>
          <a:xfrm>
            <a:off x="786388" y="1370575"/>
            <a:ext cx="7731776" cy="32899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1"/>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Algoritmo de Turney -  polaridad de las frases</a:t>
            </a:r>
            <a:endParaRPr/>
          </a:p>
        </p:txBody>
      </p:sp>
      <p:sp>
        <p:nvSpPr>
          <p:cNvPr id="415" name="Google Shape;415;p51"/>
          <p:cNvSpPr txBox="1"/>
          <p:nvPr>
            <p:ph idx="1" type="body"/>
          </p:nvPr>
        </p:nvSpPr>
        <p:spPr>
          <a:xfrm>
            <a:off x="688525" y="1535400"/>
            <a:ext cx="7927500" cy="321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sz="2000"/>
              <a:t>Para verificar la polaridad de las frases, se verificó cuan cerca aparecían estas de palabras con polaridad ya conocida como por ejemplo: "</a:t>
            </a:r>
            <a:r>
              <a:rPr b="1" lang="en" sz="2000"/>
              <a:t>excelente</a:t>
            </a:r>
            <a:r>
              <a:rPr lang="en" sz="2000"/>
              <a:t>" y "</a:t>
            </a:r>
            <a:r>
              <a:rPr b="1" lang="en" sz="2000"/>
              <a:t>pobre</a:t>
            </a:r>
            <a:r>
              <a:rPr lang="en" sz="2000"/>
              <a:t>". </a:t>
            </a:r>
            <a:endParaRPr sz="2000"/>
          </a:p>
          <a:p>
            <a:pPr indent="0" lvl="0" marL="0" rtl="0" algn="l">
              <a:lnSpc>
                <a:spcPct val="100000"/>
              </a:lnSpc>
              <a:spcBef>
                <a:spcPts val="0"/>
              </a:spcBef>
              <a:spcAft>
                <a:spcPts val="0"/>
              </a:spcAft>
              <a:buSzPts val="1300"/>
              <a:buNone/>
            </a:pPr>
            <a:r>
              <a:t/>
            </a:r>
            <a:endParaRPr sz="2000"/>
          </a:p>
          <a:p>
            <a:pPr indent="0" lvl="0" marL="0" rtl="0" algn="l">
              <a:lnSpc>
                <a:spcPct val="100000"/>
              </a:lnSpc>
              <a:spcBef>
                <a:spcPts val="0"/>
              </a:spcBef>
              <a:spcAft>
                <a:spcPts val="0"/>
              </a:spcAft>
              <a:buSzPts val="1300"/>
              <a:buNone/>
            </a:pPr>
            <a:r>
              <a:rPr lang="en" sz="2000"/>
              <a:t>La idea detrás de esto es que la </a:t>
            </a:r>
            <a:r>
              <a:rPr b="1" lang="en" sz="2000"/>
              <a:t>co-ocurrencia</a:t>
            </a:r>
            <a:r>
              <a:rPr lang="en" sz="2000"/>
              <a:t> de una frase junto con la palabra "</a:t>
            </a:r>
            <a:r>
              <a:rPr b="1" lang="en" sz="2000"/>
              <a:t>excelente</a:t>
            </a:r>
            <a:r>
              <a:rPr lang="en" sz="2000"/>
              <a:t>" o bien con la palabra "</a:t>
            </a:r>
            <a:r>
              <a:rPr b="1" lang="en" sz="2000"/>
              <a:t>pobre</a:t>
            </a:r>
            <a:r>
              <a:rPr lang="en" sz="2000"/>
              <a:t>" </a:t>
            </a:r>
            <a:r>
              <a:rPr lang="en" sz="2000" u="sng"/>
              <a:t>no es casualidad</a:t>
            </a:r>
            <a:r>
              <a:rPr lang="en" sz="2000"/>
              <a:t>, sino que la frase misma tiene una carga de valor, una polaridad. </a:t>
            </a:r>
            <a:endParaRPr sz="2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2"/>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Algoritmo de Turney -  polaridad de las frases</a:t>
            </a:r>
            <a:endParaRPr/>
          </a:p>
        </p:txBody>
      </p:sp>
      <p:sp>
        <p:nvSpPr>
          <p:cNvPr id="421" name="Google Shape;421;p52"/>
          <p:cNvSpPr txBox="1"/>
          <p:nvPr>
            <p:ph idx="1" type="body"/>
          </p:nvPr>
        </p:nvSpPr>
        <p:spPr>
          <a:xfrm>
            <a:off x="688525" y="1535400"/>
            <a:ext cx="7927500" cy="226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i="1" lang="en" sz="2000"/>
              <a:t>Pointwise mutual information:</a:t>
            </a:r>
            <a:endParaRPr b="1" i="1" sz="2000"/>
          </a:p>
          <a:p>
            <a:pPr indent="0" lvl="0" marL="0" rtl="0" algn="l">
              <a:lnSpc>
                <a:spcPct val="100000"/>
              </a:lnSpc>
              <a:spcBef>
                <a:spcPts val="0"/>
              </a:spcBef>
              <a:spcAft>
                <a:spcPts val="0"/>
              </a:spcAft>
              <a:buSzPts val="1300"/>
              <a:buNone/>
            </a:pPr>
            <a:r>
              <a:rPr lang="en" sz="2000"/>
              <a:t>El </a:t>
            </a:r>
            <a:r>
              <a:rPr b="1" lang="en" sz="2000"/>
              <a:t>PMI</a:t>
            </a:r>
            <a:r>
              <a:rPr lang="en" sz="2000"/>
              <a:t> de un par de valores </a:t>
            </a:r>
            <a:r>
              <a:rPr b="1" lang="en" sz="2000"/>
              <a:t>x</a:t>
            </a:r>
            <a:r>
              <a:rPr lang="en" sz="2000"/>
              <a:t> e </a:t>
            </a:r>
            <a:r>
              <a:rPr b="1" lang="en" sz="2000"/>
              <a:t>y </a:t>
            </a:r>
            <a:r>
              <a:rPr lang="en" sz="2000"/>
              <a:t>pertenecientes a dos variables aleatorias discretas: </a:t>
            </a:r>
            <a:r>
              <a:rPr b="1" lang="en" sz="2000"/>
              <a:t>X</a:t>
            </a:r>
            <a:r>
              <a:rPr lang="en" sz="2000"/>
              <a:t> e </a:t>
            </a:r>
            <a:r>
              <a:rPr b="1" lang="en" sz="2000"/>
              <a:t>Y</a:t>
            </a:r>
            <a:r>
              <a:rPr lang="en" sz="2000"/>
              <a:t> respectivamente, cuantifica la discrepancia entre la probabilidad de su coincidencia dada su distribución conjunta y su distribución individual y asumiendo su independencia. </a:t>
            </a:r>
            <a:endParaRPr sz="2000"/>
          </a:p>
          <a:p>
            <a:pPr indent="0" lvl="0" marL="0" rtl="0" algn="l">
              <a:lnSpc>
                <a:spcPct val="100000"/>
              </a:lnSpc>
              <a:spcBef>
                <a:spcPts val="0"/>
              </a:spcBef>
              <a:spcAft>
                <a:spcPts val="0"/>
              </a:spcAft>
              <a:buSzPts val="1300"/>
              <a:buNone/>
            </a:pPr>
            <a:r>
              <a:t/>
            </a:r>
            <a:endParaRPr sz="2000"/>
          </a:p>
          <a:p>
            <a:pPr indent="0" lvl="0" marL="0" rtl="0" algn="l">
              <a:lnSpc>
                <a:spcPct val="100000"/>
              </a:lnSpc>
              <a:spcBef>
                <a:spcPts val="0"/>
              </a:spcBef>
              <a:spcAft>
                <a:spcPts val="0"/>
              </a:spcAft>
              <a:buSzPts val="1300"/>
              <a:buNone/>
            </a:pPr>
            <a:r>
              <a:rPr lang="en" sz="2000"/>
              <a:t>Matemáticamente:</a:t>
            </a:r>
            <a:endParaRPr sz="2000"/>
          </a:p>
        </p:txBody>
      </p:sp>
      <p:pic>
        <p:nvPicPr>
          <p:cNvPr id="422" name="Google Shape;422;p52"/>
          <p:cNvPicPr preferRelativeResize="0"/>
          <p:nvPr/>
        </p:nvPicPr>
        <p:blipFill rotWithShape="1">
          <a:blip r:embed="rId3">
            <a:alphaModFix/>
          </a:blip>
          <a:srcRect b="0" l="0" r="0" t="0"/>
          <a:stretch/>
        </p:blipFill>
        <p:spPr>
          <a:xfrm>
            <a:off x="2594737" y="3804300"/>
            <a:ext cx="3954520" cy="10344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3"/>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Algoritmo de Turney -  polaridad de las frases</a:t>
            </a:r>
            <a:endParaRPr/>
          </a:p>
        </p:txBody>
      </p:sp>
      <p:sp>
        <p:nvSpPr>
          <p:cNvPr id="428" name="Google Shape;428;p53"/>
          <p:cNvSpPr txBox="1"/>
          <p:nvPr>
            <p:ph idx="1" type="body"/>
          </p:nvPr>
        </p:nvSpPr>
        <p:spPr>
          <a:xfrm>
            <a:off x="688525" y="1535400"/>
            <a:ext cx="7927500" cy="171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lang="en" sz="2000"/>
              <a:t>En otras palabras</a:t>
            </a:r>
            <a:r>
              <a:rPr lang="en" sz="2000"/>
              <a:t>: cuanto más posible es que el evento </a:t>
            </a:r>
            <a:r>
              <a:rPr b="1" lang="en" sz="2000"/>
              <a:t>X</a:t>
            </a:r>
            <a:r>
              <a:rPr lang="en" sz="2000"/>
              <a:t> aparezca vinculado al evento </a:t>
            </a:r>
            <a:r>
              <a:rPr b="1" lang="en" sz="2000"/>
              <a:t>Y</a:t>
            </a:r>
            <a:r>
              <a:rPr lang="en" sz="2000"/>
              <a:t> a que aparezcan ambos de forma independiente entre sí. </a:t>
            </a:r>
            <a:endParaRPr sz="2000"/>
          </a:p>
          <a:p>
            <a:pPr indent="0" lvl="0" marL="0" rtl="0" algn="l">
              <a:lnSpc>
                <a:spcPct val="100000"/>
              </a:lnSpc>
              <a:spcBef>
                <a:spcPts val="0"/>
              </a:spcBef>
              <a:spcAft>
                <a:spcPts val="0"/>
              </a:spcAft>
              <a:buSzPts val="1300"/>
              <a:buNone/>
            </a:pPr>
            <a:r>
              <a:t/>
            </a:r>
            <a:endParaRPr sz="2000"/>
          </a:p>
          <a:p>
            <a:pPr indent="0" lvl="0" marL="0" rtl="0" algn="l">
              <a:lnSpc>
                <a:spcPct val="100000"/>
              </a:lnSpc>
              <a:spcBef>
                <a:spcPts val="0"/>
              </a:spcBef>
              <a:spcAft>
                <a:spcPts val="0"/>
              </a:spcAft>
              <a:buSzPts val="1300"/>
              <a:buNone/>
            </a:pPr>
            <a:r>
              <a:rPr b="1" i="1" lang="en" sz="2000"/>
              <a:t>Pointwise mutual information</a:t>
            </a:r>
            <a:r>
              <a:rPr b="1" lang="en" sz="2000"/>
              <a:t> entre dos palabras</a:t>
            </a:r>
            <a:r>
              <a:rPr lang="en" sz="2000"/>
              <a:t>:</a:t>
            </a:r>
            <a:endParaRPr sz="2000"/>
          </a:p>
        </p:txBody>
      </p:sp>
      <p:pic>
        <p:nvPicPr>
          <p:cNvPr id="429" name="Google Shape;429;p53"/>
          <p:cNvPicPr preferRelativeResize="0"/>
          <p:nvPr/>
        </p:nvPicPr>
        <p:blipFill rotWithShape="1">
          <a:blip r:embed="rId3">
            <a:alphaModFix/>
          </a:blip>
          <a:srcRect b="0" l="0" r="0" t="0"/>
          <a:stretch/>
        </p:blipFill>
        <p:spPr>
          <a:xfrm>
            <a:off x="1171575" y="3448200"/>
            <a:ext cx="6800850" cy="11334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4"/>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Algoritmo de Turney -  polaridad de las frases</a:t>
            </a:r>
            <a:endParaRPr/>
          </a:p>
        </p:txBody>
      </p:sp>
      <p:sp>
        <p:nvSpPr>
          <p:cNvPr id="435" name="Google Shape;435;p54"/>
          <p:cNvSpPr txBox="1"/>
          <p:nvPr>
            <p:ph idx="1" type="body"/>
          </p:nvPr>
        </p:nvSpPr>
        <p:spPr>
          <a:xfrm>
            <a:off x="688525" y="1339825"/>
            <a:ext cx="7927500" cy="1133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lang="en" sz="2000"/>
              <a:t>Turney</a:t>
            </a:r>
            <a:r>
              <a:rPr lang="en" sz="2000"/>
              <a:t> utilizó el buscador </a:t>
            </a:r>
            <a:r>
              <a:rPr b="1" lang="en" sz="2000"/>
              <a:t>Altavista.com</a:t>
            </a:r>
            <a:r>
              <a:rPr lang="en" sz="2000"/>
              <a:t> para obtener estos valores, pero la forma que utilicemos para contar estos resultados dependerá de nuestro conjunto de datos de entrenamiento.</a:t>
            </a:r>
            <a:endParaRPr sz="2000"/>
          </a:p>
        </p:txBody>
      </p:sp>
      <p:pic>
        <p:nvPicPr>
          <p:cNvPr id="436" name="Google Shape;436;p54"/>
          <p:cNvPicPr preferRelativeResize="0"/>
          <p:nvPr/>
        </p:nvPicPr>
        <p:blipFill rotWithShape="1">
          <a:blip r:embed="rId3">
            <a:alphaModFix/>
          </a:blip>
          <a:srcRect b="0" l="0" r="0" t="0"/>
          <a:stretch/>
        </p:blipFill>
        <p:spPr>
          <a:xfrm>
            <a:off x="688525" y="2733200"/>
            <a:ext cx="5629275" cy="19145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5"/>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Algoritmo de Turney -  polaridad de las frases</a:t>
            </a:r>
            <a:endParaRPr/>
          </a:p>
        </p:txBody>
      </p:sp>
      <p:sp>
        <p:nvSpPr>
          <p:cNvPr id="442" name="Google Shape;442;p55"/>
          <p:cNvSpPr txBox="1"/>
          <p:nvPr>
            <p:ph idx="1" type="body"/>
          </p:nvPr>
        </p:nvSpPr>
        <p:spPr>
          <a:xfrm>
            <a:off x="727650" y="3726075"/>
            <a:ext cx="7927500" cy="113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lang="en" sz="2000"/>
              <a:t>NEAR</a:t>
            </a:r>
            <a:r>
              <a:rPr lang="en" sz="2000"/>
              <a:t> significa "cerca de", indica que </a:t>
            </a:r>
            <a:r>
              <a:rPr b="1" lang="en" sz="2000"/>
              <a:t>palabra1</a:t>
            </a:r>
            <a:r>
              <a:rPr lang="en" sz="2000"/>
              <a:t> apareció a no más de </a:t>
            </a:r>
            <a:r>
              <a:rPr b="1" lang="en" sz="2000"/>
              <a:t>N</a:t>
            </a:r>
            <a:r>
              <a:rPr lang="en" sz="2000"/>
              <a:t> palabras de distancia de </a:t>
            </a:r>
            <a:r>
              <a:rPr b="1" lang="en" sz="2000"/>
              <a:t>palabra2</a:t>
            </a:r>
            <a:r>
              <a:rPr lang="en" sz="2000"/>
              <a:t> en un texto dado.</a:t>
            </a:r>
            <a:endParaRPr sz="2000"/>
          </a:p>
        </p:txBody>
      </p:sp>
      <p:pic>
        <p:nvPicPr>
          <p:cNvPr id="443" name="Google Shape;443;p55"/>
          <p:cNvPicPr preferRelativeResize="0"/>
          <p:nvPr/>
        </p:nvPicPr>
        <p:blipFill rotWithShape="1">
          <a:blip r:embed="rId3">
            <a:alphaModFix/>
          </a:blip>
          <a:srcRect b="0" l="0" r="0" t="0"/>
          <a:stretch/>
        </p:blipFill>
        <p:spPr>
          <a:xfrm>
            <a:off x="727650" y="1487950"/>
            <a:ext cx="7032403" cy="22911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6"/>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Algoritmo de Turney -  polaridad de las frases</a:t>
            </a:r>
            <a:endParaRPr/>
          </a:p>
        </p:txBody>
      </p:sp>
      <p:sp>
        <p:nvSpPr>
          <p:cNvPr id="449" name="Google Shape;449;p56"/>
          <p:cNvSpPr txBox="1"/>
          <p:nvPr>
            <p:ph idx="1" type="body"/>
          </p:nvPr>
        </p:nvSpPr>
        <p:spPr>
          <a:xfrm>
            <a:off x="2403000" y="4106525"/>
            <a:ext cx="4338000" cy="57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lang="en" sz="2000"/>
              <a:t>Los denominadores se cancelan</a:t>
            </a:r>
            <a:endParaRPr sz="2000"/>
          </a:p>
        </p:txBody>
      </p:sp>
      <p:pic>
        <p:nvPicPr>
          <p:cNvPr id="450" name="Google Shape;450;p56"/>
          <p:cNvPicPr preferRelativeResize="0"/>
          <p:nvPr/>
        </p:nvPicPr>
        <p:blipFill rotWithShape="1">
          <a:blip r:embed="rId3">
            <a:alphaModFix/>
          </a:blip>
          <a:srcRect b="0" l="0" r="0" t="0"/>
          <a:stretch/>
        </p:blipFill>
        <p:spPr>
          <a:xfrm>
            <a:off x="3656550" y="1470875"/>
            <a:ext cx="4733925" cy="1914525"/>
          </a:xfrm>
          <a:prstGeom prst="rect">
            <a:avLst/>
          </a:prstGeom>
          <a:noFill/>
          <a:ln>
            <a:noFill/>
          </a:ln>
        </p:spPr>
      </p:pic>
      <p:sp>
        <p:nvSpPr>
          <p:cNvPr id="451" name="Google Shape;451;p56"/>
          <p:cNvSpPr txBox="1"/>
          <p:nvPr>
            <p:ph idx="1" type="body"/>
          </p:nvPr>
        </p:nvSpPr>
        <p:spPr>
          <a:xfrm>
            <a:off x="727650" y="1861450"/>
            <a:ext cx="2928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lang="en" sz="2000"/>
              <a:t>PMI(palabra1, palabra2) </a:t>
            </a:r>
            <a:endParaRPr sz="2000"/>
          </a:p>
        </p:txBody>
      </p:sp>
      <p:cxnSp>
        <p:nvCxnSpPr>
          <p:cNvPr id="452" name="Google Shape;452;p56"/>
          <p:cNvCxnSpPr/>
          <p:nvPr/>
        </p:nvCxnSpPr>
        <p:spPr>
          <a:xfrm flipH="1">
            <a:off x="5607025" y="1845700"/>
            <a:ext cx="979800" cy="498600"/>
          </a:xfrm>
          <a:prstGeom prst="straightConnector1">
            <a:avLst/>
          </a:prstGeom>
          <a:noFill/>
          <a:ln cap="flat" cmpd="sng" w="9525">
            <a:solidFill>
              <a:srgbClr val="FF0000"/>
            </a:solidFill>
            <a:prstDash val="solid"/>
            <a:round/>
            <a:headEnd len="sm" w="sm" type="none"/>
            <a:tailEnd len="sm" w="sm" type="none"/>
          </a:ln>
        </p:spPr>
      </p:cxnSp>
      <p:cxnSp>
        <p:nvCxnSpPr>
          <p:cNvPr id="453" name="Google Shape;453;p56"/>
          <p:cNvCxnSpPr/>
          <p:nvPr/>
        </p:nvCxnSpPr>
        <p:spPr>
          <a:xfrm flipH="1">
            <a:off x="5676975" y="2589250"/>
            <a:ext cx="1084800" cy="577200"/>
          </a:xfrm>
          <a:prstGeom prst="straightConnector1">
            <a:avLst/>
          </a:prstGeom>
          <a:noFill/>
          <a:ln cap="flat" cmpd="sng" w="9525">
            <a:solidFill>
              <a:srgbClr val="FF0000"/>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7"/>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Algoritmo de Turney -  polaridad de las frases</a:t>
            </a:r>
            <a:endParaRPr/>
          </a:p>
        </p:txBody>
      </p:sp>
      <p:sp>
        <p:nvSpPr>
          <p:cNvPr id="459" name="Google Shape;459;p57"/>
          <p:cNvSpPr txBox="1"/>
          <p:nvPr>
            <p:ph idx="1" type="body"/>
          </p:nvPr>
        </p:nvSpPr>
        <p:spPr>
          <a:xfrm>
            <a:off x="410750" y="1457175"/>
            <a:ext cx="8400600" cy="326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lang="en" sz="2000"/>
              <a:t>PMI</a:t>
            </a:r>
            <a:r>
              <a:rPr lang="en" sz="2000"/>
              <a:t>(palabra1, palabra2) =  log</a:t>
            </a:r>
            <a:r>
              <a:rPr lang="en" sz="1400"/>
              <a:t>2 </a:t>
            </a:r>
            <a:r>
              <a:rPr lang="en" sz="2000" u="sng"/>
              <a:t>(  #(palabra1 NEAR palabra2) )</a:t>
            </a:r>
            <a:endParaRPr sz="2000" u="sng"/>
          </a:p>
          <a:p>
            <a:pPr indent="0" lvl="0" marL="0" rtl="0" algn="l">
              <a:lnSpc>
                <a:spcPct val="100000"/>
              </a:lnSpc>
              <a:spcBef>
                <a:spcPts val="0"/>
              </a:spcBef>
              <a:spcAft>
                <a:spcPts val="0"/>
              </a:spcAft>
              <a:buSzPts val="1300"/>
              <a:buNone/>
            </a:pPr>
            <a:r>
              <a:rPr lang="en" sz="2000"/>
              <a:t>                                                                                   #(palabra1) #(palabra2)</a:t>
            </a:r>
            <a:endParaRPr sz="2000"/>
          </a:p>
          <a:p>
            <a:pPr indent="0" lvl="0" marL="0" rtl="0" algn="l">
              <a:lnSpc>
                <a:spcPct val="100000"/>
              </a:lnSpc>
              <a:spcBef>
                <a:spcPts val="0"/>
              </a:spcBef>
              <a:spcAft>
                <a:spcPts val="0"/>
              </a:spcAft>
              <a:buSzPts val="1300"/>
              <a:buNone/>
            </a:pPr>
            <a:r>
              <a:rPr b="1" lang="en" sz="2000"/>
              <a:t>Calculando la polaridad de una frase:</a:t>
            </a:r>
            <a:endParaRPr b="1" sz="2000"/>
          </a:p>
          <a:p>
            <a:pPr indent="0" lvl="0" marL="0" rtl="0" algn="l">
              <a:lnSpc>
                <a:spcPct val="100000"/>
              </a:lnSpc>
              <a:spcBef>
                <a:spcPts val="0"/>
              </a:spcBef>
              <a:spcAft>
                <a:spcPts val="0"/>
              </a:spcAft>
              <a:buSzPts val="1300"/>
              <a:buNone/>
            </a:pPr>
            <a:r>
              <a:t/>
            </a:r>
            <a:endParaRPr b="1" sz="2000"/>
          </a:p>
          <a:p>
            <a:pPr indent="0" lvl="0" marL="0" rtl="0" algn="l">
              <a:lnSpc>
                <a:spcPct val="100000"/>
              </a:lnSpc>
              <a:spcBef>
                <a:spcPts val="0"/>
              </a:spcBef>
              <a:spcAft>
                <a:spcPts val="0"/>
              </a:spcAft>
              <a:buSzPts val="1300"/>
              <a:buNone/>
            </a:pPr>
            <a:r>
              <a:rPr lang="en" sz="2000"/>
              <a:t>Polaridad(frase) = PMI(frase,"excelente") -  PMI(frase,"pobre")</a:t>
            </a:r>
            <a:endParaRPr sz="2000"/>
          </a:p>
          <a:p>
            <a:pPr indent="0" lvl="0" marL="0" rtl="0" algn="l">
              <a:lnSpc>
                <a:spcPct val="100000"/>
              </a:lnSpc>
              <a:spcBef>
                <a:spcPts val="0"/>
              </a:spcBef>
              <a:spcAft>
                <a:spcPts val="0"/>
              </a:spcAft>
              <a:buSzPts val="1300"/>
              <a:buNone/>
            </a:pPr>
            <a:r>
              <a:t/>
            </a:r>
            <a:endParaRPr sz="2000"/>
          </a:p>
          <a:p>
            <a:pPr indent="0" lvl="0" marL="0" rtl="0" algn="l">
              <a:lnSpc>
                <a:spcPct val="100000"/>
              </a:lnSpc>
              <a:spcBef>
                <a:spcPts val="0"/>
              </a:spcBef>
              <a:spcAft>
                <a:spcPts val="0"/>
              </a:spcAft>
              <a:buSzPts val="1300"/>
              <a:buNone/>
            </a:pPr>
            <a:r>
              <a:rPr b="1" lang="en" sz="2000"/>
              <a:t>En resumen</a:t>
            </a:r>
            <a:r>
              <a:rPr lang="en" sz="2000"/>
              <a:t>:</a:t>
            </a:r>
            <a:endParaRPr sz="2000"/>
          </a:p>
          <a:p>
            <a:pPr indent="0" lvl="0" marL="0" rtl="0" algn="l">
              <a:lnSpc>
                <a:spcPct val="100000"/>
              </a:lnSpc>
              <a:spcBef>
                <a:spcPts val="0"/>
              </a:spcBef>
              <a:spcAft>
                <a:spcPts val="0"/>
              </a:spcAft>
              <a:buSzPts val="1300"/>
              <a:buNone/>
            </a:pPr>
            <a:r>
              <a:t/>
            </a:r>
            <a:endParaRPr sz="2000"/>
          </a:p>
          <a:p>
            <a:pPr indent="0" lvl="0" marL="0" rtl="0" algn="l">
              <a:lnSpc>
                <a:spcPct val="100000"/>
              </a:lnSpc>
              <a:spcBef>
                <a:spcPts val="0"/>
              </a:spcBef>
              <a:spcAft>
                <a:spcPts val="0"/>
              </a:spcAft>
              <a:buSzPts val="1300"/>
              <a:buNone/>
            </a:pPr>
            <a:r>
              <a:rPr lang="en" sz="2000"/>
              <a:t>Polaridad (frase) = log</a:t>
            </a:r>
            <a:r>
              <a:rPr lang="en" sz="1400"/>
              <a:t>2</a:t>
            </a:r>
            <a:r>
              <a:rPr lang="en" sz="2000"/>
              <a:t> </a:t>
            </a:r>
            <a:r>
              <a:rPr lang="en" sz="2000" u="sng"/>
              <a:t>  #(frase NEAR excelente) #(pobre) </a:t>
            </a:r>
            <a:endParaRPr sz="2000" u="sng"/>
          </a:p>
          <a:p>
            <a:pPr indent="0" lvl="0" marL="0" rtl="0" algn="l">
              <a:lnSpc>
                <a:spcPct val="100000"/>
              </a:lnSpc>
              <a:spcBef>
                <a:spcPts val="0"/>
              </a:spcBef>
              <a:spcAft>
                <a:spcPts val="0"/>
              </a:spcAft>
              <a:buSzPts val="1300"/>
              <a:buNone/>
            </a:pPr>
            <a:r>
              <a:rPr lang="en" sz="2000"/>
              <a:t>                                                      #(frase NEAR pobre)#(excelente) </a:t>
            </a:r>
            <a:endParaRPr sz="2000"/>
          </a:p>
          <a:p>
            <a:pPr indent="0" lvl="0" marL="0" rtl="0" algn="l">
              <a:lnSpc>
                <a:spcPct val="100000"/>
              </a:lnSpc>
              <a:spcBef>
                <a:spcPts val="0"/>
              </a:spcBef>
              <a:spcAft>
                <a:spcPts val="0"/>
              </a:spcAft>
              <a:buSzPts val="1300"/>
              <a:buNone/>
            </a:pPr>
            <a:r>
              <a:t/>
            </a:r>
            <a:endParaRPr sz="2000"/>
          </a:p>
          <a:p>
            <a:pPr indent="0" lvl="0" marL="0" rtl="0" algn="l">
              <a:lnSpc>
                <a:spcPct val="100000"/>
              </a:lnSpc>
              <a:spcBef>
                <a:spcPts val="0"/>
              </a:spcBef>
              <a:spcAft>
                <a:spcPts val="0"/>
              </a:spcAft>
              <a:buSzPts val="1300"/>
              <a:buNone/>
            </a:pPr>
            <a:r>
              <a:t/>
            </a:r>
            <a:endParaRPr b="1" sz="20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8"/>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Algoritmo de Turney -  polaridad de las frases</a:t>
            </a:r>
            <a:endParaRPr/>
          </a:p>
        </p:txBody>
      </p:sp>
      <p:sp>
        <p:nvSpPr>
          <p:cNvPr id="465" name="Google Shape;465;p58"/>
          <p:cNvSpPr txBox="1"/>
          <p:nvPr>
            <p:ph idx="1" type="body"/>
          </p:nvPr>
        </p:nvSpPr>
        <p:spPr>
          <a:xfrm>
            <a:off x="410750" y="1457175"/>
            <a:ext cx="8400600" cy="48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lang="en" sz="2000"/>
              <a:t>Ejemplos:</a:t>
            </a:r>
            <a:endParaRPr b="1" sz="2000"/>
          </a:p>
        </p:txBody>
      </p:sp>
      <p:pic>
        <p:nvPicPr>
          <p:cNvPr id="466" name="Google Shape;466;p58"/>
          <p:cNvPicPr preferRelativeResize="0"/>
          <p:nvPr/>
        </p:nvPicPr>
        <p:blipFill rotWithShape="1">
          <a:blip r:embed="rId3">
            <a:alphaModFix/>
          </a:blip>
          <a:srcRect b="0" l="0" r="0" t="0"/>
          <a:stretch/>
        </p:blipFill>
        <p:spPr>
          <a:xfrm>
            <a:off x="2695963" y="1946175"/>
            <a:ext cx="3830163" cy="28925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9"/>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Algoritmo de Turney -  puntuar las críticas</a:t>
            </a:r>
            <a:endParaRPr/>
          </a:p>
        </p:txBody>
      </p:sp>
      <p:sp>
        <p:nvSpPr>
          <p:cNvPr id="472" name="Google Shape;472;p59"/>
          <p:cNvSpPr txBox="1"/>
          <p:nvPr>
            <p:ph idx="1" type="body"/>
          </p:nvPr>
        </p:nvSpPr>
        <p:spPr>
          <a:xfrm>
            <a:off x="410750" y="1457175"/>
            <a:ext cx="8400600" cy="119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sz="2000"/>
              <a:t>Armar una lista de frases y asociarles el valor obtenido con los cálculos anteriores para luego descomponer las críticas en sus frases y realizar el promedio.</a:t>
            </a:r>
            <a:endParaRPr sz="2000"/>
          </a:p>
          <a:p>
            <a:pPr indent="0" lvl="0" marL="0" rtl="0" algn="l">
              <a:lnSpc>
                <a:spcPct val="100000"/>
              </a:lnSpc>
              <a:spcBef>
                <a:spcPts val="0"/>
              </a:spcBef>
              <a:spcAft>
                <a:spcPts val="0"/>
              </a:spcAft>
              <a:buSzPts val="1300"/>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727650" y="5949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Análisis de Sentimientos - tareas complejas</a:t>
            </a:r>
            <a:endParaRPr/>
          </a:p>
        </p:txBody>
      </p:sp>
      <p:sp>
        <p:nvSpPr>
          <p:cNvPr id="125" name="Google Shape;125;p6"/>
          <p:cNvSpPr txBox="1"/>
          <p:nvPr>
            <p:ph idx="1" type="body"/>
          </p:nvPr>
        </p:nvSpPr>
        <p:spPr>
          <a:xfrm>
            <a:off x="729450" y="1437625"/>
            <a:ext cx="7688700" cy="336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2400"/>
              <a:t>Estimar la confianza del consumidor:</a:t>
            </a:r>
            <a:endParaRPr sz="2400"/>
          </a:p>
          <a:p>
            <a:pPr indent="0" lvl="0" marL="0" rtl="0" algn="l">
              <a:lnSpc>
                <a:spcPct val="115000"/>
              </a:lnSpc>
              <a:spcBef>
                <a:spcPts val="1600"/>
              </a:spcBef>
              <a:spcAft>
                <a:spcPts val="0"/>
              </a:spcAft>
              <a:buSzPts val="1300"/>
              <a:buNone/>
            </a:pPr>
            <a:r>
              <a:t/>
            </a:r>
            <a:endParaRPr sz="2400"/>
          </a:p>
          <a:p>
            <a:pPr indent="0" lvl="0" marL="0" rtl="0" algn="l">
              <a:lnSpc>
                <a:spcPct val="115000"/>
              </a:lnSpc>
              <a:spcBef>
                <a:spcPts val="1600"/>
              </a:spcBef>
              <a:spcAft>
                <a:spcPts val="1600"/>
              </a:spcAft>
              <a:buSzPts val="1300"/>
              <a:buNone/>
            </a:pPr>
            <a:r>
              <a:rPr lang="en" sz="1800"/>
              <a:t>"La confianza del consumidor es un </a:t>
            </a:r>
            <a:r>
              <a:rPr b="1" lang="en" sz="1800"/>
              <a:t>indicador económico</a:t>
            </a:r>
            <a:r>
              <a:rPr lang="en" sz="1800"/>
              <a:t> que mide el grado de optimismo que los consumidores sienten sobre el estado general de la economía y sobre su situación financiera personal. Qué tan seguras se sienten las personas sobre la estabilidad de sus ingresos determina sus </a:t>
            </a:r>
            <a:r>
              <a:rPr b="1" lang="en" sz="1800"/>
              <a:t>actividades de consumo</a:t>
            </a:r>
            <a:r>
              <a:rPr lang="en" sz="1800"/>
              <a:t> y por lo tanto sirve como uno de los indicadores claves en la forma general de la economía." (</a:t>
            </a:r>
            <a:r>
              <a:rPr i="1" lang="en" sz="1800"/>
              <a:t>Wikipedia</a:t>
            </a:r>
            <a:r>
              <a:rPr lang="en" sz="1800"/>
              <a:t>)</a:t>
            </a:r>
            <a:endParaRPr sz="18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0"/>
          <p:cNvSpPr txBox="1"/>
          <p:nvPr>
            <p:ph type="title"/>
          </p:nvPr>
        </p:nvSpPr>
        <p:spPr>
          <a:xfrm>
            <a:off x="727650" y="5949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Algoritmo de Turney -  conclusiones</a:t>
            </a:r>
            <a:endParaRPr/>
          </a:p>
        </p:txBody>
      </p:sp>
      <p:sp>
        <p:nvSpPr>
          <p:cNvPr id="478" name="Google Shape;478;p60"/>
          <p:cNvSpPr txBox="1"/>
          <p:nvPr>
            <p:ph idx="1" type="body"/>
          </p:nvPr>
        </p:nvSpPr>
        <p:spPr>
          <a:xfrm>
            <a:off x="410750" y="1457175"/>
            <a:ext cx="8400600" cy="328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t/>
            </a:r>
            <a:endParaRPr sz="2400"/>
          </a:p>
          <a:p>
            <a:pPr indent="457200" lvl="0" marL="0" rtl="0" algn="l">
              <a:lnSpc>
                <a:spcPct val="100000"/>
              </a:lnSpc>
              <a:spcBef>
                <a:spcPts val="0"/>
              </a:spcBef>
              <a:spcAft>
                <a:spcPts val="0"/>
              </a:spcAft>
              <a:buSzPts val="1300"/>
              <a:buNone/>
            </a:pPr>
            <a:r>
              <a:rPr lang="en" sz="2400"/>
              <a:t>Sobre  410 opiniones de </a:t>
            </a:r>
            <a:r>
              <a:rPr i="1" lang="en" sz="2400"/>
              <a:t>Epinions</a:t>
            </a:r>
            <a:endParaRPr i="1" sz="2400"/>
          </a:p>
          <a:p>
            <a:pPr indent="457200" lvl="0" marL="0" rtl="0" algn="l">
              <a:lnSpc>
                <a:spcPct val="100000"/>
              </a:lnSpc>
              <a:spcBef>
                <a:spcPts val="0"/>
              </a:spcBef>
              <a:spcAft>
                <a:spcPts val="0"/>
              </a:spcAft>
              <a:buSzPts val="1300"/>
              <a:buNone/>
            </a:pPr>
            <a:r>
              <a:t/>
            </a:r>
            <a:endParaRPr i="1" sz="2400"/>
          </a:p>
          <a:p>
            <a:pPr indent="-381000" lvl="0" marL="457200" rtl="0" algn="l">
              <a:lnSpc>
                <a:spcPct val="100000"/>
              </a:lnSpc>
              <a:spcBef>
                <a:spcPts val="0"/>
              </a:spcBef>
              <a:spcAft>
                <a:spcPts val="0"/>
              </a:spcAft>
              <a:buSzPts val="2400"/>
              <a:buChar char="●"/>
            </a:pPr>
            <a:r>
              <a:rPr lang="en" sz="2400"/>
              <a:t>Exactitud promedio: 74%</a:t>
            </a:r>
            <a:endParaRPr sz="2400"/>
          </a:p>
          <a:p>
            <a:pPr indent="-381000" lvl="1" marL="914400" rtl="0" algn="l">
              <a:lnSpc>
                <a:spcPct val="100000"/>
              </a:lnSpc>
              <a:spcBef>
                <a:spcPts val="0"/>
              </a:spcBef>
              <a:spcAft>
                <a:spcPts val="0"/>
              </a:spcAft>
              <a:buSzPts val="2400"/>
              <a:buChar char="○"/>
            </a:pPr>
            <a:r>
              <a:rPr lang="en" sz="2400"/>
              <a:t>criticas cinematográficas: 66%</a:t>
            </a:r>
            <a:endParaRPr sz="2400"/>
          </a:p>
          <a:p>
            <a:pPr indent="-381000" lvl="1" marL="914400" rtl="0" algn="l">
              <a:lnSpc>
                <a:spcPct val="100000"/>
              </a:lnSpc>
              <a:spcBef>
                <a:spcPts val="0"/>
              </a:spcBef>
              <a:spcAft>
                <a:spcPts val="0"/>
              </a:spcAft>
              <a:buSzPts val="2400"/>
              <a:buChar char="○"/>
            </a:pPr>
            <a:r>
              <a:rPr lang="en" sz="2400"/>
              <a:t>críticas sobre bancos y automóviles:  80% y el 84%</a:t>
            </a:r>
            <a:endParaRPr sz="2400"/>
          </a:p>
          <a:p>
            <a:pPr indent="-381000" lvl="1" marL="914400" rtl="0" algn="l">
              <a:lnSpc>
                <a:spcPct val="100000"/>
              </a:lnSpc>
              <a:spcBef>
                <a:spcPts val="0"/>
              </a:spcBef>
              <a:spcAft>
                <a:spcPts val="0"/>
              </a:spcAft>
              <a:buSzPts val="2400"/>
              <a:buChar char="○"/>
            </a:pPr>
            <a:r>
              <a:rPr lang="en" sz="2400"/>
              <a:t>críticas sobre viajes: intermedio.</a:t>
            </a:r>
            <a:endParaRPr sz="24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1"/>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Aspectos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2"/>
          <p:cNvSpPr txBox="1"/>
          <p:nvPr>
            <p:ph type="title"/>
          </p:nvPr>
        </p:nvSpPr>
        <p:spPr>
          <a:xfrm>
            <a:off x="727650" y="6047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Aspectos</a:t>
            </a:r>
            <a:endParaRPr/>
          </a:p>
        </p:txBody>
      </p:sp>
      <p:sp>
        <p:nvSpPr>
          <p:cNvPr id="489" name="Google Shape;489;p62"/>
          <p:cNvSpPr txBox="1"/>
          <p:nvPr>
            <p:ph idx="1" type="body"/>
          </p:nvPr>
        </p:nvSpPr>
        <p:spPr>
          <a:xfrm>
            <a:off x="729450" y="1369150"/>
            <a:ext cx="7688700" cy="297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2200"/>
              <a:t>¿Cómo detectar más de un sentimiento en la misma frase? </a:t>
            </a:r>
            <a:endParaRPr sz="2200"/>
          </a:p>
          <a:p>
            <a:pPr indent="0" lvl="0" marL="0" rtl="0" algn="l">
              <a:lnSpc>
                <a:spcPct val="115000"/>
              </a:lnSpc>
              <a:spcBef>
                <a:spcPts val="1600"/>
              </a:spcBef>
              <a:spcAft>
                <a:spcPts val="0"/>
              </a:spcAft>
              <a:buSzPts val="1300"/>
              <a:buNone/>
            </a:pPr>
            <a:r>
              <a:rPr lang="en" sz="2200"/>
              <a:t>¿Qué sucede cuando tenemos frases como la siguiente?</a:t>
            </a:r>
            <a:endParaRPr sz="2200"/>
          </a:p>
          <a:p>
            <a:pPr indent="0" lvl="0" marL="0" rtl="0" algn="l">
              <a:lnSpc>
                <a:spcPct val="115000"/>
              </a:lnSpc>
              <a:spcBef>
                <a:spcPts val="1600"/>
              </a:spcBef>
              <a:spcAft>
                <a:spcPts val="0"/>
              </a:spcAft>
              <a:buSzPts val="1300"/>
              <a:buNone/>
            </a:pPr>
            <a:r>
              <a:t/>
            </a:r>
            <a:endParaRPr sz="2400"/>
          </a:p>
          <a:p>
            <a:pPr indent="0" lvl="0" marL="0" rtl="0" algn="ctr">
              <a:lnSpc>
                <a:spcPct val="115000"/>
              </a:lnSpc>
              <a:spcBef>
                <a:spcPts val="1600"/>
              </a:spcBef>
              <a:spcAft>
                <a:spcPts val="1600"/>
              </a:spcAft>
              <a:buSzPts val="1300"/>
              <a:buNone/>
            </a:pPr>
            <a:r>
              <a:rPr b="1" lang="en" sz="2400"/>
              <a:t>¡La comida era excelente pero el servicio pésimo!</a:t>
            </a:r>
            <a:endParaRPr b="1" sz="24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3"/>
          <p:cNvSpPr txBox="1"/>
          <p:nvPr>
            <p:ph type="title"/>
          </p:nvPr>
        </p:nvSpPr>
        <p:spPr>
          <a:xfrm>
            <a:off x="727650" y="6047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Aspectos - Método de Minqing Hu y Bing Liu</a:t>
            </a:r>
            <a:endParaRPr/>
          </a:p>
        </p:txBody>
      </p:sp>
      <p:sp>
        <p:nvSpPr>
          <p:cNvPr id="495" name="Google Shape;495;p63"/>
          <p:cNvSpPr txBox="1"/>
          <p:nvPr>
            <p:ph idx="1" type="body"/>
          </p:nvPr>
        </p:nvSpPr>
        <p:spPr>
          <a:xfrm>
            <a:off x="729450" y="1369150"/>
            <a:ext cx="7688700" cy="3403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Frecuencia</a:t>
            </a:r>
            <a:endParaRPr sz="2000"/>
          </a:p>
          <a:p>
            <a:pPr indent="-355600" lvl="0" marL="457200" rtl="0" algn="l">
              <a:lnSpc>
                <a:spcPct val="115000"/>
              </a:lnSpc>
              <a:spcBef>
                <a:spcPts val="0"/>
              </a:spcBef>
              <a:spcAft>
                <a:spcPts val="0"/>
              </a:spcAft>
              <a:buSzPts val="2000"/>
              <a:buChar char="●"/>
            </a:pPr>
            <a:r>
              <a:rPr lang="en" sz="2000"/>
              <a:t>Reglas</a:t>
            </a:r>
            <a:endParaRPr sz="2000"/>
          </a:p>
          <a:p>
            <a:pPr indent="0" lvl="0" marL="0" rtl="0" algn="l">
              <a:lnSpc>
                <a:spcPct val="115000"/>
              </a:lnSpc>
              <a:spcBef>
                <a:spcPts val="1600"/>
              </a:spcBef>
              <a:spcAft>
                <a:spcPts val="0"/>
              </a:spcAft>
              <a:buSzPts val="1300"/>
              <a:buNone/>
            </a:pPr>
            <a:r>
              <a:rPr b="1" lang="en" sz="1800"/>
              <a:t>Frecuencia</a:t>
            </a:r>
            <a:r>
              <a:rPr lang="en" sz="1800"/>
              <a:t>:  Buscaron todas las</a:t>
            </a:r>
            <a:r>
              <a:rPr b="1" lang="en" sz="1800"/>
              <a:t> frases frecuentes </a:t>
            </a:r>
            <a:r>
              <a:rPr lang="en" sz="1800"/>
              <a:t>en las críticas de un lugar dado.</a:t>
            </a:r>
            <a:endParaRPr sz="1800"/>
          </a:p>
          <a:p>
            <a:pPr indent="0" lvl="0" marL="0" rtl="0" algn="l">
              <a:lnSpc>
                <a:spcPct val="115000"/>
              </a:lnSpc>
              <a:spcBef>
                <a:spcPts val="1600"/>
              </a:spcBef>
              <a:spcAft>
                <a:spcPts val="0"/>
              </a:spcAft>
              <a:buSzPts val="1300"/>
              <a:buNone/>
            </a:pPr>
            <a:r>
              <a:rPr lang="en" sz="1800"/>
              <a:t>Por ejemplo para un mismo restaurante encontraron que se repetía muchas veces la frase: "</a:t>
            </a:r>
            <a:r>
              <a:rPr b="1" lang="en" sz="1800"/>
              <a:t>tacos de pescado</a:t>
            </a:r>
            <a:r>
              <a:rPr lang="en" sz="1800"/>
              <a:t>". A este tipo de frases las llamaron </a:t>
            </a:r>
            <a:r>
              <a:rPr b="1" lang="en" sz="1800"/>
              <a:t>aspectos</a:t>
            </a:r>
            <a:r>
              <a:rPr lang="en" sz="1800"/>
              <a:t>, </a:t>
            </a:r>
            <a:r>
              <a:rPr b="1" lang="en" sz="1800"/>
              <a:t>atributos</a:t>
            </a:r>
            <a:r>
              <a:rPr lang="en" sz="1800"/>
              <a:t> o bien </a:t>
            </a:r>
            <a:r>
              <a:rPr b="1" lang="en" sz="1800"/>
              <a:t>objetos de sentimiento</a:t>
            </a:r>
            <a:r>
              <a:rPr lang="en" sz="1800"/>
              <a:t> ya que representan el objeto al cual se está criticando. </a:t>
            </a:r>
            <a:endParaRPr sz="1800"/>
          </a:p>
          <a:p>
            <a:pPr indent="0" lvl="0" marL="0" rtl="0" algn="ctr">
              <a:lnSpc>
                <a:spcPct val="115000"/>
              </a:lnSpc>
              <a:spcBef>
                <a:spcPts val="1600"/>
              </a:spcBef>
              <a:spcAft>
                <a:spcPts val="1600"/>
              </a:spcAft>
              <a:buSzPts val="1300"/>
              <a:buNone/>
            </a:pPr>
            <a:r>
              <a:t/>
            </a:r>
            <a:endParaRPr sz="14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4"/>
          <p:cNvSpPr txBox="1"/>
          <p:nvPr>
            <p:ph type="title"/>
          </p:nvPr>
        </p:nvSpPr>
        <p:spPr>
          <a:xfrm>
            <a:off x="727650" y="6047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Aspectos - Método de Minqing Hu y Bing Liu</a:t>
            </a:r>
            <a:endParaRPr/>
          </a:p>
        </p:txBody>
      </p:sp>
      <p:sp>
        <p:nvSpPr>
          <p:cNvPr id="501" name="Google Shape;501;p64"/>
          <p:cNvSpPr txBox="1"/>
          <p:nvPr>
            <p:ph idx="1" type="body"/>
          </p:nvPr>
        </p:nvSpPr>
        <p:spPr>
          <a:xfrm>
            <a:off x="729450" y="1369150"/>
            <a:ext cx="7688700" cy="3403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Frecuencia</a:t>
            </a:r>
            <a:endParaRPr sz="2000"/>
          </a:p>
          <a:p>
            <a:pPr indent="-355600" lvl="0" marL="457200" rtl="0" algn="l">
              <a:lnSpc>
                <a:spcPct val="115000"/>
              </a:lnSpc>
              <a:spcBef>
                <a:spcPts val="0"/>
              </a:spcBef>
              <a:spcAft>
                <a:spcPts val="0"/>
              </a:spcAft>
              <a:buSzPts val="2000"/>
              <a:buChar char="●"/>
            </a:pPr>
            <a:r>
              <a:rPr lang="en" sz="2000"/>
              <a:t>Reglas</a:t>
            </a:r>
            <a:endParaRPr sz="2000"/>
          </a:p>
          <a:p>
            <a:pPr indent="0" lvl="0" marL="0" rtl="0" algn="l">
              <a:lnSpc>
                <a:spcPct val="115000"/>
              </a:lnSpc>
              <a:spcBef>
                <a:spcPts val="1600"/>
              </a:spcBef>
              <a:spcAft>
                <a:spcPts val="0"/>
              </a:spcAft>
              <a:buSzPts val="1300"/>
              <a:buNone/>
            </a:pPr>
            <a:r>
              <a:rPr b="1" lang="en" sz="2000"/>
              <a:t>Reglas</a:t>
            </a:r>
            <a:r>
              <a:rPr lang="en" sz="1800"/>
              <a:t>:  Filtraron todas esas frases frecuentes con algunas reglas como: "ocurre después de una palabra que indica sentimientos".</a:t>
            </a:r>
            <a:endParaRPr sz="1800"/>
          </a:p>
          <a:p>
            <a:pPr indent="0" lvl="0" marL="0" rtl="0" algn="l">
              <a:lnSpc>
                <a:spcPct val="115000"/>
              </a:lnSpc>
              <a:spcBef>
                <a:spcPts val="1600"/>
              </a:spcBef>
              <a:spcAft>
                <a:spcPts val="0"/>
              </a:spcAft>
              <a:buSzPts val="1300"/>
              <a:buNone/>
            </a:pPr>
            <a:r>
              <a:rPr lang="en" sz="1800"/>
              <a:t>Ejemplo: "</a:t>
            </a:r>
            <a:r>
              <a:rPr lang="en" sz="1800" u="sng"/>
              <a:t>geniales</a:t>
            </a:r>
            <a:r>
              <a:rPr lang="en" sz="1800"/>
              <a:t> </a:t>
            </a:r>
            <a:r>
              <a:rPr b="1" lang="en" sz="1800"/>
              <a:t>tacos de pescado</a:t>
            </a:r>
            <a:r>
              <a:rPr lang="en" sz="1800"/>
              <a:t>!" =&gt; indica que "tacos de pescado" es muy probablemente un aspecto.</a:t>
            </a:r>
            <a:endParaRPr sz="1800"/>
          </a:p>
          <a:p>
            <a:pPr indent="0" lvl="0" marL="0" rtl="0" algn="l">
              <a:lnSpc>
                <a:spcPct val="115000"/>
              </a:lnSpc>
              <a:spcBef>
                <a:spcPts val="1600"/>
              </a:spcBef>
              <a:spcAft>
                <a:spcPts val="0"/>
              </a:spcAft>
              <a:buSzPts val="1300"/>
              <a:buNone/>
            </a:pPr>
            <a:r>
              <a:t/>
            </a:r>
            <a:endParaRPr sz="1800"/>
          </a:p>
          <a:p>
            <a:pPr indent="0" lvl="0" marL="0" rtl="0" algn="l">
              <a:lnSpc>
                <a:spcPct val="115000"/>
              </a:lnSpc>
              <a:spcBef>
                <a:spcPts val="1600"/>
              </a:spcBef>
              <a:spcAft>
                <a:spcPts val="0"/>
              </a:spcAft>
              <a:buSzPts val="1300"/>
              <a:buNone/>
            </a:pPr>
            <a:r>
              <a:t/>
            </a:r>
            <a:endParaRPr sz="1800"/>
          </a:p>
          <a:p>
            <a:pPr indent="0" lvl="0" marL="0" rtl="0" algn="ctr">
              <a:lnSpc>
                <a:spcPct val="115000"/>
              </a:lnSpc>
              <a:spcBef>
                <a:spcPts val="1600"/>
              </a:spcBef>
              <a:spcAft>
                <a:spcPts val="1600"/>
              </a:spcAft>
              <a:buSzPts val="1300"/>
              <a:buNone/>
            </a:pPr>
            <a:r>
              <a:t/>
            </a:r>
            <a:endParaRPr sz="14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5"/>
          <p:cNvSpPr txBox="1"/>
          <p:nvPr>
            <p:ph type="title"/>
          </p:nvPr>
        </p:nvSpPr>
        <p:spPr>
          <a:xfrm>
            <a:off x="727650" y="6047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Aspectos - Método de Minqing Hu y Bing Liu</a:t>
            </a:r>
            <a:endParaRPr/>
          </a:p>
        </p:txBody>
      </p:sp>
      <p:sp>
        <p:nvSpPr>
          <p:cNvPr id="507" name="Google Shape;507;p65"/>
          <p:cNvSpPr txBox="1"/>
          <p:nvPr>
            <p:ph idx="1" type="body"/>
          </p:nvPr>
        </p:nvSpPr>
        <p:spPr>
          <a:xfrm>
            <a:off x="729450" y="1369150"/>
            <a:ext cx="7759200" cy="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2000"/>
              <a:t>Encontraron, para críticas sobre los siguientes sitios, los siguientes aspectos:</a:t>
            </a:r>
            <a:endParaRPr sz="1400"/>
          </a:p>
        </p:txBody>
      </p:sp>
      <p:pic>
        <p:nvPicPr>
          <p:cNvPr id="508" name="Google Shape;508;p65"/>
          <p:cNvPicPr preferRelativeResize="0"/>
          <p:nvPr/>
        </p:nvPicPr>
        <p:blipFill rotWithShape="1">
          <a:blip r:embed="rId3">
            <a:alphaModFix/>
          </a:blip>
          <a:srcRect b="0" l="0" r="0" t="0"/>
          <a:stretch/>
        </p:blipFill>
        <p:spPr>
          <a:xfrm>
            <a:off x="533800" y="2239450"/>
            <a:ext cx="8458200" cy="20955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6"/>
          <p:cNvSpPr txBox="1"/>
          <p:nvPr>
            <p:ph type="title"/>
          </p:nvPr>
        </p:nvSpPr>
        <p:spPr>
          <a:xfrm>
            <a:off x="727650" y="6047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Aspectos - Método de Minqing Hu y Bing Liu</a:t>
            </a:r>
            <a:endParaRPr/>
          </a:p>
        </p:txBody>
      </p:sp>
      <p:sp>
        <p:nvSpPr>
          <p:cNvPr id="514" name="Google Shape;514;p66"/>
          <p:cNvSpPr txBox="1"/>
          <p:nvPr>
            <p:ph idx="1" type="body"/>
          </p:nvPr>
        </p:nvSpPr>
        <p:spPr>
          <a:xfrm>
            <a:off x="727650" y="1369150"/>
            <a:ext cx="7688700" cy="365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800"/>
              <a:t>Consideraciones finales</a:t>
            </a:r>
            <a:endParaRPr b="1" sz="1800"/>
          </a:p>
          <a:p>
            <a:pPr indent="-342900" lvl="0" marL="457200" rtl="0" algn="l">
              <a:lnSpc>
                <a:spcPct val="115000"/>
              </a:lnSpc>
              <a:spcBef>
                <a:spcPts val="0"/>
              </a:spcBef>
              <a:spcAft>
                <a:spcPts val="0"/>
              </a:spcAft>
              <a:buSzPts val="1800"/>
              <a:buChar char="●"/>
            </a:pPr>
            <a:r>
              <a:rPr lang="en" sz="1800"/>
              <a:t>El aspecto puede no ser mencionado en una sentencia</a:t>
            </a:r>
            <a:endParaRPr sz="1800"/>
          </a:p>
          <a:p>
            <a:pPr indent="-342900" lvl="0" marL="457200" rtl="0" algn="l">
              <a:lnSpc>
                <a:spcPct val="115000"/>
              </a:lnSpc>
              <a:spcBef>
                <a:spcPts val="0"/>
              </a:spcBef>
              <a:spcAft>
                <a:spcPts val="0"/>
              </a:spcAft>
              <a:buSzPts val="1800"/>
              <a:buChar char="●"/>
            </a:pPr>
            <a:r>
              <a:rPr lang="en" sz="1800"/>
              <a:t>Para hoteles/restaurantes los aspectos son generalmente conocidos y fáciles de identificar</a:t>
            </a:r>
            <a:endParaRPr sz="1800"/>
          </a:p>
          <a:p>
            <a:pPr indent="-342900" lvl="0" marL="457200" rtl="0" algn="l">
              <a:lnSpc>
                <a:spcPct val="115000"/>
              </a:lnSpc>
              <a:spcBef>
                <a:spcPts val="0"/>
              </a:spcBef>
              <a:spcAft>
                <a:spcPts val="0"/>
              </a:spcAft>
              <a:buSzPts val="1800"/>
              <a:buChar char="●"/>
            </a:pPr>
            <a:r>
              <a:rPr lang="en" sz="1800"/>
              <a:t>Es posible utilizar una clasificación supervisada:</a:t>
            </a:r>
            <a:endParaRPr sz="1800"/>
          </a:p>
          <a:p>
            <a:pPr indent="-342900" lvl="1" marL="914400" rtl="0" algn="l">
              <a:lnSpc>
                <a:spcPct val="115000"/>
              </a:lnSpc>
              <a:spcBef>
                <a:spcPts val="0"/>
              </a:spcBef>
              <a:spcAft>
                <a:spcPts val="0"/>
              </a:spcAft>
              <a:buSzPts val="1800"/>
              <a:buChar char="○"/>
            </a:pPr>
            <a:r>
              <a:rPr lang="en" sz="1800"/>
              <a:t>Para pequeños corpus, se puede utilizar una clasificación manual de aspectos: comida, decoración, servicio, precio, </a:t>
            </a:r>
            <a:r>
              <a:rPr b="1" lang="en" sz="1800"/>
              <a:t>nada</a:t>
            </a:r>
            <a:endParaRPr b="1" sz="1800"/>
          </a:p>
          <a:p>
            <a:pPr indent="-342900" lvl="0" marL="457200" rtl="0" algn="l">
              <a:lnSpc>
                <a:spcPct val="115000"/>
              </a:lnSpc>
              <a:spcBef>
                <a:spcPts val="0"/>
              </a:spcBef>
              <a:spcAft>
                <a:spcPts val="0"/>
              </a:spcAft>
              <a:buSzPts val="1800"/>
              <a:buChar char="●"/>
            </a:pPr>
            <a:r>
              <a:rPr lang="en" sz="1800"/>
              <a:t>Y luego entrenar un clasificador:</a:t>
            </a:r>
            <a:endParaRPr sz="1800"/>
          </a:p>
          <a:p>
            <a:pPr indent="-342900" lvl="1" marL="914400" rtl="0" algn="l">
              <a:lnSpc>
                <a:spcPct val="115000"/>
              </a:lnSpc>
              <a:spcBef>
                <a:spcPts val="0"/>
              </a:spcBef>
              <a:spcAft>
                <a:spcPts val="0"/>
              </a:spcAft>
              <a:buSzPts val="1800"/>
              <a:buChar char="○"/>
            </a:pPr>
            <a:r>
              <a:rPr lang="en" sz="1800"/>
              <a:t>dada una sentencia, tiene alguno de estos aspectos: "comida, decoración, servicio, precio, nada"</a:t>
            </a:r>
            <a:endParaRPr sz="1800"/>
          </a:p>
          <a:p>
            <a:pPr indent="0" lvl="0" marL="0" rtl="0" algn="l">
              <a:lnSpc>
                <a:spcPct val="115000"/>
              </a:lnSpc>
              <a:spcBef>
                <a:spcPts val="0"/>
              </a:spcBef>
              <a:spcAft>
                <a:spcPts val="0"/>
              </a:spcAft>
              <a:buSzPts val="1300"/>
              <a:buNone/>
            </a:pPr>
            <a:r>
              <a:t/>
            </a:r>
            <a:endParaRPr sz="1800"/>
          </a:p>
          <a:p>
            <a:pPr indent="0" lvl="0" marL="0" rtl="0" algn="l">
              <a:lnSpc>
                <a:spcPct val="115000"/>
              </a:lnSpc>
              <a:spcBef>
                <a:spcPts val="0"/>
              </a:spcBef>
              <a:spcAft>
                <a:spcPts val="0"/>
              </a:spcAft>
              <a:buSzPts val="1300"/>
              <a:buNone/>
            </a:pPr>
            <a:r>
              <a:t/>
            </a: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7"/>
          <p:cNvSpPr txBox="1"/>
          <p:nvPr>
            <p:ph type="title"/>
          </p:nvPr>
        </p:nvSpPr>
        <p:spPr>
          <a:xfrm>
            <a:off x="727650" y="6047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Aspectos - Método de Minqing Hu y Bing Liu</a:t>
            </a:r>
            <a:endParaRPr/>
          </a:p>
        </p:txBody>
      </p:sp>
      <p:sp>
        <p:nvSpPr>
          <p:cNvPr id="520" name="Google Shape;520;p67"/>
          <p:cNvSpPr txBox="1"/>
          <p:nvPr>
            <p:ph idx="1" type="body"/>
          </p:nvPr>
        </p:nvSpPr>
        <p:spPr>
          <a:xfrm>
            <a:off x="727650" y="1369150"/>
            <a:ext cx="7688700" cy="365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800"/>
              <a:t>Consideraciones finales</a:t>
            </a:r>
            <a:endParaRPr b="1" sz="1800"/>
          </a:p>
          <a:p>
            <a:pPr indent="-342900" lvl="0" marL="457200" marR="0" rtl="0" algn="l">
              <a:lnSpc>
                <a:spcPct val="115000"/>
              </a:lnSpc>
              <a:spcBef>
                <a:spcPts val="0"/>
              </a:spcBef>
              <a:spcAft>
                <a:spcPts val="0"/>
              </a:spcAft>
              <a:buSzPts val="1800"/>
              <a:buChar char="●"/>
            </a:pPr>
            <a:r>
              <a:rPr lang="en" sz="1800"/>
              <a:t>Si la cantidad de críticas no está balanceada (entre positivas y negativas o entre los rangos elegidos)</a:t>
            </a:r>
            <a:endParaRPr sz="1800"/>
          </a:p>
          <a:p>
            <a:pPr indent="-342900" lvl="1" marL="914400" marR="0" rtl="0" algn="l">
              <a:lnSpc>
                <a:spcPct val="115000"/>
              </a:lnSpc>
              <a:spcBef>
                <a:spcPts val="0"/>
              </a:spcBef>
              <a:spcAft>
                <a:spcPts val="0"/>
              </a:spcAft>
              <a:buSzPts val="1800"/>
              <a:buChar char="○"/>
            </a:pPr>
            <a:r>
              <a:rPr lang="en" sz="1800"/>
              <a:t>no se puede utilizar el estimador: precisión</a:t>
            </a:r>
            <a:endParaRPr sz="1800"/>
          </a:p>
          <a:p>
            <a:pPr indent="-342900" lvl="1" marL="914400" marR="0" rtl="0" algn="l">
              <a:lnSpc>
                <a:spcPct val="115000"/>
              </a:lnSpc>
              <a:spcBef>
                <a:spcPts val="0"/>
              </a:spcBef>
              <a:spcAft>
                <a:spcPts val="0"/>
              </a:spcAft>
              <a:buSzPts val="1800"/>
              <a:buChar char="○"/>
            </a:pPr>
            <a:r>
              <a:rPr lang="en" sz="1800"/>
              <a:t>hay que utilizar F-score visto anteriormente</a:t>
            </a:r>
            <a:endParaRPr sz="1800"/>
          </a:p>
          <a:p>
            <a:pPr indent="-342900" lvl="0" marL="457200" marR="0" rtl="0" algn="l">
              <a:lnSpc>
                <a:spcPct val="115000"/>
              </a:lnSpc>
              <a:spcBef>
                <a:spcPts val="0"/>
              </a:spcBef>
              <a:spcAft>
                <a:spcPts val="0"/>
              </a:spcAft>
              <a:buSzPts val="1800"/>
              <a:buChar char="●"/>
            </a:pPr>
            <a:r>
              <a:rPr lang="en" sz="1800"/>
              <a:t>Si el desbalanceo es muy pronunciado se puede degradar severamente el rendimiento del clasificador</a:t>
            </a:r>
            <a:endParaRPr sz="1800"/>
          </a:p>
          <a:p>
            <a:pPr indent="-342900" lvl="1" marL="914400" marR="0" rtl="0" algn="l">
              <a:lnSpc>
                <a:spcPct val="115000"/>
              </a:lnSpc>
              <a:spcBef>
                <a:spcPts val="0"/>
              </a:spcBef>
              <a:spcAft>
                <a:spcPts val="0"/>
              </a:spcAft>
              <a:buSzPts val="1800"/>
              <a:buChar char="○"/>
            </a:pPr>
            <a:r>
              <a:rPr lang="en" sz="1800"/>
              <a:t>Dos soluciones comunes:</a:t>
            </a:r>
            <a:endParaRPr sz="1800"/>
          </a:p>
          <a:p>
            <a:pPr indent="-342900" lvl="2" marL="1371600" marR="0" rtl="0" algn="l">
              <a:lnSpc>
                <a:spcPct val="115000"/>
              </a:lnSpc>
              <a:spcBef>
                <a:spcPts val="0"/>
              </a:spcBef>
              <a:spcAft>
                <a:spcPts val="0"/>
              </a:spcAft>
              <a:buSzPts val="1800"/>
              <a:buChar char="■"/>
            </a:pPr>
            <a:r>
              <a:rPr lang="en" sz="1800"/>
              <a:t>tomar un muestreo parejo</a:t>
            </a:r>
            <a:endParaRPr sz="1800"/>
          </a:p>
          <a:p>
            <a:pPr indent="-342900" lvl="2" marL="1371600" marR="0" rtl="0" algn="l">
              <a:lnSpc>
                <a:spcPct val="115000"/>
              </a:lnSpc>
              <a:spcBef>
                <a:spcPts val="0"/>
              </a:spcBef>
              <a:spcAft>
                <a:spcPts val="0"/>
              </a:spcAft>
              <a:buSzPts val="1800"/>
              <a:buChar char="■"/>
            </a:pPr>
            <a:r>
              <a:rPr lang="en" sz="1800"/>
              <a:t>penalizar más severamente al clasificador por un error al categorizar la clase más rara.</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8"/>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Preguntas...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727650" y="5558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Análisis de Sentimientos - tareas complejas</a:t>
            </a:r>
            <a:endParaRPr/>
          </a:p>
        </p:txBody>
      </p:sp>
      <p:sp>
        <p:nvSpPr>
          <p:cNvPr id="131" name="Google Shape;131;p7"/>
          <p:cNvSpPr txBox="1"/>
          <p:nvPr>
            <p:ph idx="1" type="body"/>
          </p:nvPr>
        </p:nvSpPr>
        <p:spPr>
          <a:xfrm>
            <a:off x="680550" y="1394200"/>
            <a:ext cx="7688700" cy="45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2400"/>
              <a:t>Estimar la confianza del consumidor:</a:t>
            </a:r>
            <a:endParaRPr sz="2400"/>
          </a:p>
          <a:p>
            <a:pPr indent="0" lvl="0" marL="0" rtl="0" algn="l">
              <a:lnSpc>
                <a:spcPct val="115000"/>
              </a:lnSpc>
              <a:spcBef>
                <a:spcPts val="1600"/>
              </a:spcBef>
              <a:spcAft>
                <a:spcPts val="1600"/>
              </a:spcAft>
              <a:buSzPts val="1300"/>
              <a:buNone/>
            </a:pPr>
            <a:r>
              <a:t/>
            </a:r>
            <a:endParaRPr sz="2400"/>
          </a:p>
        </p:txBody>
      </p:sp>
      <p:pic>
        <p:nvPicPr>
          <p:cNvPr id="132" name="Google Shape;132;p7"/>
          <p:cNvPicPr preferRelativeResize="0"/>
          <p:nvPr/>
        </p:nvPicPr>
        <p:blipFill rotWithShape="1">
          <a:blip r:embed="rId3">
            <a:alphaModFix/>
          </a:blip>
          <a:srcRect b="0" l="0" r="0" t="0"/>
          <a:stretch/>
        </p:blipFill>
        <p:spPr>
          <a:xfrm>
            <a:off x="2462378" y="1848400"/>
            <a:ext cx="5106781" cy="3132925"/>
          </a:xfrm>
          <a:prstGeom prst="rect">
            <a:avLst/>
          </a:prstGeom>
          <a:noFill/>
          <a:ln>
            <a:noFill/>
          </a:ln>
        </p:spPr>
      </p:pic>
      <p:sp>
        <p:nvSpPr>
          <p:cNvPr id="133" name="Google Shape;133;p7"/>
          <p:cNvSpPr txBox="1"/>
          <p:nvPr>
            <p:ph idx="1" type="body"/>
          </p:nvPr>
        </p:nvSpPr>
        <p:spPr>
          <a:xfrm>
            <a:off x="304850" y="2151550"/>
            <a:ext cx="2157600" cy="282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t>Gallup</a:t>
            </a:r>
            <a:endParaRPr sz="1800"/>
          </a:p>
          <a:p>
            <a:pPr indent="0" lvl="0" marL="0" rtl="0" algn="l">
              <a:lnSpc>
                <a:spcPct val="115000"/>
              </a:lnSpc>
              <a:spcBef>
                <a:spcPts val="1600"/>
              </a:spcBef>
              <a:spcAft>
                <a:spcPts val="0"/>
              </a:spcAft>
              <a:buSzPts val="1300"/>
              <a:buNone/>
            </a:pPr>
            <a:r>
              <a:rPr lang="en" sz="1800">
                <a:solidFill>
                  <a:srgbClr val="0000FF"/>
                </a:solidFill>
              </a:rPr>
              <a:t>Twitter</a:t>
            </a:r>
            <a:endParaRPr sz="1800">
              <a:solidFill>
                <a:srgbClr val="0000FF"/>
              </a:solidFill>
            </a:endParaRPr>
          </a:p>
          <a:p>
            <a:pPr indent="0" lvl="0" marL="0" rtl="0" algn="l">
              <a:lnSpc>
                <a:spcPct val="115000"/>
              </a:lnSpc>
              <a:spcBef>
                <a:spcPts val="1600"/>
              </a:spcBef>
              <a:spcAft>
                <a:spcPts val="0"/>
              </a:spcAft>
              <a:buSzPts val="1300"/>
              <a:buNone/>
            </a:pPr>
            <a:r>
              <a:rPr lang="en" sz="1800"/>
              <a:t>relación: 0.804</a:t>
            </a:r>
            <a:endParaRPr sz="1800"/>
          </a:p>
          <a:p>
            <a:pPr indent="0" lvl="0" marL="0" rtl="0" algn="l">
              <a:lnSpc>
                <a:spcPct val="115000"/>
              </a:lnSpc>
              <a:spcBef>
                <a:spcPts val="1600"/>
              </a:spcBef>
              <a:spcAft>
                <a:spcPts val="1600"/>
              </a:spcAft>
              <a:buSzPts val="13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729450" y="5851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Análisis de Sentimientos - tareas complejas</a:t>
            </a:r>
            <a:endParaRPr/>
          </a:p>
        </p:txBody>
      </p:sp>
      <p:sp>
        <p:nvSpPr>
          <p:cNvPr id="139" name="Google Shape;139;p8"/>
          <p:cNvSpPr txBox="1"/>
          <p:nvPr>
            <p:ph idx="1" type="body"/>
          </p:nvPr>
        </p:nvSpPr>
        <p:spPr>
          <a:xfrm>
            <a:off x="729450" y="1369150"/>
            <a:ext cx="7688700" cy="343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2400"/>
              <a:t>predecir el mercado de valores</a:t>
            </a:r>
            <a:br>
              <a:rPr lang="en" sz="2400"/>
            </a:br>
            <a:r>
              <a:rPr lang="en" sz="2400"/>
              <a:t>                                 se usaron dos herramientas</a:t>
            </a:r>
            <a:endParaRPr sz="2400"/>
          </a:p>
          <a:p>
            <a:pPr indent="-342900" lvl="0" marL="457200" rtl="0" algn="l">
              <a:lnSpc>
                <a:spcPct val="115000"/>
              </a:lnSpc>
              <a:spcBef>
                <a:spcPts val="1600"/>
              </a:spcBef>
              <a:spcAft>
                <a:spcPts val="0"/>
              </a:spcAft>
              <a:buSzPts val="1800"/>
              <a:buChar char="●"/>
            </a:pPr>
            <a:r>
              <a:rPr b="1" lang="en" sz="1800"/>
              <a:t>OpinionFinder</a:t>
            </a:r>
            <a:r>
              <a:rPr lang="en" sz="1800"/>
              <a:t> que mide opinión negativa versus opinión positiva </a:t>
            </a:r>
            <a:br>
              <a:rPr lang="en" sz="1800"/>
            </a:br>
            <a:endParaRPr sz="1800"/>
          </a:p>
          <a:p>
            <a:pPr indent="-342900" lvl="0" marL="457200" rtl="0" algn="l">
              <a:lnSpc>
                <a:spcPct val="115000"/>
              </a:lnSpc>
              <a:spcBef>
                <a:spcPts val="0"/>
              </a:spcBef>
              <a:spcAft>
                <a:spcPts val="0"/>
              </a:spcAft>
              <a:buSzPts val="1800"/>
              <a:buChar char="●"/>
            </a:pPr>
            <a:r>
              <a:rPr b="1" lang="en" sz="1800"/>
              <a:t>Google-Profile of Mood States</a:t>
            </a:r>
            <a:r>
              <a:rPr lang="en" sz="1800"/>
              <a:t> (perfil Google de estados de ánimo) que mide el humor en término de 6 dimensiones: calmado, alerta, seguro, vital, amable y feliz.</a:t>
            </a:r>
            <a:endParaRPr sz="1800"/>
          </a:p>
          <a:p>
            <a:pPr indent="0" lvl="0" marL="0" rtl="0" algn="l">
              <a:lnSpc>
                <a:spcPct val="115000"/>
              </a:lnSpc>
              <a:spcBef>
                <a:spcPts val="1600"/>
              </a:spcBef>
              <a:spcAft>
                <a:spcPts val="1600"/>
              </a:spcAft>
              <a:buSzPts val="1300"/>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727650" y="5656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Análisis de Sentimientos - tareas complejas</a:t>
            </a:r>
            <a:endParaRPr/>
          </a:p>
        </p:txBody>
      </p:sp>
      <p:sp>
        <p:nvSpPr>
          <p:cNvPr id="145" name="Google Shape;145;p9"/>
          <p:cNvSpPr txBox="1"/>
          <p:nvPr>
            <p:ph idx="1" type="body"/>
          </p:nvPr>
        </p:nvSpPr>
        <p:spPr>
          <a:xfrm>
            <a:off x="729450" y="1418050"/>
            <a:ext cx="5435700" cy="3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2400"/>
              <a:t>predecir el mercado de valores:</a:t>
            </a:r>
            <a:br>
              <a:rPr lang="en" sz="2400"/>
            </a:br>
            <a:r>
              <a:rPr b="1" lang="en" sz="1400"/>
              <a:t>Dos herramientas</a:t>
            </a:r>
            <a:endParaRPr b="1" sz="1400"/>
          </a:p>
          <a:p>
            <a:pPr indent="-317500" lvl="0" marL="457200" rtl="0" algn="l">
              <a:lnSpc>
                <a:spcPct val="115000"/>
              </a:lnSpc>
              <a:spcBef>
                <a:spcPts val="1600"/>
              </a:spcBef>
              <a:spcAft>
                <a:spcPts val="0"/>
              </a:spcAft>
              <a:buSzPts val="1400"/>
              <a:buChar char="●"/>
            </a:pPr>
            <a:r>
              <a:rPr b="1" lang="en" sz="1400"/>
              <a:t>OpinionFinder</a:t>
            </a:r>
            <a:r>
              <a:rPr lang="en" sz="1400"/>
              <a:t> que mide opinión negativa versus opinión positiva </a:t>
            </a:r>
            <a:br>
              <a:rPr lang="en" sz="1400"/>
            </a:br>
            <a:r>
              <a:rPr lang="en" sz="1400"/>
              <a:t>y</a:t>
            </a:r>
            <a:endParaRPr sz="1400"/>
          </a:p>
          <a:p>
            <a:pPr indent="-317500" lvl="0" marL="457200" rtl="0" algn="l">
              <a:lnSpc>
                <a:spcPct val="115000"/>
              </a:lnSpc>
              <a:spcBef>
                <a:spcPts val="0"/>
              </a:spcBef>
              <a:spcAft>
                <a:spcPts val="0"/>
              </a:spcAft>
              <a:buSzPts val="1400"/>
              <a:buChar char="●"/>
            </a:pPr>
            <a:r>
              <a:rPr b="1" lang="en" sz="1400"/>
              <a:t>Google-Profile of Mood States</a:t>
            </a:r>
            <a:r>
              <a:rPr lang="en" sz="1400"/>
              <a:t> (perfil Google de estados de ánimo) que mide el humor en término de 6 dimensiones: calmado, alerta, seguro, vital, amable y feliz.</a:t>
            </a:r>
            <a:endParaRPr sz="1400"/>
          </a:p>
          <a:p>
            <a:pPr indent="0" lvl="0" marL="0" rtl="0" algn="l">
              <a:lnSpc>
                <a:spcPct val="115000"/>
              </a:lnSpc>
              <a:spcBef>
                <a:spcPts val="1600"/>
              </a:spcBef>
              <a:spcAft>
                <a:spcPts val="1600"/>
              </a:spcAft>
              <a:buSzPts val="1300"/>
              <a:buNone/>
            </a:pPr>
            <a:r>
              <a:t/>
            </a:r>
            <a:endParaRPr sz="1800"/>
          </a:p>
        </p:txBody>
      </p:sp>
      <p:pic>
        <p:nvPicPr>
          <p:cNvPr id="146" name="Google Shape;146;p9"/>
          <p:cNvPicPr preferRelativeResize="0"/>
          <p:nvPr/>
        </p:nvPicPr>
        <p:blipFill rotWithShape="1">
          <a:blip r:embed="rId3">
            <a:alphaModFix/>
          </a:blip>
          <a:srcRect b="0" l="0" r="0" t="0"/>
          <a:stretch/>
        </p:blipFill>
        <p:spPr>
          <a:xfrm>
            <a:off x="5985175" y="1418050"/>
            <a:ext cx="2869308" cy="3384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