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Nunito"/>
      <p:regular r:id="rId50"/>
      <p:bold r:id="rId51"/>
      <p:italic r:id="rId52"/>
      <p:boldItalic r:id="rId53"/>
    </p:embeddedFont>
    <p:embeddedFont>
      <p:font typeface="Maven Pro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6D1366-B483-4BCA-9040-8AF424CFFADE}">
  <a:tblStyle styleId="{7F6D1366-B483-4BCA-9040-8AF424CFF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6.xml"/><Relationship Id="rId55" Type="http://schemas.openxmlformats.org/officeDocument/2006/relationships/font" Target="fonts/MavenPro-bold.fntdata"/><Relationship Id="rId10" Type="http://schemas.openxmlformats.org/officeDocument/2006/relationships/slide" Target="slides/slide5.xml"/><Relationship Id="rId54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9d562b5b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9d562b5b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9d562b5b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9d562b5b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9d562b5b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9d562b5b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9d562b5b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9d562b5b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9d562b5b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9d562b5b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9d562b5b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9d562b5b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9d562b5b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9d562b5b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9d562b5b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9d562b5b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 	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Ambos supuestos son falsos, sin embargo nos permiten simplificar mucho los cálculos y obtener igualmente resultados muy buenos.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0e8abc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40e8abc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40e8abc9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40e8abc9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d562b5b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9d562b5b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0e8abc9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0e8abc9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9d562b5ba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9d562b5b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9d562b5b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9d562b5b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0e8abc9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40e8abc9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9d562b5ba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9d562b5ba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 	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Entonces </a:t>
            </a:r>
            <a:r>
              <a:rPr b="1" lang="en"/>
              <a:t>P(d|c)</a:t>
            </a:r>
            <a:r>
              <a:rPr lang="en"/>
              <a:t> es la multiplicación de cada una de las probabilidades que tiene cada palabra de pertenecer a la clase </a:t>
            </a:r>
            <a:r>
              <a:rPr b="1" lang="en"/>
              <a:t>c</a:t>
            </a:r>
            <a:r>
              <a:rPr lang="en"/>
              <a:t> dada. Nos queda la siguiente fórmula: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9d562b5b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9d562b5b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	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Entonces </a:t>
            </a:r>
            <a:r>
              <a:rPr b="1" lang="en"/>
              <a:t>P(d|c)</a:t>
            </a:r>
            <a:r>
              <a:rPr lang="en"/>
              <a:t> es la multiplicación de cada una de las probabilidades que tiene cada palabra de pertenecer a la clase </a:t>
            </a:r>
            <a:r>
              <a:rPr b="1" lang="en"/>
              <a:t>c</a:t>
            </a:r>
            <a:r>
              <a:rPr lang="en"/>
              <a:t> dada. Nos queda la siguiente fórmula: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9d562b5ba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9d562b5ba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	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Entonces </a:t>
            </a:r>
            <a:r>
              <a:rPr b="1" lang="en"/>
              <a:t>P(d|c)</a:t>
            </a:r>
            <a:r>
              <a:rPr lang="en"/>
              <a:t> es la multiplicación de cada una de las probabilidades que tiene cada palabra de pertenecer a la clase </a:t>
            </a:r>
            <a:r>
              <a:rPr b="1" lang="en"/>
              <a:t>c</a:t>
            </a:r>
            <a:r>
              <a:rPr lang="en"/>
              <a:t> dada. Nos queda la siguiente fórmula: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9d562b5b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9d562b5b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9d562b5b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9d562b5b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9d562b5ba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9d562b5ba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*Notar que se </a:t>
            </a:r>
            <a:r>
              <a:rPr lang="en"/>
              <a:t>sumó</a:t>
            </a:r>
            <a:r>
              <a:rPr lang="en"/>
              <a:t> 1 vocabulario ya que se agregó la palabra </a:t>
            </a:r>
            <a:r>
              <a:rPr lang="en"/>
              <a:t>fantástica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d562b5b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d562b5b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9d562b5ba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9d562b5ba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9d562b5b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9d562b5b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9d562b5ba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9d562b5ba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9d562b5ba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9d562b5ba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9d562b5ba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9d562b5ba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9d562b5ba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9d562b5ba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9d562b5b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9d562b5b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9d562b5ba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9d562b5ba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9d562b5ba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9d562b5ba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9d562b5ba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49d562b5ba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9d562b5b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9d562b5b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9d562b5ba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9d562b5b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9d562b5b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9d562b5b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9d562b5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9d562b5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9d562b5ba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9d562b5ba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49d562b5ba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49d562b5ba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9d562b5b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9d562b5b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9d562b5b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9d562b5b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9d562b5b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9d562b5b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este caso tendremos como entrada, además de lo previamente mencionado, un conjunto de documentos clasificados de forma manual, es decir un conjunto m tal que m={(d1,c1),...,(dn,cj)} Y la salida será un clasificador entrenado, el cual recibirá un documento d y devolverá una clase c. </a:t>
            </a:r>
            <a:br>
              <a:rPr lang="en"/>
            </a:br>
            <a:r>
              <a:rPr lang="en"/>
              <a:t>Notar que para el clasificador las entradas y salidas sí serán las mencionadas anteriormente.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9d562b5b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9d562b5b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Hay varios tipos de clasificadores que se pueden entrenar para realizar esta tarea: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9d562b5b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9d562b5b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809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Bayesiano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Ing. 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br>
              <a:rPr lang="en"/>
            </a:b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Un enfoque posible para la resolución del problema de la clasificación de texto es encararlo por el lado estadístico</a:t>
            </a:r>
            <a:r>
              <a:rPr lang="en" sz="1800"/>
              <a:t>, </a:t>
            </a:r>
            <a:r>
              <a:rPr lang="en" sz="1800"/>
              <a:t>entonces diría que si tengo</a:t>
            </a:r>
            <a:r>
              <a:rPr b="1" lang="en" sz="1800"/>
              <a:t> </a:t>
            </a:r>
            <a:r>
              <a:rPr b="1" i="1" lang="en" sz="1800"/>
              <a:t>n</a:t>
            </a:r>
            <a:r>
              <a:rPr lang="en" sz="1800"/>
              <a:t> documentos y</a:t>
            </a:r>
            <a:r>
              <a:rPr i="1" lang="en" sz="1800"/>
              <a:t> </a:t>
            </a:r>
            <a:r>
              <a:rPr b="1" i="1" lang="en" sz="1800"/>
              <a:t>x</a:t>
            </a:r>
            <a:r>
              <a:rPr lang="en" sz="1800"/>
              <a:t> clases posibles, podría preguntarme: </a:t>
            </a:r>
            <a:br>
              <a:rPr lang="en" sz="1800"/>
            </a:br>
            <a:br>
              <a:rPr lang="en" sz="1800"/>
            </a:br>
            <a:r>
              <a:rPr b="1" lang="en" sz="1800"/>
              <a:t>¿</a:t>
            </a:r>
            <a:r>
              <a:rPr b="1" lang="en" sz="1800"/>
              <a:t>Cuál</a:t>
            </a:r>
            <a:r>
              <a:rPr b="1" lang="en" sz="1800"/>
              <a:t> es la probabilidad de que el documento </a:t>
            </a:r>
            <a:r>
              <a:rPr b="1" lang="en" sz="1800">
                <a:solidFill>
                  <a:srgbClr val="0000FF"/>
                </a:solidFill>
              </a:rPr>
              <a:t>d</a:t>
            </a:r>
            <a:r>
              <a:rPr b="1" lang="en" sz="1800"/>
              <a:t> pertenezca a la clase </a:t>
            </a:r>
            <a:r>
              <a:rPr b="1" lang="en" sz="1800">
                <a:solidFill>
                  <a:srgbClr val="0000FF"/>
                </a:solidFill>
              </a:rPr>
              <a:t>c</a:t>
            </a:r>
            <a:r>
              <a:rPr b="1" lang="en" sz="1800"/>
              <a:t>?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br>
              <a:rPr lang="en"/>
            </a:b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597875"/>
            <a:ext cx="70305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¿</a:t>
            </a:r>
            <a:r>
              <a:rPr b="1" lang="en" sz="1800"/>
              <a:t>Cuál</a:t>
            </a:r>
            <a:r>
              <a:rPr b="1" lang="en" sz="1800"/>
              <a:t> es la probabilidad de que el documento </a:t>
            </a:r>
            <a:r>
              <a:rPr b="1" lang="en" sz="1800">
                <a:solidFill>
                  <a:srgbClr val="0000FF"/>
                </a:solidFill>
              </a:rPr>
              <a:t>d</a:t>
            </a:r>
            <a:r>
              <a:rPr b="1" lang="en" sz="1800"/>
              <a:t> pertenezca a la clase </a:t>
            </a:r>
            <a:r>
              <a:rPr b="1" lang="en" sz="1800">
                <a:solidFill>
                  <a:srgbClr val="0000FF"/>
                </a:solidFill>
              </a:rPr>
              <a:t>c</a:t>
            </a:r>
            <a:r>
              <a:rPr b="1" lang="en" sz="1800"/>
              <a:t>?</a:t>
            </a:r>
            <a:br>
              <a:rPr lang="en" sz="1800"/>
            </a:br>
            <a:endParaRPr sz="1800"/>
          </a:p>
        </p:txBody>
      </p:sp>
      <p:sp>
        <p:nvSpPr>
          <p:cNvPr id="339" name="Google Shape;339;p23"/>
          <p:cNvSpPr txBox="1"/>
          <p:nvPr/>
        </p:nvSpPr>
        <p:spPr>
          <a:xfrm>
            <a:off x="1303800" y="2306400"/>
            <a:ext cx="70305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Parafraseado como probabilidad condicional: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600"/>
              <a:t>Dado el documento </a:t>
            </a:r>
            <a:r>
              <a:rPr b="1" lang="en" sz="1600"/>
              <a:t>d</a:t>
            </a:r>
            <a:r>
              <a:rPr lang="en" sz="1600"/>
              <a:t>, ¿cuál es la probabilidad de que pertenezca a </a:t>
            </a:r>
            <a:r>
              <a:rPr b="1" lang="en" sz="1600"/>
              <a:t>c</a:t>
            </a:r>
            <a:r>
              <a:rPr lang="en" sz="1600"/>
              <a:t>? </a:t>
            </a:r>
            <a:br>
              <a:rPr lang="en" sz="1600"/>
            </a:br>
            <a:r>
              <a:rPr lang="en" sz="1600"/>
              <a:t>					 = P(c | d)</a:t>
            </a:r>
            <a:endParaRPr sz="1600"/>
          </a:p>
        </p:txBody>
      </p:sp>
      <p:sp>
        <p:nvSpPr>
          <p:cNvPr id="340" name="Google Shape;340;p23"/>
          <p:cNvSpPr txBox="1"/>
          <p:nvPr/>
        </p:nvSpPr>
        <p:spPr>
          <a:xfrm>
            <a:off x="1303800" y="3605900"/>
            <a:ext cx="30846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	 	 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Y por el teorema de Bayes se puede plantear lo siguiente: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 txBox="1"/>
          <p:nvPr/>
        </p:nvSpPr>
        <p:spPr>
          <a:xfrm>
            <a:off x="5048250" y="3735150"/>
            <a:ext cx="3401700" cy="92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P(c | d) = </a:t>
            </a:r>
            <a:r>
              <a:rPr lang="en" sz="1600" u="sng">
                <a:latin typeface="Courier New"/>
                <a:ea typeface="Courier New"/>
                <a:cs typeface="Courier New"/>
                <a:sym typeface="Courier New"/>
              </a:rPr>
              <a:t>P(d | c) P(c)</a:t>
            </a:r>
            <a:endParaRPr sz="16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P(d)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br>
              <a:rPr lang="en"/>
            </a:b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 tengo un</a:t>
            </a:r>
            <a:r>
              <a:rPr b="1" lang="en" sz="1800"/>
              <a:t> conjunto C </a:t>
            </a:r>
            <a:r>
              <a:rPr lang="en" sz="1800"/>
              <a:t>de clases, según Bayes un </a:t>
            </a:r>
            <a:r>
              <a:rPr lang="en" sz="1800"/>
              <a:t>documento</a:t>
            </a:r>
            <a:r>
              <a:rPr lang="en" sz="1800"/>
              <a:t> </a:t>
            </a:r>
            <a:r>
              <a:rPr b="1" lang="en" sz="1800"/>
              <a:t>d</a:t>
            </a:r>
            <a:r>
              <a:rPr lang="en" sz="1800"/>
              <a:t>, pertenecerá a aquella clase que maximice su probabilidad condicional: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baseline="-25000" lang="en" sz="1800"/>
              <a:t>map</a:t>
            </a:r>
            <a:r>
              <a:rPr lang="en" sz="1800"/>
              <a:t> =  </a:t>
            </a:r>
            <a:r>
              <a:rPr b="1" lang="en" sz="1800"/>
              <a:t>argmax</a:t>
            </a:r>
            <a:r>
              <a:rPr lang="en" sz="1800"/>
              <a:t> P(c | d) para </a:t>
            </a:r>
            <a:r>
              <a:rPr b="1" lang="en" sz="1800"/>
              <a:t>c</a:t>
            </a:r>
            <a:r>
              <a:rPr lang="en" sz="1800"/>
              <a:t> ∈ </a:t>
            </a:r>
            <a:r>
              <a:rPr b="1" lang="en" sz="1800"/>
              <a:t>C</a:t>
            </a:r>
            <a:r>
              <a:rPr lang="en" sz="1800"/>
              <a:t>, (el conjunto de todas las clases).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map</a:t>
            </a:r>
            <a:r>
              <a:rPr lang="en" sz="1800"/>
              <a:t>: </a:t>
            </a:r>
            <a:r>
              <a:rPr i="1" lang="en" sz="1800"/>
              <a:t>máximo a posteriori</a:t>
            </a:r>
            <a:r>
              <a:rPr lang="en" sz="1800"/>
              <a:t>, C</a:t>
            </a:r>
            <a:r>
              <a:rPr baseline="-25000" lang="en" sz="1800"/>
              <a:t>map</a:t>
            </a:r>
            <a:r>
              <a:rPr lang="en" sz="1800"/>
              <a:t> es la clase candidata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</a:t>
            </a:r>
            <a:r>
              <a:rPr b="1" lang="en" sz="1800"/>
              <a:t>rgmax</a:t>
            </a:r>
            <a:r>
              <a:rPr lang="en" sz="1800"/>
              <a:t>: función que devuelve el argumento máximo 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br>
              <a:rPr lang="en"/>
            </a:b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597875"/>
            <a:ext cx="7030500" cy="73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baseline="-25000" lang="en" sz="1800"/>
              <a:t>map</a:t>
            </a:r>
            <a:r>
              <a:rPr lang="en" sz="1800"/>
              <a:t> =  </a:t>
            </a:r>
            <a:r>
              <a:rPr b="1" lang="en" sz="1800"/>
              <a:t>argmax</a:t>
            </a:r>
            <a:r>
              <a:rPr lang="en" sz="1800"/>
              <a:t> P(c | d) para </a:t>
            </a:r>
            <a:r>
              <a:rPr b="1" lang="en" sz="1800"/>
              <a:t>c</a:t>
            </a:r>
            <a:r>
              <a:rPr lang="en" sz="1800"/>
              <a:t> ∈ </a:t>
            </a:r>
            <a:r>
              <a:rPr b="1" lang="en" sz="1800"/>
              <a:t>C</a:t>
            </a:r>
            <a:r>
              <a:rPr lang="en" sz="1800"/>
              <a:t>, (el conjunto de todas las clases).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/>
            </a:br>
            <a:endParaRPr sz="1800"/>
          </a:p>
        </p:txBody>
      </p:sp>
      <p:sp>
        <p:nvSpPr>
          <p:cNvPr id="354" name="Google Shape;354;p25"/>
          <p:cNvSpPr txBox="1"/>
          <p:nvPr/>
        </p:nvSpPr>
        <p:spPr>
          <a:xfrm>
            <a:off x="1306275" y="2354025"/>
            <a:ext cx="39258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Por Bayes: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	 	 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C</a:t>
            </a:r>
            <a:r>
              <a:rPr baseline="-25000" lang="en" sz="1800"/>
              <a:t>map</a:t>
            </a:r>
            <a:r>
              <a:rPr lang="en" sz="1800"/>
              <a:t> = </a:t>
            </a:r>
            <a:r>
              <a:rPr lang="en" sz="1800" u="sng"/>
              <a:t>argmax P(d | c) P(c)</a:t>
            </a:r>
            <a:r>
              <a:rPr lang="en" sz="1800"/>
              <a:t> ,   c ∈ </a:t>
            </a:r>
            <a:r>
              <a:rPr b="1" lang="en" sz="1800"/>
              <a:t>C</a:t>
            </a:r>
            <a:endParaRPr b="1"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        P(d)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5232075" y="2456075"/>
            <a:ext cx="3102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denominador nos queda </a:t>
            </a:r>
            <a:r>
              <a:rPr b="1" lang="en"/>
              <a:t>P(d)</a:t>
            </a:r>
            <a:r>
              <a:rPr lang="en"/>
              <a:t> como una constante. Lo eliminamos. </a:t>
            </a:r>
            <a:endParaRPr/>
          </a:p>
        </p:txBody>
      </p:sp>
      <p:cxnSp>
        <p:nvCxnSpPr>
          <p:cNvPr id="356" name="Google Shape;356;p25"/>
          <p:cNvCxnSpPr/>
          <p:nvPr/>
        </p:nvCxnSpPr>
        <p:spPr>
          <a:xfrm flipH="1" rot="10800000">
            <a:off x="2258775" y="3619575"/>
            <a:ext cx="1626000" cy="19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5"/>
          <p:cNvSpPr txBox="1"/>
          <p:nvPr/>
        </p:nvSpPr>
        <p:spPr>
          <a:xfrm>
            <a:off x="5191125" y="3619575"/>
            <a:ext cx="3347400" cy="7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C</a:t>
            </a:r>
            <a:r>
              <a:rPr baseline="-25000" lang="en" sz="1800"/>
              <a:t>map</a:t>
            </a:r>
            <a:r>
              <a:rPr lang="en" sz="1800"/>
              <a:t> = </a:t>
            </a:r>
            <a:r>
              <a:rPr b="1" lang="en" sz="1800"/>
              <a:t>argmax</a:t>
            </a:r>
            <a:r>
              <a:rPr lang="en" sz="1800"/>
              <a:t> P(d | c) P(c)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br>
              <a:rPr lang="en"/>
            </a:b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303800" y="1597875"/>
            <a:ext cx="7030500" cy="73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baseline="-25000" lang="en" sz="1800"/>
              <a:t>map</a:t>
            </a:r>
            <a:r>
              <a:rPr lang="en" sz="1800"/>
              <a:t> =  </a:t>
            </a:r>
            <a:r>
              <a:rPr b="1" lang="en" sz="1800"/>
              <a:t>argmax</a:t>
            </a:r>
            <a:r>
              <a:rPr lang="en" sz="1800"/>
              <a:t> P(d</a:t>
            </a:r>
            <a:r>
              <a:rPr lang="en" sz="1800"/>
              <a:t> |</a:t>
            </a:r>
            <a:r>
              <a:rPr lang="en" sz="1800"/>
              <a:t> c) P(c) para </a:t>
            </a:r>
            <a:r>
              <a:rPr b="1" lang="en" sz="1800"/>
              <a:t>c</a:t>
            </a:r>
            <a:r>
              <a:rPr lang="en" sz="1800"/>
              <a:t> ∈ </a:t>
            </a:r>
            <a:r>
              <a:rPr b="1" lang="en" sz="1800"/>
              <a:t>C</a:t>
            </a:r>
            <a:r>
              <a:rPr lang="en" sz="1800"/>
              <a:t>, </a:t>
            </a:r>
            <a:r>
              <a:rPr lang="en" sz="1400"/>
              <a:t>(el conjunto de todas las clases).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/>
            </a:br>
            <a:endParaRPr sz="1800"/>
          </a:p>
        </p:txBody>
      </p:sp>
      <p:sp>
        <p:nvSpPr>
          <p:cNvPr id="364" name="Google Shape;364;p26"/>
          <p:cNvSpPr txBox="1"/>
          <p:nvPr/>
        </p:nvSpPr>
        <p:spPr>
          <a:xfrm>
            <a:off x="2102300" y="2428875"/>
            <a:ext cx="5442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¿Cómo calculamos P(d | c)?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¿Cómo calculamos P(c) 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br>
              <a:rPr lang="en"/>
            </a:br>
            <a:endParaRPr/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1303800" y="1510400"/>
            <a:ext cx="7030500" cy="81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P(c)</a:t>
            </a:r>
            <a:r>
              <a:rPr lang="en" sz="1800"/>
              <a:t> es la probabilidad que tiene la clase de aparecer en una cantidad dada de documentos.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" name="Google Shape;371;p27"/>
          <p:cNvSpPr txBox="1"/>
          <p:nvPr/>
        </p:nvSpPr>
        <p:spPr>
          <a:xfrm>
            <a:off x="1303800" y="2272450"/>
            <a:ext cx="69396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p(c) =</a:t>
            </a:r>
            <a:r>
              <a:rPr lang="en" sz="1800" u="sng"/>
              <a:t> cantidad de documentos de clase </a:t>
            </a:r>
            <a:r>
              <a:rPr b="1" lang="en" sz="1800" u="sng"/>
              <a:t>c</a:t>
            </a:r>
            <a:br>
              <a:rPr lang="en" sz="1800"/>
            </a:br>
            <a:r>
              <a:rPr lang="en" sz="1800"/>
              <a:t>            cantidad de documentos totales</a:t>
            </a:r>
            <a:endParaRPr sz="1800"/>
          </a:p>
        </p:txBody>
      </p:sp>
      <p:sp>
        <p:nvSpPr>
          <p:cNvPr id="372" name="Google Shape;372;p27"/>
          <p:cNvSpPr txBox="1"/>
          <p:nvPr/>
        </p:nvSpPr>
        <p:spPr>
          <a:xfrm>
            <a:off x="1303825" y="3018775"/>
            <a:ext cx="7030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Este valor no podemos conocerlo. Pero u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sando el conjunto de entrenamiento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podemos estimar cuál sería esta probabilidad:</a:t>
            </a:r>
            <a:endParaRPr/>
          </a:p>
        </p:txBody>
      </p:sp>
      <p:sp>
        <p:nvSpPr>
          <p:cNvPr id="373" name="Google Shape;373;p27"/>
          <p:cNvSpPr txBox="1"/>
          <p:nvPr/>
        </p:nvSpPr>
        <p:spPr>
          <a:xfrm>
            <a:off x="1349250" y="3928425"/>
            <a:ext cx="69396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p’(c) =</a:t>
            </a:r>
            <a:r>
              <a:rPr lang="en" sz="1800" u="sng"/>
              <a:t> cantidad de documentos de clase </a:t>
            </a:r>
            <a:r>
              <a:rPr b="1" lang="en" sz="1800" u="sng"/>
              <a:t>c </a:t>
            </a:r>
            <a:r>
              <a:rPr lang="en" sz="1800" u="sng"/>
              <a:t>en</a:t>
            </a:r>
            <a:r>
              <a:rPr b="1" lang="en" sz="1800" u="sng"/>
              <a:t> T</a:t>
            </a:r>
            <a:br>
              <a:rPr lang="en" sz="1800"/>
            </a:br>
            <a:r>
              <a:rPr lang="en" sz="1800"/>
              <a:t>            cantidad de documentos totales en </a:t>
            </a:r>
            <a:r>
              <a:rPr b="1" lang="en" sz="1800"/>
              <a:t>T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1303800" y="1597875"/>
            <a:ext cx="70305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P(d|c)</a:t>
            </a:r>
            <a:r>
              <a:rPr lang="en" sz="1400"/>
              <a:t> es la probabilidad de que dada una clase </a:t>
            </a:r>
            <a:r>
              <a:rPr b="1" lang="en" sz="1400"/>
              <a:t>c</a:t>
            </a:r>
            <a:r>
              <a:rPr lang="en" sz="1400"/>
              <a:t>, </a:t>
            </a:r>
            <a:r>
              <a:rPr b="1" lang="en" sz="1400"/>
              <a:t>d</a:t>
            </a:r>
            <a:r>
              <a:rPr lang="en" sz="1400"/>
              <a:t> sea un documento de ella. Esto es un poco más difícil de identificar. Y para ello tendremos que definir una forma de representar un documento.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 txBox="1"/>
          <p:nvPr/>
        </p:nvSpPr>
        <p:spPr>
          <a:xfrm>
            <a:off x="1381125" y="2435675"/>
            <a:ext cx="70305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documento, para Bayes Naive será una bolsa de </a:t>
            </a:r>
            <a:r>
              <a:rPr lang="en"/>
              <a:t>características</a:t>
            </a:r>
            <a:r>
              <a:rPr lang="en"/>
              <a:t>: 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, x</a:t>
            </a:r>
            <a:r>
              <a:rPr baseline="-25000" lang="en"/>
              <a:t>3</a:t>
            </a:r>
            <a:r>
              <a:rPr lang="en"/>
              <a:t>,... x</a:t>
            </a:r>
            <a:r>
              <a:rPr baseline="-25000" lang="en"/>
              <a:t>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nosotros, estas </a:t>
            </a:r>
            <a:r>
              <a:rPr lang="en"/>
              <a:t>características</a:t>
            </a:r>
            <a:r>
              <a:rPr lang="en"/>
              <a:t> serán las palabras que componen al documento.</a:t>
            </a:r>
            <a:endParaRPr/>
          </a:p>
        </p:txBody>
      </p:sp>
      <p:sp>
        <p:nvSpPr>
          <p:cNvPr id="381" name="Google Shape;381;p28"/>
          <p:cNvSpPr txBox="1"/>
          <p:nvPr/>
        </p:nvSpPr>
        <p:spPr>
          <a:xfrm>
            <a:off x="1496775" y="3170475"/>
            <a:ext cx="6558600" cy="144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 ello </a:t>
            </a:r>
            <a:r>
              <a:rPr b="1" lang="en"/>
              <a:t>asumimos</a:t>
            </a:r>
            <a:r>
              <a:rPr b="1" lang="en"/>
              <a:t> dos supuestos, muy importantes: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No importa el orden de las palabras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Las probabilidades de cada característica, dada una clase </a:t>
            </a:r>
            <a:r>
              <a:rPr b="1" lang="en">
                <a:solidFill>
                  <a:srgbClr val="FF0000"/>
                </a:solidFill>
              </a:rPr>
              <a:t>c: P(xi |c j)</a:t>
            </a:r>
            <a:r>
              <a:rPr lang="en">
                <a:solidFill>
                  <a:srgbClr val="FF0000"/>
                </a:solidFill>
              </a:rPr>
              <a:t> son independientes entre sí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709" y="3170475"/>
            <a:ext cx="2244841" cy="19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endParaRPr/>
          </a:p>
        </p:txBody>
      </p:sp>
      <p:sp>
        <p:nvSpPr>
          <p:cNvPr id="388" name="Google Shape;388;p29"/>
          <p:cNvSpPr txBox="1"/>
          <p:nvPr>
            <p:ph idx="1" type="body"/>
          </p:nvPr>
        </p:nvSpPr>
        <p:spPr>
          <a:xfrm>
            <a:off x="1303800" y="2422075"/>
            <a:ext cx="70305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Él es una buena persona y no un violento = </a:t>
            </a:r>
            <a:r>
              <a:rPr lang="en" sz="1400"/>
              <a:t>Él</a:t>
            </a:r>
            <a:r>
              <a:rPr lang="en" sz="1400"/>
              <a:t> es un violento y no una buena persona</a:t>
            </a:r>
            <a:endParaRPr sz="1400"/>
          </a:p>
        </p:txBody>
      </p:sp>
      <p:sp>
        <p:nvSpPr>
          <p:cNvPr id="389" name="Google Shape;389;p29"/>
          <p:cNvSpPr txBox="1"/>
          <p:nvPr/>
        </p:nvSpPr>
        <p:spPr>
          <a:xfrm>
            <a:off x="1326700" y="1660075"/>
            <a:ext cx="391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Problemas con los supuestos:</a:t>
            </a:r>
            <a:endParaRPr b="1" sz="1800"/>
          </a:p>
        </p:txBody>
      </p:sp>
      <p:sp>
        <p:nvSpPr>
          <p:cNvPr id="390" name="Google Shape;390;p29"/>
          <p:cNvSpPr txBox="1"/>
          <p:nvPr/>
        </p:nvSpPr>
        <p:spPr>
          <a:xfrm>
            <a:off x="1415150" y="2911975"/>
            <a:ext cx="1898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Buenos …..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Nueva ……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Troche y …...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3520900" y="2911975"/>
            <a:ext cx="1898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Moche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5878275" y="3687525"/>
            <a:ext cx="31503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69138"/>
                </a:solidFill>
                <a:latin typeface="Maven Pro"/>
                <a:ea typeface="Maven Pro"/>
                <a:cs typeface="Maven Pro"/>
                <a:sym typeface="Maven Pro"/>
              </a:rPr>
              <a:t>Naïve = ingenuo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Bag of Words</a:t>
            </a:r>
            <a:endParaRPr/>
          </a:p>
        </p:txBody>
      </p:sp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1303800" y="1990050"/>
            <a:ext cx="70305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Es por ello que tenemos que convertir los textos en números, o más </a:t>
            </a:r>
            <a:r>
              <a:rPr lang="en"/>
              <a:t>específicamente</a:t>
            </a:r>
            <a:r>
              <a:rPr lang="en"/>
              <a:t> en vectores, para poder manipularlos.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Hay varios modelos que permiten convertir textos a vectores, utilizaremos el más sencillo: </a:t>
            </a:r>
            <a:r>
              <a:rPr b="1" lang="en"/>
              <a:t>Bag of Words.</a:t>
            </a:r>
            <a:r>
              <a:rPr lang="en"/>
              <a:t> Como su nombre lo indica se trata de una bolsa de palabras.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 una </a:t>
            </a:r>
            <a:r>
              <a:rPr b="1" lang="en"/>
              <a:t>bolsa de palabras</a:t>
            </a:r>
            <a:r>
              <a:rPr lang="en"/>
              <a:t> y no una lista de palabras o un conjunto de palabras por: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están ordenadas las palabras de ninguna forma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Cada palabra puede aparecer más de una vez.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1303800" y="1541575"/>
            <a:ext cx="6596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Bayes no sabe cómo trabajar con palabras, con textos o técnicamente hablando con cadenas de caracteres.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bayesiano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1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Uno de los usos más comunes y en donde más </a:t>
            </a:r>
            <a:r>
              <a:rPr lang="en" sz="2400"/>
              <a:t>éxito</a:t>
            </a:r>
            <a:r>
              <a:rPr lang="en" sz="2400"/>
              <a:t> ha </a:t>
            </a:r>
            <a:r>
              <a:rPr lang="en" sz="2400"/>
              <a:t>tenido</a:t>
            </a:r>
            <a:r>
              <a:rPr lang="en" sz="2400"/>
              <a:t> esta </a:t>
            </a:r>
            <a:r>
              <a:rPr lang="en" sz="2400"/>
              <a:t>técnica</a:t>
            </a:r>
            <a:r>
              <a:rPr lang="en" sz="2400"/>
              <a:t> es en la clasificación de documentos o clasificación de texto.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Bag of Words</a:t>
            </a:r>
            <a:endParaRPr/>
          </a:p>
        </p:txBody>
      </p:sp>
      <p:sp>
        <p:nvSpPr>
          <p:cNvPr id="410" name="Google Shape;410;p32"/>
          <p:cNvSpPr txBox="1"/>
          <p:nvPr>
            <p:ph idx="1" type="body"/>
          </p:nvPr>
        </p:nvSpPr>
        <p:spPr>
          <a:xfrm>
            <a:off x="218775" y="1408175"/>
            <a:ext cx="85563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Armado del </a:t>
            </a:r>
            <a:r>
              <a:rPr b="1" lang="en" u="sng"/>
              <a:t>Vocabulario</a:t>
            </a:r>
            <a:r>
              <a:rPr lang="en" u="sng"/>
              <a:t>:</a:t>
            </a:r>
            <a:br>
              <a:rPr lang="en"/>
            </a:br>
            <a:r>
              <a:rPr lang="en"/>
              <a:t>Supongamos que tenemos un conjunto de entrenamiento con 4 textos. Contamos entonces todas las palabras que aparecen en todos los documentos y armamos una lista de palabras </a:t>
            </a:r>
            <a:r>
              <a:rPr lang="en"/>
              <a:t>únicas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b="1" lang="en"/>
              <a:t>Ejemplo:</a:t>
            </a:r>
            <a:endParaRPr b="1"/>
          </a:p>
        </p:txBody>
      </p:sp>
      <p:graphicFrame>
        <p:nvGraphicFramePr>
          <p:cNvPr id="411" name="Google Shape;411;p32"/>
          <p:cNvGraphicFramePr/>
          <p:nvPr/>
        </p:nvGraphicFramePr>
        <p:xfrm>
          <a:off x="693100" y="298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{7F6D1366-B483-4BCA-9040-8AF424CFFADE}</a:tableStyleId>
              </a:tblPr>
              <a:tblGrid>
                <a:gridCol w="1171400"/>
                <a:gridCol w="219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Documento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Texto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 mala película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 buena película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Odio esta </a:t>
                      </a:r>
                      <a:r>
                        <a:rPr lang="en" sz="1200"/>
                        <a:t>película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Amo</a:t>
                      </a:r>
                      <a:r>
                        <a:rPr lang="en" sz="1200"/>
                        <a:t> esta película. La Amo.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2" name="Google Shape;412;p32"/>
          <p:cNvSpPr txBox="1"/>
          <p:nvPr/>
        </p:nvSpPr>
        <p:spPr>
          <a:xfrm>
            <a:off x="3416650" y="2263950"/>
            <a:ext cx="545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Vocabulario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{ Que, mala, película, buena, Odio, esta, Amo, la}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|V|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8 (Vocabulario tiene 8 elementos)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13" name="Google Shape;413;p32"/>
          <p:cNvGraphicFramePr/>
          <p:nvPr/>
        </p:nvGraphicFramePr>
        <p:xfrm>
          <a:off x="4059650" y="298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{7F6D1366-B483-4BCA-9040-8AF424CFFADE}</a:tableStyleId>
              </a:tblPr>
              <a:tblGrid>
                <a:gridCol w="2081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Bag of Word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" name="Google Shape;414;p32"/>
          <p:cNvSpPr txBox="1"/>
          <p:nvPr/>
        </p:nvSpPr>
        <p:spPr>
          <a:xfrm>
            <a:off x="4291175" y="3364775"/>
            <a:ext cx="15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[1,1,1,0,0,0,0,0]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5" name="Google Shape;415;p32"/>
          <p:cNvCxnSpPr/>
          <p:nvPr/>
        </p:nvCxnSpPr>
        <p:spPr>
          <a:xfrm>
            <a:off x="1993650" y="3683450"/>
            <a:ext cx="259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6" name="Google Shape;416;p32"/>
          <p:cNvGrpSpPr/>
          <p:nvPr/>
        </p:nvGrpSpPr>
        <p:grpSpPr>
          <a:xfrm>
            <a:off x="4513600" y="2297525"/>
            <a:ext cx="666900" cy="1193100"/>
            <a:chOff x="4513600" y="2297525"/>
            <a:chExt cx="666900" cy="1193100"/>
          </a:xfrm>
        </p:grpSpPr>
        <p:sp>
          <p:nvSpPr>
            <p:cNvPr id="417" name="Google Shape;417;p32"/>
            <p:cNvSpPr/>
            <p:nvPr/>
          </p:nvSpPr>
          <p:spPr>
            <a:xfrm>
              <a:off x="4758100" y="2297525"/>
              <a:ext cx="422400" cy="2817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8" name="Google Shape;418;p32"/>
            <p:cNvCxnSpPr>
              <a:stCxn id="417" idx="4"/>
            </p:cNvCxnSpPr>
            <p:nvPr/>
          </p:nvCxnSpPr>
          <p:spPr>
            <a:xfrm flipH="1">
              <a:off x="4513600" y="2579225"/>
              <a:ext cx="455700" cy="911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9" name="Google Shape;419;p32"/>
          <p:cNvGrpSpPr/>
          <p:nvPr/>
        </p:nvGrpSpPr>
        <p:grpSpPr>
          <a:xfrm>
            <a:off x="2253150" y="2297525"/>
            <a:ext cx="3398425" cy="1385925"/>
            <a:chOff x="2253150" y="2297525"/>
            <a:chExt cx="3398425" cy="1385925"/>
          </a:xfrm>
        </p:grpSpPr>
        <p:cxnSp>
          <p:nvCxnSpPr>
            <p:cNvPr id="420" name="Google Shape;420;p32"/>
            <p:cNvCxnSpPr/>
            <p:nvPr/>
          </p:nvCxnSpPr>
          <p:spPr>
            <a:xfrm flipH="1" rot="10800000">
              <a:off x="2253150" y="3675950"/>
              <a:ext cx="400200" cy="7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1" name="Google Shape;421;p32"/>
            <p:cNvGrpSpPr/>
            <p:nvPr/>
          </p:nvGrpSpPr>
          <p:grpSpPr>
            <a:xfrm>
              <a:off x="4669075" y="2297525"/>
              <a:ext cx="982500" cy="1200600"/>
              <a:chOff x="4198000" y="2297525"/>
              <a:chExt cx="982500" cy="1200600"/>
            </a:xfrm>
          </p:grpSpPr>
          <p:sp>
            <p:nvSpPr>
              <p:cNvPr id="422" name="Google Shape;422;p32"/>
              <p:cNvSpPr/>
              <p:nvPr/>
            </p:nvSpPr>
            <p:spPr>
              <a:xfrm>
                <a:off x="4758100" y="2297525"/>
                <a:ext cx="422400" cy="2817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3" name="Google Shape;423;p32"/>
              <p:cNvCxnSpPr>
                <a:stCxn id="422" idx="4"/>
              </p:cNvCxnSpPr>
              <p:nvPr/>
            </p:nvCxnSpPr>
            <p:spPr>
              <a:xfrm flipH="1">
                <a:off x="4198000" y="2579225"/>
                <a:ext cx="771300" cy="918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424" name="Google Shape;424;p32"/>
          <p:cNvGrpSpPr/>
          <p:nvPr/>
        </p:nvGrpSpPr>
        <p:grpSpPr>
          <a:xfrm>
            <a:off x="2687175" y="2297525"/>
            <a:ext cx="3642925" cy="1385925"/>
            <a:chOff x="2253150" y="2297525"/>
            <a:chExt cx="3642925" cy="1385925"/>
          </a:xfrm>
        </p:grpSpPr>
        <p:cxnSp>
          <p:nvCxnSpPr>
            <p:cNvPr id="425" name="Google Shape;425;p32"/>
            <p:cNvCxnSpPr/>
            <p:nvPr/>
          </p:nvCxnSpPr>
          <p:spPr>
            <a:xfrm flipH="1" rot="10800000">
              <a:off x="2253150" y="3675950"/>
              <a:ext cx="522000" cy="7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6" name="Google Shape;426;p32"/>
            <p:cNvGrpSpPr/>
            <p:nvPr/>
          </p:nvGrpSpPr>
          <p:grpSpPr>
            <a:xfrm>
              <a:off x="4376125" y="2297525"/>
              <a:ext cx="1519950" cy="1193100"/>
              <a:chOff x="3905050" y="2297525"/>
              <a:chExt cx="1519950" cy="1193100"/>
            </a:xfrm>
          </p:grpSpPr>
          <p:sp>
            <p:nvSpPr>
              <p:cNvPr id="427" name="Google Shape;427;p32"/>
              <p:cNvSpPr/>
              <p:nvPr/>
            </p:nvSpPr>
            <p:spPr>
              <a:xfrm>
                <a:off x="4758100" y="2297525"/>
                <a:ext cx="666900" cy="3618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8" name="Google Shape;428;p32"/>
              <p:cNvCxnSpPr>
                <a:stCxn id="427" idx="4"/>
              </p:cNvCxnSpPr>
              <p:nvPr/>
            </p:nvCxnSpPr>
            <p:spPr>
              <a:xfrm flipH="1">
                <a:off x="3905050" y="2659325"/>
                <a:ext cx="1186500" cy="831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429" name="Google Shape;429;p32"/>
          <p:cNvGrpSpPr/>
          <p:nvPr/>
        </p:nvGrpSpPr>
        <p:grpSpPr>
          <a:xfrm>
            <a:off x="4906325" y="2983775"/>
            <a:ext cx="4165125" cy="699675"/>
            <a:chOff x="4906325" y="2983775"/>
            <a:chExt cx="4165125" cy="699675"/>
          </a:xfrm>
        </p:grpSpPr>
        <p:cxnSp>
          <p:nvCxnSpPr>
            <p:cNvPr id="430" name="Google Shape;430;p32"/>
            <p:cNvCxnSpPr/>
            <p:nvPr/>
          </p:nvCxnSpPr>
          <p:spPr>
            <a:xfrm flipH="1" rot="10800000">
              <a:off x="4906325" y="3675950"/>
              <a:ext cx="666900" cy="75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32"/>
            <p:cNvSpPr txBox="1"/>
            <p:nvPr/>
          </p:nvSpPr>
          <p:spPr>
            <a:xfrm>
              <a:off x="6270050" y="2983775"/>
              <a:ext cx="2801400" cy="6156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El resto de las palabras no están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Presentes en el documento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32" name="Google Shape;432;p32"/>
            <p:cNvCxnSpPr>
              <a:stCxn id="431" idx="1"/>
            </p:cNvCxnSpPr>
            <p:nvPr/>
          </p:nvCxnSpPr>
          <p:spPr>
            <a:xfrm flipH="1">
              <a:off x="5610350" y="3291575"/>
              <a:ext cx="659700" cy="384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33" name="Google Shape;433;p32"/>
          <p:cNvSpPr txBox="1"/>
          <p:nvPr/>
        </p:nvSpPr>
        <p:spPr>
          <a:xfrm>
            <a:off x="4291175" y="3764975"/>
            <a:ext cx="15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[1,0,1,1,0,0,0,0]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2"/>
          <p:cNvSpPr txBox="1"/>
          <p:nvPr/>
        </p:nvSpPr>
        <p:spPr>
          <a:xfrm>
            <a:off x="4291175" y="4126775"/>
            <a:ext cx="15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[0,0,1,0,1,1,0,0]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4291175" y="4526975"/>
            <a:ext cx="15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[0,0,1,0,0,1,2,1]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6" name="Google Shape;436;p32"/>
          <p:cNvGrpSpPr/>
          <p:nvPr/>
        </p:nvGrpSpPr>
        <p:grpSpPr>
          <a:xfrm>
            <a:off x="1978850" y="4311575"/>
            <a:ext cx="7062850" cy="615600"/>
            <a:chOff x="1978850" y="4311575"/>
            <a:chExt cx="7062850" cy="615600"/>
          </a:xfrm>
        </p:grpSpPr>
        <p:sp>
          <p:nvSpPr>
            <p:cNvPr id="437" name="Google Shape;437;p32"/>
            <p:cNvSpPr/>
            <p:nvPr/>
          </p:nvSpPr>
          <p:spPr>
            <a:xfrm>
              <a:off x="5239850" y="4587650"/>
              <a:ext cx="266700" cy="2667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8" name="Google Shape;438;p32"/>
            <p:cNvCxnSpPr/>
            <p:nvPr/>
          </p:nvCxnSpPr>
          <p:spPr>
            <a:xfrm>
              <a:off x="1978850" y="4832225"/>
              <a:ext cx="288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32"/>
            <p:cNvCxnSpPr/>
            <p:nvPr/>
          </p:nvCxnSpPr>
          <p:spPr>
            <a:xfrm flipH="1" rot="10800000">
              <a:off x="3416650" y="4824725"/>
              <a:ext cx="378000" cy="7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32"/>
            <p:cNvCxnSpPr>
              <a:stCxn id="437" idx="7"/>
            </p:cNvCxnSpPr>
            <p:nvPr/>
          </p:nvCxnSpPr>
          <p:spPr>
            <a:xfrm flipH="1" rot="10800000">
              <a:off x="5467493" y="4446707"/>
              <a:ext cx="1173000" cy="1800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1" name="Google Shape;441;p32"/>
            <p:cNvSpPr txBox="1"/>
            <p:nvPr/>
          </p:nvSpPr>
          <p:spPr>
            <a:xfrm>
              <a:off x="6640500" y="4311575"/>
              <a:ext cx="2401200" cy="6156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La palabra “Amo” está dos veces.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Bag of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 txBox="1"/>
          <p:nvPr>
            <p:ph idx="1" type="body"/>
          </p:nvPr>
        </p:nvSpPr>
        <p:spPr>
          <a:xfrm>
            <a:off x="1303800" y="1597875"/>
            <a:ext cx="70305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Una comedia entretenida que nos muestra la pasión por la música, la amistad, el amor y los conflictos en las relaciones humanas. Un guión sin desperdicio, una dirección con profesionalismo y actuaciones memorables. Muy recomendable para ver en familia.</a:t>
            </a:r>
            <a:endParaRPr sz="1400"/>
          </a:p>
        </p:txBody>
      </p:sp>
      <p:sp>
        <p:nvSpPr>
          <p:cNvPr id="448" name="Google Shape;448;p33"/>
          <p:cNvSpPr txBox="1"/>
          <p:nvPr>
            <p:ph idx="1" type="body"/>
          </p:nvPr>
        </p:nvSpPr>
        <p:spPr>
          <a:xfrm>
            <a:off x="1303800" y="3306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comedia entretenida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xxx xxx xxxxxxx xx xxxxx xxx xx xxxx, xx xxxxx, xx xxxx x xxx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amor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xx xxx xxxxxxxx xxxxxxxx xx xxxx xxx xxxxxxxxx, xxxx xxxxxxx xxx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profesionalismo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xxxxxxxxxx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memorables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xxxx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recomendable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xxxx xxx xx xxxxxxx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3"/>
          <p:cNvSpPr/>
          <p:nvPr/>
        </p:nvSpPr>
        <p:spPr>
          <a:xfrm>
            <a:off x="4354300" y="2871250"/>
            <a:ext cx="537600" cy="43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 txBox="1"/>
          <p:nvPr/>
        </p:nvSpPr>
        <p:spPr>
          <a:xfrm>
            <a:off x="5095875" y="2735025"/>
            <a:ext cx="2700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Filtramos palabras (opcional)</a:t>
            </a:r>
            <a:endParaRPr/>
          </a:p>
        </p:txBody>
      </p:sp>
      <p:sp>
        <p:nvSpPr>
          <p:cNvPr id="451" name="Google Shape;451;p33"/>
          <p:cNvSpPr txBox="1"/>
          <p:nvPr/>
        </p:nvSpPr>
        <p:spPr>
          <a:xfrm>
            <a:off x="1400750" y="1185825"/>
            <a:ext cx="69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Podemos usar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solo algunas palabras en lugar de todas.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type="title"/>
          </p:nvPr>
        </p:nvSpPr>
        <p:spPr>
          <a:xfrm>
            <a:off x="1303800" y="598575"/>
            <a:ext cx="70305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Bag of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"/>
          <p:cNvSpPr txBox="1"/>
          <p:nvPr/>
        </p:nvSpPr>
        <p:spPr>
          <a:xfrm>
            <a:off x="1381125" y="1483175"/>
            <a:ext cx="75717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obtener las palabras, primero debemos </a:t>
            </a:r>
            <a:r>
              <a:rPr b="1" lang="en"/>
              <a:t>tokenizar</a:t>
            </a:r>
            <a:r>
              <a:rPr lang="en"/>
              <a:t> el</a:t>
            </a:r>
            <a:r>
              <a:rPr lang="en"/>
              <a:t> texto.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originalmente es para nosotros una gran cadena de caracteres, la tenemos que partir en cadenas más pequeñas o </a:t>
            </a:r>
            <a:r>
              <a:rPr b="1" lang="en"/>
              <a:t>tokens</a:t>
            </a:r>
            <a:r>
              <a:rPr lang="en"/>
              <a:t>. Estos tokens coinciden aproximadamente con lo que nosotros llamamos coloquialmente: palabra.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forma habitual de </a:t>
            </a:r>
            <a:r>
              <a:rPr b="1" lang="en"/>
              <a:t>Tokenización</a:t>
            </a:r>
            <a:r>
              <a:rPr lang="en"/>
              <a:t> es separando los caracteres alfabéticos de los demás (a veces </a:t>
            </a:r>
            <a:r>
              <a:rPr lang="en"/>
              <a:t>también</a:t>
            </a:r>
            <a:r>
              <a:rPr lang="en"/>
              <a:t> los </a:t>
            </a:r>
            <a:r>
              <a:rPr lang="en"/>
              <a:t>numéricos</a:t>
            </a:r>
            <a:r>
              <a:rPr lang="en"/>
              <a:t>), utilizando como </a:t>
            </a:r>
            <a:r>
              <a:rPr lang="en"/>
              <a:t>caracteres</a:t>
            </a:r>
            <a:r>
              <a:rPr lang="en"/>
              <a:t> de corte o </a:t>
            </a:r>
            <a:r>
              <a:rPr lang="en"/>
              <a:t>separación</a:t>
            </a:r>
            <a:r>
              <a:rPr lang="en"/>
              <a:t>, el espacio, los signos de puntuación, de exclamación e interrogación.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Volviendo a Bayes Naive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endParaRPr/>
          </a:p>
        </p:txBody>
      </p:sp>
      <p:sp>
        <p:nvSpPr>
          <p:cNvPr id="468" name="Google Shape;468;p36"/>
          <p:cNvSpPr txBox="1"/>
          <p:nvPr>
            <p:ph idx="1" type="body"/>
          </p:nvPr>
        </p:nvSpPr>
        <p:spPr>
          <a:xfrm>
            <a:off x="1303800" y="1990050"/>
            <a:ext cx="70305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Retomando las </a:t>
            </a:r>
            <a:r>
              <a:rPr lang="en" sz="1400"/>
              <a:t>fórmulas</a:t>
            </a:r>
            <a:r>
              <a:rPr lang="en" sz="1400"/>
              <a:t>, ahora que sabemos </a:t>
            </a:r>
            <a:r>
              <a:rPr lang="en" sz="1400"/>
              <a:t>cómo</a:t>
            </a:r>
            <a:r>
              <a:rPr lang="en" sz="1400"/>
              <a:t> representar un documento: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P(d|c) = P(x</a:t>
            </a:r>
            <a:r>
              <a:rPr baseline="-25000" lang="en" sz="1400"/>
              <a:t>1</a:t>
            </a:r>
            <a:r>
              <a:rPr lang="en" sz="1400"/>
              <a:t>,x</a:t>
            </a:r>
            <a:r>
              <a:rPr baseline="-25000" lang="en" sz="1400"/>
              <a:t>2</a:t>
            </a:r>
            <a:r>
              <a:rPr lang="en" sz="1400"/>
              <a:t>,x</a:t>
            </a:r>
            <a:r>
              <a:rPr baseline="-25000" lang="en" sz="1400"/>
              <a:t>3</a:t>
            </a:r>
            <a:r>
              <a:rPr lang="en" sz="1400"/>
              <a:t>,....x</a:t>
            </a:r>
            <a:r>
              <a:rPr baseline="-25000" lang="en" sz="1400"/>
              <a:t>n</a:t>
            </a:r>
            <a:r>
              <a:rPr lang="en" sz="1400"/>
              <a:t> | c)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P(x</a:t>
            </a:r>
            <a:r>
              <a:rPr baseline="-25000" lang="en" sz="1400"/>
              <a:t>1</a:t>
            </a:r>
            <a:r>
              <a:rPr lang="en" sz="1400"/>
              <a:t>,x</a:t>
            </a:r>
            <a:r>
              <a:rPr baseline="-25000" lang="en" sz="1400"/>
              <a:t>2</a:t>
            </a:r>
            <a:r>
              <a:rPr lang="en" sz="1400"/>
              <a:t>,x</a:t>
            </a:r>
            <a:r>
              <a:rPr baseline="-25000" lang="en" sz="1400"/>
              <a:t>3</a:t>
            </a:r>
            <a:r>
              <a:rPr lang="en" sz="1400"/>
              <a:t>,....x</a:t>
            </a:r>
            <a:r>
              <a:rPr baseline="-25000" lang="en" sz="1400"/>
              <a:t>n</a:t>
            </a:r>
            <a:r>
              <a:rPr lang="en" sz="1400"/>
              <a:t> | c) = P(x</a:t>
            </a:r>
            <a:r>
              <a:rPr baseline="-25000" lang="en" sz="1400"/>
              <a:t>1</a:t>
            </a:r>
            <a:r>
              <a:rPr lang="en" sz="1400"/>
              <a:t>|c) * P(x</a:t>
            </a:r>
            <a:r>
              <a:rPr baseline="-25000" lang="en" sz="1400"/>
              <a:t>2</a:t>
            </a:r>
            <a:r>
              <a:rPr lang="en" sz="1400"/>
              <a:t>|c) *  P(x</a:t>
            </a:r>
            <a:r>
              <a:rPr baseline="-25000" lang="en" sz="1400"/>
              <a:t>3</a:t>
            </a:r>
            <a:r>
              <a:rPr lang="en" sz="1400"/>
              <a:t>|c) * ....  * P(x</a:t>
            </a:r>
            <a:r>
              <a:rPr baseline="-25000" lang="en" sz="1400"/>
              <a:t>n</a:t>
            </a:r>
            <a:r>
              <a:rPr lang="en" sz="1400"/>
              <a:t> | c) 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9" name="Google Shape;469;p36"/>
          <p:cNvSpPr txBox="1"/>
          <p:nvPr/>
        </p:nvSpPr>
        <p:spPr>
          <a:xfrm>
            <a:off x="2251975" y="3559200"/>
            <a:ext cx="3327000" cy="9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map</a:t>
            </a:r>
            <a:r>
              <a:rPr lang="en"/>
              <a:t> =  </a:t>
            </a:r>
            <a:r>
              <a:rPr b="1" lang="en"/>
              <a:t>argmax</a:t>
            </a:r>
            <a:r>
              <a:rPr lang="en"/>
              <a:t> P(c</a:t>
            </a:r>
            <a:r>
              <a:rPr baseline="-25000" lang="en"/>
              <a:t>j</a:t>
            </a:r>
            <a:r>
              <a:rPr lang="en"/>
              <a:t>) </a:t>
            </a:r>
            <a:r>
              <a:rPr b="1" lang="en"/>
              <a:t>∏ </a:t>
            </a:r>
            <a:r>
              <a:rPr lang="en"/>
              <a:t>P(x</a:t>
            </a:r>
            <a:r>
              <a:rPr baseline="-25000" lang="en"/>
              <a:t>i</a:t>
            </a:r>
            <a:r>
              <a:rPr lang="en"/>
              <a:t> | c</a:t>
            </a:r>
            <a:r>
              <a:rPr baseline="-25000" lang="en"/>
              <a:t>j</a:t>
            </a:r>
            <a:r>
              <a:rPr lang="en"/>
              <a:t>) </a:t>
            </a:r>
            <a:br>
              <a:rPr lang="en"/>
            </a:br>
            <a:r>
              <a:rPr lang="en"/>
              <a:t>                c</a:t>
            </a:r>
            <a:r>
              <a:rPr baseline="-25000" lang="en"/>
              <a:t>j</a:t>
            </a:r>
            <a:r>
              <a:rPr lang="en"/>
              <a:t> ∈ C    i ∈ Posiciones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endParaRPr/>
          </a:p>
        </p:txBody>
      </p:sp>
      <p:sp>
        <p:nvSpPr>
          <p:cNvPr id="475" name="Google Shape;475;p37"/>
          <p:cNvSpPr txBox="1"/>
          <p:nvPr>
            <p:ph idx="1" type="body"/>
          </p:nvPr>
        </p:nvSpPr>
        <p:spPr>
          <a:xfrm>
            <a:off x="1303800" y="1489975"/>
            <a:ext cx="7030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calcular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b="1"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c</a:t>
            </a:r>
            <a:r>
              <a:rPr b="1"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?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6" name="Google Shape;476;p37"/>
          <p:cNvSpPr txBox="1"/>
          <p:nvPr/>
        </p:nvSpPr>
        <p:spPr>
          <a:xfrm>
            <a:off x="1303800" y="2156725"/>
            <a:ext cx="69627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p(w</a:t>
            </a:r>
            <a:r>
              <a:rPr b="1" baseline="-25000" lang="en"/>
              <a:t>i</a:t>
            </a:r>
            <a:r>
              <a:rPr b="1" lang="en"/>
              <a:t>|c)</a:t>
            </a:r>
            <a:r>
              <a:rPr lang="en"/>
              <a:t> =</a:t>
            </a:r>
            <a:r>
              <a:rPr lang="en" u="sng"/>
              <a:t> cantidad de veces que aparece w</a:t>
            </a:r>
            <a:r>
              <a:rPr baseline="-25000" lang="en" u="sng"/>
              <a:t>i</a:t>
            </a:r>
            <a:r>
              <a:rPr lang="en" u="sng"/>
              <a:t> en documentos en la clase c</a:t>
            </a:r>
            <a:br>
              <a:rPr lang="en" u="sng"/>
            </a:br>
            <a:r>
              <a:rPr lang="en"/>
              <a:t>               cantidad de palabras que aparecen en los documentos de la clase c</a:t>
            </a:r>
            <a:endParaRPr/>
          </a:p>
        </p:txBody>
      </p:sp>
      <p:sp>
        <p:nvSpPr>
          <p:cNvPr id="477" name="Google Shape;477;p37"/>
          <p:cNvSpPr txBox="1"/>
          <p:nvPr/>
        </p:nvSpPr>
        <p:spPr>
          <a:xfrm>
            <a:off x="1156600" y="2891425"/>
            <a:ext cx="717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Nuevamente no conozco estos valores, pero los puedo estimar del conjunto de entrenamiento </a:t>
            </a:r>
            <a:r>
              <a:rPr b="1" lang="en"/>
              <a:t>T</a:t>
            </a:r>
            <a:endParaRPr b="1"/>
          </a:p>
        </p:txBody>
      </p:sp>
      <p:sp>
        <p:nvSpPr>
          <p:cNvPr id="478" name="Google Shape;478;p37"/>
          <p:cNvSpPr txBox="1"/>
          <p:nvPr/>
        </p:nvSpPr>
        <p:spPr>
          <a:xfrm>
            <a:off x="1197675" y="3471325"/>
            <a:ext cx="69627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p’(w</a:t>
            </a:r>
            <a:r>
              <a:rPr b="1" baseline="-25000" lang="en"/>
              <a:t>i</a:t>
            </a:r>
            <a:r>
              <a:rPr b="1" lang="en"/>
              <a:t>|c)</a:t>
            </a:r>
            <a:r>
              <a:rPr lang="en"/>
              <a:t> =</a:t>
            </a:r>
            <a:r>
              <a:rPr lang="en" u="sng"/>
              <a:t> cantidad de veces que aparece w</a:t>
            </a:r>
            <a:r>
              <a:rPr baseline="-25000" lang="en" u="sng"/>
              <a:t>i</a:t>
            </a:r>
            <a:r>
              <a:rPr lang="en" u="sng"/>
              <a:t> en documentos en la clase c en </a:t>
            </a:r>
            <a:r>
              <a:rPr b="1" lang="en" u="sng"/>
              <a:t>T</a:t>
            </a:r>
            <a:br>
              <a:rPr lang="en" u="sng"/>
            </a:br>
            <a:r>
              <a:rPr lang="en"/>
              <a:t>               cantidad de palabras que aparecen en los documentos de la clase c en </a:t>
            </a:r>
            <a:r>
              <a:rPr b="1" lang="en"/>
              <a:t>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clasificación de texto</a:t>
            </a:r>
            <a:endParaRPr/>
          </a:p>
        </p:txBody>
      </p:sp>
      <p:sp>
        <p:nvSpPr>
          <p:cNvPr id="484" name="Google Shape;484;p38"/>
          <p:cNvSpPr txBox="1"/>
          <p:nvPr>
            <p:ph idx="1" type="body"/>
          </p:nvPr>
        </p:nvSpPr>
        <p:spPr>
          <a:xfrm>
            <a:off x="1303800" y="1489975"/>
            <a:ext cx="7030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Finalmente, estas son las dos ecuaciones que tenemos que calcular para entrenar un clasificador Bayes Naive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5" name="Google Shape;485;p38"/>
          <p:cNvSpPr txBox="1"/>
          <p:nvPr/>
        </p:nvSpPr>
        <p:spPr>
          <a:xfrm>
            <a:off x="1303800" y="2204400"/>
            <a:ext cx="6962700" cy="119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br>
              <a:rPr lang="en"/>
            </a:br>
            <a:r>
              <a:rPr lang="en"/>
              <a:t>p'(w</a:t>
            </a:r>
            <a:r>
              <a:rPr baseline="-25000" lang="en"/>
              <a:t>i </a:t>
            </a:r>
            <a:r>
              <a:rPr lang="en"/>
              <a:t>| c</a:t>
            </a:r>
            <a:r>
              <a:rPr baseline="-25000" lang="en"/>
              <a:t>j</a:t>
            </a:r>
            <a:r>
              <a:rPr lang="en"/>
              <a:t>) =  </a:t>
            </a:r>
            <a:r>
              <a:rPr lang="en" u="sng"/>
              <a:t>cantidad    (w</a:t>
            </a:r>
            <a:r>
              <a:rPr baseline="-25000" lang="en" u="sng"/>
              <a:t>i</a:t>
            </a:r>
            <a:r>
              <a:rPr lang="en" u="sng"/>
              <a:t> | c</a:t>
            </a:r>
            <a:r>
              <a:rPr baseline="-25000" lang="en" u="sng"/>
              <a:t>j</a:t>
            </a:r>
            <a:r>
              <a:rPr lang="en" u="sng"/>
              <a:t>)        </a:t>
            </a:r>
            <a:br>
              <a:rPr lang="en" u="sng"/>
            </a:br>
            <a:r>
              <a:rPr lang="en"/>
              <a:t>                  ∑ cantidad( w, c</a:t>
            </a:r>
            <a:r>
              <a:rPr baseline="-25000" lang="en"/>
              <a:t>j</a:t>
            </a:r>
            <a:r>
              <a:rPr lang="en"/>
              <a:t>) </a:t>
            </a:r>
            <a:br>
              <a:rPr lang="en"/>
            </a:br>
            <a:r>
              <a:rPr lang="en"/>
              <a:t>                          W∈  </a:t>
            </a:r>
            <a:r>
              <a:rPr b="1" lang="en"/>
              <a:t>V</a:t>
            </a:r>
            <a:r>
              <a:rPr lang="en"/>
              <a:t> 			</a:t>
            </a:r>
            <a:r>
              <a:rPr b="1" lang="en"/>
              <a:t>V</a:t>
            </a:r>
            <a:r>
              <a:rPr lang="en"/>
              <a:t>: vocabulario (según T)</a:t>
            </a:r>
            <a:endParaRPr/>
          </a:p>
        </p:txBody>
      </p:sp>
      <p:sp>
        <p:nvSpPr>
          <p:cNvPr id="486" name="Google Shape;486;p38"/>
          <p:cNvSpPr txBox="1"/>
          <p:nvPr/>
        </p:nvSpPr>
        <p:spPr>
          <a:xfrm>
            <a:off x="1349250" y="3615450"/>
            <a:ext cx="6939600" cy="6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p’(c</a:t>
            </a:r>
            <a:r>
              <a:rPr baseline="-25000" lang="en"/>
              <a:t>j</a:t>
            </a:r>
            <a:r>
              <a:rPr lang="en"/>
              <a:t>) =</a:t>
            </a:r>
            <a:r>
              <a:rPr lang="en" u="sng"/>
              <a:t> cantidad de documentos de clase </a:t>
            </a:r>
            <a:r>
              <a:rPr b="1" lang="en" u="sng"/>
              <a:t>c</a:t>
            </a:r>
            <a:r>
              <a:rPr b="1" baseline="-25000" lang="en" u="sng"/>
              <a:t>j</a:t>
            </a:r>
            <a:r>
              <a:rPr b="1" lang="en" u="sng"/>
              <a:t> </a:t>
            </a:r>
            <a:r>
              <a:rPr lang="en" u="sng"/>
              <a:t>en</a:t>
            </a:r>
            <a:r>
              <a:rPr b="1" lang="en" u="sng"/>
              <a:t> T</a:t>
            </a:r>
            <a:br>
              <a:rPr lang="en"/>
            </a:br>
            <a:r>
              <a:rPr lang="en"/>
              <a:t>            cantidad de documentos totales en </a:t>
            </a:r>
            <a:r>
              <a:rPr b="1" lang="en"/>
              <a:t>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entrenamiento</a:t>
            </a:r>
            <a:endParaRPr/>
          </a:p>
        </p:txBody>
      </p:sp>
      <p:sp>
        <p:nvSpPr>
          <p:cNvPr id="492" name="Google Shape;492;p39"/>
          <p:cNvSpPr txBox="1"/>
          <p:nvPr>
            <p:ph idx="1" type="body"/>
          </p:nvPr>
        </p:nvSpPr>
        <p:spPr>
          <a:xfrm>
            <a:off x="1303800" y="1404925"/>
            <a:ext cx="7030500" cy="1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Supongamos lo siguiente: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Ya entrené un clasificador Bayes Naive con un conjunto de entrenamiento: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Clases</a:t>
            </a:r>
            <a:r>
              <a:rPr lang="en" sz="1400"/>
              <a:t>: “</a:t>
            </a:r>
            <a:r>
              <a:rPr lang="en" sz="1400"/>
              <a:t>Críticas</a:t>
            </a:r>
            <a:r>
              <a:rPr lang="en" sz="1400"/>
              <a:t> Positivas”, “</a:t>
            </a:r>
            <a:r>
              <a:rPr lang="en" sz="1400"/>
              <a:t>Críticas</a:t>
            </a:r>
            <a:r>
              <a:rPr lang="en" sz="1400"/>
              <a:t> Negativas”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Conjunto de entrenamiento: 1000 </a:t>
            </a:r>
            <a:r>
              <a:rPr lang="en" sz="1400"/>
              <a:t>críticas</a:t>
            </a:r>
            <a:r>
              <a:rPr lang="en" sz="1400"/>
              <a:t> </a:t>
            </a:r>
            <a:r>
              <a:rPr lang="en" sz="1400"/>
              <a:t>cinematográficas</a:t>
            </a:r>
            <a:r>
              <a:rPr lang="en" sz="1400"/>
              <a:t> de IMDB. 500 y 500</a:t>
            </a:r>
            <a:endParaRPr sz="1400"/>
          </a:p>
        </p:txBody>
      </p:sp>
      <p:sp>
        <p:nvSpPr>
          <p:cNvPr id="493" name="Google Shape;493;p39"/>
          <p:cNvSpPr txBox="1"/>
          <p:nvPr/>
        </p:nvSpPr>
        <p:spPr>
          <a:xfrm>
            <a:off x="1303800" y="3108588"/>
            <a:ext cx="391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pongo a prueba con una nueva </a:t>
            </a:r>
            <a:r>
              <a:rPr lang="en"/>
              <a:t>crítica</a:t>
            </a:r>
            <a:r>
              <a:rPr lang="en"/>
              <a:t>:</a:t>
            </a:r>
            <a:endParaRPr/>
          </a:p>
        </p:txBody>
      </p:sp>
      <p:sp>
        <p:nvSpPr>
          <p:cNvPr id="494" name="Google Shape;494;p39"/>
          <p:cNvSpPr txBox="1"/>
          <p:nvPr/>
        </p:nvSpPr>
        <p:spPr>
          <a:xfrm>
            <a:off x="1303800" y="3565800"/>
            <a:ext cx="7329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documento de prueba aparece por primera vez la palabra </a:t>
            </a:r>
            <a:r>
              <a:rPr i="1" lang="en">
                <a:solidFill>
                  <a:srgbClr val="0000FF"/>
                </a:solidFill>
              </a:rPr>
              <a:t>fantástica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95" name="Google Shape;495;p39"/>
          <p:cNvSpPr txBox="1"/>
          <p:nvPr/>
        </p:nvSpPr>
        <p:spPr>
          <a:xfrm>
            <a:off x="1303800" y="4082150"/>
            <a:ext cx="73299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cantidad ( "fantástica" | "</a:t>
            </a:r>
            <a:r>
              <a:rPr lang="en"/>
              <a:t>Críticas Positivas</a:t>
            </a:r>
            <a:r>
              <a:rPr lang="en"/>
              <a:t>")   =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cantidad ( "fantástica" | "</a:t>
            </a:r>
            <a:r>
              <a:rPr lang="en"/>
              <a:t>Críticas Negativas</a:t>
            </a:r>
            <a:r>
              <a:rPr lang="en"/>
              <a:t>")  =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smoothing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smoothing</a:t>
            </a:r>
            <a:endParaRPr/>
          </a:p>
        </p:txBody>
      </p:sp>
      <p:sp>
        <p:nvSpPr>
          <p:cNvPr id="506" name="Google Shape;506;p41"/>
          <p:cNvSpPr txBox="1"/>
          <p:nvPr>
            <p:ph idx="1" type="body"/>
          </p:nvPr>
        </p:nvSpPr>
        <p:spPr>
          <a:xfrm>
            <a:off x="1303800" y="1404925"/>
            <a:ext cx="70305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Sumamos 1 a cada cantidad(w</a:t>
            </a:r>
            <a:r>
              <a:rPr baseline="-25000" lang="en" sz="1400"/>
              <a:t>i</a:t>
            </a:r>
            <a:r>
              <a:rPr lang="en" sz="1400"/>
              <a:t>,c</a:t>
            </a:r>
            <a:r>
              <a:rPr baseline="-25000" lang="en" sz="1400"/>
              <a:t>j</a:t>
            </a:r>
            <a:r>
              <a:rPr lang="en" sz="1400"/>
              <a:t>) calculada, y normalizamos agregando uno también por cada  </a:t>
            </a:r>
            <a:r>
              <a:rPr b="1" lang="en" sz="1400"/>
              <a:t>w</a:t>
            </a:r>
            <a:r>
              <a:rPr lang="en" sz="1400"/>
              <a:t> ∈ </a:t>
            </a:r>
            <a:r>
              <a:rPr b="1" lang="en" sz="1400"/>
              <a:t>V</a:t>
            </a:r>
            <a:r>
              <a:rPr lang="en" sz="1400"/>
              <a:t>, o lo que es lo mismo sumamos en el denominador la cantidad de palabras en el vocabulario:</a:t>
            </a:r>
            <a:endParaRPr sz="1400"/>
          </a:p>
        </p:txBody>
      </p:sp>
      <p:sp>
        <p:nvSpPr>
          <p:cNvPr id="507" name="Google Shape;507;p41"/>
          <p:cNvSpPr txBox="1"/>
          <p:nvPr/>
        </p:nvSpPr>
        <p:spPr>
          <a:xfrm>
            <a:off x="1303800" y="2313225"/>
            <a:ext cx="3962100" cy="117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p'(w</a:t>
            </a:r>
            <a:r>
              <a:rPr baseline="-25000" lang="en" sz="1600"/>
              <a:t>i</a:t>
            </a:r>
            <a:r>
              <a:rPr lang="en" sz="1600"/>
              <a:t> | c</a:t>
            </a:r>
            <a:r>
              <a:rPr baseline="-25000" lang="en" sz="1600"/>
              <a:t>j</a:t>
            </a:r>
            <a:r>
              <a:rPr lang="en" sz="1600"/>
              <a:t>) =     </a:t>
            </a:r>
            <a:r>
              <a:rPr lang="en" sz="1600" u="sng"/>
              <a:t>cantidad (w</a:t>
            </a:r>
            <a:r>
              <a:rPr baseline="-25000" lang="en" sz="1600" u="sng"/>
              <a:t>i</a:t>
            </a:r>
            <a:r>
              <a:rPr lang="en" sz="1600" u="sng"/>
              <a:t> | c</a:t>
            </a:r>
            <a:r>
              <a:rPr baseline="-25000" lang="en" sz="1600" u="sng"/>
              <a:t>j</a:t>
            </a:r>
            <a:r>
              <a:rPr lang="en" sz="1600" u="sng"/>
              <a:t>)  + 1 </a:t>
            </a:r>
            <a:r>
              <a:rPr lang="en" sz="1600"/>
              <a:t>                </a:t>
            </a:r>
            <a:br>
              <a:rPr lang="en" sz="1600"/>
            </a:br>
            <a:r>
              <a:rPr lang="en" sz="1600"/>
              <a:t>                     ∑ cantidad(w,c</a:t>
            </a:r>
            <a:r>
              <a:rPr baseline="-25000" lang="en" sz="1600"/>
              <a:t>j</a:t>
            </a:r>
            <a:r>
              <a:rPr lang="en" sz="1600"/>
              <a:t>) + |V|</a:t>
            </a:r>
            <a:br>
              <a:rPr lang="en" sz="1600"/>
            </a:br>
            <a:r>
              <a:rPr lang="en" sz="1600"/>
              <a:t>                                             w∈V </a:t>
            </a:r>
            <a:endParaRPr sz="1600"/>
          </a:p>
        </p:txBody>
      </p:sp>
      <p:sp>
        <p:nvSpPr>
          <p:cNvPr id="508" name="Google Shape;508;p41"/>
          <p:cNvSpPr txBox="1"/>
          <p:nvPr/>
        </p:nvSpPr>
        <p:spPr>
          <a:xfrm>
            <a:off x="1303800" y="3673950"/>
            <a:ext cx="3962100" cy="117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p'("</a:t>
            </a:r>
            <a:r>
              <a:rPr lang="en">
                <a:solidFill>
                  <a:srgbClr val="0000FF"/>
                </a:solidFill>
              </a:rPr>
              <a:t>fantástica</a:t>
            </a:r>
            <a:r>
              <a:rPr lang="en"/>
              <a:t>" | c) = </a:t>
            </a:r>
            <a:r>
              <a:rPr lang="en" u="sng"/>
              <a:t>                    1                  _  </a:t>
            </a:r>
            <a:r>
              <a:rPr lang="en"/>
              <a:t>     </a:t>
            </a:r>
            <a:br>
              <a:rPr lang="en"/>
            </a:br>
            <a:r>
              <a:rPr lang="en"/>
              <a:t>                                  ∑ cantidad(w,c) + |V+1|</a:t>
            </a:r>
            <a:br>
              <a:rPr lang="en"/>
            </a:br>
            <a:r>
              <a:rPr lang="en"/>
              <a:t>                                     w∈V  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texto, utilizando aprendizaje bayesiano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smoothing</a:t>
            </a:r>
            <a:endParaRPr/>
          </a:p>
        </p:txBody>
      </p:sp>
      <p:sp>
        <p:nvSpPr>
          <p:cNvPr id="514" name="Google Shape;514;p42"/>
          <p:cNvSpPr txBox="1"/>
          <p:nvPr>
            <p:ph idx="1" type="body"/>
          </p:nvPr>
        </p:nvSpPr>
        <p:spPr>
          <a:xfrm>
            <a:off x="1303800" y="1404925"/>
            <a:ext cx="70305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La forma de solucionar esto es con </a:t>
            </a:r>
            <a:r>
              <a:rPr b="1" i="1" lang="en" sz="1400"/>
              <a:t>Laplace smoothing</a:t>
            </a:r>
            <a:r>
              <a:rPr b="1" lang="en" sz="1400"/>
              <a:t> también conocido como </a:t>
            </a:r>
            <a:r>
              <a:rPr b="1" i="1" lang="en" sz="1400"/>
              <a:t>Add-one</a:t>
            </a:r>
            <a:br>
              <a:rPr b="1" lang="en" sz="1400"/>
            </a:br>
            <a:br>
              <a:rPr b="1" lang="en" sz="1400"/>
            </a:br>
            <a:r>
              <a:rPr b="1" lang="en" sz="1400"/>
              <a:t>Laplace smoothing aplicado a Naïve Bayes:</a:t>
            </a:r>
            <a:endParaRPr sz="1400"/>
          </a:p>
        </p:txBody>
      </p:sp>
      <p:sp>
        <p:nvSpPr>
          <p:cNvPr id="515" name="Google Shape;515;p42"/>
          <p:cNvSpPr txBox="1"/>
          <p:nvPr/>
        </p:nvSpPr>
        <p:spPr>
          <a:xfrm>
            <a:off x="1303800" y="2605775"/>
            <a:ext cx="2928000" cy="117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br>
              <a:rPr lang="en"/>
            </a:br>
            <a:r>
              <a:rPr lang="en"/>
              <a:t>p'(w</a:t>
            </a:r>
            <a:r>
              <a:rPr baseline="-25000" lang="en"/>
              <a:t>i</a:t>
            </a:r>
            <a:r>
              <a:rPr lang="en"/>
              <a:t> | c</a:t>
            </a:r>
            <a:r>
              <a:rPr baseline="-25000" lang="en"/>
              <a:t>j</a:t>
            </a:r>
            <a:r>
              <a:rPr lang="en"/>
              <a:t>) = </a:t>
            </a:r>
            <a:r>
              <a:rPr lang="en" u="sng"/>
              <a:t>cantidad (w</a:t>
            </a:r>
            <a:r>
              <a:rPr baseline="-25000" lang="en" u="sng"/>
              <a:t>i</a:t>
            </a:r>
            <a:r>
              <a:rPr lang="en" u="sng"/>
              <a:t> | c</a:t>
            </a:r>
            <a:r>
              <a:rPr baseline="-25000" lang="en" u="sng"/>
              <a:t>j</a:t>
            </a:r>
            <a:r>
              <a:rPr lang="en" u="sng"/>
              <a:t>) +1  </a:t>
            </a:r>
            <a:r>
              <a:rPr lang="en"/>
              <a:t>        </a:t>
            </a:r>
            <a:br>
              <a:rPr lang="en"/>
            </a:br>
            <a:r>
              <a:rPr lang="en"/>
              <a:t>                  ∑ (cantidad(w,c</a:t>
            </a:r>
            <a:r>
              <a:rPr baseline="-25000" lang="en"/>
              <a:t>j</a:t>
            </a:r>
            <a:r>
              <a:rPr lang="en"/>
              <a:t>) +1)</a:t>
            </a:r>
            <a:br>
              <a:rPr lang="en"/>
            </a:br>
            <a:r>
              <a:rPr lang="en"/>
              <a:t>                            w∈V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paso a paso con Laplace Smoothing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paso a paso</a:t>
            </a:r>
            <a:endParaRPr/>
          </a:p>
        </p:txBody>
      </p:sp>
      <p:pic>
        <p:nvPicPr>
          <p:cNvPr id="526" name="Google Shape;5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61472"/>
            <a:ext cx="7061151" cy="23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paso a paso</a:t>
            </a:r>
            <a:br>
              <a:rPr lang="en"/>
            </a:br>
            <a:endParaRPr/>
          </a:p>
        </p:txBody>
      </p:sp>
      <p:sp>
        <p:nvSpPr>
          <p:cNvPr id="532" name="Google Shape;532;p45"/>
          <p:cNvSpPr txBox="1"/>
          <p:nvPr>
            <p:ph idx="1" type="body"/>
          </p:nvPr>
        </p:nvSpPr>
        <p:spPr>
          <a:xfrm>
            <a:off x="1303800" y="1551225"/>
            <a:ext cx="70305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Las fórmulas de Naïve Bayes son:</a:t>
            </a:r>
            <a:br>
              <a:rPr lang="en"/>
            </a:br>
            <a:r>
              <a:rPr lang="en"/>
              <a:t>            </a:t>
            </a:r>
            <a:br>
              <a:rPr lang="en"/>
            </a:br>
            <a:r>
              <a:rPr lang="en"/>
              <a:t>p'(c) =   </a:t>
            </a:r>
            <a:r>
              <a:rPr lang="en" u="sng"/>
              <a:t>Nc           </a:t>
            </a:r>
            <a:r>
              <a:rPr lang="en"/>
              <a:t>                  </a:t>
            </a:r>
            <a:br>
              <a:rPr lang="en"/>
            </a:br>
            <a:r>
              <a:rPr lang="en"/>
              <a:t>              N</a:t>
            </a:r>
            <a:br>
              <a:rPr lang="en"/>
            </a:br>
            <a:r>
              <a:rPr lang="en"/>
              <a:t>donde N es el número de documentos y Nc los documentos de la clase C</a:t>
            </a:r>
            <a:br>
              <a:rPr lang="en"/>
            </a:br>
            <a:br>
              <a:rPr lang="en"/>
            </a:br>
            <a:r>
              <a:rPr lang="en"/>
              <a:t>p'(w</a:t>
            </a:r>
            <a:r>
              <a:rPr baseline="-25000" lang="en"/>
              <a:t>i</a:t>
            </a:r>
            <a:r>
              <a:rPr lang="en"/>
              <a:t> | c) = </a:t>
            </a:r>
            <a:r>
              <a:rPr lang="en" u="sng"/>
              <a:t>cantidad (w</a:t>
            </a:r>
            <a:r>
              <a:rPr baseline="-25000" lang="en" u="sng"/>
              <a:t>i</a:t>
            </a:r>
            <a:r>
              <a:rPr lang="en" u="sng"/>
              <a:t> | c) +1       </a:t>
            </a:r>
            <a:r>
              <a:rPr lang="en"/>
              <a:t>   </a:t>
            </a:r>
            <a:br>
              <a:rPr lang="en"/>
            </a:br>
            <a:r>
              <a:rPr lang="en"/>
              <a:t>                    cantidad(w | c) + | </a:t>
            </a:r>
            <a:r>
              <a:rPr b="1" lang="en"/>
              <a:t>V</a:t>
            </a:r>
            <a:r>
              <a:rPr lang="en"/>
              <a:t> |  (para todo w en docs de C)</a:t>
            </a:r>
            <a:br>
              <a:rPr lang="en"/>
            </a:br>
            <a:br>
              <a:rPr lang="en"/>
            </a:br>
            <a:r>
              <a:rPr lang="en"/>
              <a:t>y luego calculamos la clase del documento 5 viendo cual maximiza su probabilidad:</a:t>
            </a:r>
            <a:br>
              <a:rPr lang="en"/>
            </a:br>
            <a:br>
              <a:rPr lang="en"/>
            </a:br>
            <a:r>
              <a:rPr lang="en"/>
              <a:t> C</a:t>
            </a:r>
            <a:r>
              <a:rPr baseline="-25000" lang="en"/>
              <a:t>map</a:t>
            </a:r>
            <a:r>
              <a:rPr lang="en"/>
              <a:t> =  </a:t>
            </a:r>
            <a:r>
              <a:rPr b="1" lang="en"/>
              <a:t>argmax</a:t>
            </a:r>
            <a:r>
              <a:rPr lang="en"/>
              <a:t> P(c</a:t>
            </a:r>
            <a:r>
              <a:rPr baseline="-25000" lang="en"/>
              <a:t>j</a:t>
            </a:r>
            <a:r>
              <a:rPr lang="en"/>
              <a:t>) ∏ P(x</a:t>
            </a:r>
            <a:r>
              <a:rPr baseline="-25000" lang="en"/>
              <a:t>i</a:t>
            </a:r>
            <a:r>
              <a:rPr lang="en"/>
              <a:t> | c</a:t>
            </a:r>
            <a:r>
              <a:rPr baseline="-25000" lang="en"/>
              <a:t>j</a:t>
            </a:r>
            <a:r>
              <a:rPr lang="en"/>
              <a:t>)</a:t>
            </a:r>
            <a:br>
              <a:rPr lang="en"/>
            </a:br>
            <a:r>
              <a:rPr lang="en"/>
              <a:t>                              c</a:t>
            </a:r>
            <a:r>
              <a:rPr baseline="-25000" lang="en"/>
              <a:t>j</a:t>
            </a:r>
            <a:r>
              <a:rPr lang="en"/>
              <a:t>  ∈ C     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paso a paso - resultados</a:t>
            </a:r>
            <a:br>
              <a:rPr lang="en"/>
            </a:br>
            <a:endParaRPr/>
          </a:p>
        </p:txBody>
      </p:sp>
      <p:sp>
        <p:nvSpPr>
          <p:cNvPr id="538" name="Google Shape;538;p46"/>
          <p:cNvSpPr txBox="1"/>
          <p:nvPr>
            <p:ph idx="1" type="body"/>
          </p:nvPr>
        </p:nvSpPr>
        <p:spPr>
          <a:xfrm>
            <a:off x="1303800" y="1551225"/>
            <a:ext cx="70305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P(C) = 3/4              Tengo 3 documentos de clase C, de un total de 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P(U) = 1/4              Tengo 1 solo documento de clase U, de un total de 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 V |= 6  Estoy considerando todas las palabras una </a:t>
            </a:r>
            <a:r>
              <a:rPr lang="en" sz="1400"/>
              <a:t>única</a:t>
            </a:r>
            <a:r>
              <a:rPr lang="en" sz="1400"/>
              <a:t> vez. Incluso las del </a:t>
            </a:r>
            <a:r>
              <a:rPr lang="en" sz="1400"/>
              <a:t>d</a:t>
            </a:r>
            <a:r>
              <a:rPr lang="en" sz="1400"/>
              <a:t>ocumento de prueba, 	aunque este documento no aporta palabras nuevas.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9" name="Google Shape;539;p46"/>
          <p:cNvSpPr txBox="1"/>
          <p:nvPr/>
        </p:nvSpPr>
        <p:spPr>
          <a:xfrm>
            <a:off x="523850" y="3190850"/>
            <a:ext cx="3918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P(Chileno| C) = (5+1) / (8+6) = 6/14 = 3/7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P(Montevideo| C) = (0+1) / (8+6) = 1/14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P(Uruguay|C) = (0+1) / (8+6) = 1/14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6"/>
          <p:cNvSpPr txBox="1"/>
          <p:nvPr/>
        </p:nvSpPr>
        <p:spPr>
          <a:xfrm>
            <a:off x="4497150" y="3190850"/>
            <a:ext cx="3918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P(Chileno| U) = (1+1) / (3+6) = 2/9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P(Montevideo| U) =(1+1) / (3+6) = 2/9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P(Uruguay|U) =(1+1) / (3+6) = 2/9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 txBox="1"/>
          <p:nvPr/>
        </p:nvSpPr>
        <p:spPr>
          <a:xfrm>
            <a:off x="1303800" y="4136575"/>
            <a:ext cx="71121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P(C|doc5) ∝ 3/4 * 3/7 * 3/7 * 3/7 * 1/14 * 1/14 ≈ 0.0003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P(U|doc5) ∝ 1/4 * 2/9 * 2/9 * 2/9 * 2/9 * 2/9  ≈ 0.0001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2" name="Google Shape;542;p46"/>
          <p:cNvSpPr txBox="1"/>
          <p:nvPr/>
        </p:nvSpPr>
        <p:spPr>
          <a:xfrm>
            <a:off x="6449775" y="4048125"/>
            <a:ext cx="1347000" cy="795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CLASE C: CHILE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Bayesianas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Bayesianas</a:t>
            </a:r>
            <a:endParaRPr/>
          </a:p>
        </p:txBody>
      </p:sp>
      <p:sp>
        <p:nvSpPr>
          <p:cNvPr id="553" name="Google Shape;553;p48"/>
          <p:cNvSpPr txBox="1"/>
          <p:nvPr>
            <p:ph idx="1" type="body"/>
          </p:nvPr>
        </p:nvSpPr>
        <p:spPr>
          <a:xfrm>
            <a:off x="1303800" y="1551225"/>
            <a:ext cx="70305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¿Cómo se puede entender o modelar el conocimiento de un clasificador Bayes Naive?</a:t>
            </a:r>
            <a:endParaRPr b="1" sz="1400"/>
          </a:p>
        </p:txBody>
      </p:sp>
      <p:sp>
        <p:nvSpPr>
          <p:cNvPr id="554" name="Google Shape;554;p48"/>
          <p:cNvSpPr txBox="1"/>
          <p:nvPr/>
        </p:nvSpPr>
        <p:spPr>
          <a:xfrm>
            <a:off x="1476375" y="2530925"/>
            <a:ext cx="52728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Redes Bayesianas: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Grafo aciclico dirigido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Los nodos representan variables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Las aristas representan dependencias condicionales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Bayesianas</a:t>
            </a:r>
            <a:endParaRPr/>
          </a:p>
        </p:txBody>
      </p:sp>
      <p:sp>
        <p:nvSpPr>
          <p:cNvPr id="560" name="Google Shape;560;p49"/>
          <p:cNvSpPr txBox="1"/>
          <p:nvPr>
            <p:ph idx="1" type="body"/>
          </p:nvPr>
        </p:nvSpPr>
        <p:spPr>
          <a:xfrm>
            <a:off x="1303800" y="1551225"/>
            <a:ext cx="70305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En este caso, cada palabra depende de la clase: “Chile” o “Uruguay”, pero no hay dependencias entre ellas, ya que Bayes Naive ignora estas dependencias.</a:t>
            </a:r>
            <a:endParaRPr b="1" sz="1400"/>
          </a:p>
        </p:txBody>
      </p:sp>
      <p:pic>
        <p:nvPicPr>
          <p:cNvPr id="561" name="Google Shape;5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050" y="2510625"/>
            <a:ext cx="5369901" cy="23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Bayesianas</a:t>
            </a:r>
            <a:endParaRPr/>
          </a:p>
        </p:txBody>
      </p:sp>
      <p:sp>
        <p:nvSpPr>
          <p:cNvPr id="567" name="Google Shape;567;p50"/>
          <p:cNvSpPr txBox="1"/>
          <p:nvPr/>
        </p:nvSpPr>
        <p:spPr>
          <a:xfrm>
            <a:off x="1303800" y="1347125"/>
            <a:ext cx="67380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Veamos un ejemplo más complejo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8" name="Google Shape;568;p50"/>
          <p:cNvSpPr txBox="1"/>
          <p:nvPr/>
        </p:nvSpPr>
        <p:spPr>
          <a:xfrm>
            <a:off x="1415150" y="1789350"/>
            <a:ext cx="65721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persona en los </a:t>
            </a:r>
            <a:r>
              <a:rPr lang="en"/>
              <a:t>Ángeles</a:t>
            </a:r>
            <a:r>
              <a:rPr lang="en"/>
              <a:t> compró una alarma “anti-robo”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alarma puede activarse si entra un ladrón con cierta probabilidad.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veces se activa por un pequeño terremoto y no porque haya habido un robo.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 vez a esta persona, lo pueden llamar a la oficina unos vecinos: Juan y María. Si es que ellos escuchan sonar la alarma, cosa que podría pasar con cierta probabilidad.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Bayesianas</a:t>
            </a:r>
            <a:endParaRPr/>
          </a:p>
        </p:txBody>
      </p:sp>
      <p:pic>
        <p:nvPicPr>
          <p:cNvPr id="574" name="Google Shape;5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050" y="1743475"/>
            <a:ext cx="3949891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1"/>
          <p:cNvSpPr txBox="1"/>
          <p:nvPr/>
        </p:nvSpPr>
        <p:spPr>
          <a:xfrm>
            <a:off x="1115800" y="1597875"/>
            <a:ext cx="15240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Veamos un ejemplo más complejo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la clasificación de textos y para qué sirve?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682563"/>
            <a:ext cx="70305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La clasificación de textos sirve para asignar un tópico o categoría de forma automática a cualquier extracto de un texto. Lo podríamos utilizar, por ejemplo para:</a:t>
            </a:r>
            <a:br>
              <a:rPr lang="en" sz="1500"/>
            </a:br>
            <a:br>
              <a:rPr lang="en" sz="1500"/>
            </a:br>
            <a:br>
              <a:rPr lang="en" sz="1500"/>
            </a:br>
            <a:endParaRPr sz="1500"/>
          </a:p>
        </p:txBody>
      </p:sp>
      <p:sp>
        <p:nvSpPr>
          <p:cNvPr id="296" name="Google Shape;296;p16"/>
          <p:cNvSpPr txBox="1"/>
          <p:nvPr/>
        </p:nvSpPr>
        <p:spPr>
          <a:xfrm>
            <a:off x="1303800" y="2668450"/>
            <a:ext cx="72045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clasificar un email como "spam" o "no spam"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identificar al autor de un texto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identificar el sexo o edad del autor de un texto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identificar el lenguaje en el cual está escrito un texto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realizar trabajo de análisis de sentimientos (sentiment analysis en inglés)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Bayesianas</a:t>
            </a:r>
            <a:endParaRPr/>
          </a:p>
        </p:txBody>
      </p:sp>
      <p:sp>
        <p:nvSpPr>
          <p:cNvPr id="581" name="Google Shape;581;p52"/>
          <p:cNvSpPr txBox="1"/>
          <p:nvPr/>
        </p:nvSpPr>
        <p:spPr>
          <a:xfrm>
            <a:off x="1251850" y="1319900"/>
            <a:ext cx="7082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Las redes bayesianas tienen asociada una tabla con probabilidades condicionales por cada nodo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2" name="Google Shape;5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875" y="1830200"/>
            <a:ext cx="3424340" cy="300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Bayesianas</a:t>
            </a:r>
            <a:endParaRPr/>
          </a:p>
        </p:txBody>
      </p:sp>
      <p:sp>
        <p:nvSpPr>
          <p:cNvPr id="588" name="Google Shape;588;p5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redes bayesianas permiten realizar inferencia, según la observación de un evento. Por ejemplo: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Juan llama =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Maria llama = true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¿Cual es la </a:t>
            </a:r>
            <a:r>
              <a:rPr b="1" lang="en"/>
              <a:t>probabilidad</a:t>
            </a:r>
            <a:r>
              <a:rPr b="1" lang="en"/>
              <a:t> de la ocurrencia de un robo?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P(Robo|Juan llama = true , María llama = true) = &lt;0.284, 0.716&gt;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Bayesianas</a:t>
            </a:r>
            <a:endParaRPr/>
          </a:p>
        </p:txBody>
      </p:sp>
      <p:sp>
        <p:nvSpPr>
          <p:cNvPr id="594" name="Google Shape;594;p54"/>
          <p:cNvSpPr txBox="1"/>
          <p:nvPr>
            <p:ph idx="1" type="body"/>
          </p:nvPr>
        </p:nvSpPr>
        <p:spPr>
          <a:xfrm>
            <a:off x="1303800" y="1990050"/>
            <a:ext cx="70305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Según nuestro ejemplo de clasificación de texto, observo la ocurrencia de los “eventos” , es decir palabras en un documento: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Chileno =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Montevideo =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Uruguay = true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¿Cual es la probabilidad de que pertenezca a la clase Chile?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P(Chile|</a:t>
            </a:r>
            <a:r>
              <a:rPr lang="en"/>
              <a:t>Chileno</a:t>
            </a:r>
            <a:r>
              <a:rPr lang="en"/>
              <a:t> = true , </a:t>
            </a:r>
            <a:r>
              <a:rPr lang="en"/>
              <a:t>Montevideo</a:t>
            </a:r>
            <a:r>
              <a:rPr lang="en"/>
              <a:t> = true, </a:t>
            </a:r>
            <a:r>
              <a:rPr lang="en"/>
              <a:t>Uruguay = true</a:t>
            </a:r>
            <a:r>
              <a:rPr lang="en"/>
              <a:t>) = 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</a:t>
            </a:r>
            <a:r>
              <a:rPr lang="en"/>
              <a:t> Bayesiano</a:t>
            </a:r>
            <a:endParaRPr/>
          </a:p>
        </p:txBody>
      </p:sp>
      <p:sp>
        <p:nvSpPr>
          <p:cNvPr id="600" name="Google Shape;600;p55"/>
          <p:cNvSpPr txBox="1"/>
          <p:nvPr>
            <p:ph idx="1" type="body"/>
          </p:nvPr>
        </p:nvSpPr>
        <p:spPr>
          <a:xfrm>
            <a:off x="1303800" y="1646475"/>
            <a:ext cx="70305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bien las redes bayesianas permiten inferencias mucho más precisas que las versión simplificada que construye Bayes Naive, son más complejas de construir y de mantener.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otro lado Bayes Naive conjuga varias </a:t>
            </a:r>
            <a:r>
              <a:rPr lang="en"/>
              <a:t>características</a:t>
            </a:r>
            <a:r>
              <a:rPr lang="en"/>
              <a:t> positivas: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 muy rápido y requiere poco almacenamiento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Robusto ante características (palabras) irrelevantes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Muy bueno en dominios en donde hay muchas características y todas son importantes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Además, si resulta que el supuesto sobre la independencia de las palabras es cierto, Naive Bayes es óptimo.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6"/>
          <p:cNvSpPr txBox="1"/>
          <p:nvPr>
            <p:ph type="ctrTitle"/>
          </p:nvPr>
        </p:nvSpPr>
        <p:spPr>
          <a:xfrm>
            <a:off x="824000" y="455844"/>
            <a:ext cx="4255500" cy="7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Bibliografía</a:t>
            </a:r>
            <a:endParaRPr/>
          </a:p>
        </p:txBody>
      </p:sp>
      <p:sp>
        <p:nvSpPr>
          <p:cNvPr id="606" name="Google Shape;606;p56"/>
          <p:cNvSpPr txBox="1"/>
          <p:nvPr>
            <p:ph idx="1" type="subTitle"/>
          </p:nvPr>
        </p:nvSpPr>
        <p:spPr>
          <a:xfrm>
            <a:off x="824000" y="1510400"/>
            <a:ext cx="75105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 sz="1300">
                <a:solidFill>
                  <a:srgbClr val="FFFFFF"/>
                </a:solidFill>
              </a:rPr>
              <a:t>Inteligencia Artificial Un Enfoque Moderno</a:t>
            </a:r>
            <a:r>
              <a:rPr lang="en" sz="1300">
                <a:solidFill>
                  <a:srgbClr val="FFFFFF"/>
                </a:solidFill>
              </a:rPr>
              <a:t>, Stuart Russell, Peter Norving</a:t>
            </a:r>
            <a:br>
              <a:rPr lang="en" sz="1300">
                <a:solidFill>
                  <a:srgbClr val="FFFFFF"/>
                </a:solidFill>
              </a:rPr>
            </a:b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 sz="1300">
                <a:solidFill>
                  <a:srgbClr val="FFFFFF"/>
                </a:solidFill>
              </a:rPr>
              <a:t>Introduction to Information Retrieval</a:t>
            </a:r>
            <a:r>
              <a:rPr lang="en" sz="1300">
                <a:solidFill>
                  <a:srgbClr val="FFFFFF"/>
                </a:solidFill>
              </a:rPr>
              <a:t>, Christopher D. Manning, Prabhakar Raghavan and Hinrich Schütze, Introduction to Information Retrieval, Cambridge University Press. 2008.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textos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843775"/>
            <a:ext cx="7030500" cy="2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Definiciones</a:t>
            </a:r>
            <a:r>
              <a:rPr lang="en" sz="1800"/>
              <a:t>:</a:t>
            </a:r>
            <a:br>
              <a:rPr lang="en" sz="1800"/>
            </a:br>
            <a:br>
              <a:rPr lang="en" sz="1800"/>
            </a:br>
            <a:r>
              <a:rPr b="1" lang="en" sz="1800"/>
              <a:t>Entradas</a:t>
            </a:r>
            <a:r>
              <a:rPr lang="en" sz="1800"/>
              <a:t>:</a:t>
            </a:r>
            <a:br>
              <a:rPr lang="en" sz="1800"/>
            </a:br>
            <a:r>
              <a:rPr lang="en" sz="1800"/>
              <a:t>    • un documento </a:t>
            </a:r>
            <a:r>
              <a:rPr lang="en" sz="1800">
                <a:solidFill>
                  <a:srgbClr val="0000FF"/>
                </a:solidFill>
              </a:rPr>
              <a:t>d</a:t>
            </a:r>
            <a:br>
              <a:rPr lang="en" sz="1800"/>
            </a:br>
            <a:r>
              <a:rPr lang="en" sz="1800"/>
              <a:t>    • un conjunto prefijado de clases </a:t>
            </a:r>
            <a:r>
              <a:rPr b="1" lang="en" sz="1800">
                <a:solidFill>
                  <a:srgbClr val="0000FF"/>
                </a:solidFill>
              </a:rPr>
              <a:t>C={c1, c2, c3, ..., cj }</a:t>
            </a:r>
            <a:br>
              <a:rPr lang="en" sz="1800"/>
            </a:br>
            <a:r>
              <a:rPr b="1" lang="en" sz="1800"/>
              <a:t>Salidas</a:t>
            </a:r>
            <a:r>
              <a:rPr lang="en" sz="1800"/>
              <a:t>:</a:t>
            </a:r>
            <a:br>
              <a:rPr lang="en" sz="1800"/>
            </a:br>
            <a:r>
              <a:rPr lang="en" sz="1800"/>
              <a:t>    • un clase </a:t>
            </a:r>
            <a:r>
              <a:rPr lang="en" sz="1800">
                <a:solidFill>
                  <a:srgbClr val="0000FF"/>
                </a:solidFill>
              </a:rPr>
              <a:t>c</a:t>
            </a:r>
            <a:r>
              <a:rPr lang="en" sz="1800"/>
              <a:t> perteneciente al conjunto </a:t>
            </a:r>
            <a:r>
              <a:rPr b="1" lang="en" sz="1800">
                <a:solidFill>
                  <a:srgbClr val="0000FF"/>
                </a:solidFill>
              </a:rPr>
              <a:t>C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 Clasificación de Textos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97875"/>
            <a:ext cx="7030500" cy="19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Reglas escritas a manos: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Para la </a:t>
            </a:r>
            <a:r>
              <a:rPr b="1" lang="en">
                <a:solidFill>
                  <a:srgbClr val="000000"/>
                </a:solidFill>
              </a:rPr>
              <a:t>detección del spam</a:t>
            </a:r>
            <a:r>
              <a:rPr lang="en">
                <a:solidFill>
                  <a:srgbClr val="000000"/>
                </a:solidFill>
              </a:rPr>
              <a:t>, por ejemplo, podría tener una serie de reglas escritas por una persona que conozca sobre ese tópico: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</a:t>
            </a:r>
            <a:r>
              <a:rPr b="1" lang="en" u="sng">
                <a:solidFill>
                  <a:srgbClr val="000000"/>
                </a:solidFill>
              </a:rPr>
              <a:t>REGLA</a:t>
            </a:r>
            <a:r>
              <a:rPr lang="en">
                <a:solidFill>
                  <a:srgbClr val="000000"/>
                </a:solidFill>
              </a:rPr>
              <a:t>: sí remitente (campo from) está en una lista-negra OR el asunto (subject) contiene la palabra: "viagra" =&gt; SPAM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1303950" y="3741975"/>
            <a:ext cx="70305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Pros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: la precisión puede ser muy alta.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Contras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: construir y mantener las reglas puede ser costoso.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Métodos de Clasificación de Textos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Aprendizaje automático supervisado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Entradas:</a:t>
            </a:r>
            <a:br>
              <a:rPr b="1" lang="en"/>
            </a:br>
            <a:r>
              <a:rPr b="1" lang="en"/>
              <a:t>    </a:t>
            </a:r>
            <a:r>
              <a:rPr lang="en"/>
              <a:t>• un documento </a:t>
            </a:r>
            <a:r>
              <a:rPr b="1" lang="en">
                <a:solidFill>
                  <a:srgbClr val="0000FF"/>
                </a:solidFill>
              </a:rPr>
              <a:t>d</a:t>
            </a:r>
            <a:br>
              <a:rPr lang="en"/>
            </a:br>
            <a:r>
              <a:rPr lang="en"/>
              <a:t>    • un conjunto prefijado de clases</a:t>
            </a:r>
            <a:r>
              <a:rPr b="1" lang="en">
                <a:solidFill>
                  <a:srgbClr val="0000FF"/>
                </a:solidFill>
              </a:rPr>
              <a:t> C={c1, c2, c3,...,cj}</a:t>
            </a:r>
            <a:br>
              <a:rPr lang="en"/>
            </a:br>
            <a:r>
              <a:rPr lang="en"/>
              <a:t>    • un conjunto m de documentos clasificados </a:t>
            </a:r>
            <a:r>
              <a:rPr b="1" lang="en">
                <a:solidFill>
                  <a:srgbClr val="0000FF"/>
                </a:solidFill>
              </a:rPr>
              <a:t>m={(d1,c1),...,(dn,cj)}</a:t>
            </a:r>
            <a:br>
              <a:rPr b="1" lang="en">
                <a:solidFill>
                  <a:srgbClr val="0000FF"/>
                </a:solidFill>
              </a:rPr>
            </a:br>
            <a:br>
              <a:rPr b="1" lang="en">
                <a:solidFill>
                  <a:srgbClr val="0000FF"/>
                </a:solidFill>
              </a:rPr>
            </a:br>
            <a:r>
              <a:rPr b="1" lang="en"/>
              <a:t>Salidas:</a:t>
            </a:r>
            <a:br>
              <a:rPr b="1" lang="en"/>
            </a:br>
            <a:r>
              <a:rPr b="1" lang="en"/>
              <a:t>	</a:t>
            </a:r>
            <a:r>
              <a:rPr lang="en"/>
              <a:t>Un clasificador entrenado </a:t>
            </a:r>
            <a:r>
              <a:rPr b="1" lang="en">
                <a:solidFill>
                  <a:srgbClr val="0000FF"/>
                </a:solidFill>
              </a:rPr>
              <a:t>y: d → c</a:t>
            </a:r>
            <a:br>
              <a:rPr b="1"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clasificadores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231450" y="1597875"/>
            <a:ext cx="71028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Naïve Bayes</a:t>
            </a:r>
            <a:r>
              <a:rPr lang="en" sz="1800"/>
              <a:t> (Bayes ingenuo o bayes simple)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Logistic Regression</a:t>
            </a:r>
            <a:r>
              <a:rPr lang="en" sz="1800"/>
              <a:t> (Regresión logística)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Support-Vector Machines</a:t>
            </a:r>
            <a:r>
              <a:rPr lang="en" sz="1800"/>
              <a:t> (</a:t>
            </a:r>
            <a:r>
              <a:rPr lang="en" sz="1800"/>
              <a:t>Máquinas</a:t>
            </a:r>
            <a:r>
              <a:rPr lang="en" sz="1800"/>
              <a:t> de Soporte de vectores)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K-Nearest Neighbors</a:t>
            </a:r>
            <a:r>
              <a:rPr lang="en" sz="1800"/>
              <a:t> (K-vecinos más cercanos)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Texto usando Naïve Bayes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